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theme/theme8.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9.xml" ContentType="application/vnd.openxmlformats-officedocument.theme+xml"/>
  <Override PartName="/ppt/slideLayouts/slideLayout25.xml" ContentType="application/vnd.openxmlformats-officedocument.presentationml.slideLayout+xml"/>
  <Override PartName="/ppt/theme/theme10.xml" ContentType="application/vnd.openxmlformats-officedocument.theme+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2.xml" ContentType="application/vnd.openxmlformats-officedocument.theme+xml"/>
  <Override PartName="/ppt/slideLayouts/slideLayout38.xml" ContentType="application/vnd.openxmlformats-officedocument.presentationml.slideLayout+xml"/>
  <Override PartName="/ppt/theme/theme1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4.xml" ContentType="application/vnd.openxmlformats-officedocument.theme+xml"/>
  <Override PartName="/ppt/slideLayouts/slideLayout50.xml" ContentType="application/vnd.openxmlformats-officedocument.presentationml.slideLayout+xml"/>
  <Override PartName="/ppt/theme/theme15.xml" ContentType="application/vnd.openxmlformats-officedocument.theme+xml"/>
  <Override PartName="/ppt/slideLayouts/slideLayout51.xml" ContentType="application/vnd.openxmlformats-officedocument.presentationml.slideLayout+xml"/>
  <Override PartName="/ppt/theme/theme16.xml" ContentType="application/vnd.openxmlformats-officedocument.theme+xml"/>
  <Override PartName="/ppt/slideLayouts/slideLayout52.xml" ContentType="application/vnd.openxmlformats-officedocument.presentationml.slideLayout+xml"/>
  <Override PartName="/ppt/theme/theme17.xml" ContentType="application/vnd.openxmlformats-officedocument.theme+xml"/>
  <Override PartName="/ppt/slideLayouts/slideLayout53.xml" ContentType="application/vnd.openxmlformats-officedocument.presentationml.slideLayout+xml"/>
  <Override PartName="/ppt/theme/theme18.xml" ContentType="application/vnd.openxmlformats-officedocument.theme+xml"/>
  <Override PartName="/ppt/slideLayouts/slideLayout54.xml" ContentType="application/vnd.openxmlformats-officedocument.presentationml.slideLayout+xml"/>
  <Override PartName="/ppt/theme/theme19.xml" ContentType="application/vnd.openxmlformats-officedocument.theme+xml"/>
  <Override PartName="/ppt/slideLayouts/slideLayout55.xml" ContentType="application/vnd.openxmlformats-officedocument.presentationml.slideLayout+xml"/>
  <Override PartName="/ppt/theme/theme20.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1.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2.xml" ContentType="application/vnd.openxmlformats-officedocument.theme+xml"/>
  <Override PartName="/ppt/slideLayouts/slideLayout78.xml" ContentType="application/vnd.openxmlformats-officedocument.presentationml.slideLayout+xml"/>
  <Override PartName="/ppt/theme/theme23.xml" ContentType="application/vnd.openxmlformats-officedocument.theme+xml"/>
  <Override PartName="/ppt/slideLayouts/slideLayout79.xml" ContentType="application/vnd.openxmlformats-officedocument.presentationml.slideLayout+xml"/>
  <Override PartName="/ppt/theme/theme24.xml" ContentType="application/vnd.openxmlformats-officedocument.theme+xml"/>
  <Override PartName="/ppt/slideLayouts/slideLayout80.xml" ContentType="application/vnd.openxmlformats-officedocument.presentationml.slideLayout+xml"/>
  <Override PartName="/ppt/theme/theme25.xml" ContentType="application/vnd.openxmlformats-officedocument.theme+xml"/>
  <Override PartName="/ppt/slideLayouts/slideLayout81.xml" ContentType="application/vnd.openxmlformats-officedocument.presentationml.slideLayout+xml"/>
  <Override PartName="/ppt/theme/theme26.xml" ContentType="application/vnd.openxmlformats-officedocument.theme+xml"/>
  <Override PartName="/ppt/slideLayouts/slideLayout82.xml" ContentType="application/vnd.openxmlformats-officedocument.presentationml.slideLayout+xml"/>
  <Override PartName="/ppt/theme/theme27.xml" ContentType="application/vnd.openxmlformats-officedocument.theme+xml"/>
  <Override PartName="/ppt/slideLayouts/slideLayout83.xml" ContentType="application/vnd.openxmlformats-officedocument.presentationml.slideLayout+xml"/>
  <Override PartName="/ppt/theme/theme28.xml" ContentType="application/vnd.openxmlformats-officedocument.theme+xml"/>
  <Override PartName="/ppt/slideLayouts/slideLayout84.xml" ContentType="application/vnd.openxmlformats-officedocument.presentationml.slideLayout+xml"/>
  <Override PartName="/ppt/theme/theme29.xml" ContentType="application/vnd.openxmlformats-officedocument.theme+xml"/>
  <Override PartName="/ppt/slideLayouts/slideLayout85.xml" ContentType="application/vnd.openxmlformats-officedocument.presentationml.slideLayout+xml"/>
  <Override PartName="/ppt/theme/theme30.xml" ContentType="application/vnd.openxmlformats-officedocument.theme+xml"/>
  <Override PartName="/ppt/slideLayouts/slideLayout86.xml" ContentType="application/vnd.openxmlformats-officedocument.presentationml.slideLayout+xml"/>
  <Override PartName="/ppt/theme/theme31.xml" ContentType="application/vnd.openxmlformats-officedocument.theme+xml"/>
  <Override PartName="/ppt/slideLayouts/slideLayout87.xml" ContentType="application/vnd.openxmlformats-officedocument.presentationml.slideLayout+xml"/>
  <Override PartName="/ppt/theme/theme32.xml" ContentType="application/vnd.openxmlformats-officedocument.theme+xml"/>
  <Override PartName="/ppt/slideLayouts/slideLayout88.xml" ContentType="application/vnd.openxmlformats-officedocument.presentationml.slideLayout+xml"/>
  <Override PartName="/ppt/theme/theme33.xml" ContentType="application/vnd.openxmlformats-officedocument.theme+xml"/>
  <Override PartName="/ppt/slideLayouts/slideLayout89.xml" ContentType="application/vnd.openxmlformats-officedocument.presentationml.slideLayout+xml"/>
  <Override PartName="/ppt/theme/theme34.xml" ContentType="application/vnd.openxmlformats-officedocument.theme+xml"/>
  <Override PartName="/ppt/slideLayouts/slideLayout90.xml" ContentType="application/vnd.openxmlformats-officedocument.presentationml.slideLayout+xml"/>
  <Override PartName="/ppt/theme/theme35.xml" ContentType="application/vnd.openxmlformats-officedocument.theme+xml"/>
  <Override PartName="/ppt/slideLayouts/slideLayout91.xml" ContentType="application/vnd.openxmlformats-officedocument.presentationml.slideLayout+xml"/>
  <Override PartName="/ppt/theme/theme36.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7.xml" ContentType="application/vnd.openxmlformats-officedocument.theme+xml"/>
  <Override PartName="/ppt/theme/theme38.xml" ContentType="application/vnd.openxmlformats-officedocument.theme+xml"/>
  <Override PartName="/ppt/theme/theme3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4.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5.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2" r:id="rId1"/>
    <p:sldMasterId id="2147483667" r:id="rId2"/>
    <p:sldMasterId id="2147483669" r:id="rId3"/>
    <p:sldMasterId id="2147483671" r:id="rId4"/>
    <p:sldMasterId id="2147483673" r:id="rId5"/>
    <p:sldMasterId id="2147483675" r:id="rId6"/>
    <p:sldMasterId id="2147483679" r:id="rId7"/>
    <p:sldMasterId id="2147483689" r:id="rId8"/>
    <p:sldMasterId id="2147483703" r:id="rId9"/>
    <p:sldMasterId id="2147483715" r:id="rId10"/>
    <p:sldMasterId id="2147483719" r:id="rId11"/>
    <p:sldMasterId id="2147483722" r:id="rId12"/>
    <p:sldMasterId id="2147483734" r:id="rId13"/>
    <p:sldMasterId id="2147483760" r:id="rId14"/>
    <p:sldMasterId id="2147483772" r:id="rId15"/>
    <p:sldMasterId id="2147483774" r:id="rId16"/>
    <p:sldMasterId id="2147483776" r:id="rId17"/>
    <p:sldMasterId id="2147483778" r:id="rId18"/>
    <p:sldMasterId id="2147483780" r:id="rId19"/>
    <p:sldMasterId id="2147483782" r:id="rId20"/>
    <p:sldMasterId id="2147483784" r:id="rId21"/>
    <p:sldMasterId id="2147483796" r:id="rId22"/>
    <p:sldMasterId id="2147483808" r:id="rId23"/>
    <p:sldMasterId id="2147483810" r:id="rId24"/>
    <p:sldMasterId id="2147483812" r:id="rId25"/>
    <p:sldMasterId id="2147483814" r:id="rId26"/>
    <p:sldMasterId id="2147483816" r:id="rId27"/>
    <p:sldMasterId id="2147483818" r:id="rId28"/>
    <p:sldMasterId id="2147483820" r:id="rId29"/>
    <p:sldMasterId id="2147483822" r:id="rId30"/>
    <p:sldMasterId id="2147483824" r:id="rId31"/>
    <p:sldMasterId id="2147483826" r:id="rId32"/>
    <p:sldMasterId id="2147483828" r:id="rId33"/>
    <p:sldMasterId id="2147483830" r:id="rId34"/>
    <p:sldMasterId id="2147483832" r:id="rId35"/>
    <p:sldMasterId id="2147483834" r:id="rId36"/>
    <p:sldMasterId id="2147483836" r:id="rId37"/>
  </p:sldMasterIdLst>
  <p:notesMasterIdLst>
    <p:notesMasterId r:id="rId405"/>
  </p:notesMasterIdLst>
  <p:handoutMasterIdLst>
    <p:handoutMasterId r:id="rId406"/>
  </p:handoutMasterIdLst>
  <p:sldIdLst>
    <p:sldId id="469" r:id="rId38"/>
    <p:sldId id="393" r:id="rId39"/>
    <p:sldId id="394" r:id="rId40"/>
    <p:sldId id="579" r:id="rId41"/>
    <p:sldId id="581" r:id="rId42"/>
    <p:sldId id="582" r:id="rId43"/>
    <p:sldId id="583" r:id="rId44"/>
    <p:sldId id="441" r:id="rId45"/>
    <p:sldId id="331" r:id="rId46"/>
    <p:sldId id="332" r:id="rId47"/>
    <p:sldId id="333" r:id="rId48"/>
    <p:sldId id="334" r:id="rId49"/>
    <p:sldId id="584" r:id="rId50"/>
    <p:sldId id="337" r:id="rId51"/>
    <p:sldId id="585" r:id="rId52"/>
    <p:sldId id="340" r:id="rId53"/>
    <p:sldId id="341" r:id="rId54"/>
    <p:sldId id="342" r:id="rId55"/>
    <p:sldId id="344" r:id="rId56"/>
    <p:sldId id="345" r:id="rId57"/>
    <p:sldId id="348" r:id="rId58"/>
    <p:sldId id="349" r:id="rId59"/>
    <p:sldId id="586" r:id="rId60"/>
    <p:sldId id="352" r:id="rId61"/>
    <p:sldId id="353" r:id="rId62"/>
    <p:sldId id="580" r:id="rId63"/>
    <p:sldId id="355" r:id="rId64"/>
    <p:sldId id="356" r:id="rId65"/>
    <p:sldId id="358" r:id="rId66"/>
    <p:sldId id="360" r:id="rId67"/>
    <p:sldId id="362" r:id="rId68"/>
    <p:sldId id="363" r:id="rId69"/>
    <p:sldId id="364" r:id="rId70"/>
    <p:sldId id="368" r:id="rId71"/>
    <p:sldId id="369" r:id="rId72"/>
    <p:sldId id="370" r:id="rId73"/>
    <p:sldId id="371" r:id="rId74"/>
    <p:sldId id="372" r:id="rId75"/>
    <p:sldId id="373" r:id="rId76"/>
    <p:sldId id="587" r:id="rId77"/>
    <p:sldId id="378" r:id="rId78"/>
    <p:sldId id="588" r:id="rId79"/>
    <p:sldId id="380" r:id="rId80"/>
    <p:sldId id="381" r:id="rId81"/>
    <p:sldId id="382" r:id="rId82"/>
    <p:sldId id="383" r:id="rId83"/>
    <p:sldId id="384" r:id="rId84"/>
    <p:sldId id="385" r:id="rId85"/>
    <p:sldId id="589" r:id="rId86"/>
    <p:sldId id="388" r:id="rId87"/>
    <p:sldId id="590" r:id="rId88"/>
    <p:sldId id="391" r:id="rId89"/>
    <p:sldId id="591" r:id="rId90"/>
    <p:sldId id="396" r:id="rId91"/>
    <p:sldId id="411" r:id="rId92"/>
    <p:sldId id="398" r:id="rId93"/>
    <p:sldId id="400" r:id="rId94"/>
    <p:sldId id="412" r:id="rId95"/>
    <p:sldId id="413" r:id="rId96"/>
    <p:sldId id="402" r:id="rId97"/>
    <p:sldId id="405" r:id="rId98"/>
    <p:sldId id="406" r:id="rId99"/>
    <p:sldId id="417" r:id="rId100"/>
    <p:sldId id="416" r:id="rId101"/>
    <p:sldId id="415" r:id="rId102"/>
    <p:sldId id="423" r:id="rId103"/>
    <p:sldId id="421" r:id="rId104"/>
    <p:sldId id="414" r:id="rId105"/>
    <p:sldId id="408" r:id="rId106"/>
    <p:sldId id="410" r:id="rId107"/>
    <p:sldId id="425" r:id="rId108"/>
    <p:sldId id="429" r:id="rId109"/>
    <p:sldId id="404" r:id="rId110"/>
    <p:sldId id="432" r:id="rId111"/>
    <p:sldId id="430" r:id="rId112"/>
    <p:sldId id="431" r:id="rId113"/>
    <p:sldId id="438" r:id="rId114"/>
    <p:sldId id="437" r:id="rId115"/>
    <p:sldId id="428" r:id="rId116"/>
    <p:sldId id="434" r:id="rId117"/>
    <p:sldId id="435" r:id="rId118"/>
    <p:sldId id="466" r:id="rId119"/>
    <p:sldId id="433" r:id="rId120"/>
    <p:sldId id="468" r:id="rId121"/>
    <p:sldId id="442" r:id="rId122"/>
    <p:sldId id="443" r:id="rId123"/>
    <p:sldId id="462" r:id="rId124"/>
    <p:sldId id="440" r:id="rId125"/>
    <p:sldId id="467" r:id="rId126"/>
    <p:sldId id="436" r:id="rId127"/>
    <p:sldId id="464" r:id="rId128"/>
    <p:sldId id="446" r:id="rId129"/>
    <p:sldId id="463" r:id="rId130"/>
    <p:sldId id="465" r:id="rId131"/>
    <p:sldId id="448" r:id="rId132"/>
    <p:sldId id="445" r:id="rId133"/>
    <p:sldId id="455" r:id="rId134"/>
    <p:sldId id="461" r:id="rId135"/>
    <p:sldId id="460" r:id="rId136"/>
    <p:sldId id="459" r:id="rId137"/>
    <p:sldId id="458" r:id="rId138"/>
    <p:sldId id="477" r:id="rId139"/>
    <p:sldId id="478" r:id="rId140"/>
    <p:sldId id="457" r:id="rId141"/>
    <p:sldId id="456" r:id="rId142"/>
    <p:sldId id="439" r:id="rId143"/>
    <p:sldId id="479" r:id="rId144"/>
    <p:sldId id="472" r:id="rId145"/>
    <p:sldId id="470" r:id="rId146"/>
    <p:sldId id="473" r:id="rId147"/>
    <p:sldId id="471" r:id="rId148"/>
    <p:sldId id="480" r:id="rId149"/>
    <p:sldId id="476" r:id="rId150"/>
    <p:sldId id="483" r:id="rId151"/>
    <p:sldId id="475" r:id="rId152"/>
    <p:sldId id="489" r:id="rId153"/>
    <p:sldId id="488" r:id="rId154"/>
    <p:sldId id="482" r:id="rId155"/>
    <p:sldId id="481" r:id="rId156"/>
    <p:sldId id="490" r:id="rId157"/>
    <p:sldId id="492" r:id="rId158"/>
    <p:sldId id="493" r:id="rId159"/>
    <p:sldId id="491" r:id="rId160"/>
    <p:sldId id="494" r:id="rId161"/>
    <p:sldId id="487" r:id="rId162"/>
    <p:sldId id="499" r:id="rId163"/>
    <p:sldId id="498" r:id="rId164"/>
    <p:sldId id="497" r:id="rId165"/>
    <p:sldId id="486" r:id="rId166"/>
    <p:sldId id="485" r:id="rId167"/>
    <p:sldId id="474" r:id="rId168"/>
    <p:sldId id="484" r:id="rId169"/>
    <p:sldId id="495" r:id="rId170"/>
    <p:sldId id="512" r:id="rId171"/>
    <p:sldId id="505" r:id="rId172"/>
    <p:sldId id="504" r:id="rId173"/>
    <p:sldId id="503" r:id="rId174"/>
    <p:sldId id="511" r:id="rId175"/>
    <p:sldId id="510" r:id="rId176"/>
    <p:sldId id="502" r:id="rId177"/>
    <p:sldId id="501" r:id="rId178"/>
    <p:sldId id="500" r:id="rId179"/>
    <p:sldId id="509" r:id="rId180"/>
    <p:sldId id="522" r:id="rId181"/>
    <p:sldId id="508" r:id="rId182"/>
    <p:sldId id="544" r:id="rId183"/>
    <p:sldId id="546" r:id="rId184"/>
    <p:sldId id="545" r:id="rId185"/>
    <p:sldId id="507" r:id="rId186"/>
    <p:sldId id="506" r:id="rId187"/>
    <p:sldId id="543" r:id="rId188"/>
    <p:sldId id="542" r:id="rId189"/>
    <p:sldId id="496" r:id="rId190"/>
    <p:sldId id="540" r:id="rId191"/>
    <p:sldId id="513" r:id="rId192"/>
    <p:sldId id="538" r:id="rId193"/>
    <p:sldId id="539" r:id="rId194"/>
    <p:sldId id="535" r:id="rId195"/>
    <p:sldId id="541" r:id="rId196"/>
    <p:sldId id="520" r:id="rId197"/>
    <p:sldId id="529" r:id="rId198"/>
    <p:sldId id="537" r:id="rId199"/>
    <p:sldId id="528" r:id="rId200"/>
    <p:sldId id="536" r:id="rId201"/>
    <p:sldId id="527" r:id="rId202"/>
    <p:sldId id="526" r:id="rId203"/>
    <p:sldId id="525" r:id="rId204"/>
    <p:sldId id="534" r:id="rId205"/>
    <p:sldId id="533" r:id="rId206"/>
    <p:sldId id="532" r:id="rId207"/>
    <p:sldId id="531" r:id="rId208"/>
    <p:sldId id="530" r:id="rId209"/>
    <p:sldId id="523" r:id="rId210"/>
    <p:sldId id="524" r:id="rId211"/>
    <p:sldId id="547" r:id="rId212"/>
    <p:sldId id="549" r:id="rId213"/>
    <p:sldId id="550" r:id="rId214"/>
    <p:sldId id="551" r:id="rId215"/>
    <p:sldId id="552" r:id="rId216"/>
    <p:sldId id="553" r:id="rId217"/>
    <p:sldId id="554" r:id="rId218"/>
    <p:sldId id="555" r:id="rId219"/>
    <p:sldId id="556" r:id="rId220"/>
    <p:sldId id="557" r:id="rId221"/>
    <p:sldId id="558" r:id="rId222"/>
    <p:sldId id="559" r:id="rId223"/>
    <p:sldId id="560" r:id="rId224"/>
    <p:sldId id="561" r:id="rId225"/>
    <p:sldId id="562" r:id="rId226"/>
    <p:sldId id="563" r:id="rId227"/>
    <p:sldId id="564" r:id="rId228"/>
    <p:sldId id="565" r:id="rId229"/>
    <p:sldId id="566" r:id="rId230"/>
    <p:sldId id="567" r:id="rId231"/>
    <p:sldId id="568" r:id="rId232"/>
    <p:sldId id="569" r:id="rId233"/>
    <p:sldId id="570" r:id="rId234"/>
    <p:sldId id="571" r:id="rId235"/>
    <p:sldId id="572" r:id="rId236"/>
    <p:sldId id="573" r:id="rId237"/>
    <p:sldId id="574" r:id="rId238"/>
    <p:sldId id="575" r:id="rId239"/>
    <p:sldId id="576" r:id="rId240"/>
    <p:sldId id="612" r:id="rId241"/>
    <p:sldId id="613" r:id="rId242"/>
    <p:sldId id="577" r:id="rId243"/>
    <p:sldId id="578" r:id="rId244"/>
    <p:sldId id="592" r:id="rId245"/>
    <p:sldId id="593" r:id="rId246"/>
    <p:sldId id="594" r:id="rId247"/>
    <p:sldId id="595" r:id="rId248"/>
    <p:sldId id="596" r:id="rId249"/>
    <p:sldId id="597" r:id="rId250"/>
    <p:sldId id="598" r:id="rId251"/>
    <p:sldId id="599" r:id="rId252"/>
    <p:sldId id="614" r:id="rId253"/>
    <p:sldId id="600" r:id="rId254"/>
    <p:sldId id="617" r:id="rId255"/>
    <p:sldId id="616" r:id="rId256"/>
    <p:sldId id="619" r:id="rId257"/>
    <p:sldId id="639" r:id="rId258"/>
    <p:sldId id="641" r:id="rId259"/>
    <p:sldId id="623" r:id="rId260"/>
    <p:sldId id="624" r:id="rId261"/>
    <p:sldId id="642" r:id="rId262"/>
    <p:sldId id="643" r:id="rId263"/>
    <p:sldId id="628" r:id="rId264"/>
    <p:sldId id="629" r:id="rId265"/>
    <p:sldId id="631" r:id="rId266"/>
    <p:sldId id="602" r:id="rId267"/>
    <p:sldId id="633" r:id="rId268"/>
    <p:sldId id="640" r:id="rId269"/>
    <p:sldId id="634" r:id="rId270"/>
    <p:sldId id="601" r:id="rId271"/>
    <p:sldId id="636" r:id="rId272"/>
    <p:sldId id="603" r:id="rId273"/>
    <p:sldId id="638" r:id="rId274"/>
    <p:sldId id="604" r:id="rId275"/>
    <p:sldId id="647" r:id="rId276"/>
    <p:sldId id="605" r:id="rId277"/>
    <p:sldId id="646" r:id="rId278"/>
    <p:sldId id="606" r:id="rId279"/>
    <p:sldId id="644" r:id="rId280"/>
    <p:sldId id="607" r:id="rId281"/>
    <p:sldId id="608" r:id="rId282"/>
    <p:sldId id="648" r:id="rId283"/>
    <p:sldId id="609" r:id="rId284"/>
    <p:sldId id="650" r:id="rId285"/>
    <p:sldId id="649" r:id="rId286"/>
    <p:sldId id="610" r:id="rId287"/>
    <p:sldId id="611" r:id="rId288"/>
    <p:sldId id="651" r:id="rId289"/>
    <p:sldId id="652" r:id="rId290"/>
    <p:sldId id="654" r:id="rId291"/>
    <p:sldId id="655" r:id="rId292"/>
    <p:sldId id="656" r:id="rId293"/>
    <p:sldId id="658" r:id="rId294"/>
    <p:sldId id="660" r:id="rId295"/>
    <p:sldId id="661" r:id="rId296"/>
    <p:sldId id="662" r:id="rId297"/>
    <p:sldId id="663" r:id="rId298"/>
    <p:sldId id="664" r:id="rId299"/>
    <p:sldId id="665" r:id="rId300"/>
    <p:sldId id="666" r:id="rId301"/>
    <p:sldId id="668" r:id="rId302"/>
    <p:sldId id="670" r:id="rId303"/>
    <p:sldId id="672" r:id="rId304"/>
    <p:sldId id="674" r:id="rId305"/>
    <p:sldId id="675" r:id="rId306"/>
    <p:sldId id="676" r:id="rId307"/>
    <p:sldId id="677" r:id="rId308"/>
    <p:sldId id="678" r:id="rId309"/>
    <p:sldId id="679" r:id="rId310"/>
    <p:sldId id="680" r:id="rId311"/>
    <p:sldId id="681" r:id="rId312"/>
    <p:sldId id="682" r:id="rId313"/>
    <p:sldId id="683" r:id="rId314"/>
    <p:sldId id="684" r:id="rId315"/>
    <p:sldId id="686" r:id="rId316"/>
    <p:sldId id="688" r:id="rId317"/>
    <p:sldId id="690" r:id="rId318"/>
    <p:sldId id="691" r:id="rId319"/>
    <p:sldId id="692" r:id="rId320"/>
    <p:sldId id="693" r:id="rId321"/>
    <p:sldId id="694" r:id="rId322"/>
    <p:sldId id="695" r:id="rId323"/>
    <p:sldId id="696" r:id="rId324"/>
    <p:sldId id="697" r:id="rId325"/>
    <p:sldId id="698" r:id="rId326"/>
    <p:sldId id="699" r:id="rId327"/>
    <p:sldId id="700" r:id="rId328"/>
    <p:sldId id="702" r:id="rId329"/>
    <p:sldId id="705" r:id="rId330"/>
    <p:sldId id="706" r:id="rId331"/>
    <p:sldId id="707" r:id="rId332"/>
    <p:sldId id="708" r:id="rId333"/>
    <p:sldId id="710" r:id="rId334"/>
    <p:sldId id="712" r:id="rId335"/>
    <p:sldId id="714" r:id="rId336"/>
    <p:sldId id="721" r:id="rId337"/>
    <p:sldId id="716" r:id="rId338"/>
    <p:sldId id="722" r:id="rId339"/>
    <p:sldId id="723" r:id="rId340"/>
    <p:sldId id="724" r:id="rId341"/>
    <p:sldId id="786" r:id="rId342"/>
    <p:sldId id="725" r:id="rId343"/>
    <p:sldId id="726" r:id="rId344"/>
    <p:sldId id="727" r:id="rId345"/>
    <p:sldId id="728" r:id="rId346"/>
    <p:sldId id="729" r:id="rId347"/>
    <p:sldId id="730" r:id="rId348"/>
    <p:sldId id="732" r:id="rId349"/>
    <p:sldId id="733" r:id="rId350"/>
    <p:sldId id="734" r:id="rId351"/>
    <p:sldId id="719" r:id="rId352"/>
    <p:sldId id="720" r:id="rId353"/>
    <p:sldId id="735" r:id="rId354"/>
    <p:sldId id="736" r:id="rId355"/>
    <p:sldId id="737" r:id="rId356"/>
    <p:sldId id="738" r:id="rId357"/>
    <p:sldId id="739" r:id="rId358"/>
    <p:sldId id="740" r:id="rId359"/>
    <p:sldId id="741" r:id="rId360"/>
    <p:sldId id="742" r:id="rId361"/>
    <p:sldId id="743" r:id="rId362"/>
    <p:sldId id="744" r:id="rId363"/>
    <p:sldId id="745" r:id="rId364"/>
    <p:sldId id="746" r:id="rId365"/>
    <p:sldId id="747" r:id="rId366"/>
    <p:sldId id="748" r:id="rId367"/>
    <p:sldId id="749" r:id="rId368"/>
    <p:sldId id="750" r:id="rId369"/>
    <p:sldId id="751" r:id="rId370"/>
    <p:sldId id="752" r:id="rId371"/>
    <p:sldId id="753" r:id="rId372"/>
    <p:sldId id="754" r:id="rId373"/>
    <p:sldId id="755" r:id="rId374"/>
    <p:sldId id="756" r:id="rId375"/>
    <p:sldId id="757" r:id="rId376"/>
    <p:sldId id="759" r:id="rId377"/>
    <p:sldId id="760" r:id="rId378"/>
    <p:sldId id="787" r:id="rId379"/>
    <p:sldId id="761" r:id="rId380"/>
    <p:sldId id="762" r:id="rId381"/>
    <p:sldId id="764" r:id="rId382"/>
    <p:sldId id="765" r:id="rId383"/>
    <p:sldId id="766" r:id="rId384"/>
    <p:sldId id="767" r:id="rId385"/>
    <p:sldId id="768" r:id="rId386"/>
    <p:sldId id="769" r:id="rId387"/>
    <p:sldId id="770" r:id="rId388"/>
    <p:sldId id="771" r:id="rId389"/>
    <p:sldId id="772" r:id="rId390"/>
    <p:sldId id="773" r:id="rId391"/>
    <p:sldId id="774" r:id="rId392"/>
    <p:sldId id="776" r:id="rId393"/>
    <p:sldId id="779" r:id="rId394"/>
    <p:sldId id="781" r:id="rId395"/>
    <p:sldId id="782" r:id="rId396"/>
    <p:sldId id="783" r:id="rId397"/>
    <p:sldId id="795" r:id="rId398"/>
    <p:sldId id="784" r:id="rId399"/>
    <p:sldId id="788" r:id="rId400"/>
    <p:sldId id="790" r:id="rId401"/>
    <p:sldId id="791" r:id="rId402"/>
    <p:sldId id="792" r:id="rId403"/>
    <p:sldId id="793" r:id="rId404"/>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FFFFF"/>
    <a:srgbClr val="00000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79000" autoAdjust="0"/>
  </p:normalViewPr>
  <p:slideViewPr>
    <p:cSldViewPr>
      <p:cViewPr>
        <p:scale>
          <a:sx n="70" d="100"/>
          <a:sy n="70" d="100"/>
        </p:scale>
        <p:origin x="-516" y="36"/>
      </p:cViewPr>
      <p:guideLst>
        <p:guide orient="horz" pos="2160"/>
        <p:guide pos="2880"/>
      </p:guideLst>
    </p:cSldViewPr>
  </p:slideViewPr>
  <p:outlineViewPr>
    <p:cViewPr>
      <p:scale>
        <a:sx n="33" d="100"/>
        <a:sy n="33" d="100"/>
      </p:scale>
      <p:origin x="0" y="10686"/>
    </p:cViewPr>
  </p:outlineViewPr>
  <p:notesTextViewPr>
    <p:cViewPr>
      <p:scale>
        <a:sx n="100" d="100"/>
        <a:sy n="100" d="100"/>
      </p:scale>
      <p:origin x="0" y="0"/>
    </p:cViewPr>
  </p:notesTextViewPr>
  <p:sorterViewPr>
    <p:cViewPr>
      <p:scale>
        <a:sx n="66" d="100"/>
        <a:sy n="66" d="100"/>
      </p:scale>
      <p:origin x="0" y="7686"/>
    </p:cViewPr>
  </p:sorterViewPr>
  <p:notesViewPr>
    <p:cSldViewPr>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80.xml"/><Relationship Id="rId299" Type="http://schemas.openxmlformats.org/officeDocument/2006/relationships/slide" Target="slides/slide262.xml"/><Relationship Id="rId21" Type="http://schemas.openxmlformats.org/officeDocument/2006/relationships/slideMaster" Target="slideMasters/slideMaster21.xml"/><Relationship Id="rId63" Type="http://schemas.openxmlformats.org/officeDocument/2006/relationships/slide" Target="slides/slide26.xml"/><Relationship Id="rId159" Type="http://schemas.openxmlformats.org/officeDocument/2006/relationships/slide" Target="slides/slide122.xml"/><Relationship Id="rId324" Type="http://schemas.openxmlformats.org/officeDocument/2006/relationships/slide" Target="slides/slide287.xml"/><Relationship Id="rId366" Type="http://schemas.openxmlformats.org/officeDocument/2006/relationships/slide" Target="slides/slide329.xml"/><Relationship Id="rId170" Type="http://schemas.openxmlformats.org/officeDocument/2006/relationships/slide" Target="slides/slide133.xml"/><Relationship Id="rId226" Type="http://schemas.openxmlformats.org/officeDocument/2006/relationships/slide" Target="slides/slide189.xml"/><Relationship Id="rId268" Type="http://schemas.openxmlformats.org/officeDocument/2006/relationships/slide" Target="slides/slide231.xml"/><Relationship Id="rId32" Type="http://schemas.openxmlformats.org/officeDocument/2006/relationships/slideMaster" Target="slideMasters/slideMaster32.xml"/><Relationship Id="rId74" Type="http://schemas.openxmlformats.org/officeDocument/2006/relationships/slide" Target="slides/slide37.xml"/><Relationship Id="rId128" Type="http://schemas.openxmlformats.org/officeDocument/2006/relationships/slide" Target="slides/slide91.xml"/><Relationship Id="rId335" Type="http://schemas.openxmlformats.org/officeDocument/2006/relationships/slide" Target="slides/slide298.xml"/><Relationship Id="rId377" Type="http://schemas.openxmlformats.org/officeDocument/2006/relationships/slide" Target="slides/slide340.xml"/><Relationship Id="rId5" Type="http://schemas.openxmlformats.org/officeDocument/2006/relationships/slideMaster" Target="slideMasters/slideMaster5.xml"/><Relationship Id="rId95" Type="http://schemas.openxmlformats.org/officeDocument/2006/relationships/slide" Target="slides/slide58.xml"/><Relationship Id="rId160" Type="http://schemas.openxmlformats.org/officeDocument/2006/relationships/slide" Target="slides/slide123.xml"/><Relationship Id="rId181" Type="http://schemas.openxmlformats.org/officeDocument/2006/relationships/slide" Target="slides/slide144.xml"/><Relationship Id="rId216" Type="http://schemas.openxmlformats.org/officeDocument/2006/relationships/slide" Target="slides/slide179.xml"/><Relationship Id="rId237" Type="http://schemas.openxmlformats.org/officeDocument/2006/relationships/slide" Target="slides/slide200.xml"/><Relationship Id="rId402" Type="http://schemas.openxmlformats.org/officeDocument/2006/relationships/slide" Target="slides/slide365.xml"/><Relationship Id="rId258" Type="http://schemas.openxmlformats.org/officeDocument/2006/relationships/slide" Target="slides/slide221.xml"/><Relationship Id="rId279" Type="http://schemas.openxmlformats.org/officeDocument/2006/relationships/slide" Target="slides/slide242.xml"/><Relationship Id="rId22" Type="http://schemas.openxmlformats.org/officeDocument/2006/relationships/slideMaster" Target="slideMasters/slideMaster22.xml"/><Relationship Id="rId43" Type="http://schemas.openxmlformats.org/officeDocument/2006/relationships/slide" Target="slides/slide6.xml"/><Relationship Id="rId64" Type="http://schemas.openxmlformats.org/officeDocument/2006/relationships/slide" Target="slides/slide27.xml"/><Relationship Id="rId118" Type="http://schemas.openxmlformats.org/officeDocument/2006/relationships/slide" Target="slides/slide81.xml"/><Relationship Id="rId139" Type="http://schemas.openxmlformats.org/officeDocument/2006/relationships/slide" Target="slides/slide102.xml"/><Relationship Id="rId290" Type="http://schemas.openxmlformats.org/officeDocument/2006/relationships/slide" Target="slides/slide253.xml"/><Relationship Id="rId304" Type="http://schemas.openxmlformats.org/officeDocument/2006/relationships/slide" Target="slides/slide267.xml"/><Relationship Id="rId325" Type="http://schemas.openxmlformats.org/officeDocument/2006/relationships/slide" Target="slides/slide288.xml"/><Relationship Id="rId346" Type="http://schemas.openxmlformats.org/officeDocument/2006/relationships/slide" Target="slides/slide309.xml"/><Relationship Id="rId367" Type="http://schemas.openxmlformats.org/officeDocument/2006/relationships/slide" Target="slides/slide330.xml"/><Relationship Id="rId388" Type="http://schemas.openxmlformats.org/officeDocument/2006/relationships/slide" Target="slides/slide351.xml"/><Relationship Id="rId85" Type="http://schemas.openxmlformats.org/officeDocument/2006/relationships/slide" Target="slides/slide48.xml"/><Relationship Id="rId150" Type="http://schemas.openxmlformats.org/officeDocument/2006/relationships/slide" Target="slides/slide113.xml"/><Relationship Id="rId171" Type="http://schemas.openxmlformats.org/officeDocument/2006/relationships/slide" Target="slides/slide134.xml"/><Relationship Id="rId192" Type="http://schemas.openxmlformats.org/officeDocument/2006/relationships/slide" Target="slides/slide155.xml"/><Relationship Id="rId206" Type="http://schemas.openxmlformats.org/officeDocument/2006/relationships/slide" Target="slides/slide169.xml"/><Relationship Id="rId227" Type="http://schemas.openxmlformats.org/officeDocument/2006/relationships/slide" Target="slides/slide190.xml"/><Relationship Id="rId248" Type="http://schemas.openxmlformats.org/officeDocument/2006/relationships/slide" Target="slides/slide211.xml"/><Relationship Id="rId269" Type="http://schemas.openxmlformats.org/officeDocument/2006/relationships/slide" Target="slides/slide232.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71.xml"/><Relationship Id="rId129" Type="http://schemas.openxmlformats.org/officeDocument/2006/relationships/slide" Target="slides/slide92.xml"/><Relationship Id="rId280" Type="http://schemas.openxmlformats.org/officeDocument/2006/relationships/slide" Target="slides/slide243.xml"/><Relationship Id="rId315" Type="http://schemas.openxmlformats.org/officeDocument/2006/relationships/slide" Target="slides/slide278.xml"/><Relationship Id="rId336" Type="http://schemas.openxmlformats.org/officeDocument/2006/relationships/slide" Target="slides/slide299.xml"/><Relationship Id="rId357" Type="http://schemas.openxmlformats.org/officeDocument/2006/relationships/slide" Target="slides/slide320.xml"/><Relationship Id="rId54" Type="http://schemas.openxmlformats.org/officeDocument/2006/relationships/slide" Target="slides/slide17.xml"/><Relationship Id="rId75" Type="http://schemas.openxmlformats.org/officeDocument/2006/relationships/slide" Target="slides/slide38.xml"/><Relationship Id="rId96" Type="http://schemas.openxmlformats.org/officeDocument/2006/relationships/slide" Target="slides/slide59.xml"/><Relationship Id="rId140" Type="http://schemas.openxmlformats.org/officeDocument/2006/relationships/slide" Target="slides/slide103.xml"/><Relationship Id="rId161" Type="http://schemas.openxmlformats.org/officeDocument/2006/relationships/slide" Target="slides/slide124.xml"/><Relationship Id="rId182" Type="http://schemas.openxmlformats.org/officeDocument/2006/relationships/slide" Target="slides/slide145.xml"/><Relationship Id="rId217" Type="http://schemas.openxmlformats.org/officeDocument/2006/relationships/slide" Target="slides/slide180.xml"/><Relationship Id="rId378" Type="http://schemas.openxmlformats.org/officeDocument/2006/relationships/slide" Target="slides/slide341.xml"/><Relationship Id="rId399" Type="http://schemas.openxmlformats.org/officeDocument/2006/relationships/slide" Target="slides/slide362.xml"/><Relationship Id="rId403" Type="http://schemas.openxmlformats.org/officeDocument/2006/relationships/slide" Target="slides/slide366.xml"/><Relationship Id="rId6" Type="http://schemas.openxmlformats.org/officeDocument/2006/relationships/slideMaster" Target="slideMasters/slideMaster6.xml"/><Relationship Id="rId238" Type="http://schemas.openxmlformats.org/officeDocument/2006/relationships/slide" Target="slides/slide201.xml"/><Relationship Id="rId259" Type="http://schemas.openxmlformats.org/officeDocument/2006/relationships/slide" Target="slides/slide222.xml"/><Relationship Id="rId23" Type="http://schemas.openxmlformats.org/officeDocument/2006/relationships/slideMaster" Target="slideMasters/slideMaster23.xml"/><Relationship Id="rId119" Type="http://schemas.openxmlformats.org/officeDocument/2006/relationships/slide" Target="slides/slide82.xml"/><Relationship Id="rId270" Type="http://schemas.openxmlformats.org/officeDocument/2006/relationships/slide" Target="slides/slide233.xml"/><Relationship Id="rId291" Type="http://schemas.openxmlformats.org/officeDocument/2006/relationships/slide" Target="slides/slide254.xml"/><Relationship Id="rId305" Type="http://schemas.openxmlformats.org/officeDocument/2006/relationships/slide" Target="slides/slide268.xml"/><Relationship Id="rId326" Type="http://schemas.openxmlformats.org/officeDocument/2006/relationships/slide" Target="slides/slide289.xml"/><Relationship Id="rId347" Type="http://schemas.openxmlformats.org/officeDocument/2006/relationships/slide" Target="slides/slide310.xml"/><Relationship Id="rId44" Type="http://schemas.openxmlformats.org/officeDocument/2006/relationships/slide" Target="slides/slide7.xml"/><Relationship Id="rId65" Type="http://schemas.openxmlformats.org/officeDocument/2006/relationships/slide" Target="slides/slide28.xml"/><Relationship Id="rId86" Type="http://schemas.openxmlformats.org/officeDocument/2006/relationships/slide" Target="slides/slide49.xml"/><Relationship Id="rId130" Type="http://schemas.openxmlformats.org/officeDocument/2006/relationships/slide" Target="slides/slide93.xml"/><Relationship Id="rId151" Type="http://schemas.openxmlformats.org/officeDocument/2006/relationships/slide" Target="slides/slide114.xml"/><Relationship Id="rId368" Type="http://schemas.openxmlformats.org/officeDocument/2006/relationships/slide" Target="slides/slide331.xml"/><Relationship Id="rId389" Type="http://schemas.openxmlformats.org/officeDocument/2006/relationships/slide" Target="slides/slide352.xml"/><Relationship Id="rId172" Type="http://schemas.openxmlformats.org/officeDocument/2006/relationships/slide" Target="slides/slide135.xml"/><Relationship Id="rId193" Type="http://schemas.openxmlformats.org/officeDocument/2006/relationships/slide" Target="slides/slide156.xml"/><Relationship Id="rId207" Type="http://schemas.openxmlformats.org/officeDocument/2006/relationships/slide" Target="slides/slide170.xml"/><Relationship Id="rId228" Type="http://schemas.openxmlformats.org/officeDocument/2006/relationships/slide" Target="slides/slide191.xml"/><Relationship Id="rId249" Type="http://schemas.openxmlformats.org/officeDocument/2006/relationships/slide" Target="slides/slide212.xml"/><Relationship Id="rId13" Type="http://schemas.openxmlformats.org/officeDocument/2006/relationships/slideMaster" Target="slideMasters/slideMaster13.xml"/><Relationship Id="rId109" Type="http://schemas.openxmlformats.org/officeDocument/2006/relationships/slide" Target="slides/slide72.xml"/><Relationship Id="rId260" Type="http://schemas.openxmlformats.org/officeDocument/2006/relationships/slide" Target="slides/slide223.xml"/><Relationship Id="rId281" Type="http://schemas.openxmlformats.org/officeDocument/2006/relationships/slide" Target="slides/slide244.xml"/><Relationship Id="rId316" Type="http://schemas.openxmlformats.org/officeDocument/2006/relationships/slide" Target="slides/slide279.xml"/><Relationship Id="rId337" Type="http://schemas.openxmlformats.org/officeDocument/2006/relationships/slide" Target="slides/slide300.xml"/><Relationship Id="rId34" Type="http://schemas.openxmlformats.org/officeDocument/2006/relationships/slideMaster" Target="slideMasters/slideMaster34.xml"/><Relationship Id="rId55" Type="http://schemas.openxmlformats.org/officeDocument/2006/relationships/slide" Target="slides/slide18.xml"/><Relationship Id="rId76" Type="http://schemas.openxmlformats.org/officeDocument/2006/relationships/slide" Target="slides/slide39.xml"/><Relationship Id="rId97" Type="http://schemas.openxmlformats.org/officeDocument/2006/relationships/slide" Target="slides/slide60.xml"/><Relationship Id="rId120" Type="http://schemas.openxmlformats.org/officeDocument/2006/relationships/slide" Target="slides/slide83.xml"/><Relationship Id="rId141" Type="http://schemas.openxmlformats.org/officeDocument/2006/relationships/slide" Target="slides/slide104.xml"/><Relationship Id="rId358" Type="http://schemas.openxmlformats.org/officeDocument/2006/relationships/slide" Target="slides/slide321.xml"/><Relationship Id="rId379" Type="http://schemas.openxmlformats.org/officeDocument/2006/relationships/slide" Target="slides/slide342.xml"/><Relationship Id="rId7" Type="http://schemas.openxmlformats.org/officeDocument/2006/relationships/slideMaster" Target="slideMasters/slideMaster7.xml"/><Relationship Id="rId162" Type="http://schemas.openxmlformats.org/officeDocument/2006/relationships/slide" Target="slides/slide125.xml"/><Relationship Id="rId183" Type="http://schemas.openxmlformats.org/officeDocument/2006/relationships/slide" Target="slides/slide146.xml"/><Relationship Id="rId218" Type="http://schemas.openxmlformats.org/officeDocument/2006/relationships/slide" Target="slides/slide181.xml"/><Relationship Id="rId239" Type="http://schemas.openxmlformats.org/officeDocument/2006/relationships/slide" Target="slides/slide202.xml"/><Relationship Id="rId390" Type="http://schemas.openxmlformats.org/officeDocument/2006/relationships/slide" Target="slides/slide353.xml"/><Relationship Id="rId404" Type="http://schemas.openxmlformats.org/officeDocument/2006/relationships/slide" Target="slides/slide367.xml"/><Relationship Id="rId250" Type="http://schemas.openxmlformats.org/officeDocument/2006/relationships/slide" Target="slides/slide213.xml"/><Relationship Id="rId271" Type="http://schemas.openxmlformats.org/officeDocument/2006/relationships/slide" Target="slides/slide234.xml"/><Relationship Id="rId292" Type="http://schemas.openxmlformats.org/officeDocument/2006/relationships/slide" Target="slides/slide255.xml"/><Relationship Id="rId306" Type="http://schemas.openxmlformats.org/officeDocument/2006/relationships/slide" Target="slides/slide269.xml"/><Relationship Id="rId24" Type="http://schemas.openxmlformats.org/officeDocument/2006/relationships/slideMaster" Target="slideMasters/slideMaster24.xml"/><Relationship Id="rId45" Type="http://schemas.openxmlformats.org/officeDocument/2006/relationships/slide" Target="slides/slide8.xml"/><Relationship Id="rId66" Type="http://schemas.openxmlformats.org/officeDocument/2006/relationships/slide" Target="slides/slide29.xml"/><Relationship Id="rId87" Type="http://schemas.openxmlformats.org/officeDocument/2006/relationships/slide" Target="slides/slide50.xml"/><Relationship Id="rId110" Type="http://schemas.openxmlformats.org/officeDocument/2006/relationships/slide" Target="slides/slide73.xml"/><Relationship Id="rId131" Type="http://schemas.openxmlformats.org/officeDocument/2006/relationships/slide" Target="slides/slide94.xml"/><Relationship Id="rId327" Type="http://schemas.openxmlformats.org/officeDocument/2006/relationships/slide" Target="slides/slide290.xml"/><Relationship Id="rId348" Type="http://schemas.openxmlformats.org/officeDocument/2006/relationships/slide" Target="slides/slide311.xml"/><Relationship Id="rId369" Type="http://schemas.openxmlformats.org/officeDocument/2006/relationships/slide" Target="slides/slide332.xml"/><Relationship Id="rId152" Type="http://schemas.openxmlformats.org/officeDocument/2006/relationships/slide" Target="slides/slide115.xml"/><Relationship Id="rId173" Type="http://schemas.openxmlformats.org/officeDocument/2006/relationships/slide" Target="slides/slide136.xml"/><Relationship Id="rId194" Type="http://schemas.openxmlformats.org/officeDocument/2006/relationships/slide" Target="slides/slide157.xml"/><Relationship Id="rId208" Type="http://schemas.openxmlformats.org/officeDocument/2006/relationships/slide" Target="slides/slide171.xml"/><Relationship Id="rId229" Type="http://schemas.openxmlformats.org/officeDocument/2006/relationships/slide" Target="slides/slide192.xml"/><Relationship Id="rId380" Type="http://schemas.openxmlformats.org/officeDocument/2006/relationships/slide" Target="slides/slide343.xml"/><Relationship Id="rId240" Type="http://schemas.openxmlformats.org/officeDocument/2006/relationships/slide" Target="slides/slide203.xml"/><Relationship Id="rId261" Type="http://schemas.openxmlformats.org/officeDocument/2006/relationships/slide" Target="slides/slide224.xml"/><Relationship Id="rId14" Type="http://schemas.openxmlformats.org/officeDocument/2006/relationships/slideMaster" Target="slideMasters/slideMaster14.xml"/><Relationship Id="rId35" Type="http://schemas.openxmlformats.org/officeDocument/2006/relationships/slideMaster" Target="slideMasters/slideMaster35.xml"/><Relationship Id="rId56" Type="http://schemas.openxmlformats.org/officeDocument/2006/relationships/slide" Target="slides/slide19.xml"/><Relationship Id="rId77" Type="http://schemas.openxmlformats.org/officeDocument/2006/relationships/slide" Target="slides/slide40.xml"/><Relationship Id="rId100" Type="http://schemas.openxmlformats.org/officeDocument/2006/relationships/slide" Target="slides/slide63.xml"/><Relationship Id="rId282" Type="http://schemas.openxmlformats.org/officeDocument/2006/relationships/slide" Target="slides/slide245.xml"/><Relationship Id="rId317" Type="http://schemas.openxmlformats.org/officeDocument/2006/relationships/slide" Target="slides/slide280.xml"/><Relationship Id="rId338" Type="http://schemas.openxmlformats.org/officeDocument/2006/relationships/slide" Target="slides/slide301.xml"/><Relationship Id="rId359" Type="http://schemas.openxmlformats.org/officeDocument/2006/relationships/slide" Target="slides/slide322.xml"/><Relationship Id="rId8" Type="http://schemas.openxmlformats.org/officeDocument/2006/relationships/slideMaster" Target="slideMasters/slideMaster8.xml"/><Relationship Id="rId98" Type="http://schemas.openxmlformats.org/officeDocument/2006/relationships/slide" Target="slides/slide61.xml"/><Relationship Id="rId121" Type="http://schemas.openxmlformats.org/officeDocument/2006/relationships/slide" Target="slides/slide84.xml"/><Relationship Id="rId142" Type="http://schemas.openxmlformats.org/officeDocument/2006/relationships/slide" Target="slides/slide105.xml"/><Relationship Id="rId163" Type="http://schemas.openxmlformats.org/officeDocument/2006/relationships/slide" Target="slides/slide126.xml"/><Relationship Id="rId184" Type="http://schemas.openxmlformats.org/officeDocument/2006/relationships/slide" Target="slides/slide147.xml"/><Relationship Id="rId219" Type="http://schemas.openxmlformats.org/officeDocument/2006/relationships/slide" Target="slides/slide182.xml"/><Relationship Id="rId370" Type="http://schemas.openxmlformats.org/officeDocument/2006/relationships/slide" Target="slides/slide333.xml"/><Relationship Id="rId391" Type="http://schemas.openxmlformats.org/officeDocument/2006/relationships/slide" Target="slides/slide354.xml"/><Relationship Id="rId405" Type="http://schemas.openxmlformats.org/officeDocument/2006/relationships/notesMaster" Target="notesMasters/notesMaster1.xml"/><Relationship Id="rId230" Type="http://schemas.openxmlformats.org/officeDocument/2006/relationships/slide" Target="slides/slide193.xml"/><Relationship Id="rId251" Type="http://schemas.openxmlformats.org/officeDocument/2006/relationships/slide" Target="slides/slide214.xml"/><Relationship Id="rId25" Type="http://schemas.openxmlformats.org/officeDocument/2006/relationships/slideMaster" Target="slideMasters/slideMaster25.xml"/><Relationship Id="rId46" Type="http://schemas.openxmlformats.org/officeDocument/2006/relationships/slide" Target="slides/slide9.xml"/><Relationship Id="rId67" Type="http://schemas.openxmlformats.org/officeDocument/2006/relationships/slide" Target="slides/slide30.xml"/><Relationship Id="rId272" Type="http://schemas.openxmlformats.org/officeDocument/2006/relationships/slide" Target="slides/slide235.xml"/><Relationship Id="rId293" Type="http://schemas.openxmlformats.org/officeDocument/2006/relationships/slide" Target="slides/slide256.xml"/><Relationship Id="rId307" Type="http://schemas.openxmlformats.org/officeDocument/2006/relationships/slide" Target="slides/slide270.xml"/><Relationship Id="rId328" Type="http://schemas.openxmlformats.org/officeDocument/2006/relationships/slide" Target="slides/slide291.xml"/><Relationship Id="rId349" Type="http://schemas.openxmlformats.org/officeDocument/2006/relationships/slide" Target="slides/slide312.xml"/><Relationship Id="rId88" Type="http://schemas.openxmlformats.org/officeDocument/2006/relationships/slide" Target="slides/slide51.xml"/><Relationship Id="rId111" Type="http://schemas.openxmlformats.org/officeDocument/2006/relationships/slide" Target="slides/slide74.xml"/><Relationship Id="rId132" Type="http://schemas.openxmlformats.org/officeDocument/2006/relationships/slide" Target="slides/slide95.xml"/><Relationship Id="rId153" Type="http://schemas.openxmlformats.org/officeDocument/2006/relationships/slide" Target="slides/slide116.xml"/><Relationship Id="rId174" Type="http://schemas.openxmlformats.org/officeDocument/2006/relationships/slide" Target="slides/slide137.xml"/><Relationship Id="rId195" Type="http://schemas.openxmlformats.org/officeDocument/2006/relationships/slide" Target="slides/slide158.xml"/><Relationship Id="rId209" Type="http://schemas.openxmlformats.org/officeDocument/2006/relationships/slide" Target="slides/slide172.xml"/><Relationship Id="rId360" Type="http://schemas.openxmlformats.org/officeDocument/2006/relationships/slide" Target="slides/slide323.xml"/><Relationship Id="rId381" Type="http://schemas.openxmlformats.org/officeDocument/2006/relationships/slide" Target="slides/slide344.xml"/><Relationship Id="rId220" Type="http://schemas.openxmlformats.org/officeDocument/2006/relationships/slide" Target="slides/slide183.xml"/><Relationship Id="rId241" Type="http://schemas.openxmlformats.org/officeDocument/2006/relationships/slide" Target="slides/slide204.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20.xml"/><Relationship Id="rId262" Type="http://schemas.openxmlformats.org/officeDocument/2006/relationships/slide" Target="slides/slide225.xml"/><Relationship Id="rId283" Type="http://schemas.openxmlformats.org/officeDocument/2006/relationships/slide" Target="slides/slide246.xml"/><Relationship Id="rId318" Type="http://schemas.openxmlformats.org/officeDocument/2006/relationships/slide" Target="slides/slide281.xml"/><Relationship Id="rId339" Type="http://schemas.openxmlformats.org/officeDocument/2006/relationships/slide" Target="slides/slide302.xml"/><Relationship Id="rId78" Type="http://schemas.openxmlformats.org/officeDocument/2006/relationships/slide" Target="slides/slide41.xml"/><Relationship Id="rId99" Type="http://schemas.openxmlformats.org/officeDocument/2006/relationships/slide" Target="slides/slide62.xml"/><Relationship Id="rId101" Type="http://schemas.openxmlformats.org/officeDocument/2006/relationships/slide" Target="slides/slide64.xml"/><Relationship Id="rId122" Type="http://schemas.openxmlformats.org/officeDocument/2006/relationships/slide" Target="slides/slide85.xml"/><Relationship Id="rId143" Type="http://schemas.openxmlformats.org/officeDocument/2006/relationships/slide" Target="slides/slide106.xml"/><Relationship Id="rId164" Type="http://schemas.openxmlformats.org/officeDocument/2006/relationships/slide" Target="slides/slide127.xml"/><Relationship Id="rId185" Type="http://schemas.openxmlformats.org/officeDocument/2006/relationships/slide" Target="slides/slide148.xml"/><Relationship Id="rId350" Type="http://schemas.openxmlformats.org/officeDocument/2006/relationships/slide" Target="slides/slide313.xml"/><Relationship Id="rId371" Type="http://schemas.openxmlformats.org/officeDocument/2006/relationships/slide" Target="slides/slide334.xml"/><Relationship Id="rId406" Type="http://schemas.openxmlformats.org/officeDocument/2006/relationships/handoutMaster" Target="handoutMasters/handoutMaster1.xml"/><Relationship Id="rId9" Type="http://schemas.openxmlformats.org/officeDocument/2006/relationships/slideMaster" Target="slideMasters/slideMaster9.xml"/><Relationship Id="rId210" Type="http://schemas.openxmlformats.org/officeDocument/2006/relationships/slide" Target="slides/slide173.xml"/><Relationship Id="rId392" Type="http://schemas.openxmlformats.org/officeDocument/2006/relationships/slide" Target="slides/slide355.xml"/><Relationship Id="rId26" Type="http://schemas.openxmlformats.org/officeDocument/2006/relationships/slideMaster" Target="slideMasters/slideMaster26.xml"/><Relationship Id="rId231" Type="http://schemas.openxmlformats.org/officeDocument/2006/relationships/slide" Target="slides/slide194.xml"/><Relationship Id="rId252" Type="http://schemas.openxmlformats.org/officeDocument/2006/relationships/slide" Target="slides/slide215.xml"/><Relationship Id="rId273" Type="http://schemas.openxmlformats.org/officeDocument/2006/relationships/slide" Target="slides/slide236.xml"/><Relationship Id="rId294" Type="http://schemas.openxmlformats.org/officeDocument/2006/relationships/slide" Target="slides/slide257.xml"/><Relationship Id="rId308" Type="http://schemas.openxmlformats.org/officeDocument/2006/relationships/slide" Target="slides/slide271.xml"/><Relationship Id="rId329" Type="http://schemas.openxmlformats.org/officeDocument/2006/relationships/slide" Target="slides/slide292.xml"/><Relationship Id="rId47" Type="http://schemas.openxmlformats.org/officeDocument/2006/relationships/slide" Target="slides/slide10.xml"/><Relationship Id="rId68" Type="http://schemas.openxmlformats.org/officeDocument/2006/relationships/slide" Target="slides/slide31.xml"/><Relationship Id="rId89" Type="http://schemas.openxmlformats.org/officeDocument/2006/relationships/slide" Target="slides/slide52.xml"/><Relationship Id="rId112" Type="http://schemas.openxmlformats.org/officeDocument/2006/relationships/slide" Target="slides/slide75.xml"/><Relationship Id="rId133" Type="http://schemas.openxmlformats.org/officeDocument/2006/relationships/slide" Target="slides/slide96.xml"/><Relationship Id="rId154" Type="http://schemas.openxmlformats.org/officeDocument/2006/relationships/slide" Target="slides/slide117.xml"/><Relationship Id="rId175" Type="http://schemas.openxmlformats.org/officeDocument/2006/relationships/slide" Target="slides/slide138.xml"/><Relationship Id="rId340" Type="http://schemas.openxmlformats.org/officeDocument/2006/relationships/slide" Target="slides/slide303.xml"/><Relationship Id="rId361" Type="http://schemas.openxmlformats.org/officeDocument/2006/relationships/slide" Target="slides/slide324.xml"/><Relationship Id="rId196" Type="http://schemas.openxmlformats.org/officeDocument/2006/relationships/slide" Target="slides/slide159.xml"/><Relationship Id="rId200" Type="http://schemas.openxmlformats.org/officeDocument/2006/relationships/slide" Target="slides/slide163.xml"/><Relationship Id="rId382" Type="http://schemas.openxmlformats.org/officeDocument/2006/relationships/slide" Target="slides/slide345.xml"/><Relationship Id="rId16" Type="http://schemas.openxmlformats.org/officeDocument/2006/relationships/slideMaster" Target="slideMasters/slideMaster16.xml"/><Relationship Id="rId221" Type="http://schemas.openxmlformats.org/officeDocument/2006/relationships/slide" Target="slides/slide184.xml"/><Relationship Id="rId242" Type="http://schemas.openxmlformats.org/officeDocument/2006/relationships/slide" Target="slides/slide205.xml"/><Relationship Id="rId263" Type="http://schemas.openxmlformats.org/officeDocument/2006/relationships/slide" Target="slides/slide226.xml"/><Relationship Id="rId284" Type="http://schemas.openxmlformats.org/officeDocument/2006/relationships/slide" Target="slides/slide247.xml"/><Relationship Id="rId319" Type="http://schemas.openxmlformats.org/officeDocument/2006/relationships/slide" Target="slides/slide282.xml"/><Relationship Id="rId37" Type="http://schemas.openxmlformats.org/officeDocument/2006/relationships/slideMaster" Target="slideMasters/slideMaster37.xml"/><Relationship Id="rId58" Type="http://schemas.openxmlformats.org/officeDocument/2006/relationships/slide" Target="slides/slide21.xml"/><Relationship Id="rId79" Type="http://schemas.openxmlformats.org/officeDocument/2006/relationships/slide" Target="slides/slide42.xml"/><Relationship Id="rId102" Type="http://schemas.openxmlformats.org/officeDocument/2006/relationships/slide" Target="slides/slide65.xml"/><Relationship Id="rId123" Type="http://schemas.openxmlformats.org/officeDocument/2006/relationships/slide" Target="slides/slide86.xml"/><Relationship Id="rId144" Type="http://schemas.openxmlformats.org/officeDocument/2006/relationships/slide" Target="slides/slide107.xml"/><Relationship Id="rId330" Type="http://schemas.openxmlformats.org/officeDocument/2006/relationships/slide" Target="slides/slide293.xml"/><Relationship Id="rId90" Type="http://schemas.openxmlformats.org/officeDocument/2006/relationships/slide" Target="slides/slide53.xml"/><Relationship Id="rId165" Type="http://schemas.openxmlformats.org/officeDocument/2006/relationships/slide" Target="slides/slide128.xml"/><Relationship Id="rId186" Type="http://schemas.openxmlformats.org/officeDocument/2006/relationships/slide" Target="slides/slide149.xml"/><Relationship Id="rId351" Type="http://schemas.openxmlformats.org/officeDocument/2006/relationships/slide" Target="slides/slide314.xml"/><Relationship Id="rId372" Type="http://schemas.openxmlformats.org/officeDocument/2006/relationships/slide" Target="slides/slide335.xml"/><Relationship Id="rId393" Type="http://schemas.openxmlformats.org/officeDocument/2006/relationships/slide" Target="slides/slide356.xml"/><Relationship Id="rId407" Type="http://schemas.openxmlformats.org/officeDocument/2006/relationships/presProps" Target="presProps.xml"/><Relationship Id="rId211" Type="http://schemas.openxmlformats.org/officeDocument/2006/relationships/slide" Target="slides/slide174.xml"/><Relationship Id="rId232" Type="http://schemas.openxmlformats.org/officeDocument/2006/relationships/slide" Target="slides/slide195.xml"/><Relationship Id="rId253" Type="http://schemas.openxmlformats.org/officeDocument/2006/relationships/slide" Target="slides/slide216.xml"/><Relationship Id="rId274" Type="http://schemas.openxmlformats.org/officeDocument/2006/relationships/slide" Target="slides/slide237.xml"/><Relationship Id="rId295" Type="http://schemas.openxmlformats.org/officeDocument/2006/relationships/slide" Target="slides/slide258.xml"/><Relationship Id="rId309" Type="http://schemas.openxmlformats.org/officeDocument/2006/relationships/slide" Target="slides/slide272.xml"/><Relationship Id="rId27" Type="http://schemas.openxmlformats.org/officeDocument/2006/relationships/slideMaster" Target="slideMasters/slideMaster27.xml"/><Relationship Id="rId48" Type="http://schemas.openxmlformats.org/officeDocument/2006/relationships/slide" Target="slides/slide11.xml"/><Relationship Id="rId69" Type="http://schemas.openxmlformats.org/officeDocument/2006/relationships/slide" Target="slides/slide32.xml"/><Relationship Id="rId113" Type="http://schemas.openxmlformats.org/officeDocument/2006/relationships/slide" Target="slides/slide76.xml"/><Relationship Id="rId134" Type="http://schemas.openxmlformats.org/officeDocument/2006/relationships/slide" Target="slides/slide97.xml"/><Relationship Id="rId320" Type="http://schemas.openxmlformats.org/officeDocument/2006/relationships/slide" Target="slides/slide283.xml"/><Relationship Id="rId80" Type="http://schemas.openxmlformats.org/officeDocument/2006/relationships/slide" Target="slides/slide43.xml"/><Relationship Id="rId155" Type="http://schemas.openxmlformats.org/officeDocument/2006/relationships/slide" Target="slides/slide118.xml"/><Relationship Id="rId176" Type="http://schemas.openxmlformats.org/officeDocument/2006/relationships/slide" Target="slides/slide139.xml"/><Relationship Id="rId197" Type="http://schemas.openxmlformats.org/officeDocument/2006/relationships/slide" Target="slides/slide160.xml"/><Relationship Id="rId341" Type="http://schemas.openxmlformats.org/officeDocument/2006/relationships/slide" Target="slides/slide304.xml"/><Relationship Id="rId362" Type="http://schemas.openxmlformats.org/officeDocument/2006/relationships/slide" Target="slides/slide325.xml"/><Relationship Id="rId383" Type="http://schemas.openxmlformats.org/officeDocument/2006/relationships/slide" Target="slides/slide346.xml"/><Relationship Id="rId201" Type="http://schemas.openxmlformats.org/officeDocument/2006/relationships/slide" Target="slides/slide164.xml"/><Relationship Id="rId222" Type="http://schemas.openxmlformats.org/officeDocument/2006/relationships/slide" Target="slides/slide185.xml"/><Relationship Id="rId243" Type="http://schemas.openxmlformats.org/officeDocument/2006/relationships/slide" Target="slides/slide206.xml"/><Relationship Id="rId264" Type="http://schemas.openxmlformats.org/officeDocument/2006/relationships/slide" Target="slides/slide227.xml"/><Relationship Id="rId285" Type="http://schemas.openxmlformats.org/officeDocument/2006/relationships/slide" Target="slides/slide248.xml"/><Relationship Id="rId17" Type="http://schemas.openxmlformats.org/officeDocument/2006/relationships/slideMaster" Target="slideMasters/slideMaster17.xml"/><Relationship Id="rId38" Type="http://schemas.openxmlformats.org/officeDocument/2006/relationships/slide" Target="slides/slide1.xml"/><Relationship Id="rId59" Type="http://schemas.openxmlformats.org/officeDocument/2006/relationships/slide" Target="slides/slide22.xml"/><Relationship Id="rId103" Type="http://schemas.openxmlformats.org/officeDocument/2006/relationships/slide" Target="slides/slide66.xml"/><Relationship Id="rId124" Type="http://schemas.openxmlformats.org/officeDocument/2006/relationships/slide" Target="slides/slide87.xml"/><Relationship Id="rId310" Type="http://schemas.openxmlformats.org/officeDocument/2006/relationships/slide" Target="slides/slide273.xml"/><Relationship Id="rId70" Type="http://schemas.openxmlformats.org/officeDocument/2006/relationships/slide" Target="slides/slide33.xml"/><Relationship Id="rId91" Type="http://schemas.openxmlformats.org/officeDocument/2006/relationships/slide" Target="slides/slide54.xml"/><Relationship Id="rId145" Type="http://schemas.openxmlformats.org/officeDocument/2006/relationships/slide" Target="slides/slide108.xml"/><Relationship Id="rId166" Type="http://schemas.openxmlformats.org/officeDocument/2006/relationships/slide" Target="slides/slide129.xml"/><Relationship Id="rId187" Type="http://schemas.openxmlformats.org/officeDocument/2006/relationships/slide" Target="slides/slide150.xml"/><Relationship Id="rId331" Type="http://schemas.openxmlformats.org/officeDocument/2006/relationships/slide" Target="slides/slide294.xml"/><Relationship Id="rId352" Type="http://schemas.openxmlformats.org/officeDocument/2006/relationships/slide" Target="slides/slide315.xml"/><Relationship Id="rId373" Type="http://schemas.openxmlformats.org/officeDocument/2006/relationships/slide" Target="slides/slide336.xml"/><Relationship Id="rId394" Type="http://schemas.openxmlformats.org/officeDocument/2006/relationships/slide" Target="slides/slide357.xml"/><Relationship Id="rId408" Type="http://schemas.openxmlformats.org/officeDocument/2006/relationships/viewProps" Target="viewProps.xml"/><Relationship Id="rId1" Type="http://schemas.openxmlformats.org/officeDocument/2006/relationships/slideMaster" Target="slideMasters/slideMaster1.xml"/><Relationship Id="rId212" Type="http://schemas.openxmlformats.org/officeDocument/2006/relationships/slide" Target="slides/slide175.xml"/><Relationship Id="rId233" Type="http://schemas.openxmlformats.org/officeDocument/2006/relationships/slide" Target="slides/slide196.xml"/><Relationship Id="rId254" Type="http://schemas.openxmlformats.org/officeDocument/2006/relationships/slide" Target="slides/slide217.xml"/><Relationship Id="rId28" Type="http://schemas.openxmlformats.org/officeDocument/2006/relationships/slideMaster" Target="slideMasters/slideMaster28.xml"/><Relationship Id="rId49" Type="http://schemas.openxmlformats.org/officeDocument/2006/relationships/slide" Target="slides/slide12.xml"/><Relationship Id="rId114" Type="http://schemas.openxmlformats.org/officeDocument/2006/relationships/slide" Target="slides/slide77.xml"/><Relationship Id="rId275" Type="http://schemas.openxmlformats.org/officeDocument/2006/relationships/slide" Target="slides/slide238.xml"/><Relationship Id="rId296" Type="http://schemas.openxmlformats.org/officeDocument/2006/relationships/slide" Target="slides/slide259.xml"/><Relationship Id="rId300" Type="http://schemas.openxmlformats.org/officeDocument/2006/relationships/slide" Target="slides/slide263.xml"/><Relationship Id="rId60" Type="http://schemas.openxmlformats.org/officeDocument/2006/relationships/slide" Target="slides/slide23.xml"/><Relationship Id="rId81" Type="http://schemas.openxmlformats.org/officeDocument/2006/relationships/slide" Target="slides/slide44.xml"/><Relationship Id="rId135" Type="http://schemas.openxmlformats.org/officeDocument/2006/relationships/slide" Target="slides/slide98.xml"/><Relationship Id="rId156" Type="http://schemas.openxmlformats.org/officeDocument/2006/relationships/slide" Target="slides/slide119.xml"/><Relationship Id="rId177" Type="http://schemas.openxmlformats.org/officeDocument/2006/relationships/slide" Target="slides/slide140.xml"/><Relationship Id="rId198" Type="http://schemas.openxmlformats.org/officeDocument/2006/relationships/slide" Target="slides/slide161.xml"/><Relationship Id="rId321" Type="http://schemas.openxmlformats.org/officeDocument/2006/relationships/slide" Target="slides/slide284.xml"/><Relationship Id="rId342" Type="http://schemas.openxmlformats.org/officeDocument/2006/relationships/slide" Target="slides/slide305.xml"/><Relationship Id="rId363" Type="http://schemas.openxmlformats.org/officeDocument/2006/relationships/slide" Target="slides/slide326.xml"/><Relationship Id="rId384" Type="http://schemas.openxmlformats.org/officeDocument/2006/relationships/slide" Target="slides/slide347.xml"/><Relationship Id="rId202" Type="http://schemas.openxmlformats.org/officeDocument/2006/relationships/slide" Target="slides/slide165.xml"/><Relationship Id="rId223" Type="http://schemas.openxmlformats.org/officeDocument/2006/relationships/slide" Target="slides/slide186.xml"/><Relationship Id="rId244" Type="http://schemas.openxmlformats.org/officeDocument/2006/relationships/slide" Target="slides/slide207.xml"/><Relationship Id="rId18" Type="http://schemas.openxmlformats.org/officeDocument/2006/relationships/slideMaster" Target="slideMasters/slideMaster18.xml"/><Relationship Id="rId39" Type="http://schemas.openxmlformats.org/officeDocument/2006/relationships/slide" Target="slides/slide2.xml"/><Relationship Id="rId265" Type="http://schemas.openxmlformats.org/officeDocument/2006/relationships/slide" Target="slides/slide228.xml"/><Relationship Id="rId286" Type="http://schemas.openxmlformats.org/officeDocument/2006/relationships/slide" Target="slides/slide249.xml"/><Relationship Id="rId50" Type="http://schemas.openxmlformats.org/officeDocument/2006/relationships/slide" Target="slides/slide13.xml"/><Relationship Id="rId104" Type="http://schemas.openxmlformats.org/officeDocument/2006/relationships/slide" Target="slides/slide67.xml"/><Relationship Id="rId125" Type="http://schemas.openxmlformats.org/officeDocument/2006/relationships/slide" Target="slides/slide88.xml"/><Relationship Id="rId146" Type="http://schemas.openxmlformats.org/officeDocument/2006/relationships/slide" Target="slides/slide109.xml"/><Relationship Id="rId167" Type="http://schemas.openxmlformats.org/officeDocument/2006/relationships/slide" Target="slides/slide130.xml"/><Relationship Id="rId188" Type="http://schemas.openxmlformats.org/officeDocument/2006/relationships/slide" Target="slides/slide151.xml"/><Relationship Id="rId311" Type="http://schemas.openxmlformats.org/officeDocument/2006/relationships/slide" Target="slides/slide274.xml"/><Relationship Id="rId332" Type="http://schemas.openxmlformats.org/officeDocument/2006/relationships/slide" Target="slides/slide295.xml"/><Relationship Id="rId353" Type="http://schemas.openxmlformats.org/officeDocument/2006/relationships/slide" Target="slides/slide316.xml"/><Relationship Id="rId374" Type="http://schemas.openxmlformats.org/officeDocument/2006/relationships/slide" Target="slides/slide337.xml"/><Relationship Id="rId395" Type="http://schemas.openxmlformats.org/officeDocument/2006/relationships/slide" Target="slides/slide358.xml"/><Relationship Id="rId409" Type="http://schemas.openxmlformats.org/officeDocument/2006/relationships/theme" Target="theme/theme1.xml"/><Relationship Id="rId71" Type="http://schemas.openxmlformats.org/officeDocument/2006/relationships/slide" Target="slides/slide34.xml"/><Relationship Id="rId92" Type="http://schemas.openxmlformats.org/officeDocument/2006/relationships/slide" Target="slides/slide55.xml"/><Relationship Id="rId213" Type="http://schemas.openxmlformats.org/officeDocument/2006/relationships/slide" Target="slides/slide176.xml"/><Relationship Id="rId234" Type="http://schemas.openxmlformats.org/officeDocument/2006/relationships/slide" Target="slides/slide197.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218.xml"/><Relationship Id="rId276" Type="http://schemas.openxmlformats.org/officeDocument/2006/relationships/slide" Target="slides/slide239.xml"/><Relationship Id="rId297" Type="http://schemas.openxmlformats.org/officeDocument/2006/relationships/slide" Target="slides/slide260.xml"/><Relationship Id="rId40" Type="http://schemas.openxmlformats.org/officeDocument/2006/relationships/slide" Target="slides/slide3.xml"/><Relationship Id="rId115" Type="http://schemas.openxmlformats.org/officeDocument/2006/relationships/slide" Target="slides/slide78.xml"/><Relationship Id="rId136" Type="http://schemas.openxmlformats.org/officeDocument/2006/relationships/slide" Target="slides/slide99.xml"/><Relationship Id="rId157" Type="http://schemas.openxmlformats.org/officeDocument/2006/relationships/slide" Target="slides/slide120.xml"/><Relationship Id="rId178" Type="http://schemas.openxmlformats.org/officeDocument/2006/relationships/slide" Target="slides/slide141.xml"/><Relationship Id="rId301" Type="http://schemas.openxmlformats.org/officeDocument/2006/relationships/slide" Target="slides/slide264.xml"/><Relationship Id="rId322" Type="http://schemas.openxmlformats.org/officeDocument/2006/relationships/slide" Target="slides/slide285.xml"/><Relationship Id="rId343" Type="http://schemas.openxmlformats.org/officeDocument/2006/relationships/slide" Target="slides/slide306.xml"/><Relationship Id="rId364" Type="http://schemas.openxmlformats.org/officeDocument/2006/relationships/slide" Target="slides/slide327.xml"/><Relationship Id="rId61" Type="http://schemas.openxmlformats.org/officeDocument/2006/relationships/slide" Target="slides/slide24.xml"/><Relationship Id="rId82" Type="http://schemas.openxmlformats.org/officeDocument/2006/relationships/slide" Target="slides/slide45.xml"/><Relationship Id="rId199" Type="http://schemas.openxmlformats.org/officeDocument/2006/relationships/slide" Target="slides/slide162.xml"/><Relationship Id="rId203" Type="http://schemas.openxmlformats.org/officeDocument/2006/relationships/slide" Target="slides/slide166.xml"/><Relationship Id="rId385" Type="http://schemas.openxmlformats.org/officeDocument/2006/relationships/slide" Target="slides/slide348.xml"/><Relationship Id="rId19" Type="http://schemas.openxmlformats.org/officeDocument/2006/relationships/slideMaster" Target="slideMasters/slideMaster19.xml"/><Relationship Id="rId224" Type="http://schemas.openxmlformats.org/officeDocument/2006/relationships/slide" Target="slides/slide187.xml"/><Relationship Id="rId245" Type="http://schemas.openxmlformats.org/officeDocument/2006/relationships/slide" Target="slides/slide208.xml"/><Relationship Id="rId266" Type="http://schemas.openxmlformats.org/officeDocument/2006/relationships/slide" Target="slides/slide229.xml"/><Relationship Id="rId287" Type="http://schemas.openxmlformats.org/officeDocument/2006/relationships/slide" Target="slides/slide250.xml"/><Relationship Id="rId410" Type="http://schemas.openxmlformats.org/officeDocument/2006/relationships/tableStyles" Target="tableStyles.xml"/><Relationship Id="rId30" Type="http://schemas.openxmlformats.org/officeDocument/2006/relationships/slideMaster" Target="slideMasters/slideMaster30.xml"/><Relationship Id="rId105" Type="http://schemas.openxmlformats.org/officeDocument/2006/relationships/slide" Target="slides/slide68.xml"/><Relationship Id="rId126" Type="http://schemas.openxmlformats.org/officeDocument/2006/relationships/slide" Target="slides/slide89.xml"/><Relationship Id="rId147" Type="http://schemas.openxmlformats.org/officeDocument/2006/relationships/slide" Target="slides/slide110.xml"/><Relationship Id="rId168" Type="http://schemas.openxmlformats.org/officeDocument/2006/relationships/slide" Target="slides/slide131.xml"/><Relationship Id="rId312" Type="http://schemas.openxmlformats.org/officeDocument/2006/relationships/slide" Target="slides/slide275.xml"/><Relationship Id="rId333" Type="http://schemas.openxmlformats.org/officeDocument/2006/relationships/slide" Target="slides/slide296.xml"/><Relationship Id="rId354" Type="http://schemas.openxmlformats.org/officeDocument/2006/relationships/slide" Target="slides/slide317.xml"/><Relationship Id="rId51" Type="http://schemas.openxmlformats.org/officeDocument/2006/relationships/slide" Target="slides/slide14.xml"/><Relationship Id="rId72" Type="http://schemas.openxmlformats.org/officeDocument/2006/relationships/slide" Target="slides/slide35.xml"/><Relationship Id="rId93" Type="http://schemas.openxmlformats.org/officeDocument/2006/relationships/slide" Target="slides/slide56.xml"/><Relationship Id="rId189" Type="http://schemas.openxmlformats.org/officeDocument/2006/relationships/slide" Target="slides/slide152.xml"/><Relationship Id="rId375" Type="http://schemas.openxmlformats.org/officeDocument/2006/relationships/slide" Target="slides/slide338.xml"/><Relationship Id="rId396" Type="http://schemas.openxmlformats.org/officeDocument/2006/relationships/slide" Target="slides/slide359.xml"/><Relationship Id="rId3" Type="http://schemas.openxmlformats.org/officeDocument/2006/relationships/slideMaster" Target="slideMasters/slideMaster3.xml"/><Relationship Id="rId214" Type="http://schemas.openxmlformats.org/officeDocument/2006/relationships/slide" Target="slides/slide177.xml"/><Relationship Id="rId235" Type="http://schemas.openxmlformats.org/officeDocument/2006/relationships/slide" Target="slides/slide198.xml"/><Relationship Id="rId256" Type="http://schemas.openxmlformats.org/officeDocument/2006/relationships/slide" Target="slides/slide219.xml"/><Relationship Id="rId277" Type="http://schemas.openxmlformats.org/officeDocument/2006/relationships/slide" Target="slides/slide240.xml"/><Relationship Id="rId298" Type="http://schemas.openxmlformats.org/officeDocument/2006/relationships/slide" Target="slides/slide261.xml"/><Relationship Id="rId400" Type="http://schemas.openxmlformats.org/officeDocument/2006/relationships/slide" Target="slides/slide363.xml"/><Relationship Id="rId116" Type="http://schemas.openxmlformats.org/officeDocument/2006/relationships/slide" Target="slides/slide79.xml"/><Relationship Id="rId137" Type="http://schemas.openxmlformats.org/officeDocument/2006/relationships/slide" Target="slides/slide100.xml"/><Relationship Id="rId158" Type="http://schemas.openxmlformats.org/officeDocument/2006/relationships/slide" Target="slides/slide121.xml"/><Relationship Id="rId302" Type="http://schemas.openxmlformats.org/officeDocument/2006/relationships/slide" Target="slides/slide265.xml"/><Relationship Id="rId323" Type="http://schemas.openxmlformats.org/officeDocument/2006/relationships/slide" Target="slides/slide286.xml"/><Relationship Id="rId344" Type="http://schemas.openxmlformats.org/officeDocument/2006/relationships/slide" Target="slides/slide307.xml"/><Relationship Id="rId20" Type="http://schemas.openxmlformats.org/officeDocument/2006/relationships/slideMaster" Target="slideMasters/slideMaster20.xml"/><Relationship Id="rId41" Type="http://schemas.openxmlformats.org/officeDocument/2006/relationships/slide" Target="slides/slide4.xml"/><Relationship Id="rId62" Type="http://schemas.openxmlformats.org/officeDocument/2006/relationships/slide" Target="slides/slide25.xml"/><Relationship Id="rId83" Type="http://schemas.openxmlformats.org/officeDocument/2006/relationships/slide" Target="slides/slide46.xml"/><Relationship Id="rId179" Type="http://schemas.openxmlformats.org/officeDocument/2006/relationships/slide" Target="slides/slide142.xml"/><Relationship Id="rId365" Type="http://schemas.openxmlformats.org/officeDocument/2006/relationships/slide" Target="slides/slide328.xml"/><Relationship Id="rId386" Type="http://schemas.openxmlformats.org/officeDocument/2006/relationships/slide" Target="slides/slide349.xml"/><Relationship Id="rId190" Type="http://schemas.openxmlformats.org/officeDocument/2006/relationships/slide" Target="slides/slide153.xml"/><Relationship Id="rId204" Type="http://schemas.openxmlformats.org/officeDocument/2006/relationships/slide" Target="slides/slide167.xml"/><Relationship Id="rId225" Type="http://schemas.openxmlformats.org/officeDocument/2006/relationships/slide" Target="slides/slide188.xml"/><Relationship Id="rId246" Type="http://schemas.openxmlformats.org/officeDocument/2006/relationships/slide" Target="slides/slide209.xml"/><Relationship Id="rId267" Type="http://schemas.openxmlformats.org/officeDocument/2006/relationships/slide" Target="slides/slide230.xml"/><Relationship Id="rId288" Type="http://schemas.openxmlformats.org/officeDocument/2006/relationships/slide" Target="slides/slide251.xml"/><Relationship Id="rId106" Type="http://schemas.openxmlformats.org/officeDocument/2006/relationships/slide" Target="slides/slide69.xml"/><Relationship Id="rId127" Type="http://schemas.openxmlformats.org/officeDocument/2006/relationships/slide" Target="slides/slide90.xml"/><Relationship Id="rId313" Type="http://schemas.openxmlformats.org/officeDocument/2006/relationships/slide" Target="slides/slide276.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15.xml"/><Relationship Id="rId73" Type="http://schemas.openxmlformats.org/officeDocument/2006/relationships/slide" Target="slides/slide36.xml"/><Relationship Id="rId94" Type="http://schemas.openxmlformats.org/officeDocument/2006/relationships/slide" Target="slides/slide57.xml"/><Relationship Id="rId148" Type="http://schemas.openxmlformats.org/officeDocument/2006/relationships/slide" Target="slides/slide111.xml"/><Relationship Id="rId169" Type="http://schemas.openxmlformats.org/officeDocument/2006/relationships/slide" Target="slides/slide132.xml"/><Relationship Id="rId334" Type="http://schemas.openxmlformats.org/officeDocument/2006/relationships/slide" Target="slides/slide297.xml"/><Relationship Id="rId355" Type="http://schemas.openxmlformats.org/officeDocument/2006/relationships/slide" Target="slides/slide318.xml"/><Relationship Id="rId376" Type="http://schemas.openxmlformats.org/officeDocument/2006/relationships/slide" Target="slides/slide339.xml"/><Relationship Id="rId397" Type="http://schemas.openxmlformats.org/officeDocument/2006/relationships/slide" Target="slides/slide360.xml"/><Relationship Id="rId4" Type="http://schemas.openxmlformats.org/officeDocument/2006/relationships/slideMaster" Target="slideMasters/slideMaster4.xml"/><Relationship Id="rId180" Type="http://schemas.openxmlformats.org/officeDocument/2006/relationships/slide" Target="slides/slide143.xml"/><Relationship Id="rId215" Type="http://schemas.openxmlformats.org/officeDocument/2006/relationships/slide" Target="slides/slide178.xml"/><Relationship Id="rId236" Type="http://schemas.openxmlformats.org/officeDocument/2006/relationships/slide" Target="slides/slide199.xml"/><Relationship Id="rId257" Type="http://schemas.openxmlformats.org/officeDocument/2006/relationships/slide" Target="slides/slide220.xml"/><Relationship Id="rId278" Type="http://schemas.openxmlformats.org/officeDocument/2006/relationships/slide" Target="slides/slide241.xml"/><Relationship Id="rId401" Type="http://schemas.openxmlformats.org/officeDocument/2006/relationships/slide" Target="slides/slide364.xml"/><Relationship Id="rId303" Type="http://schemas.openxmlformats.org/officeDocument/2006/relationships/slide" Target="slides/slide266.xml"/><Relationship Id="rId42" Type="http://schemas.openxmlformats.org/officeDocument/2006/relationships/slide" Target="slides/slide5.xml"/><Relationship Id="rId84" Type="http://schemas.openxmlformats.org/officeDocument/2006/relationships/slide" Target="slides/slide47.xml"/><Relationship Id="rId138" Type="http://schemas.openxmlformats.org/officeDocument/2006/relationships/slide" Target="slides/slide101.xml"/><Relationship Id="rId345" Type="http://schemas.openxmlformats.org/officeDocument/2006/relationships/slide" Target="slides/slide308.xml"/><Relationship Id="rId387" Type="http://schemas.openxmlformats.org/officeDocument/2006/relationships/slide" Target="slides/slide350.xml"/><Relationship Id="rId191" Type="http://schemas.openxmlformats.org/officeDocument/2006/relationships/slide" Target="slides/slide154.xml"/><Relationship Id="rId205" Type="http://schemas.openxmlformats.org/officeDocument/2006/relationships/slide" Target="slides/slide168.xml"/><Relationship Id="rId247" Type="http://schemas.openxmlformats.org/officeDocument/2006/relationships/slide" Target="slides/slide210.xml"/><Relationship Id="rId107" Type="http://schemas.openxmlformats.org/officeDocument/2006/relationships/slide" Target="slides/slide70.xml"/><Relationship Id="rId289" Type="http://schemas.openxmlformats.org/officeDocument/2006/relationships/slide" Target="slides/slide252.xml"/><Relationship Id="rId11" Type="http://schemas.openxmlformats.org/officeDocument/2006/relationships/slideMaster" Target="slideMasters/slideMaster11.xml"/><Relationship Id="rId53" Type="http://schemas.openxmlformats.org/officeDocument/2006/relationships/slide" Target="slides/slide16.xml"/><Relationship Id="rId149" Type="http://schemas.openxmlformats.org/officeDocument/2006/relationships/slide" Target="slides/slide112.xml"/><Relationship Id="rId314" Type="http://schemas.openxmlformats.org/officeDocument/2006/relationships/slide" Target="slides/slide277.xml"/><Relationship Id="rId356" Type="http://schemas.openxmlformats.org/officeDocument/2006/relationships/slide" Target="slides/slide319.xml"/><Relationship Id="rId398" Type="http://schemas.openxmlformats.org/officeDocument/2006/relationships/slide" Target="slides/slide361.xml"/></Relationships>
</file>

<file path=ppt/diagrams/_rels/data2.xml.rels><?xml version="1.0" encoding="UTF-8" standalone="yes"?>
<Relationships xmlns="http://schemas.openxmlformats.org/package/2006/relationships"><Relationship Id="rId3" Type="http://schemas.openxmlformats.org/officeDocument/2006/relationships/slide" Target="../slides/slide259.xml"/><Relationship Id="rId2" Type="http://schemas.openxmlformats.org/officeDocument/2006/relationships/slide" Target="../slides/slide261.xml"/><Relationship Id="rId1" Type="http://schemas.openxmlformats.org/officeDocument/2006/relationships/slide" Target="../slides/slide257.xml"/><Relationship Id="rId4" Type="http://schemas.openxmlformats.org/officeDocument/2006/relationships/slide" Target="../slides/slide258.xml"/></Relationships>
</file>

<file path=ppt/diagrams/_rels/data3.xml.rels><?xml version="1.0" encoding="UTF-8" standalone="yes"?>
<Relationships xmlns="http://schemas.openxmlformats.org/package/2006/relationships"><Relationship Id="rId3" Type="http://schemas.openxmlformats.org/officeDocument/2006/relationships/slide" Target="../slides/slide296.xml"/><Relationship Id="rId2" Type="http://schemas.openxmlformats.org/officeDocument/2006/relationships/slide" Target="../slides/slide297.xml"/><Relationship Id="rId1" Type="http://schemas.openxmlformats.org/officeDocument/2006/relationships/slide" Target="../slides/slide295.xml"/></Relationships>
</file>

<file path=ppt/diagrams/_rels/data4.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slide" Target="../slides/slide299.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8C8ABB-4E0C-434C-B529-A8B91FE8FDD0}" type="doc">
      <dgm:prSet loTypeId="urn:microsoft.com/office/officeart/2005/8/layout/radial4" loCatId="relationship" qsTypeId="urn:microsoft.com/office/officeart/2005/8/quickstyle/3d9" qsCatId="3D" csTypeId="urn:microsoft.com/office/officeart/2005/8/colors/accent2_1" csCatId="accent2" phldr="0"/>
      <dgm:spPr/>
      <dgm:t>
        <a:bodyPr/>
        <a:lstStyle/>
        <a:p>
          <a:pPr rtl="1"/>
          <a:endParaRPr lang="fa-IR"/>
        </a:p>
      </dgm:t>
    </dgm:pt>
    <dgm:pt modelId="{E8E117E2-D7E2-4958-BD05-1957D4EF2329}">
      <dgm:prSet phldrT="[Text]" phldr="1"/>
      <dgm:spPr/>
      <dgm:t>
        <a:bodyPr/>
        <a:lstStyle/>
        <a:p>
          <a:pPr rtl="1"/>
          <a:endParaRPr lang="fa-IR" dirty="0"/>
        </a:p>
      </dgm:t>
    </dgm:pt>
    <dgm:pt modelId="{CFF44CD0-2D3E-413D-B4CB-E7B5ACBFD88E}" type="parTrans" cxnId="{BAB7D130-4550-4BA3-AF7B-9F68888C6E3B}">
      <dgm:prSet/>
      <dgm:spPr/>
      <dgm:t>
        <a:bodyPr/>
        <a:lstStyle/>
        <a:p>
          <a:pPr rtl="1"/>
          <a:endParaRPr lang="fa-IR"/>
        </a:p>
      </dgm:t>
    </dgm:pt>
    <dgm:pt modelId="{531B6B7F-823B-4BEC-802F-06799C556876}" type="sibTrans" cxnId="{BAB7D130-4550-4BA3-AF7B-9F68888C6E3B}">
      <dgm:prSet/>
      <dgm:spPr/>
      <dgm:t>
        <a:bodyPr/>
        <a:lstStyle/>
        <a:p>
          <a:pPr rtl="1"/>
          <a:endParaRPr lang="fa-IR"/>
        </a:p>
      </dgm:t>
    </dgm:pt>
    <dgm:pt modelId="{526AB57C-C0A7-43AF-B06F-9BDE599285C9}">
      <dgm:prSet phldrT="[Text]" phldr="1"/>
      <dgm:spPr/>
      <dgm:t>
        <a:bodyPr/>
        <a:lstStyle/>
        <a:p>
          <a:pPr rtl="1"/>
          <a:endParaRPr lang="fa-IR" dirty="0"/>
        </a:p>
      </dgm:t>
    </dgm:pt>
    <dgm:pt modelId="{9A03C879-5B6F-4640-8535-B17661D517C2}" type="parTrans" cxnId="{E9634757-A9D8-4400-B5E6-67435729A36B}">
      <dgm:prSet/>
      <dgm:spPr/>
      <dgm:t>
        <a:bodyPr/>
        <a:lstStyle/>
        <a:p>
          <a:pPr rtl="1"/>
          <a:endParaRPr lang="fa-IR"/>
        </a:p>
      </dgm:t>
    </dgm:pt>
    <dgm:pt modelId="{C9CA11CE-A0D9-4D40-B5DD-EC276BF5E213}" type="sibTrans" cxnId="{E9634757-A9D8-4400-B5E6-67435729A36B}">
      <dgm:prSet/>
      <dgm:spPr/>
      <dgm:t>
        <a:bodyPr/>
        <a:lstStyle/>
        <a:p>
          <a:pPr rtl="1"/>
          <a:endParaRPr lang="fa-IR"/>
        </a:p>
      </dgm:t>
    </dgm:pt>
    <dgm:pt modelId="{0ACB2382-756F-4976-8424-E0697EDDBB2F}">
      <dgm:prSet phldrT="[Text]" phldr="1"/>
      <dgm:spPr/>
      <dgm:t>
        <a:bodyPr/>
        <a:lstStyle/>
        <a:p>
          <a:pPr rtl="1"/>
          <a:endParaRPr lang="fa-IR" dirty="0"/>
        </a:p>
      </dgm:t>
    </dgm:pt>
    <dgm:pt modelId="{6BF8EF8E-A9FD-48BF-974F-DAD87AFB1515}" type="parTrans" cxnId="{414BD082-D16B-4A88-BD25-E37E813CBE44}">
      <dgm:prSet/>
      <dgm:spPr/>
      <dgm:t>
        <a:bodyPr/>
        <a:lstStyle/>
        <a:p>
          <a:pPr rtl="1"/>
          <a:endParaRPr lang="fa-IR"/>
        </a:p>
      </dgm:t>
    </dgm:pt>
    <dgm:pt modelId="{93EAC1AB-03FD-4303-B2A4-AED87279C404}" type="sibTrans" cxnId="{414BD082-D16B-4A88-BD25-E37E813CBE44}">
      <dgm:prSet/>
      <dgm:spPr/>
      <dgm:t>
        <a:bodyPr/>
        <a:lstStyle/>
        <a:p>
          <a:pPr rtl="1"/>
          <a:endParaRPr lang="fa-IR"/>
        </a:p>
      </dgm:t>
    </dgm:pt>
    <dgm:pt modelId="{F52F2148-F76A-44C2-85D1-D8926872082F}">
      <dgm:prSet phldrT="[Text]" phldr="1"/>
      <dgm:spPr/>
      <dgm:t>
        <a:bodyPr/>
        <a:lstStyle/>
        <a:p>
          <a:pPr rtl="1"/>
          <a:endParaRPr lang="fa-IR" dirty="0"/>
        </a:p>
      </dgm:t>
    </dgm:pt>
    <dgm:pt modelId="{1E93A3A6-7679-430E-B929-7BA6483B14BA}" type="parTrans" cxnId="{1AF7A793-CAC4-443A-B919-40C6CF7120B5}">
      <dgm:prSet/>
      <dgm:spPr/>
      <dgm:t>
        <a:bodyPr/>
        <a:lstStyle/>
        <a:p>
          <a:pPr rtl="1"/>
          <a:endParaRPr lang="fa-IR"/>
        </a:p>
      </dgm:t>
    </dgm:pt>
    <dgm:pt modelId="{7DB2F3CD-134D-4572-A020-02E60F424036}" type="sibTrans" cxnId="{1AF7A793-CAC4-443A-B919-40C6CF7120B5}">
      <dgm:prSet/>
      <dgm:spPr/>
      <dgm:t>
        <a:bodyPr/>
        <a:lstStyle/>
        <a:p>
          <a:pPr rtl="1"/>
          <a:endParaRPr lang="fa-IR"/>
        </a:p>
      </dgm:t>
    </dgm:pt>
    <dgm:pt modelId="{E90C80B5-B2E0-4FED-B80A-625D5FA36D03}" type="pres">
      <dgm:prSet presAssocID="{778C8ABB-4E0C-434C-B529-A8B91FE8FDD0}" presName="cycle" presStyleCnt="0">
        <dgm:presLayoutVars>
          <dgm:chMax val="1"/>
          <dgm:dir/>
          <dgm:animLvl val="ctr"/>
          <dgm:resizeHandles val="exact"/>
        </dgm:presLayoutVars>
      </dgm:prSet>
      <dgm:spPr/>
      <dgm:t>
        <a:bodyPr/>
        <a:lstStyle/>
        <a:p>
          <a:pPr rtl="1"/>
          <a:endParaRPr lang="fa-IR"/>
        </a:p>
      </dgm:t>
    </dgm:pt>
    <dgm:pt modelId="{DAC4B125-F46E-4E51-81C2-2D36DE9AE054}" type="pres">
      <dgm:prSet presAssocID="{E8E117E2-D7E2-4958-BD05-1957D4EF2329}" presName="centerShape" presStyleLbl="node0" presStyleIdx="0" presStyleCnt="1"/>
      <dgm:spPr/>
      <dgm:t>
        <a:bodyPr/>
        <a:lstStyle/>
        <a:p>
          <a:pPr rtl="1"/>
          <a:endParaRPr lang="fa-IR"/>
        </a:p>
      </dgm:t>
    </dgm:pt>
    <dgm:pt modelId="{99C84DA8-1D17-4D3E-923F-74C3A32FE539}" type="pres">
      <dgm:prSet presAssocID="{9A03C879-5B6F-4640-8535-B17661D517C2}" presName="parTrans" presStyleLbl="bgSibTrans2D1" presStyleIdx="0" presStyleCnt="3"/>
      <dgm:spPr/>
      <dgm:t>
        <a:bodyPr/>
        <a:lstStyle/>
        <a:p>
          <a:pPr rtl="1"/>
          <a:endParaRPr lang="fa-IR"/>
        </a:p>
      </dgm:t>
    </dgm:pt>
    <dgm:pt modelId="{CE6BE294-28C0-4674-A321-7BBBFAC35530}" type="pres">
      <dgm:prSet presAssocID="{526AB57C-C0A7-43AF-B06F-9BDE599285C9}" presName="node" presStyleLbl="node1" presStyleIdx="0" presStyleCnt="3">
        <dgm:presLayoutVars>
          <dgm:bulletEnabled val="1"/>
        </dgm:presLayoutVars>
      </dgm:prSet>
      <dgm:spPr/>
      <dgm:t>
        <a:bodyPr/>
        <a:lstStyle/>
        <a:p>
          <a:pPr rtl="1"/>
          <a:endParaRPr lang="fa-IR"/>
        </a:p>
      </dgm:t>
    </dgm:pt>
    <dgm:pt modelId="{2BE75DEC-BE04-4D33-94CC-EC62E35B1BC2}" type="pres">
      <dgm:prSet presAssocID="{6BF8EF8E-A9FD-48BF-974F-DAD87AFB1515}" presName="parTrans" presStyleLbl="bgSibTrans2D1" presStyleIdx="1" presStyleCnt="3"/>
      <dgm:spPr/>
      <dgm:t>
        <a:bodyPr/>
        <a:lstStyle/>
        <a:p>
          <a:pPr rtl="1"/>
          <a:endParaRPr lang="fa-IR"/>
        </a:p>
      </dgm:t>
    </dgm:pt>
    <dgm:pt modelId="{83ADD36E-FDCD-46A2-B11B-E9EA1CD327EA}" type="pres">
      <dgm:prSet presAssocID="{0ACB2382-756F-4976-8424-E0697EDDBB2F}" presName="node" presStyleLbl="node1" presStyleIdx="1" presStyleCnt="3">
        <dgm:presLayoutVars>
          <dgm:bulletEnabled val="1"/>
        </dgm:presLayoutVars>
      </dgm:prSet>
      <dgm:spPr/>
      <dgm:t>
        <a:bodyPr/>
        <a:lstStyle/>
        <a:p>
          <a:pPr rtl="1"/>
          <a:endParaRPr lang="fa-IR"/>
        </a:p>
      </dgm:t>
    </dgm:pt>
    <dgm:pt modelId="{6B3E5B12-E612-42F7-9609-EDFD888B4FD2}" type="pres">
      <dgm:prSet presAssocID="{1E93A3A6-7679-430E-B929-7BA6483B14BA}" presName="parTrans" presStyleLbl="bgSibTrans2D1" presStyleIdx="2" presStyleCnt="3"/>
      <dgm:spPr/>
      <dgm:t>
        <a:bodyPr/>
        <a:lstStyle/>
        <a:p>
          <a:pPr rtl="1"/>
          <a:endParaRPr lang="fa-IR"/>
        </a:p>
      </dgm:t>
    </dgm:pt>
    <dgm:pt modelId="{5BE716EC-3AC5-4923-A284-6318D8E0224A}" type="pres">
      <dgm:prSet presAssocID="{F52F2148-F76A-44C2-85D1-D8926872082F}" presName="node" presStyleLbl="node1" presStyleIdx="2" presStyleCnt="3">
        <dgm:presLayoutVars>
          <dgm:bulletEnabled val="1"/>
        </dgm:presLayoutVars>
      </dgm:prSet>
      <dgm:spPr/>
      <dgm:t>
        <a:bodyPr/>
        <a:lstStyle/>
        <a:p>
          <a:pPr rtl="1"/>
          <a:endParaRPr lang="fa-IR"/>
        </a:p>
      </dgm:t>
    </dgm:pt>
  </dgm:ptLst>
  <dgm:cxnLst>
    <dgm:cxn modelId="{02B75089-1C48-496C-BBC2-806B23C50CC8}" type="presOf" srcId="{778C8ABB-4E0C-434C-B529-A8B91FE8FDD0}" destId="{E90C80B5-B2E0-4FED-B80A-625D5FA36D03}" srcOrd="0" destOrd="0" presId="urn:microsoft.com/office/officeart/2005/8/layout/radial4"/>
    <dgm:cxn modelId="{C4C2F1CF-C321-4DA7-981B-2B42EF186A09}" type="presOf" srcId="{1E93A3A6-7679-430E-B929-7BA6483B14BA}" destId="{6B3E5B12-E612-42F7-9609-EDFD888B4FD2}" srcOrd="0" destOrd="0" presId="urn:microsoft.com/office/officeart/2005/8/layout/radial4"/>
    <dgm:cxn modelId="{414BD082-D16B-4A88-BD25-E37E813CBE44}" srcId="{E8E117E2-D7E2-4958-BD05-1957D4EF2329}" destId="{0ACB2382-756F-4976-8424-E0697EDDBB2F}" srcOrd="1" destOrd="0" parTransId="{6BF8EF8E-A9FD-48BF-974F-DAD87AFB1515}" sibTransId="{93EAC1AB-03FD-4303-B2A4-AED87279C404}"/>
    <dgm:cxn modelId="{5AF9279E-8F91-466C-9922-3E072C541727}" type="presOf" srcId="{9A03C879-5B6F-4640-8535-B17661D517C2}" destId="{99C84DA8-1D17-4D3E-923F-74C3A32FE539}" srcOrd="0" destOrd="0" presId="urn:microsoft.com/office/officeart/2005/8/layout/radial4"/>
    <dgm:cxn modelId="{91711C06-EF48-4642-B549-BB6EECE616E9}" type="presOf" srcId="{6BF8EF8E-A9FD-48BF-974F-DAD87AFB1515}" destId="{2BE75DEC-BE04-4D33-94CC-EC62E35B1BC2}" srcOrd="0" destOrd="0" presId="urn:microsoft.com/office/officeart/2005/8/layout/radial4"/>
    <dgm:cxn modelId="{2B3DD51C-C9F4-4408-952D-0C5E90DEB691}" type="presOf" srcId="{E8E117E2-D7E2-4958-BD05-1957D4EF2329}" destId="{DAC4B125-F46E-4E51-81C2-2D36DE9AE054}" srcOrd="0" destOrd="0" presId="urn:microsoft.com/office/officeart/2005/8/layout/radial4"/>
    <dgm:cxn modelId="{E01634C6-3AB7-4749-85B2-6724CF9EFD75}" type="presOf" srcId="{F52F2148-F76A-44C2-85D1-D8926872082F}" destId="{5BE716EC-3AC5-4923-A284-6318D8E0224A}" srcOrd="0" destOrd="0" presId="urn:microsoft.com/office/officeart/2005/8/layout/radial4"/>
    <dgm:cxn modelId="{973895E8-FE05-493D-8713-07A614BEB38D}" type="presOf" srcId="{526AB57C-C0A7-43AF-B06F-9BDE599285C9}" destId="{CE6BE294-28C0-4674-A321-7BBBFAC35530}" srcOrd="0" destOrd="0" presId="urn:microsoft.com/office/officeart/2005/8/layout/radial4"/>
    <dgm:cxn modelId="{E9634757-A9D8-4400-B5E6-67435729A36B}" srcId="{E8E117E2-D7E2-4958-BD05-1957D4EF2329}" destId="{526AB57C-C0A7-43AF-B06F-9BDE599285C9}" srcOrd="0" destOrd="0" parTransId="{9A03C879-5B6F-4640-8535-B17661D517C2}" sibTransId="{C9CA11CE-A0D9-4D40-B5DD-EC276BF5E213}"/>
    <dgm:cxn modelId="{1AF7A793-CAC4-443A-B919-40C6CF7120B5}" srcId="{E8E117E2-D7E2-4958-BD05-1957D4EF2329}" destId="{F52F2148-F76A-44C2-85D1-D8926872082F}" srcOrd="2" destOrd="0" parTransId="{1E93A3A6-7679-430E-B929-7BA6483B14BA}" sibTransId="{7DB2F3CD-134D-4572-A020-02E60F424036}"/>
    <dgm:cxn modelId="{43F5A90E-952E-4903-8DBA-295809EC95F1}" type="presOf" srcId="{0ACB2382-756F-4976-8424-E0697EDDBB2F}" destId="{83ADD36E-FDCD-46A2-B11B-E9EA1CD327EA}" srcOrd="0" destOrd="0" presId="urn:microsoft.com/office/officeart/2005/8/layout/radial4"/>
    <dgm:cxn modelId="{BAB7D130-4550-4BA3-AF7B-9F68888C6E3B}" srcId="{778C8ABB-4E0C-434C-B529-A8B91FE8FDD0}" destId="{E8E117E2-D7E2-4958-BD05-1957D4EF2329}" srcOrd="0" destOrd="0" parTransId="{CFF44CD0-2D3E-413D-B4CB-E7B5ACBFD88E}" sibTransId="{531B6B7F-823B-4BEC-802F-06799C556876}"/>
    <dgm:cxn modelId="{C6292E2B-6BEA-42B0-957A-F8B6FB830327}" type="presParOf" srcId="{E90C80B5-B2E0-4FED-B80A-625D5FA36D03}" destId="{DAC4B125-F46E-4E51-81C2-2D36DE9AE054}" srcOrd="0" destOrd="0" presId="urn:microsoft.com/office/officeart/2005/8/layout/radial4"/>
    <dgm:cxn modelId="{08EE3E6A-9CC6-4320-8823-8C68A2744678}" type="presParOf" srcId="{E90C80B5-B2E0-4FED-B80A-625D5FA36D03}" destId="{99C84DA8-1D17-4D3E-923F-74C3A32FE539}" srcOrd="1" destOrd="0" presId="urn:microsoft.com/office/officeart/2005/8/layout/radial4"/>
    <dgm:cxn modelId="{00B23140-95C6-4322-BA85-C3C62572AA0B}" type="presParOf" srcId="{E90C80B5-B2E0-4FED-B80A-625D5FA36D03}" destId="{CE6BE294-28C0-4674-A321-7BBBFAC35530}" srcOrd="2" destOrd="0" presId="urn:microsoft.com/office/officeart/2005/8/layout/radial4"/>
    <dgm:cxn modelId="{D50DF273-39F5-4EA3-8432-A00DC227F0C1}" type="presParOf" srcId="{E90C80B5-B2E0-4FED-B80A-625D5FA36D03}" destId="{2BE75DEC-BE04-4D33-94CC-EC62E35B1BC2}" srcOrd="3" destOrd="0" presId="urn:microsoft.com/office/officeart/2005/8/layout/radial4"/>
    <dgm:cxn modelId="{75C58C32-A3F3-45A7-8A71-A01E2379B922}" type="presParOf" srcId="{E90C80B5-B2E0-4FED-B80A-625D5FA36D03}" destId="{83ADD36E-FDCD-46A2-B11B-E9EA1CD327EA}" srcOrd="4" destOrd="0" presId="urn:microsoft.com/office/officeart/2005/8/layout/radial4"/>
    <dgm:cxn modelId="{A009CC76-66A8-430C-B6E8-04D53D3474DF}" type="presParOf" srcId="{E90C80B5-B2E0-4FED-B80A-625D5FA36D03}" destId="{6B3E5B12-E612-42F7-9609-EDFD888B4FD2}" srcOrd="5" destOrd="0" presId="urn:microsoft.com/office/officeart/2005/8/layout/radial4"/>
    <dgm:cxn modelId="{25502F5B-677C-4481-84E8-8D0CB98F2E00}" type="presParOf" srcId="{E90C80B5-B2E0-4FED-B80A-625D5FA36D03}" destId="{5BE716EC-3AC5-4923-A284-6318D8E0224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8C8ABB-4E0C-434C-B529-A8B91FE8FDD0}" type="doc">
      <dgm:prSet loTypeId="urn:microsoft.com/office/officeart/2005/8/layout/radial4" loCatId="relationship" qsTypeId="urn:microsoft.com/office/officeart/2005/8/quickstyle/3d9" qsCatId="3D" csTypeId="urn:microsoft.com/office/officeart/2005/8/colors/accent2_4" csCatId="accent2" phldr="1"/>
      <dgm:spPr/>
      <dgm:t>
        <a:bodyPr/>
        <a:lstStyle/>
        <a:p>
          <a:pPr rtl="1"/>
          <a:endParaRPr lang="fa-IR"/>
        </a:p>
      </dgm:t>
    </dgm:pt>
    <dgm:pt modelId="{E8E117E2-D7E2-4958-BD05-1957D4EF2329}">
      <dgm:prSet phldrT="[Text]" custT="1"/>
      <dgm:spPr/>
      <dgm:t>
        <a:bodyPr/>
        <a:lstStyle/>
        <a:p>
          <a:pPr rtl="1"/>
          <a:r>
            <a:rPr lang="fa-IR" sz="2400" dirty="0" smtClean="0">
              <a:cs typeface="B Titr" pitchFamily="2" charset="-78"/>
            </a:rPr>
            <a:t>(5)</a:t>
          </a:r>
        </a:p>
        <a:p>
          <a:pPr rtl="1"/>
          <a:r>
            <a:rPr lang="fa-IR" sz="3300" dirty="0" smtClean="0">
              <a:cs typeface="B Titr" pitchFamily="2" charset="-78"/>
              <a:hlinkClick xmlns:r="http://schemas.openxmlformats.org/officeDocument/2006/relationships" r:id="rId1" action="ppaction://hlinksldjump"/>
            </a:rPr>
            <a:t>علم اجمالی</a:t>
          </a:r>
          <a:endParaRPr lang="fa-IR" sz="3300" dirty="0">
            <a:cs typeface="B Titr" pitchFamily="2" charset="-78"/>
          </a:endParaRPr>
        </a:p>
      </dgm:t>
    </dgm:pt>
    <dgm:pt modelId="{CFF44CD0-2D3E-413D-B4CB-E7B5ACBFD88E}" type="parTrans" cxnId="{BAB7D130-4550-4BA3-AF7B-9F68888C6E3B}">
      <dgm:prSet/>
      <dgm:spPr/>
      <dgm:t>
        <a:bodyPr/>
        <a:lstStyle/>
        <a:p>
          <a:pPr rtl="1"/>
          <a:endParaRPr lang="fa-IR"/>
        </a:p>
      </dgm:t>
    </dgm:pt>
    <dgm:pt modelId="{531B6B7F-823B-4BEC-802F-06799C556876}" type="sibTrans" cxnId="{BAB7D130-4550-4BA3-AF7B-9F68888C6E3B}">
      <dgm:prSet/>
      <dgm:spPr/>
      <dgm:t>
        <a:bodyPr/>
        <a:lstStyle/>
        <a:p>
          <a:pPr rtl="1"/>
          <a:endParaRPr lang="fa-IR"/>
        </a:p>
      </dgm:t>
    </dgm:pt>
    <dgm:pt modelId="{526AB57C-C0A7-43AF-B06F-9BDE599285C9}">
      <dgm:prSet phldrT="[Text]"/>
      <dgm:spPr/>
      <dgm:t>
        <a:bodyPr/>
        <a:lstStyle/>
        <a:p>
          <a:pPr rtl="1"/>
          <a:r>
            <a:rPr lang="fa-IR" dirty="0" smtClean="0">
              <a:cs typeface="B Titr" pitchFamily="2" charset="-78"/>
              <a:hlinkClick xmlns:r="http://schemas.openxmlformats.org/officeDocument/2006/relationships" r:id="rId2" action="ppaction://hlinksldjump"/>
            </a:rPr>
            <a:t>3- مراد از علم</a:t>
          </a:r>
          <a:endParaRPr lang="fa-IR" dirty="0">
            <a:cs typeface="B Titr" pitchFamily="2" charset="-78"/>
          </a:endParaRPr>
        </a:p>
      </dgm:t>
    </dgm:pt>
    <dgm:pt modelId="{9A03C879-5B6F-4640-8535-B17661D517C2}" type="parTrans" cxnId="{E9634757-A9D8-4400-B5E6-67435729A36B}">
      <dgm:prSet/>
      <dgm:spPr/>
      <dgm:t>
        <a:bodyPr/>
        <a:lstStyle/>
        <a:p>
          <a:pPr rtl="1"/>
          <a:endParaRPr lang="fa-IR"/>
        </a:p>
      </dgm:t>
    </dgm:pt>
    <dgm:pt modelId="{C9CA11CE-A0D9-4D40-B5DD-EC276BF5E213}" type="sibTrans" cxnId="{E9634757-A9D8-4400-B5E6-67435729A36B}">
      <dgm:prSet/>
      <dgm:spPr/>
      <dgm:t>
        <a:bodyPr/>
        <a:lstStyle/>
        <a:p>
          <a:pPr rtl="1"/>
          <a:endParaRPr lang="fa-IR"/>
        </a:p>
      </dgm:t>
    </dgm:pt>
    <dgm:pt modelId="{0ACB2382-756F-4976-8424-E0697EDDBB2F}">
      <dgm:prSet phldrT="[Text]"/>
      <dgm:spPr/>
      <dgm:t>
        <a:bodyPr/>
        <a:lstStyle/>
        <a:p>
          <a:pPr rtl="1"/>
          <a:r>
            <a:rPr lang="fa-IR" dirty="0" smtClean="0">
              <a:cs typeface="B Titr" pitchFamily="2" charset="-78"/>
              <a:hlinkClick xmlns:r="http://schemas.openxmlformats.org/officeDocument/2006/relationships" r:id="rId3" action="ppaction://hlinksldjump"/>
            </a:rPr>
            <a:t>2- </a:t>
          </a:r>
          <a:r>
            <a:rPr lang="fa-IR" b="1" i="0" dirty="0" smtClean="0">
              <a:cs typeface="B Titr" pitchFamily="2" charset="-78"/>
              <a:hlinkClick xmlns:r="http://schemas.openxmlformats.org/officeDocument/2006/relationships" r:id="rId3" action="ppaction://hlinksldjump"/>
            </a:rPr>
            <a:t>کفاية امتثال إجمالي</a:t>
          </a:r>
          <a:endParaRPr lang="fa-IR" dirty="0">
            <a:cs typeface="B Titr" pitchFamily="2" charset="-78"/>
          </a:endParaRPr>
        </a:p>
      </dgm:t>
    </dgm:pt>
    <dgm:pt modelId="{6BF8EF8E-A9FD-48BF-974F-DAD87AFB1515}" type="parTrans" cxnId="{414BD082-D16B-4A88-BD25-E37E813CBE44}">
      <dgm:prSet/>
      <dgm:spPr/>
      <dgm:t>
        <a:bodyPr/>
        <a:lstStyle/>
        <a:p>
          <a:pPr rtl="1"/>
          <a:endParaRPr lang="fa-IR"/>
        </a:p>
      </dgm:t>
    </dgm:pt>
    <dgm:pt modelId="{93EAC1AB-03FD-4303-B2A4-AED87279C404}" type="sibTrans" cxnId="{414BD082-D16B-4A88-BD25-E37E813CBE44}">
      <dgm:prSet/>
      <dgm:spPr/>
      <dgm:t>
        <a:bodyPr/>
        <a:lstStyle/>
        <a:p>
          <a:pPr rtl="1"/>
          <a:endParaRPr lang="fa-IR"/>
        </a:p>
      </dgm:t>
    </dgm:pt>
    <dgm:pt modelId="{F52F2148-F76A-44C2-85D1-D8926872082F}">
      <dgm:prSet phldrT="[Text]"/>
      <dgm:spPr/>
      <dgm:t>
        <a:bodyPr/>
        <a:lstStyle/>
        <a:p>
          <a:pPr rtl="1"/>
          <a:r>
            <a:rPr lang="fa-IR" dirty="0" smtClean="0">
              <a:cs typeface="B Titr" pitchFamily="2" charset="-78"/>
              <a:hlinkClick xmlns:r="http://schemas.openxmlformats.org/officeDocument/2006/relationships" r:id="rId4" action="ppaction://hlinksldjump"/>
            </a:rPr>
            <a:t>1- </a:t>
          </a:r>
          <a:r>
            <a:rPr lang="fa-IR" b="1" i="0" dirty="0" smtClean="0">
              <a:cs typeface="B Titr" pitchFamily="2" charset="-78"/>
              <a:hlinkClick xmlns:r="http://schemas.openxmlformats.org/officeDocument/2006/relationships" r:id="rId4" action="ppaction://hlinksldjump"/>
            </a:rPr>
            <a:t>منجّزية علم إجمالي</a:t>
          </a:r>
          <a:endParaRPr lang="fa-IR" dirty="0">
            <a:cs typeface="B Titr" pitchFamily="2" charset="-78"/>
          </a:endParaRPr>
        </a:p>
      </dgm:t>
    </dgm:pt>
    <dgm:pt modelId="{1E93A3A6-7679-430E-B929-7BA6483B14BA}" type="parTrans" cxnId="{1AF7A793-CAC4-443A-B919-40C6CF7120B5}">
      <dgm:prSet/>
      <dgm:spPr/>
      <dgm:t>
        <a:bodyPr/>
        <a:lstStyle/>
        <a:p>
          <a:pPr rtl="1"/>
          <a:endParaRPr lang="fa-IR"/>
        </a:p>
      </dgm:t>
    </dgm:pt>
    <dgm:pt modelId="{7DB2F3CD-134D-4572-A020-02E60F424036}" type="sibTrans" cxnId="{1AF7A793-CAC4-443A-B919-40C6CF7120B5}">
      <dgm:prSet/>
      <dgm:spPr/>
      <dgm:t>
        <a:bodyPr/>
        <a:lstStyle/>
        <a:p>
          <a:pPr rtl="1"/>
          <a:endParaRPr lang="fa-IR"/>
        </a:p>
      </dgm:t>
    </dgm:pt>
    <dgm:pt modelId="{E90C80B5-B2E0-4FED-B80A-625D5FA36D03}" type="pres">
      <dgm:prSet presAssocID="{778C8ABB-4E0C-434C-B529-A8B91FE8FDD0}" presName="cycle" presStyleCnt="0">
        <dgm:presLayoutVars>
          <dgm:chMax val="1"/>
          <dgm:dir/>
          <dgm:animLvl val="ctr"/>
          <dgm:resizeHandles val="exact"/>
        </dgm:presLayoutVars>
      </dgm:prSet>
      <dgm:spPr/>
      <dgm:t>
        <a:bodyPr/>
        <a:lstStyle/>
        <a:p>
          <a:pPr rtl="1"/>
          <a:endParaRPr lang="fa-IR"/>
        </a:p>
      </dgm:t>
    </dgm:pt>
    <dgm:pt modelId="{DAC4B125-F46E-4E51-81C2-2D36DE9AE054}" type="pres">
      <dgm:prSet presAssocID="{E8E117E2-D7E2-4958-BD05-1957D4EF2329}" presName="centerShape" presStyleLbl="node0" presStyleIdx="0" presStyleCnt="1"/>
      <dgm:spPr/>
      <dgm:t>
        <a:bodyPr/>
        <a:lstStyle/>
        <a:p>
          <a:pPr rtl="1"/>
          <a:endParaRPr lang="fa-IR"/>
        </a:p>
      </dgm:t>
    </dgm:pt>
    <dgm:pt modelId="{99C84DA8-1D17-4D3E-923F-74C3A32FE539}" type="pres">
      <dgm:prSet presAssocID="{9A03C879-5B6F-4640-8535-B17661D517C2}" presName="parTrans" presStyleLbl="bgSibTrans2D1" presStyleIdx="0" presStyleCnt="3"/>
      <dgm:spPr/>
      <dgm:t>
        <a:bodyPr/>
        <a:lstStyle/>
        <a:p>
          <a:pPr rtl="1"/>
          <a:endParaRPr lang="fa-IR"/>
        </a:p>
      </dgm:t>
    </dgm:pt>
    <dgm:pt modelId="{CE6BE294-28C0-4674-A321-7BBBFAC35530}" type="pres">
      <dgm:prSet presAssocID="{526AB57C-C0A7-43AF-B06F-9BDE599285C9}" presName="node" presStyleLbl="node1" presStyleIdx="0" presStyleCnt="3">
        <dgm:presLayoutVars>
          <dgm:bulletEnabled val="1"/>
        </dgm:presLayoutVars>
      </dgm:prSet>
      <dgm:spPr/>
      <dgm:t>
        <a:bodyPr/>
        <a:lstStyle/>
        <a:p>
          <a:pPr rtl="1"/>
          <a:endParaRPr lang="fa-IR"/>
        </a:p>
      </dgm:t>
    </dgm:pt>
    <dgm:pt modelId="{2BE75DEC-BE04-4D33-94CC-EC62E35B1BC2}" type="pres">
      <dgm:prSet presAssocID="{6BF8EF8E-A9FD-48BF-974F-DAD87AFB1515}" presName="parTrans" presStyleLbl="bgSibTrans2D1" presStyleIdx="1" presStyleCnt="3"/>
      <dgm:spPr/>
      <dgm:t>
        <a:bodyPr/>
        <a:lstStyle/>
        <a:p>
          <a:pPr rtl="1"/>
          <a:endParaRPr lang="fa-IR"/>
        </a:p>
      </dgm:t>
    </dgm:pt>
    <dgm:pt modelId="{83ADD36E-FDCD-46A2-B11B-E9EA1CD327EA}" type="pres">
      <dgm:prSet presAssocID="{0ACB2382-756F-4976-8424-E0697EDDBB2F}" presName="node" presStyleLbl="node1" presStyleIdx="1" presStyleCnt="3">
        <dgm:presLayoutVars>
          <dgm:bulletEnabled val="1"/>
        </dgm:presLayoutVars>
      </dgm:prSet>
      <dgm:spPr/>
      <dgm:t>
        <a:bodyPr/>
        <a:lstStyle/>
        <a:p>
          <a:pPr rtl="1"/>
          <a:endParaRPr lang="fa-IR"/>
        </a:p>
      </dgm:t>
    </dgm:pt>
    <dgm:pt modelId="{6B3E5B12-E612-42F7-9609-EDFD888B4FD2}" type="pres">
      <dgm:prSet presAssocID="{1E93A3A6-7679-430E-B929-7BA6483B14BA}" presName="parTrans" presStyleLbl="bgSibTrans2D1" presStyleIdx="2" presStyleCnt="3"/>
      <dgm:spPr/>
      <dgm:t>
        <a:bodyPr/>
        <a:lstStyle/>
        <a:p>
          <a:pPr rtl="1"/>
          <a:endParaRPr lang="fa-IR"/>
        </a:p>
      </dgm:t>
    </dgm:pt>
    <dgm:pt modelId="{5BE716EC-3AC5-4923-A284-6318D8E0224A}" type="pres">
      <dgm:prSet presAssocID="{F52F2148-F76A-44C2-85D1-D8926872082F}" presName="node" presStyleLbl="node1" presStyleIdx="2" presStyleCnt="3">
        <dgm:presLayoutVars>
          <dgm:bulletEnabled val="1"/>
        </dgm:presLayoutVars>
      </dgm:prSet>
      <dgm:spPr/>
      <dgm:t>
        <a:bodyPr/>
        <a:lstStyle/>
        <a:p>
          <a:pPr rtl="1"/>
          <a:endParaRPr lang="fa-IR"/>
        </a:p>
      </dgm:t>
    </dgm:pt>
  </dgm:ptLst>
  <dgm:cxnLst>
    <dgm:cxn modelId="{CA8BF38A-AE9B-462B-AF8A-D95BB0C4935C}" type="presOf" srcId="{9A03C879-5B6F-4640-8535-B17661D517C2}" destId="{99C84DA8-1D17-4D3E-923F-74C3A32FE539}" srcOrd="0" destOrd="0" presId="urn:microsoft.com/office/officeart/2005/8/layout/radial4"/>
    <dgm:cxn modelId="{414BD082-D16B-4A88-BD25-E37E813CBE44}" srcId="{E8E117E2-D7E2-4958-BD05-1957D4EF2329}" destId="{0ACB2382-756F-4976-8424-E0697EDDBB2F}" srcOrd="1" destOrd="0" parTransId="{6BF8EF8E-A9FD-48BF-974F-DAD87AFB1515}" sibTransId="{93EAC1AB-03FD-4303-B2A4-AED87279C404}"/>
    <dgm:cxn modelId="{1AF7A793-CAC4-443A-B919-40C6CF7120B5}" srcId="{E8E117E2-D7E2-4958-BD05-1957D4EF2329}" destId="{F52F2148-F76A-44C2-85D1-D8926872082F}" srcOrd="2" destOrd="0" parTransId="{1E93A3A6-7679-430E-B929-7BA6483B14BA}" sibTransId="{7DB2F3CD-134D-4572-A020-02E60F424036}"/>
    <dgm:cxn modelId="{EFD88608-E3E1-427D-9CE2-389BBB867D6A}" type="presOf" srcId="{E8E117E2-D7E2-4958-BD05-1957D4EF2329}" destId="{DAC4B125-F46E-4E51-81C2-2D36DE9AE054}" srcOrd="0" destOrd="0" presId="urn:microsoft.com/office/officeart/2005/8/layout/radial4"/>
    <dgm:cxn modelId="{D078692A-67E9-4CD8-B66C-89512DDEAB86}" type="presOf" srcId="{F52F2148-F76A-44C2-85D1-D8926872082F}" destId="{5BE716EC-3AC5-4923-A284-6318D8E0224A}" srcOrd="0" destOrd="0" presId="urn:microsoft.com/office/officeart/2005/8/layout/radial4"/>
    <dgm:cxn modelId="{F6C99F15-863B-4F6C-BA9C-AE19AF8387A4}" type="presOf" srcId="{0ACB2382-756F-4976-8424-E0697EDDBB2F}" destId="{83ADD36E-FDCD-46A2-B11B-E9EA1CD327EA}" srcOrd="0" destOrd="0" presId="urn:microsoft.com/office/officeart/2005/8/layout/radial4"/>
    <dgm:cxn modelId="{8B44278C-D30E-4EA8-A3EC-144F795F80CB}" type="presOf" srcId="{1E93A3A6-7679-430E-B929-7BA6483B14BA}" destId="{6B3E5B12-E612-42F7-9609-EDFD888B4FD2}" srcOrd="0" destOrd="0" presId="urn:microsoft.com/office/officeart/2005/8/layout/radial4"/>
    <dgm:cxn modelId="{BAB7D130-4550-4BA3-AF7B-9F68888C6E3B}" srcId="{778C8ABB-4E0C-434C-B529-A8B91FE8FDD0}" destId="{E8E117E2-D7E2-4958-BD05-1957D4EF2329}" srcOrd="0" destOrd="0" parTransId="{CFF44CD0-2D3E-413D-B4CB-E7B5ACBFD88E}" sibTransId="{531B6B7F-823B-4BEC-802F-06799C556876}"/>
    <dgm:cxn modelId="{A1BE4C00-CFB1-4226-89DC-B56FD67170B6}" type="presOf" srcId="{526AB57C-C0A7-43AF-B06F-9BDE599285C9}" destId="{CE6BE294-28C0-4674-A321-7BBBFAC35530}" srcOrd="0" destOrd="0" presId="urn:microsoft.com/office/officeart/2005/8/layout/radial4"/>
    <dgm:cxn modelId="{E9634757-A9D8-4400-B5E6-67435729A36B}" srcId="{E8E117E2-D7E2-4958-BD05-1957D4EF2329}" destId="{526AB57C-C0A7-43AF-B06F-9BDE599285C9}" srcOrd="0" destOrd="0" parTransId="{9A03C879-5B6F-4640-8535-B17661D517C2}" sibTransId="{C9CA11CE-A0D9-4D40-B5DD-EC276BF5E213}"/>
    <dgm:cxn modelId="{CCC07A16-EF7B-4B6B-BCE8-BB2163A78512}" type="presOf" srcId="{778C8ABB-4E0C-434C-B529-A8B91FE8FDD0}" destId="{E90C80B5-B2E0-4FED-B80A-625D5FA36D03}" srcOrd="0" destOrd="0" presId="urn:microsoft.com/office/officeart/2005/8/layout/radial4"/>
    <dgm:cxn modelId="{3A5626D6-1980-4A14-A4DC-2326CFDA8DA4}" type="presOf" srcId="{6BF8EF8E-A9FD-48BF-974F-DAD87AFB1515}" destId="{2BE75DEC-BE04-4D33-94CC-EC62E35B1BC2}" srcOrd="0" destOrd="0" presId="urn:microsoft.com/office/officeart/2005/8/layout/radial4"/>
    <dgm:cxn modelId="{573823FB-5045-460F-AF56-26206B1CCB36}" type="presParOf" srcId="{E90C80B5-B2E0-4FED-B80A-625D5FA36D03}" destId="{DAC4B125-F46E-4E51-81C2-2D36DE9AE054}" srcOrd="0" destOrd="0" presId="urn:microsoft.com/office/officeart/2005/8/layout/radial4"/>
    <dgm:cxn modelId="{5F96C802-511C-41D2-A362-1339A0B38D0B}" type="presParOf" srcId="{E90C80B5-B2E0-4FED-B80A-625D5FA36D03}" destId="{99C84DA8-1D17-4D3E-923F-74C3A32FE539}" srcOrd="1" destOrd="0" presId="urn:microsoft.com/office/officeart/2005/8/layout/radial4"/>
    <dgm:cxn modelId="{2D66522B-BD75-4FC0-8A57-23B7337CA642}" type="presParOf" srcId="{E90C80B5-B2E0-4FED-B80A-625D5FA36D03}" destId="{CE6BE294-28C0-4674-A321-7BBBFAC35530}" srcOrd="2" destOrd="0" presId="urn:microsoft.com/office/officeart/2005/8/layout/radial4"/>
    <dgm:cxn modelId="{408358D7-C841-48B3-BCDA-85CDB0EC101B}" type="presParOf" srcId="{E90C80B5-B2E0-4FED-B80A-625D5FA36D03}" destId="{2BE75DEC-BE04-4D33-94CC-EC62E35B1BC2}" srcOrd="3" destOrd="0" presId="urn:microsoft.com/office/officeart/2005/8/layout/radial4"/>
    <dgm:cxn modelId="{9E296721-2C29-4E4F-BE93-D922CE8E6670}" type="presParOf" srcId="{E90C80B5-B2E0-4FED-B80A-625D5FA36D03}" destId="{83ADD36E-FDCD-46A2-B11B-E9EA1CD327EA}" srcOrd="4" destOrd="0" presId="urn:microsoft.com/office/officeart/2005/8/layout/radial4"/>
    <dgm:cxn modelId="{FF54F144-208A-420A-B7C8-B7230DCD43D9}" type="presParOf" srcId="{E90C80B5-B2E0-4FED-B80A-625D5FA36D03}" destId="{6B3E5B12-E612-42F7-9609-EDFD888B4FD2}" srcOrd="5" destOrd="0" presId="urn:microsoft.com/office/officeart/2005/8/layout/radial4"/>
    <dgm:cxn modelId="{D2ACD152-2EA4-4159-A65D-1D197A23A7D0}" type="presParOf" srcId="{E90C80B5-B2E0-4FED-B80A-625D5FA36D03}" destId="{5BE716EC-3AC5-4923-A284-6318D8E0224A}" srcOrd="6"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36C3BF-FA40-46B9-8992-589B9F5E0554}" type="doc">
      <dgm:prSet loTypeId="urn:microsoft.com/office/officeart/2005/8/layout/hierarchy3" loCatId="hierarchy" qsTypeId="urn:microsoft.com/office/officeart/2005/8/quickstyle/3d6" qsCatId="3D" csTypeId="urn:microsoft.com/office/officeart/2005/8/colors/accent5_4" csCatId="accent5" phldr="1"/>
      <dgm:spPr/>
      <dgm:t>
        <a:bodyPr/>
        <a:lstStyle/>
        <a:p>
          <a:pPr rtl="1"/>
          <a:endParaRPr lang="fa-IR"/>
        </a:p>
      </dgm:t>
    </dgm:pt>
    <dgm:pt modelId="{44110541-3894-4D43-9E07-CEE5BC93AEA7}">
      <dgm:prSet phldrT="[Text]" custT="1"/>
      <dgm:spPr>
        <a:sp3d prstMaterial="plastic">
          <a:bevelT w="50800" h="50800" prst="relaxedInset"/>
          <a:bevelB w="50800" h="50800"/>
        </a:sp3d>
      </dgm:spPr>
      <dgm:t>
        <a:bodyPr/>
        <a:lstStyle/>
        <a:p>
          <a:pPr rtl="1"/>
          <a:r>
            <a:rPr lang="fa-IR" sz="2400" dirty="0" smtClean="0">
              <a:cs typeface="B Titr" pitchFamily="2" charset="-78"/>
            </a:rPr>
            <a:t>(4)    </a:t>
          </a:r>
          <a:r>
            <a:rPr lang="fa-IR" sz="5700" dirty="0" smtClean="0">
              <a:cs typeface="B Titr" pitchFamily="2" charset="-78"/>
              <a:hlinkClick xmlns:r="http://schemas.openxmlformats.org/officeDocument/2006/relationships" r:id="rId1" action="ppaction://hlinksldjump"/>
            </a:rPr>
            <a:t>الاجماع</a:t>
          </a:r>
          <a:endParaRPr lang="fa-IR" sz="5700" dirty="0">
            <a:cs typeface="B Titr" pitchFamily="2" charset="-78"/>
          </a:endParaRPr>
        </a:p>
      </dgm:t>
    </dgm:pt>
    <dgm:pt modelId="{5776DFEC-C3F0-4738-992C-F79EEFE8A91F}" type="parTrans" cxnId="{41418317-3868-41EE-9B5A-DC9E07FEDE1C}">
      <dgm:prSet/>
      <dgm:spPr/>
      <dgm:t>
        <a:bodyPr/>
        <a:lstStyle/>
        <a:p>
          <a:pPr rtl="1"/>
          <a:endParaRPr lang="fa-IR"/>
        </a:p>
      </dgm:t>
    </dgm:pt>
    <dgm:pt modelId="{3F4CB0AE-0B9F-4EA2-AEDC-2826CAE0A075}" type="sibTrans" cxnId="{41418317-3868-41EE-9B5A-DC9E07FEDE1C}">
      <dgm:prSet/>
      <dgm:spPr/>
      <dgm:t>
        <a:bodyPr/>
        <a:lstStyle/>
        <a:p>
          <a:pPr rtl="1"/>
          <a:endParaRPr lang="fa-IR"/>
        </a:p>
      </dgm:t>
    </dgm:pt>
    <dgm:pt modelId="{54664BA5-F32C-4A0D-A292-32563A316F62}">
      <dgm:prSet phldrT="[Text]"/>
      <dgm:spPr>
        <a:sp3d z="-152400" prstMaterial="plastic">
          <a:bevelT w="25400" h="25400" prst="relaxedInset"/>
          <a:bevelB w="25400" h="25400"/>
        </a:sp3d>
      </dgm:spPr>
      <dgm:t>
        <a:bodyPr/>
        <a:lstStyle/>
        <a:p>
          <a:pPr rtl="1"/>
          <a:r>
            <a:rPr lang="fa-IR" dirty="0" smtClean="0">
              <a:cs typeface="B Titr" pitchFamily="2" charset="-78"/>
              <a:hlinkClick xmlns:r="http://schemas.openxmlformats.org/officeDocument/2006/relationships" r:id="rId2" action="ppaction://hlinksldjump"/>
            </a:rPr>
            <a:t>الاجماع المنقول</a:t>
          </a:r>
          <a:endParaRPr lang="fa-IR" dirty="0">
            <a:cs typeface="B Titr" pitchFamily="2" charset="-78"/>
          </a:endParaRPr>
        </a:p>
      </dgm:t>
    </dgm:pt>
    <dgm:pt modelId="{DEF03A72-9909-4379-8D8C-A8C6B0D67F5A}" type="parTrans" cxnId="{3DE1B82A-95E6-478B-A519-826FFA1F8E3E}">
      <dgm:prSet/>
      <dgm:spPr>
        <a:sp3d z="-25400" prstMaterial="plastic">
          <a:bevelT prst="relaxedInset"/>
        </a:sp3d>
      </dgm:spPr>
      <dgm:t>
        <a:bodyPr/>
        <a:lstStyle/>
        <a:p>
          <a:pPr rtl="1"/>
          <a:endParaRPr lang="fa-IR"/>
        </a:p>
      </dgm:t>
    </dgm:pt>
    <dgm:pt modelId="{E68BA8B3-4973-4458-AA87-56CC65C0F984}" type="sibTrans" cxnId="{3DE1B82A-95E6-478B-A519-826FFA1F8E3E}">
      <dgm:prSet/>
      <dgm:spPr/>
      <dgm:t>
        <a:bodyPr/>
        <a:lstStyle/>
        <a:p>
          <a:pPr rtl="1"/>
          <a:endParaRPr lang="fa-IR"/>
        </a:p>
      </dgm:t>
    </dgm:pt>
    <dgm:pt modelId="{B275732E-CA69-4993-895F-C8271C881434}">
      <dgm:prSet phldrT="[Text]"/>
      <dgm:spPr>
        <a:sp3d z="-152400" prstMaterial="plastic">
          <a:bevelT w="25400" h="25400" prst="relaxedInset"/>
          <a:bevelB w="25400" h="25400"/>
        </a:sp3d>
      </dgm:spPr>
      <dgm:t>
        <a:bodyPr/>
        <a:lstStyle/>
        <a:p>
          <a:pPr rtl="1"/>
          <a:r>
            <a:rPr lang="fa-IR" dirty="0" smtClean="0">
              <a:cs typeface="B Titr" pitchFamily="2" charset="-78"/>
              <a:hlinkClick xmlns:r="http://schemas.openxmlformats.org/officeDocument/2006/relationships" r:id="rId3" action="ppaction://hlinksldjump"/>
            </a:rPr>
            <a:t>الاجماع المحصل</a:t>
          </a:r>
          <a:endParaRPr lang="fa-IR" dirty="0">
            <a:cs typeface="B Titr" pitchFamily="2" charset="-78"/>
          </a:endParaRPr>
        </a:p>
      </dgm:t>
    </dgm:pt>
    <dgm:pt modelId="{B140F954-5593-4BDB-B369-96EB2C177CF1}" type="parTrans" cxnId="{EE3E9A2E-CEE7-4FBC-AA41-718653F3CBE1}">
      <dgm:prSet/>
      <dgm:spPr>
        <a:sp3d z="-25400" prstMaterial="plastic">
          <a:bevelT prst="relaxedInset"/>
        </a:sp3d>
      </dgm:spPr>
      <dgm:t>
        <a:bodyPr/>
        <a:lstStyle/>
        <a:p>
          <a:pPr rtl="1"/>
          <a:endParaRPr lang="fa-IR"/>
        </a:p>
      </dgm:t>
    </dgm:pt>
    <dgm:pt modelId="{FBB2D147-5829-4C58-ABB2-08E604207165}" type="sibTrans" cxnId="{EE3E9A2E-CEE7-4FBC-AA41-718653F3CBE1}">
      <dgm:prSet/>
      <dgm:spPr/>
      <dgm:t>
        <a:bodyPr/>
        <a:lstStyle/>
        <a:p>
          <a:pPr rtl="1"/>
          <a:endParaRPr lang="fa-IR"/>
        </a:p>
      </dgm:t>
    </dgm:pt>
    <dgm:pt modelId="{70685512-8D8E-4A01-8ADF-F9828A671DA2}" type="pres">
      <dgm:prSet presAssocID="{A336C3BF-FA40-46B9-8992-589B9F5E0554}" presName="diagram" presStyleCnt="0">
        <dgm:presLayoutVars>
          <dgm:chPref val="1"/>
          <dgm:dir/>
          <dgm:animOne val="branch"/>
          <dgm:animLvl val="lvl"/>
          <dgm:resizeHandles/>
        </dgm:presLayoutVars>
      </dgm:prSet>
      <dgm:spPr/>
      <dgm:t>
        <a:bodyPr/>
        <a:lstStyle/>
        <a:p>
          <a:pPr rtl="1"/>
          <a:endParaRPr lang="fa-IR"/>
        </a:p>
      </dgm:t>
    </dgm:pt>
    <dgm:pt modelId="{7687C676-ED59-4E87-B1AC-5916F8E35B27}" type="pres">
      <dgm:prSet presAssocID="{44110541-3894-4D43-9E07-CEE5BC93AEA7}" presName="root" presStyleCnt="0"/>
      <dgm:spPr>
        <a:sp3d>
          <a:bevelT prst="relaxedInset"/>
        </a:sp3d>
      </dgm:spPr>
    </dgm:pt>
    <dgm:pt modelId="{B78C51D0-3E47-4E96-B9AE-C2EB96C7D159}" type="pres">
      <dgm:prSet presAssocID="{44110541-3894-4D43-9E07-CEE5BC93AEA7}" presName="rootComposite" presStyleCnt="0"/>
      <dgm:spPr>
        <a:sp3d>
          <a:bevelT prst="relaxedInset"/>
        </a:sp3d>
      </dgm:spPr>
    </dgm:pt>
    <dgm:pt modelId="{826E9A75-C7EA-4C1F-A2CC-23B9B6CEAEFE}" type="pres">
      <dgm:prSet presAssocID="{44110541-3894-4D43-9E07-CEE5BC93AEA7}" presName="rootText" presStyleLbl="node1" presStyleIdx="0" presStyleCnt="1" custScaleX="243810" custLinFactNeighborX="6353" custLinFactNeighborY="-3725"/>
      <dgm:spPr>
        <a:prstGeom prst="hexagon">
          <a:avLst/>
        </a:prstGeom>
      </dgm:spPr>
      <dgm:t>
        <a:bodyPr/>
        <a:lstStyle/>
        <a:p>
          <a:pPr rtl="1"/>
          <a:endParaRPr lang="fa-IR"/>
        </a:p>
      </dgm:t>
    </dgm:pt>
    <dgm:pt modelId="{95AD158A-FC07-43A7-BA50-C96013DB10D3}" type="pres">
      <dgm:prSet presAssocID="{44110541-3894-4D43-9E07-CEE5BC93AEA7}" presName="rootConnector" presStyleLbl="node1" presStyleIdx="0" presStyleCnt="1"/>
      <dgm:spPr/>
      <dgm:t>
        <a:bodyPr/>
        <a:lstStyle/>
        <a:p>
          <a:pPr rtl="1"/>
          <a:endParaRPr lang="fa-IR"/>
        </a:p>
      </dgm:t>
    </dgm:pt>
    <dgm:pt modelId="{5B10208A-43B3-4175-BBCE-512BE1A7CB8F}" type="pres">
      <dgm:prSet presAssocID="{44110541-3894-4D43-9E07-CEE5BC93AEA7}" presName="childShape" presStyleCnt="0"/>
      <dgm:spPr>
        <a:sp3d>
          <a:bevelT prst="relaxedInset"/>
        </a:sp3d>
      </dgm:spPr>
    </dgm:pt>
    <dgm:pt modelId="{72B9BE1E-0D1F-4372-B19E-4374F335E56A}" type="pres">
      <dgm:prSet presAssocID="{B140F954-5593-4BDB-B369-96EB2C177CF1}" presName="Name13" presStyleLbl="parChTrans1D2" presStyleIdx="0" presStyleCnt="2"/>
      <dgm:spPr/>
      <dgm:t>
        <a:bodyPr/>
        <a:lstStyle/>
        <a:p>
          <a:pPr rtl="1"/>
          <a:endParaRPr lang="fa-IR"/>
        </a:p>
      </dgm:t>
    </dgm:pt>
    <dgm:pt modelId="{E045BBDD-F177-4900-9CBA-365E79E64235}" type="pres">
      <dgm:prSet presAssocID="{B275732E-CA69-4993-895F-C8271C881434}" presName="childText" presStyleLbl="bgAcc1" presStyleIdx="0" presStyleCnt="2" custScaleX="279400">
        <dgm:presLayoutVars>
          <dgm:bulletEnabled val="1"/>
        </dgm:presLayoutVars>
      </dgm:prSet>
      <dgm:spPr>
        <a:prstGeom prst="frame">
          <a:avLst/>
        </a:prstGeom>
      </dgm:spPr>
      <dgm:t>
        <a:bodyPr/>
        <a:lstStyle/>
        <a:p>
          <a:pPr rtl="1"/>
          <a:endParaRPr lang="fa-IR"/>
        </a:p>
      </dgm:t>
    </dgm:pt>
    <dgm:pt modelId="{17AC1B73-FF82-4BD3-A63A-598D57CFF19E}" type="pres">
      <dgm:prSet presAssocID="{DEF03A72-9909-4379-8D8C-A8C6B0D67F5A}" presName="Name13" presStyleLbl="parChTrans1D2" presStyleIdx="1" presStyleCnt="2"/>
      <dgm:spPr/>
      <dgm:t>
        <a:bodyPr/>
        <a:lstStyle/>
        <a:p>
          <a:pPr rtl="1"/>
          <a:endParaRPr lang="fa-IR"/>
        </a:p>
      </dgm:t>
    </dgm:pt>
    <dgm:pt modelId="{01247C53-DFDC-4A6D-9DEB-9C99D565E88E}" type="pres">
      <dgm:prSet presAssocID="{54664BA5-F32C-4A0D-A292-32563A316F62}" presName="childText" presStyleLbl="bgAcc1" presStyleIdx="1" presStyleCnt="2" custScaleX="279400" custLinFactNeighborY="-2619">
        <dgm:presLayoutVars>
          <dgm:bulletEnabled val="1"/>
        </dgm:presLayoutVars>
      </dgm:prSet>
      <dgm:spPr>
        <a:prstGeom prst="frame">
          <a:avLst/>
        </a:prstGeom>
      </dgm:spPr>
      <dgm:t>
        <a:bodyPr/>
        <a:lstStyle/>
        <a:p>
          <a:pPr rtl="1"/>
          <a:endParaRPr lang="fa-IR"/>
        </a:p>
      </dgm:t>
    </dgm:pt>
  </dgm:ptLst>
  <dgm:cxnLst>
    <dgm:cxn modelId="{3DE1B82A-95E6-478B-A519-826FFA1F8E3E}" srcId="{44110541-3894-4D43-9E07-CEE5BC93AEA7}" destId="{54664BA5-F32C-4A0D-A292-32563A316F62}" srcOrd="1" destOrd="0" parTransId="{DEF03A72-9909-4379-8D8C-A8C6B0D67F5A}" sibTransId="{E68BA8B3-4973-4458-AA87-56CC65C0F984}"/>
    <dgm:cxn modelId="{A86CABE0-3086-4F86-8B7F-07BEC0EAB364}" type="presOf" srcId="{DEF03A72-9909-4379-8D8C-A8C6B0D67F5A}" destId="{17AC1B73-FF82-4BD3-A63A-598D57CFF19E}" srcOrd="0" destOrd="0" presId="urn:microsoft.com/office/officeart/2005/8/layout/hierarchy3"/>
    <dgm:cxn modelId="{FD47AAEE-7ABC-4D0C-B8A9-9A8A5BCD1529}" type="presOf" srcId="{B275732E-CA69-4993-895F-C8271C881434}" destId="{E045BBDD-F177-4900-9CBA-365E79E64235}" srcOrd="0" destOrd="0" presId="urn:microsoft.com/office/officeart/2005/8/layout/hierarchy3"/>
    <dgm:cxn modelId="{F72F8986-88EC-40CB-AA22-7718F394A48C}" type="presOf" srcId="{B140F954-5593-4BDB-B369-96EB2C177CF1}" destId="{72B9BE1E-0D1F-4372-B19E-4374F335E56A}" srcOrd="0" destOrd="0" presId="urn:microsoft.com/office/officeart/2005/8/layout/hierarchy3"/>
    <dgm:cxn modelId="{41418317-3868-41EE-9B5A-DC9E07FEDE1C}" srcId="{A336C3BF-FA40-46B9-8992-589B9F5E0554}" destId="{44110541-3894-4D43-9E07-CEE5BC93AEA7}" srcOrd="0" destOrd="0" parTransId="{5776DFEC-C3F0-4738-992C-F79EEFE8A91F}" sibTransId="{3F4CB0AE-0B9F-4EA2-AEDC-2826CAE0A075}"/>
    <dgm:cxn modelId="{EE3E9A2E-CEE7-4FBC-AA41-718653F3CBE1}" srcId="{44110541-3894-4D43-9E07-CEE5BC93AEA7}" destId="{B275732E-CA69-4993-895F-C8271C881434}" srcOrd="0" destOrd="0" parTransId="{B140F954-5593-4BDB-B369-96EB2C177CF1}" sibTransId="{FBB2D147-5829-4C58-ABB2-08E604207165}"/>
    <dgm:cxn modelId="{F8B55AA9-53C2-4AF4-A8BB-D7EC6F4CB595}" type="presOf" srcId="{54664BA5-F32C-4A0D-A292-32563A316F62}" destId="{01247C53-DFDC-4A6D-9DEB-9C99D565E88E}" srcOrd="0" destOrd="0" presId="urn:microsoft.com/office/officeart/2005/8/layout/hierarchy3"/>
    <dgm:cxn modelId="{0B4BF681-B1CA-4FC6-B829-D5BD89AD66D6}" type="presOf" srcId="{44110541-3894-4D43-9E07-CEE5BC93AEA7}" destId="{826E9A75-C7EA-4C1F-A2CC-23B9B6CEAEFE}" srcOrd="0" destOrd="0" presId="urn:microsoft.com/office/officeart/2005/8/layout/hierarchy3"/>
    <dgm:cxn modelId="{1AA2C46A-AC81-4307-A255-8CCC816C6D3E}" type="presOf" srcId="{44110541-3894-4D43-9E07-CEE5BC93AEA7}" destId="{95AD158A-FC07-43A7-BA50-C96013DB10D3}" srcOrd="1" destOrd="0" presId="urn:microsoft.com/office/officeart/2005/8/layout/hierarchy3"/>
    <dgm:cxn modelId="{00BB7E8D-85DC-4FC5-833B-26437C357CBE}" type="presOf" srcId="{A336C3BF-FA40-46B9-8992-589B9F5E0554}" destId="{70685512-8D8E-4A01-8ADF-F9828A671DA2}" srcOrd="0" destOrd="0" presId="urn:microsoft.com/office/officeart/2005/8/layout/hierarchy3"/>
    <dgm:cxn modelId="{43F4B1EE-B67D-434B-9BF8-849ACDA158AB}" type="presParOf" srcId="{70685512-8D8E-4A01-8ADF-F9828A671DA2}" destId="{7687C676-ED59-4E87-B1AC-5916F8E35B27}" srcOrd="0" destOrd="0" presId="urn:microsoft.com/office/officeart/2005/8/layout/hierarchy3"/>
    <dgm:cxn modelId="{CD70A12F-F5F5-4E75-AAD1-01BB0C1F312E}" type="presParOf" srcId="{7687C676-ED59-4E87-B1AC-5916F8E35B27}" destId="{B78C51D0-3E47-4E96-B9AE-C2EB96C7D159}" srcOrd="0" destOrd="0" presId="urn:microsoft.com/office/officeart/2005/8/layout/hierarchy3"/>
    <dgm:cxn modelId="{36A52623-E449-4599-8487-4255C40EAA62}" type="presParOf" srcId="{B78C51D0-3E47-4E96-B9AE-C2EB96C7D159}" destId="{826E9A75-C7EA-4C1F-A2CC-23B9B6CEAEFE}" srcOrd="0" destOrd="0" presId="urn:microsoft.com/office/officeart/2005/8/layout/hierarchy3"/>
    <dgm:cxn modelId="{1CB24300-5705-43FD-BCC9-EFCEDC54A712}" type="presParOf" srcId="{B78C51D0-3E47-4E96-B9AE-C2EB96C7D159}" destId="{95AD158A-FC07-43A7-BA50-C96013DB10D3}" srcOrd="1" destOrd="0" presId="urn:microsoft.com/office/officeart/2005/8/layout/hierarchy3"/>
    <dgm:cxn modelId="{2337A808-7323-4047-B2D4-BE0E276DF13B}" type="presParOf" srcId="{7687C676-ED59-4E87-B1AC-5916F8E35B27}" destId="{5B10208A-43B3-4175-BBCE-512BE1A7CB8F}" srcOrd="1" destOrd="0" presId="urn:microsoft.com/office/officeart/2005/8/layout/hierarchy3"/>
    <dgm:cxn modelId="{FA9AEA72-A3FC-49B9-AEC1-E45019DA86D7}" type="presParOf" srcId="{5B10208A-43B3-4175-BBCE-512BE1A7CB8F}" destId="{72B9BE1E-0D1F-4372-B19E-4374F335E56A}" srcOrd="0" destOrd="0" presId="urn:microsoft.com/office/officeart/2005/8/layout/hierarchy3"/>
    <dgm:cxn modelId="{45FC066A-8CBF-4077-A93F-7573B2CDE56E}" type="presParOf" srcId="{5B10208A-43B3-4175-BBCE-512BE1A7CB8F}" destId="{E045BBDD-F177-4900-9CBA-365E79E64235}" srcOrd="1" destOrd="0" presId="urn:microsoft.com/office/officeart/2005/8/layout/hierarchy3"/>
    <dgm:cxn modelId="{92731428-DEAD-48AC-BEF9-BA0324933887}" type="presParOf" srcId="{5B10208A-43B3-4175-BBCE-512BE1A7CB8F}" destId="{17AC1B73-FF82-4BD3-A63A-598D57CFF19E}" srcOrd="2" destOrd="0" presId="urn:microsoft.com/office/officeart/2005/8/layout/hierarchy3"/>
    <dgm:cxn modelId="{471696E8-666C-4710-B70F-8975A969C80D}" type="presParOf" srcId="{5B10208A-43B3-4175-BBCE-512BE1A7CB8F}" destId="{01247C53-DFDC-4A6D-9DEB-9C99D565E88E}" srcOrd="3" destOrd="0" presId="urn:microsoft.com/office/officeart/2005/8/layout/hierarchy3"/>
  </dgm:cxnLst>
  <dgm:bg>
    <a:gradFill flip="none" rotWithShape="1">
      <a:gsLst>
        <a:gs pos="100000">
          <a:srgbClr val="E6DCAC"/>
        </a:gs>
        <a:gs pos="12000">
          <a:srgbClr val="E6D78A"/>
        </a:gs>
        <a:gs pos="30000">
          <a:srgbClr val="C7AC4C"/>
        </a:gs>
        <a:gs pos="45000">
          <a:srgbClr val="E6D78A"/>
        </a:gs>
        <a:gs pos="77000">
          <a:srgbClr val="C7AC4C"/>
        </a:gs>
        <a:gs pos="100000">
          <a:srgbClr val="E6DCAC"/>
        </a:gs>
      </a:gsLst>
      <a:lin ang="21594000" scaled="0"/>
      <a:tileRect/>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36C3BF-FA40-46B9-8992-589B9F5E0554}" type="doc">
      <dgm:prSet loTypeId="urn:microsoft.com/office/officeart/2005/8/layout/hierarchy3" loCatId="hierarchy" qsTypeId="urn:microsoft.com/office/officeart/2005/8/quickstyle/3d4" qsCatId="3D" csTypeId="urn:microsoft.com/office/officeart/2005/8/colors/colorful1#1" csCatId="colorful" phldr="1"/>
      <dgm:spPr/>
      <dgm:t>
        <a:bodyPr/>
        <a:lstStyle/>
        <a:p>
          <a:pPr rtl="1"/>
          <a:endParaRPr lang="fa-IR"/>
        </a:p>
      </dgm:t>
    </dgm:pt>
    <dgm:pt modelId="{44110541-3894-4D43-9E07-CEE5BC93AEA7}">
      <dgm:prSet phldrT="[Text]" custT="1"/>
      <dgm:spPr/>
      <dgm:t>
        <a:bodyPr/>
        <a:lstStyle/>
        <a:p>
          <a:pPr rtl="1"/>
          <a:r>
            <a:rPr lang="fa-IR" sz="2900" dirty="0" smtClean="0">
              <a:cs typeface="B Titr" pitchFamily="2" charset="-78"/>
            </a:rPr>
            <a:t>(5) </a:t>
          </a:r>
        </a:p>
        <a:p>
          <a:pPr rtl="1"/>
          <a:r>
            <a:rPr lang="fa-IR" sz="4400" dirty="0" smtClean="0">
              <a:cs typeface="B Titr" pitchFamily="2" charset="-78"/>
            </a:rPr>
            <a:t>حجیت قول لغوی</a:t>
          </a:r>
          <a:endParaRPr lang="fa-IR" sz="4400" dirty="0">
            <a:cs typeface="B Titr" pitchFamily="2" charset="-78"/>
          </a:endParaRPr>
        </a:p>
      </dgm:t>
    </dgm:pt>
    <dgm:pt modelId="{5776DFEC-C3F0-4738-992C-F79EEFE8A91F}" type="parTrans" cxnId="{41418317-3868-41EE-9B5A-DC9E07FEDE1C}">
      <dgm:prSet/>
      <dgm:spPr/>
      <dgm:t>
        <a:bodyPr/>
        <a:lstStyle/>
        <a:p>
          <a:pPr rtl="1"/>
          <a:endParaRPr lang="fa-IR"/>
        </a:p>
      </dgm:t>
    </dgm:pt>
    <dgm:pt modelId="{3F4CB0AE-0B9F-4EA2-AEDC-2826CAE0A075}" type="sibTrans" cxnId="{41418317-3868-41EE-9B5A-DC9E07FEDE1C}">
      <dgm:prSet/>
      <dgm:spPr/>
      <dgm:t>
        <a:bodyPr/>
        <a:lstStyle/>
        <a:p>
          <a:pPr rtl="1"/>
          <a:endParaRPr lang="fa-IR"/>
        </a:p>
      </dgm:t>
    </dgm:pt>
    <dgm:pt modelId="{54664BA5-F32C-4A0D-A292-32563A316F62}">
      <dgm:prSet phldrT="[Text]" custT="1">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6">
                <a:tint val="98000"/>
                <a:shade val="25000"/>
                <a:satMod val="250000"/>
              </a:schemeClr>
            </a:gs>
            <a:gs pos="68000">
              <a:schemeClr val="accent6">
                <a:tint val="86000"/>
                <a:satMod val="115000"/>
              </a:schemeClr>
            </a:gs>
            <a:gs pos="100000">
              <a:schemeClr val="accent6">
                <a:tint val="50000"/>
                <a:satMod val="150000"/>
              </a:schemeClr>
            </a:gs>
          </a:gsLst>
          <a:lin ang="5400000" scaled="1"/>
          <a:tileRect/>
        </a:gradFill>
        <a:ln>
          <a:solidFill>
            <a:schemeClr val="tx1">
              <a:lumMod val="95000"/>
              <a:lumOff val="5000"/>
            </a:schemeClr>
          </a:solidFill>
        </a:ln>
        <a:effectLst>
          <a:glow rad="101600">
            <a:schemeClr val="accent1">
              <a:satMod val="175000"/>
              <a:alpha val="40000"/>
            </a:schemeClr>
          </a:glow>
        </a:effectLst>
        <a:scene3d>
          <a:camera prst="perspectiveFront"/>
          <a:lightRig rig="chilly" dir="t"/>
        </a:scene3d>
        <a:sp3d z="-12700" extrusionH="1700" prstMaterial="powder">
          <a:bevelT w="25400" h="38100" prst="angle"/>
        </a:sp3d>
      </dgm:spPr>
      <dgm:t>
        <a:bodyPr/>
        <a:lstStyle/>
        <a:p>
          <a:pPr rtl="1"/>
          <a:r>
            <a:rPr lang="fa-IR" sz="4800" dirty="0" smtClean="0">
              <a:cs typeface="B Titr" pitchFamily="2" charset="-78"/>
              <a:hlinkClick xmlns:r="http://schemas.openxmlformats.org/officeDocument/2006/relationships" r:id="rId1" action="ppaction://hlinksldjump"/>
            </a:rPr>
            <a:t>قول مختار</a:t>
          </a:r>
          <a:endParaRPr lang="fa-IR" sz="4800" dirty="0">
            <a:cs typeface="B Titr" pitchFamily="2" charset="-78"/>
          </a:endParaRPr>
        </a:p>
      </dgm:t>
    </dgm:pt>
    <dgm:pt modelId="{DEF03A72-9909-4379-8D8C-A8C6B0D67F5A}" type="parTrans" cxnId="{3DE1B82A-95E6-478B-A519-826FFA1F8E3E}">
      <dgm:prSet/>
      <dgm:spPr/>
      <dgm:t>
        <a:bodyPr/>
        <a:lstStyle/>
        <a:p>
          <a:pPr rtl="1"/>
          <a:endParaRPr lang="fa-IR">
            <a:cs typeface="B Titr" pitchFamily="2" charset="-78"/>
          </a:endParaRPr>
        </a:p>
      </dgm:t>
    </dgm:pt>
    <dgm:pt modelId="{E68BA8B3-4973-4458-AA87-56CC65C0F984}" type="sibTrans" cxnId="{3DE1B82A-95E6-478B-A519-826FFA1F8E3E}">
      <dgm:prSet/>
      <dgm:spPr/>
      <dgm:t>
        <a:bodyPr/>
        <a:lstStyle/>
        <a:p>
          <a:pPr rtl="1"/>
          <a:endParaRPr lang="fa-IR"/>
        </a:p>
      </dgm:t>
    </dgm:pt>
    <dgm:pt modelId="{B275732E-CA69-4993-895F-C8271C881434}">
      <dgm:prSet phldrT="[Text]" custT="1">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6">
                <a:tint val="98000"/>
                <a:shade val="25000"/>
                <a:satMod val="250000"/>
              </a:schemeClr>
            </a:gs>
            <a:gs pos="68000">
              <a:schemeClr val="accent6">
                <a:tint val="86000"/>
                <a:satMod val="115000"/>
              </a:schemeClr>
            </a:gs>
            <a:gs pos="100000">
              <a:schemeClr val="accent6">
                <a:tint val="50000"/>
                <a:satMod val="150000"/>
              </a:schemeClr>
            </a:gs>
          </a:gsLst>
          <a:lin ang="5400000" scaled="1"/>
          <a:tileRect/>
        </a:gradFill>
        <a:ln>
          <a:solidFill>
            <a:schemeClr val="tx1">
              <a:lumMod val="95000"/>
              <a:lumOff val="5000"/>
            </a:schemeClr>
          </a:solidFill>
        </a:ln>
        <a:effectLst>
          <a:glow rad="101600">
            <a:schemeClr val="accent1">
              <a:satMod val="175000"/>
              <a:alpha val="40000"/>
            </a:schemeClr>
          </a:glow>
        </a:effectLst>
        <a:scene3d>
          <a:camera prst="perspectiveFront"/>
          <a:lightRig rig="chilly" dir="t"/>
        </a:scene3d>
        <a:sp3d z="-12700" extrusionH="1700" prstMaterial="powder">
          <a:bevelT w="25400" h="38100" prst="angle"/>
        </a:sp3d>
      </dgm:spPr>
      <dgm:t>
        <a:bodyPr/>
        <a:lstStyle/>
        <a:p>
          <a:pPr rtl="1"/>
          <a:r>
            <a:rPr lang="fa-IR" sz="4800" dirty="0" smtClean="0">
              <a:cs typeface="B Titr" pitchFamily="2" charset="-78"/>
              <a:hlinkClick xmlns:r="http://schemas.openxmlformats.org/officeDocument/2006/relationships" r:id="rId2" action="ppaction://hlinksldjump"/>
            </a:rPr>
            <a:t>دلیل حجیت</a:t>
          </a:r>
          <a:endParaRPr lang="fa-IR" sz="4800" dirty="0">
            <a:cs typeface="B Titr" pitchFamily="2" charset="-78"/>
          </a:endParaRPr>
        </a:p>
      </dgm:t>
    </dgm:pt>
    <dgm:pt modelId="{B140F954-5593-4BDB-B369-96EB2C177CF1}" type="parTrans" cxnId="{EE3E9A2E-CEE7-4FBC-AA41-718653F3CBE1}">
      <dgm:prSet/>
      <dgm:spPr/>
      <dgm:t>
        <a:bodyPr/>
        <a:lstStyle/>
        <a:p>
          <a:pPr rtl="1"/>
          <a:endParaRPr lang="fa-IR">
            <a:cs typeface="B Titr" pitchFamily="2" charset="-78"/>
          </a:endParaRPr>
        </a:p>
      </dgm:t>
    </dgm:pt>
    <dgm:pt modelId="{FBB2D147-5829-4C58-ABB2-08E604207165}" type="sibTrans" cxnId="{EE3E9A2E-CEE7-4FBC-AA41-718653F3CBE1}">
      <dgm:prSet/>
      <dgm:spPr/>
      <dgm:t>
        <a:bodyPr/>
        <a:lstStyle/>
        <a:p>
          <a:pPr rtl="1"/>
          <a:endParaRPr lang="fa-IR"/>
        </a:p>
      </dgm:t>
    </dgm:pt>
    <dgm:pt modelId="{70685512-8D8E-4A01-8ADF-F9828A671DA2}" type="pres">
      <dgm:prSet presAssocID="{A336C3BF-FA40-46B9-8992-589B9F5E0554}" presName="diagram" presStyleCnt="0">
        <dgm:presLayoutVars>
          <dgm:chPref val="1"/>
          <dgm:dir/>
          <dgm:animOne val="branch"/>
          <dgm:animLvl val="lvl"/>
          <dgm:resizeHandles/>
        </dgm:presLayoutVars>
      </dgm:prSet>
      <dgm:spPr/>
      <dgm:t>
        <a:bodyPr/>
        <a:lstStyle/>
        <a:p>
          <a:pPr rtl="1"/>
          <a:endParaRPr lang="fa-IR"/>
        </a:p>
      </dgm:t>
    </dgm:pt>
    <dgm:pt modelId="{7687C676-ED59-4E87-B1AC-5916F8E35B27}" type="pres">
      <dgm:prSet presAssocID="{44110541-3894-4D43-9E07-CEE5BC93AEA7}" presName="root" presStyleCnt="0"/>
      <dgm:spPr/>
    </dgm:pt>
    <dgm:pt modelId="{B78C51D0-3E47-4E96-B9AE-C2EB96C7D159}" type="pres">
      <dgm:prSet presAssocID="{44110541-3894-4D43-9E07-CEE5BC93AEA7}" presName="rootComposite" presStyleCnt="0"/>
      <dgm:spPr/>
    </dgm:pt>
    <dgm:pt modelId="{826E9A75-C7EA-4C1F-A2CC-23B9B6CEAEFE}" type="pres">
      <dgm:prSet presAssocID="{44110541-3894-4D43-9E07-CEE5BC93AEA7}" presName="rootText" presStyleLbl="node1" presStyleIdx="0" presStyleCnt="1" custScaleX="124661" custLinFactNeighborX="7225"/>
      <dgm:spPr>
        <a:prstGeom prst="snip2DiagRect">
          <a:avLst/>
        </a:prstGeom>
      </dgm:spPr>
      <dgm:t>
        <a:bodyPr/>
        <a:lstStyle/>
        <a:p>
          <a:pPr rtl="1"/>
          <a:endParaRPr lang="fa-IR"/>
        </a:p>
      </dgm:t>
    </dgm:pt>
    <dgm:pt modelId="{95AD158A-FC07-43A7-BA50-C96013DB10D3}" type="pres">
      <dgm:prSet presAssocID="{44110541-3894-4D43-9E07-CEE5BC93AEA7}" presName="rootConnector" presStyleLbl="node1" presStyleIdx="0" presStyleCnt="1"/>
      <dgm:spPr/>
      <dgm:t>
        <a:bodyPr/>
        <a:lstStyle/>
        <a:p>
          <a:pPr rtl="1"/>
          <a:endParaRPr lang="fa-IR"/>
        </a:p>
      </dgm:t>
    </dgm:pt>
    <dgm:pt modelId="{5B10208A-43B3-4175-BBCE-512BE1A7CB8F}" type="pres">
      <dgm:prSet presAssocID="{44110541-3894-4D43-9E07-CEE5BC93AEA7}" presName="childShape" presStyleCnt="0"/>
      <dgm:spPr/>
    </dgm:pt>
    <dgm:pt modelId="{72B9BE1E-0D1F-4372-B19E-4374F335E56A}" type="pres">
      <dgm:prSet presAssocID="{B140F954-5593-4BDB-B369-96EB2C177CF1}" presName="Name13" presStyleLbl="parChTrans1D2" presStyleIdx="0" presStyleCnt="2"/>
      <dgm:spPr/>
      <dgm:t>
        <a:bodyPr/>
        <a:lstStyle/>
        <a:p>
          <a:pPr rtl="1"/>
          <a:endParaRPr lang="fa-IR"/>
        </a:p>
      </dgm:t>
    </dgm:pt>
    <dgm:pt modelId="{E045BBDD-F177-4900-9CBA-365E79E64235}" type="pres">
      <dgm:prSet presAssocID="{B275732E-CA69-4993-895F-C8271C881434}" presName="childText" presStyleLbl="bgAcc1" presStyleIdx="0" presStyleCnt="2" custScaleX="142816">
        <dgm:presLayoutVars>
          <dgm:bulletEnabled val="1"/>
        </dgm:presLayoutVars>
      </dgm:prSet>
      <dgm:spPr>
        <a:prstGeom prst="bevel">
          <a:avLst/>
        </a:prstGeom>
      </dgm:spPr>
      <dgm:t>
        <a:bodyPr/>
        <a:lstStyle/>
        <a:p>
          <a:pPr rtl="1"/>
          <a:endParaRPr lang="fa-IR"/>
        </a:p>
      </dgm:t>
    </dgm:pt>
    <dgm:pt modelId="{17AC1B73-FF82-4BD3-A63A-598D57CFF19E}" type="pres">
      <dgm:prSet presAssocID="{DEF03A72-9909-4379-8D8C-A8C6B0D67F5A}" presName="Name13" presStyleLbl="parChTrans1D2" presStyleIdx="1" presStyleCnt="2"/>
      <dgm:spPr/>
      <dgm:t>
        <a:bodyPr/>
        <a:lstStyle/>
        <a:p>
          <a:pPr rtl="1"/>
          <a:endParaRPr lang="fa-IR"/>
        </a:p>
      </dgm:t>
    </dgm:pt>
    <dgm:pt modelId="{01247C53-DFDC-4A6D-9DEB-9C99D565E88E}" type="pres">
      <dgm:prSet presAssocID="{54664BA5-F32C-4A0D-A292-32563A316F62}" presName="childText" presStyleLbl="bgAcc1" presStyleIdx="1" presStyleCnt="2" custScaleX="147671" custLinFactNeighborY="-2619">
        <dgm:presLayoutVars>
          <dgm:bulletEnabled val="1"/>
        </dgm:presLayoutVars>
      </dgm:prSet>
      <dgm:spPr>
        <a:prstGeom prst="bevel">
          <a:avLst/>
        </a:prstGeom>
      </dgm:spPr>
      <dgm:t>
        <a:bodyPr/>
        <a:lstStyle/>
        <a:p>
          <a:pPr rtl="1"/>
          <a:endParaRPr lang="fa-IR"/>
        </a:p>
      </dgm:t>
    </dgm:pt>
  </dgm:ptLst>
  <dgm:cxnLst>
    <dgm:cxn modelId="{3DE1B82A-95E6-478B-A519-826FFA1F8E3E}" srcId="{44110541-3894-4D43-9E07-CEE5BC93AEA7}" destId="{54664BA5-F32C-4A0D-A292-32563A316F62}" srcOrd="1" destOrd="0" parTransId="{DEF03A72-9909-4379-8D8C-A8C6B0D67F5A}" sibTransId="{E68BA8B3-4973-4458-AA87-56CC65C0F984}"/>
    <dgm:cxn modelId="{2B959B13-373B-4A94-91D0-1C2C80FF3CEE}" type="presOf" srcId="{B275732E-CA69-4993-895F-C8271C881434}" destId="{E045BBDD-F177-4900-9CBA-365E79E64235}" srcOrd="0" destOrd="0" presId="urn:microsoft.com/office/officeart/2005/8/layout/hierarchy3"/>
    <dgm:cxn modelId="{00464044-9554-4FA8-9426-28DE9A549CA4}" type="presOf" srcId="{44110541-3894-4D43-9E07-CEE5BC93AEA7}" destId="{95AD158A-FC07-43A7-BA50-C96013DB10D3}" srcOrd="1" destOrd="0" presId="urn:microsoft.com/office/officeart/2005/8/layout/hierarchy3"/>
    <dgm:cxn modelId="{635EC688-DE1E-4AF0-A9F7-A7F4108A88B0}" type="presOf" srcId="{44110541-3894-4D43-9E07-CEE5BC93AEA7}" destId="{826E9A75-C7EA-4C1F-A2CC-23B9B6CEAEFE}" srcOrd="0" destOrd="0" presId="urn:microsoft.com/office/officeart/2005/8/layout/hierarchy3"/>
    <dgm:cxn modelId="{0F79BDC8-5764-4848-944E-CD1C95CC5C8F}" type="presOf" srcId="{A336C3BF-FA40-46B9-8992-589B9F5E0554}" destId="{70685512-8D8E-4A01-8ADF-F9828A671DA2}" srcOrd="0" destOrd="0" presId="urn:microsoft.com/office/officeart/2005/8/layout/hierarchy3"/>
    <dgm:cxn modelId="{41418317-3868-41EE-9B5A-DC9E07FEDE1C}" srcId="{A336C3BF-FA40-46B9-8992-589B9F5E0554}" destId="{44110541-3894-4D43-9E07-CEE5BC93AEA7}" srcOrd="0" destOrd="0" parTransId="{5776DFEC-C3F0-4738-992C-F79EEFE8A91F}" sibTransId="{3F4CB0AE-0B9F-4EA2-AEDC-2826CAE0A075}"/>
    <dgm:cxn modelId="{EE3E9A2E-CEE7-4FBC-AA41-718653F3CBE1}" srcId="{44110541-3894-4D43-9E07-CEE5BC93AEA7}" destId="{B275732E-CA69-4993-895F-C8271C881434}" srcOrd="0" destOrd="0" parTransId="{B140F954-5593-4BDB-B369-96EB2C177CF1}" sibTransId="{FBB2D147-5829-4C58-ABB2-08E604207165}"/>
    <dgm:cxn modelId="{24278013-7035-4621-876A-B4DC4CC6C9B9}" type="presOf" srcId="{54664BA5-F32C-4A0D-A292-32563A316F62}" destId="{01247C53-DFDC-4A6D-9DEB-9C99D565E88E}" srcOrd="0" destOrd="0" presId="urn:microsoft.com/office/officeart/2005/8/layout/hierarchy3"/>
    <dgm:cxn modelId="{E22B923A-52E0-49B8-B468-2E9FEF6353F2}" type="presOf" srcId="{DEF03A72-9909-4379-8D8C-A8C6B0D67F5A}" destId="{17AC1B73-FF82-4BD3-A63A-598D57CFF19E}" srcOrd="0" destOrd="0" presId="urn:microsoft.com/office/officeart/2005/8/layout/hierarchy3"/>
    <dgm:cxn modelId="{89502841-1E1B-4C9C-AE09-B30ABEDF56A9}" type="presOf" srcId="{B140F954-5593-4BDB-B369-96EB2C177CF1}" destId="{72B9BE1E-0D1F-4372-B19E-4374F335E56A}" srcOrd="0" destOrd="0" presId="urn:microsoft.com/office/officeart/2005/8/layout/hierarchy3"/>
    <dgm:cxn modelId="{3BEF33E7-ED26-40E6-9B11-0DAB4C288927}" type="presParOf" srcId="{70685512-8D8E-4A01-8ADF-F9828A671DA2}" destId="{7687C676-ED59-4E87-B1AC-5916F8E35B27}" srcOrd="0" destOrd="0" presId="urn:microsoft.com/office/officeart/2005/8/layout/hierarchy3"/>
    <dgm:cxn modelId="{18502B35-40D6-45F2-9DD5-7443076BD8FD}" type="presParOf" srcId="{7687C676-ED59-4E87-B1AC-5916F8E35B27}" destId="{B78C51D0-3E47-4E96-B9AE-C2EB96C7D159}" srcOrd="0" destOrd="0" presId="urn:microsoft.com/office/officeart/2005/8/layout/hierarchy3"/>
    <dgm:cxn modelId="{0567C523-3E5E-46B4-8E60-8BB7F27B326A}" type="presParOf" srcId="{B78C51D0-3E47-4E96-B9AE-C2EB96C7D159}" destId="{826E9A75-C7EA-4C1F-A2CC-23B9B6CEAEFE}" srcOrd="0" destOrd="0" presId="urn:microsoft.com/office/officeart/2005/8/layout/hierarchy3"/>
    <dgm:cxn modelId="{060B9E1D-935E-4488-874A-6E7DC3CEDDB6}" type="presParOf" srcId="{B78C51D0-3E47-4E96-B9AE-C2EB96C7D159}" destId="{95AD158A-FC07-43A7-BA50-C96013DB10D3}" srcOrd="1" destOrd="0" presId="urn:microsoft.com/office/officeart/2005/8/layout/hierarchy3"/>
    <dgm:cxn modelId="{C18B6AA9-F296-4778-ABAF-DDE84A127D64}" type="presParOf" srcId="{7687C676-ED59-4E87-B1AC-5916F8E35B27}" destId="{5B10208A-43B3-4175-BBCE-512BE1A7CB8F}" srcOrd="1" destOrd="0" presId="urn:microsoft.com/office/officeart/2005/8/layout/hierarchy3"/>
    <dgm:cxn modelId="{6C0725C6-6096-4EB6-8BA6-F5EE5A8D891D}" type="presParOf" srcId="{5B10208A-43B3-4175-BBCE-512BE1A7CB8F}" destId="{72B9BE1E-0D1F-4372-B19E-4374F335E56A}" srcOrd="0" destOrd="0" presId="urn:microsoft.com/office/officeart/2005/8/layout/hierarchy3"/>
    <dgm:cxn modelId="{877ECC02-AC21-411A-BD66-E79DCF034EC9}" type="presParOf" srcId="{5B10208A-43B3-4175-BBCE-512BE1A7CB8F}" destId="{E045BBDD-F177-4900-9CBA-365E79E64235}" srcOrd="1" destOrd="0" presId="urn:microsoft.com/office/officeart/2005/8/layout/hierarchy3"/>
    <dgm:cxn modelId="{AFFDFC53-F090-4991-A573-E4F71D9AE13C}" type="presParOf" srcId="{5B10208A-43B3-4175-BBCE-512BE1A7CB8F}" destId="{17AC1B73-FF82-4BD3-A63A-598D57CFF19E}" srcOrd="2" destOrd="0" presId="urn:microsoft.com/office/officeart/2005/8/layout/hierarchy3"/>
    <dgm:cxn modelId="{C6867757-D52F-4D7A-B35D-D0FECE9C0390}" type="presParOf" srcId="{5B10208A-43B3-4175-BBCE-512BE1A7CB8F}" destId="{01247C53-DFDC-4A6D-9DEB-9C99D565E88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dirty="0">
              <a:cs typeface="B Titr" pitchFamily="2" charset="-78"/>
            </a:endParaRPr>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E0D063A6-A12E-42A9-95D5-1E0FAC3E4CFB}" type="datetimeFigureOut">
              <a:rPr lang="fa-IR" smtClean="0">
                <a:cs typeface="B Titr" pitchFamily="2" charset="-78"/>
              </a:rPr>
              <a:pPr/>
              <a:t>1435/12/25</a:t>
            </a:fld>
            <a:endParaRPr lang="fa-IR" dirty="0">
              <a:cs typeface="B Titr" pitchFamily="2" charset="-78"/>
            </a:endParaRPr>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dirty="0">
              <a:cs typeface="B Titr" pitchFamily="2" charset="-78"/>
            </a:endParaRPr>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AF6B615F-B184-4951-932F-0179EED8BFEE}" type="slidenum">
              <a:rPr lang="fa-IR" smtClean="0">
                <a:cs typeface="B Titr" pitchFamily="2" charset="-78"/>
              </a:rPr>
              <a:pPr/>
              <a:t>‹#›</a:t>
            </a:fld>
            <a:endParaRPr lang="fa-IR" dirty="0">
              <a:cs typeface="B Titr" pitchFamily="2" charset="-78"/>
            </a:endParaRPr>
          </a:p>
        </p:txBody>
      </p:sp>
    </p:spTree>
    <p:extLst>
      <p:ext uri="{BB962C8B-B14F-4D97-AF65-F5344CB8AC3E}">
        <p14:creationId xmlns:p14="http://schemas.microsoft.com/office/powerpoint/2010/main" val="1525268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E940912-979C-4121-BA21-75635B33221B}" type="datetimeFigureOut">
              <a:rPr lang="fa-IR" smtClean="0"/>
              <a:pPr/>
              <a:t>1435/12/25</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A0A5FD9-2083-4E69-A8D6-3509C35826F0}" type="slidenum">
              <a:rPr lang="fa-IR" smtClean="0"/>
              <a:pPr/>
              <a:t>‹#›</a:t>
            </a:fld>
            <a:endParaRPr lang="fa-IR"/>
          </a:p>
        </p:txBody>
      </p:sp>
    </p:spTree>
    <p:extLst>
      <p:ext uri="{BB962C8B-B14F-4D97-AF65-F5344CB8AC3E}">
        <p14:creationId xmlns:p14="http://schemas.microsoft.com/office/powerpoint/2010/main" val="137173905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228600" indent="-228600">
              <a:buFont typeface="Wingdings" pitchFamily="2" charset="2"/>
              <a:buNone/>
            </a:pP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احکام عقلى از اقسام احکام است و مراد از حکم عقل ـ بنابر مشهور ـ صدور امر و نهى از سوى عقل نيست , بلکه مراد از آن , ادراک عقل است ; يعنى عقل درک مى کند که اين کار مصلحت ملزمه و آن کار مفسده ملزمه دارد; بنا بر اين, عقل انسان , امر و نهى يا بعث و زجر ندارد که بگويد " افعل " يا " لا تفعل " . </a:t>
            </a:r>
          </a:p>
          <a:p>
            <a:pPr rtl="1"/>
            <a:r>
              <a:rPr lang="fa-IR" sz="1200" b="1" kern="1200" dirty="0" smtClean="0">
                <a:solidFill>
                  <a:schemeClr val="tx1"/>
                </a:solidFill>
                <a:latin typeface="+mn-lt"/>
                <a:ea typeface="+mn-ea"/>
                <a:cs typeface="+mn-cs"/>
              </a:rPr>
              <a:t> ادراک عقلى دو گونه است: </a:t>
            </a:r>
          </a:p>
          <a:p>
            <a:pPr rtl="1"/>
            <a:r>
              <a:rPr lang="fa-IR" sz="1200" b="1" kern="1200" dirty="0" smtClean="0">
                <a:solidFill>
                  <a:schemeClr val="tx1"/>
                </a:solidFill>
                <a:latin typeface="+mn-lt"/>
                <a:ea typeface="+mn-ea"/>
                <a:cs typeface="+mn-cs"/>
              </a:rPr>
              <a:t> مستقلات عقلى و غير مستقلات عقلى . </a:t>
            </a:r>
          </a:p>
          <a:p>
            <a:pPr rtl="1"/>
            <a:r>
              <a:rPr lang="fa-IR" sz="1200" b="1" kern="1200" dirty="0" smtClean="0">
                <a:solidFill>
                  <a:schemeClr val="tx1"/>
                </a:solidFill>
                <a:latin typeface="+mn-lt"/>
                <a:ea typeface="+mn-ea"/>
                <a:cs typeface="+mn-cs"/>
              </a:rPr>
              <a:t> مستقلات عقلى بخشى از مدرکات عقل است که عقل به طور مستقل و بدون هدايت شارع , آن ها را درک کند مثل ادراک حسن عدل و قبح ظلم . </a:t>
            </a:r>
          </a:p>
          <a:p>
            <a:pPr rtl="1"/>
            <a:r>
              <a:rPr lang="fa-IR" sz="1200" b="1" kern="1200" dirty="0" smtClean="0">
                <a:solidFill>
                  <a:schemeClr val="tx1"/>
                </a:solidFill>
                <a:latin typeface="+mn-lt"/>
                <a:ea typeface="+mn-ea"/>
                <a:cs typeface="+mn-cs"/>
              </a:rPr>
              <a:t> و غير مستقلات عقلى بخشى از مدرکات عقل است که عقل به تنهايى و به طور مستقل قادر به درک آن ها نيست بلکه در بعضي از مقدمات نياز به ارشاد و هدايت شارع دارد مانند: وجوب مقدمه واجب و قبح عقاب بلا بيان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59</a:t>
            </a:fld>
            <a:endParaRPr lang="fa-I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انصراف در گرو بيان سه مقدمه است: </a:t>
            </a:r>
          </a:p>
          <a:p>
            <a:pPr rtl="1"/>
            <a:r>
              <a:rPr lang="fa-IR" sz="1200" b="1" kern="1200" dirty="0" smtClean="0">
                <a:solidFill>
                  <a:schemeClr val="tx1"/>
                </a:solidFill>
                <a:latin typeface="+mn-lt"/>
                <a:ea typeface="+mn-ea"/>
                <a:cs typeface="+mn-cs"/>
              </a:rPr>
              <a:t> أ- ادات شرط براى دلالت بر ربط لزومى ميان شرط و جزا وضع و استعمال شده است ( اثبات مراد استعمالى ) ،</a:t>
            </a:r>
          </a:p>
          <a:p>
            <a:pPr rtl="1"/>
            <a:r>
              <a:rPr lang="fa-IR" sz="1200" b="1" kern="1200" dirty="0" smtClean="0">
                <a:solidFill>
                  <a:schemeClr val="tx1"/>
                </a:solidFill>
                <a:latin typeface="+mn-lt"/>
                <a:ea typeface="+mn-ea"/>
                <a:cs typeface="+mn-cs"/>
              </a:rPr>
              <a:t> ب - آن چه متکلم استعمال کرده جدى است ; زيرا اصل , مطابقت مدلول تصورى و مدلول تصديقىِ جدى است ،</a:t>
            </a:r>
          </a:p>
          <a:p>
            <a:pPr rtl="1"/>
            <a:r>
              <a:rPr lang="fa-IR" sz="1200" b="1" kern="1200" dirty="0" smtClean="0">
                <a:solidFill>
                  <a:schemeClr val="tx1"/>
                </a:solidFill>
                <a:latin typeface="+mn-lt"/>
                <a:ea typeface="+mn-ea"/>
                <a:cs typeface="+mn-cs"/>
              </a:rPr>
              <a:t> ج - متکلم در مقام بيان است و براى جزا به کمک اداتى مانند " أو " شرط ديگرى را در عرض شرط اول نياورده است پس معلوم مى شود که شرط , علت تامه براى جزا است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208</a:t>
            </a:fld>
            <a:endParaRPr lang="fa-I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مسئله تداخل و يا عدم تداخل اسباب مسئله بسيار مهمى است و در فقه ثمرات زيادى بر آن بار مى شود , محل نزاع در اين مسئله جايى است که دليل خاصى بر تداخل و يا عدم آن وجود نداشته باشد . </a:t>
            </a:r>
          </a:p>
          <a:p>
            <a:pPr rtl="1"/>
            <a:r>
              <a:rPr lang="fa-IR" sz="1200" b="1" kern="1200" dirty="0" smtClean="0">
                <a:solidFill>
                  <a:schemeClr val="tx1"/>
                </a:solidFill>
                <a:latin typeface="+mn-lt"/>
                <a:ea typeface="+mn-ea"/>
                <a:cs typeface="+mn-cs"/>
              </a:rPr>
              <a:t> بنابراين , جاهايى که دليل خاص بر تداخل وجود دارد از محل نزاع خارج است . مثل مواردى که اسباب نقض وضو به طور مکرر تحقق يابند , چه از نوع واحد باشند مثل اين که مکلف چند بار بول کند و چه از انواع متعدد مثل اين که بول و نوم و امثال آن ها از مکلف تحقق پيدا کند , در اين موارد چون بر تداخل اسباب دليل داريم ـ که مى گويد: به دنبال هر ناقض (باطل کننده) وضو , اگر وضو گرفته نشود , به تعداد ناقض ها لازم نيست وضو گرفته شود ـ گرفتن يک وضو کافى است . </a:t>
            </a:r>
          </a:p>
          <a:p>
            <a:pPr rtl="1"/>
            <a:r>
              <a:rPr lang="fa-IR" sz="1200" b="1" kern="1200" dirty="0" smtClean="0">
                <a:solidFill>
                  <a:schemeClr val="tx1"/>
                </a:solidFill>
                <a:latin typeface="+mn-lt"/>
                <a:ea typeface="+mn-ea"/>
                <a:cs typeface="+mn-cs"/>
              </a:rPr>
              <a:t> در جاهايى که بر عدم تداخل دليل داريم , مثل باب کفارات که ادله خاص در آن بر تکرار کفاره , يعنى بر عدم تداخل دلالت دارد , اين نيز از محل بحث و نزاع خارج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211</a:t>
            </a:fld>
            <a:endParaRPr lang="fa-I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حصر به معناي اخص، همان " قصر " در اصطلاح اهل بلاغت، و به معناي " اختصاص دادن چيزي به چيزي ، و نفي آن از چيزهاي ديگر " است ( القصر في الاصطلاح تخصيص شئٍ بشئٍ بعبارة مخصوصة ) . حصر به اين معنا در مقابل استثناء است . اما حصر به معناي اعم شامل قصر و استثناء ( که معناي مطابقي اش اخراج است ) مي شود .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216</a:t>
            </a:fld>
            <a:endParaRPr lang="fa-I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kern="1200" dirty="0" smtClean="0">
                <a:solidFill>
                  <a:schemeClr val="tx1"/>
                </a:solidFill>
                <a:latin typeface="+mn-lt"/>
                <a:ea typeface="+mn-ea"/>
                <a:cs typeface="+mn-cs"/>
              </a:rPr>
              <a:t>آيا دلالت " الا "ى استثنايى بر حصر , مربوط به منطوق جمله است يا مفهوم آن ؟ بعضى گفته اند: اين دلالت از منطوق کلام فهميده مى شود; ولى بيش تر اصولى ها معتقداند اين دلالت به مفهوم مربوط مى شود يعنى " الا " وضع شده براى مطلق اخراج و استثنا , که لازم بيّن به معناى اخص آن اين است که "مستثنا منه" از شمول حکم "مستثنا" خارج است . </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 نکته: </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 در برخى موارد , به وسيله قراين خاص ثابت مى شود که " الا " وصفى يا استثنايى است , گاهى نيز هيچ گونه قرينه اى در کلام نيست . در چنين صورتى , مرحوم " مظفر " اعتقاد دارد اصل در کلمه " الا " آن است که استثنايى باشد و وصفى بودنش به قرينه نياز دارد .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217</a:t>
            </a:fld>
            <a:endParaRPr lang="fa-I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kern="1200" dirty="0" smtClean="0">
                <a:solidFill>
                  <a:schemeClr val="tx1"/>
                </a:solidFill>
                <a:latin typeface="+mn-lt"/>
                <a:ea typeface="+mn-ea"/>
                <a:cs typeface="+mn-cs"/>
              </a:rPr>
              <a:t>حصر صفت بر موصوف در مقابل حصر موصوف بر صفت قرار دارد . حصر صفت بر موصوف بدين معنا است که اين صفت از موصوف خود به موصوف ديگرى تجاوز نمى کند , يعنى صفت براى اين موصوف مى گردد ; ولى صفت براى موصوف ديگرى , نمى گردد هر چند ممکن است موصوف آن صفاتى ديگر هم داشته باشد, مانند: " لاسيف الا ذوالفقار " که صفت شمشير بودن , منحصر در ذوالفقار شده است و گويا ساير شمشيرها, شمشير نيستند, گر چه ذوالفقار صفات ديگرى هم دارد; و مثل " لافتى اِلاّ علىّ " که صفت جوانمردى , حصر در امير مومنان (ع) شده است . </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 حصر صفت بر موصوف از لحاظ وجودى ـ در خارج ـ بيش تر از حصر موصوف بر صفت است و اين حصر دو گونه است: 1 ـ حصر حقيقى; 2 ـ حصر ادعايى و مجازى. </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 يعنى: گاه حقيقتا صفت در موصوفى منحصر است و گاهى متکلم مبالغه کرده و به صورت مجازى صفت را در اين موصوف منحصر کرده است . در اين هنگام , دلالت بر حصر نمى کند .</a:t>
            </a:r>
            <a:endParaRPr lang="en-US" sz="1200"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latin typeface="+mn-lt"/>
                <a:ea typeface="+mn-ea"/>
                <a:cs typeface="+mn-cs"/>
              </a:rPr>
              <a:t> براى مثال , جمله: " انّما الفقيه زيد " دلالت مى کند به اين که فقيه , فقط زيد است و فقاهت غير او يا در حاشيه است و يا انگار که فقاهت نيست، و يا وقتى گفته مى شود: " انما القدرة لله " به اين معنا است که قدرت در خداوند متعال منحصر است و از اين نظر که قدرت غير او اصلى نيست و حاشيه اى است , گويى قدرتى وجود ندارد . </a:t>
            </a:r>
            <a:endParaRPr lang="en-US" sz="1200" kern="1200" dirty="0" smtClean="0">
              <a:solidFill>
                <a:schemeClr val="tx1"/>
              </a:solidFill>
              <a:latin typeface="+mn-lt"/>
              <a:ea typeface="+mn-ea"/>
              <a:cs typeface="+mn-cs"/>
            </a:endParaRPr>
          </a:p>
          <a:p>
            <a:r>
              <a:rPr lang="fa-IR" sz="1200" kern="1200" dirty="0" smtClean="0">
                <a:solidFill>
                  <a:schemeClr val="tx1"/>
                </a:solidFill>
                <a:latin typeface="+mn-lt"/>
                <a:ea typeface="+mn-ea"/>
                <a:cs typeface="+mn-cs"/>
              </a:rPr>
              <a:t>و حصر موصوف بر صفت به معناى اين است که موصوف از اين صفت تجاوز نمى کند يعنى موصوفِ اين صفت است و موصوفِ براى صفت ديگرى نيست ; هر چند ممکن است اين صفت براى موصوف ديگر هم ثابت باشد ; مانند: " و ما محمد الاّ رسول " و " انّما انت منذر "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218</a:t>
            </a:fld>
            <a:endParaRPr lang="fa-I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مفاتيح‏الأصول، صفحه 214</a:t>
            </a:r>
          </a:p>
          <a:p>
            <a:r>
              <a:rPr lang="fa-IR" dirty="0" smtClean="0"/>
              <a:t>منها (ادات حصر) تعريف المبتدأ سواء كان صفة أو اسم جنس مع كون الخبر أخص منه بحسب المفهوم سواء كان علما أو لا نحو العالم زيد و الرجل عمرو و البيع حلال و الماء طاهر و الكرم في العرب و الأئمة من قريش و صديقي زيد فإنه يفيد حصر المبتدأ في خبره بمعنى أنه لا يوجد منفكا عن خبره </a:t>
            </a:r>
          </a:p>
          <a:p>
            <a:r>
              <a:rPr lang="fa-IR" dirty="0" smtClean="0"/>
              <a:t> منتهى‏الدراية، ج 3، صفحه 444</a:t>
            </a:r>
          </a:p>
          <a:p>
            <a:r>
              <a:rPr lang="fa-IR" dirty="0" smtClean="0"/>
              <a:t>لا يظهر للمتأمل الا أن البحث مع الطائل، إذ الفائدة اما علمية و اما عملية، و ثبوت الأولى واضح. و أما الثانية، فيمكن أن يكون لقوله: »الإسلام شهادة أن لا اله الا الله و أن محمدا صلى الله عليه و آله رسول الله« أثر عملي، لدلالته حينئذ على عدم دخل شي‏ء في الإسلام غير الشهادتين. بخلاف ما إذا لم يدل على الحصر، لعدم المنافاة بين دخل الشهادتين و غيرهما في الإسلام‏</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221</a:t>
            </a:fld>
            <a:endParaRPr lang="fa-I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 نهايةالأفكار، ج 2، صفحه 503</a:t>
            </a:r>
          </a:p>
          <a:p>
            <a:r>
              <a:rPr lang="fa-IR" dirty="0" smtClean="0"/>
              <a:t>و اما التعريف المسند كقوله: زيد الصديق، و تقديم ما حقه التأخير كقوله: الصديق زيد و العالم زيد، فقد يقال بدلالته أيضا على المفهوم - كما عن جماعة - نظرا إلى دعوى ظهوره في الحصر، و لكن الظاهر هو اختلافه بحسب الموارد من حيث الدلالة على الحصر في مورد و عدم دلالته في الآخر، خصوصا الأوّل من جهة إمكان ان يكون التعريف للعهد، فلا بد حينئذ في استفادة الحصر من ملاحظة الموارد و المقامات الخاصة، فان كان هناك قرينة على ذلك من حال أو مقال أو غيرهما فهو، و الا فلا.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222</a:t>
            </a:fld>
            <a:endParaRPr lang="fa-I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rtl="1"/>
            <a:r>
              <a:rPr lang="fa-IR" sz="1200" b="1" kern="1200" dirty="0" smtClean="0">
                <a:solidFill>
                  <a:schemeClr val="tx1"/>
                </a:solidFill>
                <a:latin typeface="+mn-lt"/>
                <a:ea typeface="+mn-ea"/>
                <a:cs typeface="+mn-cs"/>
              </a:rPr>
              <a:t>بسيارى از اصوليان اعتقاد دارند عموم, گاهى از راه لفظ و دلالت لفظى ثابت مى شود و گاهى از راه عقل و گاهى هم با اطلاق به دست مى آيد. </a:t>
            </a:r>
          </a:p>
          <a:p>
            <a:pPr rtl="1"/>
            <a:r>
              <a:rPr lang="fa-IR" sz="1200" b="1" kern="1200" dirty="0" smtClean="0">
                <a:solidFill>
                  <a:schemeClr val="tx1"/>
                </a:solidFill>
                <a:latin typeface="+mn-lt"/>
                <a:ea typeface="+mn-ea"/>
                <a:cs typeface="+mn-cs"/>
              </a:rPr>
              <a:t> آن جا که الفاظى عام مثل " کل " در جمله " اکرم کل عالم " به کار برده مى شود, عموم از راه دلالت وضعى لفظى به دست مى آيد و آن جايى که عموم از راه عقل ثابت مى شود به نکره در سياق نفى مثل " لا رجل فى الدار " مثال زده اند; به اين بيان که عقل حکم مى کند طبيعت و ماهيت در مقام تحقق و وجود با يک فرد هم وجود پيدا مى کند; اما در مقام انتفا و انعدام, انتفاى طبيعت با انتفاى همه افراد آن محقق مى شود. در اين مثال نيز چون نکره(رجل)در سياق نفى وارد شده است دلالت بر انتفا مى کند ; از اين رو , به ضميمه حکم عقل ( الطبيعة تنعدم بانعدام جميع افراده ) از آن استفاده عموم مى گردد.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"شهيد صدر" اعتقاد دارد اثبات اطلاق شمولى براى نکره از راه مقدمات حکمت , امکان ندارد و اين در حالى است که از "نکره در سياق نفى " شمول افرادى استفاده مى شود و سپس دو روش را براى استفاده شمول افرادى از " نکره در سياق نفى " تصوير مى کند: </a:t>
            </a:r>
          </a:p>
          <a:p>
            <a:pPr rtl="1"/>
            <a:r>
              <a:rPr lang="fa-IR" sz="1200" b="1" kern="1200" dirty="0" smtClean="0">
                <a:solidFill>
                  <a:schemeClr val="tx1"/>
                </a:solidFill>
                <a:latin typeface="+mn-lt"/>
                <a:ea typeface="+mn-ea"/>
                <a:cs typeface="+mn-cs"/>
              </a:rPr>
              <a:t> 1 ـ اين که سياق, قرينه شود براى خروج نکره از نکره بودن , و پس از اين که به سبب سياق, اسم, صلاحيت شمول يافت , با عمل کردن به مقدمات حکمت , شمول و عموم استفاده شود. </a:t>
            </a:r>
          </a:p>
          <a:p>
            <a:pPr rtl="1"/>
            <a:r>
              <a:rPr lang="fa-IR" sz="1200" b="1" kern="1200" dirty="0" smtClean="0">
                <a:solidFill>
                  <a:schemeClr val="tx1"/>
                </a:solidFill>
                <a:latin typeface="+mn-lt"/>
                <a:ea typeface="+mn-ea"/>
                <a:cs typeface="+mn-cs"/>
              </a:rPr>
              <a:t> 2 - راه دوم که "آخوند" در کفايه مطرح کرده, استفاده شموليت از راه دلالت عقلى است ; زيرا لازمه نفى طبيعت , انعدام آن است و انعدام طبيعت به انعدام جميع افرادش مى انجامد(2).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طبيعتى که در سياق نفى يا نهى واقع مى شود در صورتى بر عموم دلالت مى کند که به نحو ارسال و اطلاق اخذ شده باشد; يعنى طبيعت مرسله و ساريه در همه افراد, همان طبيعتى است که نسبت به افراد خود ارسال و شمول دارد; اما اگر طبيعتى به طور مبهم اخذ گردد, مثل اين که مولا بگويد: " لا تضرب رجلا " و احتمال داده شود مقصود او رجل فاسق بوده نه مطلق رجل در اين صورت نفى يا نهى دلالت بر عموم ندارد.(3)</a:t>
            </a:r>
          </a:p>
          <a:p>
            <a:pPr rtl="1"/>
            <a:r>
              <a:rPr lang="fa-IR" sz="1200" b="1" kern="1200" dirty="0" smtClean="0">
                <a:solidFill>
                  <a:schemeClr val="tx1"/>
                </a:solidFill>
                <a:latin typeface="+mn-lt"/>
                <a:ea typeface="+mn-ea"/>
                <a:cs typeface="+mn-cs"/>
              </a:rPr>
              <a:t> نکته ج: </a:t>
            </a:r>
          </a:p>
          <a:p>
            <a:pPr rtl="1"/>
            <a:r>
              <a:rPr lang="fa-IR" sz="1200" b="1" kern="1200" smtClean="0">
                <a:solidFill>
                  <a:schemeClr val="tx1"/>
                </a:solidFill>
                <a:latin typeface="+mn-lt"/>
                <a:ea typeface="+mn-ea"/>
                <a:cs typeface="+mn-cs"/>
              </a:rPr>
              <a:t> اين که نهى به طبيعت تعلق مى گيرد , گاهى به ملاک عدم وجود طبيعت بر مى گردد , مثل " لا رجل فى الدار " و گاهى به ملاک عدم صحت طبيعت مثل " لا صلاة الا بفاتحة الکتاب " و گاهى به لحاظ نفى کمال مثل " لا صلاة لجار المسجد الا في المسجد</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226</a:t>
            </a:fld>
            <a:endParaRPr lang="fa-I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بيش تر قدما معتقد بودند تخصيص مستلزم مجاز بودن است . يعنى " لا تکرم زيدا العالم " قرينه مى شود بر اين که از " اکرم کل عالم " تمام علما اراده نشده است و " اکرم کل عالم " در عالمانى غير زيد ـ بر خلاف معناى حقيقى اش ـ به کار رفته است اما محققان متأخر ـ هم چون مرحوم " آخوند " در کتاب کفاية ـ معتقداند که تخصيص عام, مستلزم مجاز بودن در عام نيست . آن گاه در جواب کسانى که مى گويند: تخصيص عام, مستلزم مجاز بودن است , چنين مى گويد: </a:t>
            </a:r>
          </a:p>
          <a:p>
            <a:pPr rtl="1"/>
            <a:r>
              <a:rPr lang="fa-IR" sz="1200" b="1" kern="1200" dirty="0" smtClean="0">
                <a:solidFill>
                  <a:schemeClr val="tx1"/>
                </a:solidFill>
                <a:latin typeface="+mn-lt"/>
                <a:ea typeface="+mn-ea"/>
                <a:cs typeface="+mn-cs"/>
              </a:rPr>
              <a:t> دو نوع اراده وجود دارد: اراده استعمالى و اراده جدى; اراده استعمالى معنايش اين است که متکلم افاده و رساندن معنايى را از استعمال لفظ خاص اراده کرده است , يعنى تنها قصد کرده معنايى را در ذهن مخاطب حاضر نمايد و خطور دهد; اما اراده جدى معنايش اين است که قصد جدى متکلم و اراده باطنى اش به آن معنايى تعلق گرفته که به ذهن شنونده خطور کرده و قصد شوخى ندارد و هدفش فهماندن آن معنا به او است .</a:t>
            </a:r>
          </a:p>
          <a:p>
            <a:pPr rtl="1"/>
            <a:r>
              <a:rPr lang="fa-IR" sz="1200" b="1" kern="1200" dirty="0" smtClean="0">
                <a:solidFill>
                  <a:schemeClr val="tx1"/>
                </a:solidFill>
                <a:latin typeface="+mn-lt"/>
                <a:ea typeface="+mn-ea"/>
                <a:cs typeface="+mn-cs"/>
              </a:rPr>
              <a:t> آن گاه براى حل مشکل بالا در بحث عام و خاص اين طور گفته اند که: در تمامى قوانين يک اراده استعمالى در رابطه با جعل و وضع قانون کلى وجود دارد; يعنى وقتى که قانون کلى را وضع مى کنند, الفاظ قانون را در همان مدلول و مفاد خودشان به کار مى برند. بعد که مسئله استثنا و زدن تبصره به قانون پيش مى آيد, معنايش اين نيست که الفاظ آن قانون در معناى خود استعمال نشده اند تا مجاز لازم آيد ; بلکه اين تبصره ها و استثناها حکايت از اين مى کند که مراد جدى تابع مراد استعمالى نبوده است ; بلکه مراد استعمالى به کليت قانون تعلق گرفته, اما مراد جدى به قانون, به استثناى موارد تخصيص و تبصره تعلق گرفته است . </a:t>
            </a:r>
          </a:p>
          <a:p>
            <a:pPr rtl="1"/>
            <a:r>
              <a:rPr lang="fa-IR" sz="1200" b="1" kern="1200" dirty="0" smtClean="0">
                <a:solidFill>
                  <a:schemeClr val="tx1"/>
                </a:solidFill>
                <a:latin typeface="+mn-lt"/>
                <a:ea typeface="+mn-ea"/>
                <a:cs typeface="+mn-cs"/>
              </a:rPr>
              <a:t> راهى که براى توجيه اشکال مجاز بودن ذکر شده از ابتکارات مرحوم " شيخ محمد رضا اصفهانى " صاحب کتاب " وقاية الاذهان " مى باشد.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227</a:t>
            </a:fld>
            <a:endParaRPr lang="fa-I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1 ـ در کنايات , مثل " زيد کثير الرماد " اراده استعمالى نسبت به لفظ " زيد " و " لفظ " کثير الرماد " اين است که هر دو در معناى حقيقى استعمال شده اند; اما مراد جدى از آن ها, سخاوت زيد است . </a:t>
            </a:r>
          </a:p>
          <a:p>
            <a:pPr rtl="1"/>
            <a:r>
              <a:rPr lang="fa-IR" sz="1200" b="1" kern="1200" dirty="0" smtClean="0">
                <a:solidFill>
                  <a:schemeClr val="tx1"/>
                </a:solidFill>
                <a:latin typeface="+mn-lt"/>
                <a:ea typeface="+mn-ea"/>
                <a:cs typeface="+mn-cs"/>
              </a:rPr>
              <a:t> 2 ـ در اوامر امتحانى مثل امر به ذبح اسماعيل(ع)مراد استعمالى ذبح اسماعيل است اما ;مراد جدى, امتحان حضرت ابراهيم(ع)است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228</a:t>
            </a:fld>
            <a:endParaRPr lang="fa-I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حجت در لغت عبارت است از هر آن چه که صلاحيت دارد در استدلال بر ضد خصم به آن تمسک و به وسيله آن عليه ديگرى احتجاج شود. </a:t>
            </a:r>
          </a:p>
          <a:p>
            <a:pPr rtl="1"/>
            <a:r>
              <a:rPr lang="fa-IR" sz="1200" b="1" kern="1200" dirty="0" smtClean="0">
                <a:solidFill>
                  <a:schemeClr val="tx1"/>
                </a:solidFill>
                <a:latin typeface="+mn-lt"/>
                <a:ea typeface="+mn-ea"/>
                <a:cs typeface="+mn-cs"/>
              </a:rPr>
              <a:t> به ديگر سخن , هر آن چيزى که سبب غلبه و پيروزى بر خصم گردد, در لغت حجت ناميده مى شود. </a:t>
            </a:r>
          </a:p>
          <a:p>
            <a:pPr rtl="1"/>
            <a:r>
              <a:rPr lang="fa-IR" sz="1200" b="1" kern="1200" dirty="0" smtClean="0">
                <a:solidFill>
                  <a:schemeClr val="tx1"/>
                </a:solidFill>
                <a:latin typeface="+mn-lt"/>
                <a:ea typeface="+mn-ea"/>
                <a:cs typeface="+mn-cs"/>
              </a:rPr>
              <a:t> برخى از اصولى ها حجيت در باب قطع و ظن را به معناى لغوى آن گرفته و برخى ديگر آن را نپذيرفته اند . </a:t>
            </a:r>
          </a:p>
          <a:p>
            <a:pPr rtl="1"/>
            <a:r>
              <a:rPr lang="fa-IR" sz="1200" b="1" kern="1200" dirty="0" smtClean="0">
                <a:solidFill>
                  <a:schemeClr val="tx1"/>
                </a:solidFill>
                <a:latin typeface="+mn-lt"/>
                <a:ea typeface="+mn-ea"/>
                <a:cs typeface="+mn-cs"/>
              </a:rPr>
              <a:t> نکته: حجت يا باعث ابطال استدلال خصم و اسکات ـ محکوم شدن و سکوت ـ او مى گردد و يا باعث پذيرش عذر دارنده ي حجت و معذوريت او مى شود . </a:t>
            </a:r>
          </a:p>
          <a:p>
            <a:pPr rtl="1"/>
            <a:endParaRPr lang="fa-IR" sz="1200" b="1"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ادله , جمع دليل و در لغت به معناى مرشد و راهنما است . </a:t>
            </a:r>
          </a:p>
          <a:p>
            <a:pPr rtl="1"/>
            <a:r>
              <a:rPr lang="fa-IR" sz="1200" b="1" kern="1200" dirty="0" smtClean="0">
                <a:solidFill>
                  <a:schemeClr val="tx1"/>
                </a:solidFill>
                <a:latin typeface="+mn-lt"/>
                <a:ea typeface="+mn-ea"/>
                <a:cs typeface="+mn-cs"/>
              </a:rPr>
              <a:t> در اصطلاح اصولى ها , دليل به چيزى گفته مى شود که قابليت استنباط حکم شرعى از آن وجود دارد ; به بيان ديگر , وسيله اى است که مجتهد را ( وجدانا يا تعبدا ) به حکم واقعى مى رساند . </a:t>
            </a:r>
          </a:p>
          <a:p>
            <a:pPr rtl="1"/>
            <a:r>
              <a:rPr lang="fa-IR" sz="1200" b="1" kern="1200" dirty="0" smtClean="0">
                <a:solidFill>
                  <a:schemeClr val="tx1"/>
                </a:solidFill>
                <a:latin typeface="+mn-lt"/>
                <a:ea typeface="+mn-ea"/>
                <a:cs typeface="+mn-cs"/>
              </a:rPr>
              <a:t> اين تعريف شامل ادله قطعى و ظنى معتبر ( امارات ) مى گردد , اما اصول عملى را در بر نمى گيرد ; زيرا اين اصول به منظور تعيين وظيفه عملى مکلف در حالت شک به کار مى روند . </a:t>
            </a:r>
          </a:p>
          <a:p>
            <a:pPr rtl="1"/>
            <a:r>
              <a:rPr lang="fa-IR" sz="1200" b="1" kern="1200" dirty="0" smtClean="0">
                <a:solidFill>
                  <a:schemeClr val="tx1"/>
                </a:solidFill>
                <a:latin typeface="+mn-lt"/>
                <a:ea typeface="+mn-ea"/>
                <a:cs typeface="+mn-cs"/>
              </a:rPr>
              <a:t> برخى از اصولى ها حکم شرعى را اعم از حکم واقعى و ظاهرى معنا کرده اند (1). </a:t>
            </a:r>
          </a:p>
          <a:p>
            <a:pPr rtl="1"/>
            <a:r>
              <a:rPr lang="fa-IR" sz="1200" b="1" kern="1200" dirty="0" smtClean="0">
                <a:solidFill>
                  <a:schemeClr val="tx1"/>
                </a:solidFill>
                <a:latin typeface="+mn-lt"/>
                <a:ea typeface="+mn-ea"/>
                <a:cs typeface="+mn-cs"/>
              </a:rPr>
              <a:t> بر اساس اعتقاد اينان , اصول عملى نيز ما را به حکم ـ هر چند حکم ظاهرى ـ مى رساند. شايد تقسيم ادله به ادله اجتهادى - ادله قطعى و امارات - و ادله فقاهتى ( اصول عملى ) بر همين مبنا باشد , زيرا دليل اجتهادى مصدر و ريشه حکم واقعى است ـ چه با احراز وجدانى از طريق قطع و چه با احراز تعبدى از راه اماره ـ و دليل فقاهتى ,مصدر و ريشه حکم ظاهرى است ( بنا بر اين که موداى اماره را حکم ظاهرى بدانيم ) .</a:t>
            </a:r>
          </a:p>
          <a:p>
            <a:pPr rtl="1"/>
            <a:r>
              <a:rPr lang="fa-IR" sz="1200" b="1" kern="1200" dirty="0" smtClean="0">
                <a:solidFill>
                  <a:schemeClr val="tx1"/>
                </a:solidFill>
                <a:latin typeface="+mn-lt"/>
                <a:ea typeface="+mn-ea"/>
                <a:cs typeface="+mn-cs"/>
              </a:rPr>
              <a:t> اگر دليل را معنا کنيم به آن چه که مکلف را به حجت مى رساند , شامل اصل عملى و امارات هر دو مى گردد ; زيرا هر دو , در اين که باعث اثبات تنجيز و تعذير ( حجيت ) در برابر حکم واقعى مى گردند, مشترک اند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در اصطلاح مشهور اصوليان , دليل همان اماره است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60</a:t>
            </a:fld>
            <a:endParaRPr lang="fa-I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در جواز </a:t>
            </a:r>
            <a:r>
              <a:rPr lang="fa-IR" sz="1200" b="1" kern="1200" dirty="0" err="1" smtClean="0">
                <a:solidFill>
                  <a:schemeClr val="tx1"/>
                </a:solidFill>
                <a:latin typeface="+mn-lt"/>
                <a:ea typeface="+mn-ea"/>
                <a:cs typeface="+mn-cs"/>
              </a:rPr>
              <a:t>تخصيص</a:t>
            </a:r>
            <a:r>
              <a:rPr lang="fa-IR" sz="1200" b="1" kern="1200" dirty="0" smtClean="0">
                <a:solidFill>
                  <a:schemeClr val="tx1"/>
                </a:solidFill>
                <a:latin typeface="+mn-lt"/>
                <a:ea typeface="+mn-ea"/>
                <a:cs typeface="+mn-cs"/>
              </a:rPr>
              <a:t> کتاب به خبر واحد </a:t>
            </a:r>
            <a:r>
              <a:rPr lang="fa-IR" sz="1200" b="1" kern="1200" dirty="0" err="1" smtClean="0">
                <a:solidFill>
                  <a:schemeClr val="tx1"/>
                </a:solidFill>
                <a:latin typeface="+mn-lt"/>
                <a:ea typeface="+mn-ea"/>
                <a:cs typeface="+mn-cs"/>
              </a:rPr>
              <a:t>محفوف</a:t>
            </a:r>
            <a:r>
              <a:rPr lang="fa-IR" sz="1200" b="1" kern="1200" dirty="0" smtClean="0">
                <a:solidFill>
                  <a:schemeClr val="tx1"/>
                </a:solidFill>
                <a:latin typeface="+mn-lt"/>
                <a:ea typeface="+mn-ea"/>
                <a:cs typeface="+mn-cs"/>
              </a:rPr>
              <a:t> به </a:t>
            </a:r>
            <a:r>
              <a:rPr lang="fa-IR" sz="1200" b="1" kern="1200" dirty="0" err="1" smtClean="0">
                <a:solidFill>
                  <a:schemeClr val="tx1"/>
                </a:solidFill>
                <a:latin typeface="+mn-lt"/>
                <a:ea typeface="+mn-ea"/>
                <a:cs typeface="+mn-cs"/>
              </a:rPr>
              <a:t>قرينه</a:t>
            </a:r>
            <a:r>
              <a:rPr lang="fa-IR" sz="1200" b="1" kern="1200" dirty="0" smtClean="0">
                <a:solidFill>
                  <a:schemeClr val="tx1"/>
                </a:solidFill>
                <a:latin typeface="+mn-lt"/>
                <a:ea typeface="+mn-ea"/>
                <a:cs typeface="+mn-cs"/>
              </a:rPr>
              <a:t> </a:t>
            </a:r>
            <a:r>
              <a:rPr lang="fa-IR" sz="1200" b="1" kern="1200" dirty="0" err="1" smtClean="0">
                <a:solidFill>
                  <a:schemeClr val="tx1"/>
                </a:solidFill>
                <a:latin typeface="+mn-lt"/>
                <a:ea typeface="+mn-ea"/>
                <a:cs typeface="+mn-cs"/>
              </a:rPr>
              <a:t>قطعى</a:t>
            </a:r>
            <a:r>
              <a:rPr lang="fa-IR" sz="1200" b="1" kern="1200" smtClean="0">
                <a:solidFill>
                  <a:schemeClr val="tx1"/>
                </a:solidFill>
                <a:latin typeface="+mn-lt"/>
                <a:ea typeface="+mn-ea"/>
                <a:cs typeface="+mn-cs"/>
              </a:rPr>
              <a:t>, در </a:t>
            </a:r>
            <a:r>
              <a:rPr lang="fa-IR" sz="1200" b="1" kern="1200" dirty="0" err="1" smtClean="0">
                <a:solidFill>
                  <a:schemeClr val="tx1"/>
                </a:solidFill>
                <a:latin typeface="+mn-lt"/>
                <a:ea typeface="+mn-ea"/>
                <a:cs typeface="+mn-cs"/>
              </a:rPr>
              <a:t>ميان</a:t>
            </a:r>
            <a:r>
              <a:rPr lang="fa-IR" sz="1200" b="1" kern="1200" dirty="0" smtClean="0">
                <a:solidFill>
                  <a:schemeClr val="tx1"/>
                </a:solidFill>
                <a:latin typeface="+mn-lt"/>
                <a:ea typeface="+mn-ea"/>
                <a:cs typeface="+mn-cs"/>
              </a:rPr>
              <a:t> </a:t>
            </a:r>
            <a:r>
              <a:rPr lang="fa-IR" sz="1200" b="1" kern="1200" dirty="0" err="1" smtClean="0">
                <a:solidFill>
                  <a:schemeClr val="tx1"/>
                </a:solidFill>
                <a:latin typeface="+mn-lt"/>
                <a:ea typeface="+mn-ea"/>
                <a:cs typeface="+mn-cs"/>
              </a:rPr>
              <a:t>اصوليان</a:t>
            </a:r>
            <a:r>
              <a:rPr lang="fa-IR" sz="1200" b="1" kern="1200" dirty="0" smtClean="0">
                <a:solidFill>
                  <a:schemeClr val="tx1"/>
                </a:solidFill>
                <a:latin typeface="+mn-lt"/>
                <a:ea typeface="+mn-ea"/>
                <a:cs typeface="+mn-cs"/>
              </a:rPr>
              <a:t> </a:t>
            </a:r>
            <a:r>
              <a:rPr lang="fa-IR" sz="1200" b="1" kern="1200" dirty="0" err="1" smtClean="0">
                <a:solidFill>
                  <a:schemeClr val="tx1"/>
                </a:solidFill>
                <a:latin typeface="+mn-lt"/>
                <a:ea typeface="+mn-ea"/>
                <a:cs typeface="+mn-cs"/>
              </a:rPr>
              <a:t>اختلافى</a:t>
            </a:r>
            <a:r>
              <a:rPr lang="fa-IR" sz="1200" b="1" kern="1200" dirty="0" smtClean="0">
                <a:solidFill>
                  <a:schemeClr val="tx1"/>
                </a:solidFill>
                <a:latin typeface="+mn-lt"/>
                <a:ea typeface="+mn-ea"/>
                <a:cs typeface="+mn-cs"/>
              </a:rPr>
              <a:t> وجود ندارد.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232</a:t>
            </a:fld>
            <a:endParaRPr lang="fa-I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أنّ النسخ في الأحکام العرفية رفع للحکم واقعاً، و لکنه في الأحکام الإلهية دفع لها و بيان للأمد الذي کانت مغيّي به منذ تشريعها ولا مانع من إظهار الحکم غير مغيّي، و هو في الواقع محدّد لمصلحة في نفس الإظهار.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234</a:t>
            </a:fld>
            <a:endParaRPr lang="fa-I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اطلاق در لغت به معناى ارسال , شيوع , رهايى و عدم تقيد آمده است . </a:t>
            </a:r>
          </a:p>
          <a:p>
            <a:pPr rtl="1"/>
            <a:r>
              <a:rPr lang="fa-IR" sz="1200" b="1" kern="1200" dirty="0" smtClean="0">
                <a:solidFill>
                  <a:schemeClr val="tx1"/>
                </a:solidFill>
                <a:latin typeface="+mn-lt"/>
                <a:ea typeface="+mn-ea"/>
                <a:cs typeface="+mn-cs"/>
              </a:rPr>
              <a:t> بيش تر اصوليان ميان اطلاق و مطلق از نظر تعريف اصطلاحى ـ از روى مسامحه ـ تفاوت نگذارده اند. هر چند ـ به نظر غير مسامحى ـ مطلق , لفظى است که بر معنايى دلالت مى کند که آن معنا اطلاق دارد ; يعنى تمامى افراد ماهيت خاص را شامل است , مانند " العالم " که شامل تمامى دانش مندان مى شود . </a:t>
            </a:r>
          </a:p>
          <a:p>
            <a:pPr rtl="1"/>
            <a:r>
              <a:rPr lang="fa-IR" sz="1200" b="1" kern="1200" dirty="0" smtClean="0">
                <a:solidFill>
                  <a:schemeClr val="tx1"/>
                </a:solidFill>
                <a:latin typeface="+mn-lt"/>
                <a:ea typeface="+mn-ea"/>
                <a:cs typeface="+mn-cs"/>
              </a:rPr>
              <a:t> فرق بين اطلاق و مطلق در اين است که اطلاق ,اولا و بالذات صفت معنا است و ثانيا و بالعرض مى تواند صفت لفظ نيز باشد, اما مطلق ,اولا و بالذات صفت لفظى است که معناى آن اطلاق دارد, هر چند که ثانيا و بالعرض صفت معنا نيز مى تواند باشد . </a:t>
            </a:r>
          </a:p>
          <a:p>
            <a:pPr rtl="1"/>
            <a:r>
              <a:rPr lang="fa-IR" sz="1200" b="1" kern="1200" dirty="0" smtClean="0">
                <a:solidFill>
                  <a:schemeClr val="tx1"/>
                </a:solidFill>
                <a:latin typeface="+mn-lt"/>
                <a:ea typeface="+mn-ea"/>
                <a:cs typeface="+mn-cs"/>
              </a:rPr>
              <a:t> در نحوه شمول مطلق بر افراد ماهيت دو نظر وجود دارد: </a:t>
            </a:r>
          </a:p>
          <a:p>
            <a:pPr rtl="1"/>
            <a:r>
              <a:rPr lang="fa-IR" sz="1200" b="1" kern="1200" dirty="0" smtClean="0">
                <a:solidFill>
                  <a:schemeClr val="tx1"/>
                </a:solidFill>
                <a:latin typeface="+mn-lt"/>
                <a:ea typeface="+mn-ea"/>
                <a:cs typeface="+mn-cs"/>
              </a:rPr>
              <a:t> 1 ـ به وضع واضع است ; </a:t>
            </a:r>
          </a:p>
          <a:p>
            <a:pPr rtl="1"/>
            <a:r>
              <a:rPr lang="fa-IR" sz="1200" b="1" kern="1200" dirty="0" smtClean="0">
                <a:solidFill>
                  <a:schemeClr val="tx1"/>
                </a:solidFill>
                <a:latin typeface="+mn-lt"/>
                <a:ea typeface="+mn-ea"/>
                <a:cs typeface="+mn-cs"/>
              </a:rPr>
              <a:t> 2 ـ به کمک جريان مقدمات حکمت است . ( نظر مشهور ) </a:t>
            </a:r>
          </a:p>
          <a:p>
            <a:pPr rtl="1"/>
            <a:r>
              <a:rPr lang="fa-IR" sz="1200" b="1" kern="1200" dirty="0" smtClean="0">
                <a:solidFill>
                  <a:schemeClr val="tx1"/>
                </a:solidFill>
                <a:latin typeface="+mn-lt"/>
                <a:ea typeface="+mn-ea"/>
                <a:cs typeface="+mn-cs"/>
              </a:rPr>
              <a:t> مشهور اصوليان بر اين اعتقاداند که: اطلاق در الفاظ مفرد جارى است مثل اسم جنس و عَلَم جنس ; اما عده اى معتقداند که علاوه بر مفردات , اطلاق در جمله ها نيز جارى است . </a:t>
            </a:r>
          </a:p>
          <a:p>
            <a:pPr rtl="1"/>
            <a:r>
              <a:rPr lang="fa-IR" sz="1200" b="1" kern="1200" dirty="0" smtClean="0">
                <a:solidFill>
                  <a:schemeClr val="tx1"/>
                </a:solidFill>
                <a:latin typeface="+mn-lt"/>
                <a:ea typeface="+mn-ea"/>
                <a:cs typeface="+mn-cs"/>
              </a:rPr>
              <a:t> در نحوه شمول مطلق بر افراد ماهيت دو نظر وجود دارد: </a:t>
            </a:r>
          </a:p>
          <a:p>
            <a:pPr rtl="1"/>
            <a:r>
              <a:rPr lang="fa-IR" sz="1200" b="1" kern="1200" dirty="0" smtClean="0">
                <a:solidFill>
                  <a:schemeClr val="tx1"/>
                </a:solidFill>
                <a:latin typeface="+mn-lt"/>
                <a:ea typeface="+mn-ea"/>
                <a:cs typeface="+mn-cs"/>
              </a:rPr>
              <a:t> 1 ـ اين شمول به وضع واضع است ; 2 ـ شمول آن به کمک جريان مقدمات حکمت است ( نظر مشهور اصوليان ) . </a:t>
            </a:r>
          </a:p>
          <a:p>
            <a:pPr rtl="1"/>
            <a:r>
              <a:rPr lang="fa-IR" sz="1200" b="1" kern="1200" dirty="0" smtClean="0">
                <a:solidFill>
                  <a:schemeClr val="tx1"/>
                </a:solidFill>
                <a:latin typeface="+mn-lt"/>
                <a:ea typeface="+mn-ea"/>
                <a:cs typeface="+mn-cs"/>
              </a:rPr>
              <a:t> وجه اشتراک مطلق و عام اين است که لفظ مطلق, مثل عام بر جميع افراد دلالت مى نمايد, مثل اين که دستور عامى وارد شده مبنى بر اين که همه دانشمندان را احترام کنيد و هم چنين به گونه مطلق گفته شود دانش مند را احترام کنيد , که در هر دو , حکم به وجوب احترام شامل همه افراد مى شود . </a:t>
            </a:r>
          </a:p>
          <a:p>
            <a:pPr rtl="1"/>
            <a:r>
              <a:rPr lang="fa-IR" sz="1200" b="1" kern="1200" dirty="0" smtClean="0">
                <a:solidFill>
                  <a:schemeClr val="tx1"/>
                </a:solidFill>
                <a:latin typeface="+mn-lt"/>
                <a:ea typeface="+mn-ea"/>
                <a:cs typeface="+mn-cs"/>
              </a:rPr>
              <a:t> اما دو تفاوت عمده دارند: </a:t>
            </a:r>
          </a:p>
          <a:p>
            <a:pPr rtl="1"/>
            <a:r>
              <a:rPr lang="fa-IR" sz="1200" b="1" kern="1200" dirty="0" smtClean="0">
                <a:solidFill>
                  <a:schemeClr val="tx1"/>
                </a:solidFill>
                <a:latin typeface="+mn-lt"/>
                <a:ea typeface="+mn-ea"/>
                <a:cs typeface="+mn-cs"/>
              </a:rPr>
              <a:t> 1 ـ دلالت عام بر افراد به وضع واضع بستگى دارد; در حالى که دلالت مطلق ـ بر اساس ديدگاه مشهور ـ به واسطه مقدمات حکمت است , از اين رو در مقام تعارض بين عام و مطلق, عام مقدم است , هر چند برخى اين تقدم را قبول ندارند .</a:t>
            </a:r>
          </a:p>
          <a:p>
            <a:pPr rtl="1"/>
            <a:r>
              <a:rPr lang="fa-IR" sz="1200" b="1" kern="1200" dirty="0" smtClean="0">
                <a:solidFill>
                  <a:schemeClr val="tx1"/>
                </a:solidFill>
                <a:latin typeface="+mn-lt"/>
                <a:ea typeface="+mn-ea"/>
                <a:cs typeface="+mn-cs"/>
              </a:rPr>
              <a:t> 2 ـ دلالت عام نوعا استغراقى و گاهى بدلى است , ولى دلالت مطلق ,نوعا بدلى و گاهى استغراقى است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235</a:t>
            </a:fld>
            <a:endParaRPr lang="fa-I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dirty="0" smtClean="0"/>
              <a:t>مراد از " جنس " در اسم جنس , معناى منطقى آن که در مقابل نوع مى آيد , نيست ; بلکه مراد از اسم جنس , هر چيزى است که در مقابل عَلَم شخصى قرار گيرد , چه جنس باشد چه نوع و چه صنف , و هم چنين جوهر , عرض و امور اعتبارى را در بر مى گيرد.</a:t>
            </a:r>
          </a:p>
          <a:p>
            <a:pPr rtl="1"/>
            <a:r>
              <a:rPr lang="en-US" sz="1200" kern="1200" dirty="0" smtClean="0">
                <a:solidFill>
                  <a:schemeClr val="tx1"/>
                </a:solidFill>
                <a:latin typeface="+mn-lt"/>
                <a:ea typeface="+mn-ea"/>
                <a:cs typeface="+mn-cs"/>
              </a:rPr>
              <a:t> </a:t>
            </a:r>
            <a:r>
              <a:rPr lang="fa-IR" sz="1200" kern="1200" dirty="0" smtClean="0">
                <a:solidFill>
                  <a:schemeClr val="tx1"/>
                </a:solidFill>
                <a:latin typeface="+mn-lt"/>
                <a:ea typeface="+mn-ea"/>
                <a:cs typeface="+mn-cs"/>
              </a:rPr>
              <a:t>نکته الف: </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 تفاوت اسم جنس و عَلَم جنس از نظر موضوع له اين است که اسم جنس براى ذات ماهيت , بى هيچ قيد و شرطى وضع شده و حتى قيد " لا بشرطى " در معناى آن مدخليتى ندارد; اما بنابر نظريه مشهور , موضوع له عَلَم جنس نفس ماهيت - بما هى هى - نيست بلکه قيدى هم ضميمه آن مى باشد که عبارت است از تعين داشتن و مشخص بودن آن ماهيت , نه به تعين خارجى بلکه با تعين در ذهن و از طريق توجه ذهن به آن . البته نظريه غير مشهور در باب عَلَم جنس آن است که از اين لحاظ با اسم جنس تفاوتى ندارد . </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 تفاوت ديگر آن است که اسم جنس معرفه نيست اما عَلَم جنس , معرفه است و احکام معرفه بر آن ترتب پيدا مى کند . </a:t>
            </a:r>
            <a:endParaRPr lang="en-US" sz="1200"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en-US" dirty="0" smtClean="0"/>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236</a:t>
            </a:fld>
            <a:endParaRPr lang="fa-I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دو مورد دیگر را بعنوان مقدمات حکمت ذکر کرده اند :</a:t>
            </a:r>
          </a:p>
          <a:p>
            <a:pPr marL="0" marR="0" indent="0" algn="r" defTabSz="914400" rtl="1" eaLnBrk="1" fontAlgn="auto" latinLnBrk="0" hangingPunct="1">
              <a:lnSpc>
                <a:spcPct val="100000"/>
              </a:lnSpc>
              <a:spcBef>
                <a:spcPts val="0"/>
              </a:spcBef>
              <a:spcAft>
                <a:spcPts val="0"/>
              </a:spcAft>
              <a:buClrTx/>
              <a:buSzTx/>
              <a:buFontTx/>
              <a:buNone/>
              <a:tabLst/>
              <a:defRPr/>
            </a:pPr>
            <a:r>
              <a:rPr lang="fa-IR" dirty="0" smtClean="0"/>
              <a:t>1- </a:t>
            </a:r>
            <a:r>
              <a:rPr lang="fa-IR" sz="1200" b="1" kern="1200" dirty="0" smtClean="0">
                <a:solidFill>
                  <a:schemeClr val="tx1"/>
                </a:solidFill>
                <a:latin typeface="+mn-lt"/>
                <a:ea typeface="+mn-ea"/>
                <a:cs typeface="+mn-cs"/>
              </a:rPr>
              <a:t>اطلاق و تقييد ممکن باشد يعنى لفظ از الفاظى باشد که باقطع نظر از تعلق حکم به آن , قابل انقسام به مطلق و مقيد باشد ; يعنى صلاحيت داشته باشد که گاه در مطلق وگاه در مقيد استعمال گردد ،</a:t>
            </a:r>
          </a:p>
          <a:p>
            <a:r>
              <a:rPr lang="fa-IR" dirty="0" smtClean="0"/>
              <a:t>2- عد</a:t>
            </a:r>
            <a:r>
              <a:rPr lang="fa-IR" sz="1200" b="1" kern="1200" dirty="0" smtClean="0">
                <a:solidFill>
                  <a:schemeClr val="tx1"/>
                </a:solidFill>
                <a:latin typeface="+mn-lt"/>
                <a:ea typeface="+mn-ea"/>
                <a:cs typeface="+mn-cs"/>
              </a:rPr>
              <a:t>م انصراف: در ميان علما مشهوراست که انصراف , مانع از تمسک به اطلاق کلام است , اگر چه ساير مقدمات حکمت در کلام باشد .مانند اين که مولا بگويد: اکرم العالم , که لفظ عالِم انصراف به عالم دينى دارد نه هر عالمى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238</a:t>
            </a:fld>
            <a:endParaRPr lang="fa-I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مطلق و مقيد متحد الحکم آن است که حکم در مطلق و مقيد يکى باشد , اعم از اين که از حيث کيف ( ايجاب و سلب ) و موجب حکم نيز توافق داشته باشند يا نه , مثل اين که گفته شود: " اکرم عالما و اکرم عالما عادلا " و يا: لاتعتق رقبة و لا تعتق رقبة کافرة " و هم چنين گفته شود: " اکرم عالما لعلمه و اکرم عالما عادلا لعدله" و يا: " فتحرير رقبة من قبل ان يتماسّا " در کفاره ظهار و " فتحرير رقبة مومنة " در کفاره قتل خطائى . در اين حالت , مطلق حمل بر مقيد مى شود مگر در صورتي که هر دو سالبه باشند که به هر دو عمل مي شود . </a:t>
            </a:r>
          </a:p>
          <a:p>
            <a:pPr rtl="1"/>
            <a:r>
              <a:rPr lang="fa-IR" sz="1200" b="1" kern="1200" dirty="0" smtClean="0">
                <a:solidFill>
                  <a:schemeClr val="tx1"/>
                </a:solidFill>
                <a:latin typeface="+mn-lt"/>
                <a:ea typeface="+mn-ea"/>
                <a:cs typeface="+mn-cs"/>
              </a:rPr>
              <a:t>مطلق و مقيد متحد السبب آن است که سبب حکم در مطلق و مقيد يک سان باشد, خواه جهت حکم يا کيفيت آن (ايجاب و سلب ) يک سان باشند يا مختلف . مثل اين که گفته شود: " اکرم عالما لعلمه و اکرم عالما فقيرا لعلمه " و يا اين که " اطعم عالما لعلمه و اطعم عالما فقيرا لعلمه " و مثل: " ان ظاهرت فاعتق رقبة و ان ظاهرت فاعتق رقبة مومنة " . در دو مثال اول سبب حکم" علم" و در مثال سوم " ظهار " است . </a:t>
            </a:r>
          </a:p>
          <a:p>
            <a:pPr rtl="1"/>
            <a:r>
              <a:rPr lang="fa-IR" sz="1200" b="1" kern="1200" dirty="0" smtClean="0">
                <a:solidFill>
                  <a:schemeClr val="tx1"/>
                </a:solidFill>
                <a:latin typeface="+mn-lt"/>
                <a:ea typeface="+mn-ea"/>
                <a:cs typeface="+mn-cs"/>
              </a:rPr>
              <a:t>در حالى که مطلق و مقيد متحد السبب باشد مطلق بر مقيد حمل مى شود، مگر اينکه هر دو سالبه باشند که به هر دو عمل مي شود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240</a:t>
            </a:fld>
            <a:endParaRPr lang="fa-I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مجمل گاهى قولى است و گاهى فعلى; از اين رو, در تعريف مجمل و انواع آن آمده است: " المجمل ما کان دلالته غير واضحة, بان يتردد معنيين فصاعداً من معانيه و هو قد يکون فعلا و قد يکون قولا "(3)</a:t>
            </a:r>
          </a:p>
          <a:p>
            <a:pPr rtl="1"/>
            <a:r>
              <a:rPr lang="fa-IR" sz="1200" b="1" kern="1200" dirty="0" smtClean="0">
                <a:solidFill>
                  <a:schemeClr val="tx1"/>
                </a:solidFill>
                <a:latin typeface="+mn-lt"/>
                <a:ea typeface="+mn-ea"/>
                <a:cs typeface="+mn-cs"/>
              </a:rPr>
              <a:t> از حالات عارض بر لفظ, اجمال آن است ; چرا که هر گاه براى معناى واژه اى بيش از يک احتمال داده نشود , آن را " نص " مى خوانند و هرگاه دو احتمال در آن باشد, يکى راجح و ديگرى مرجوح, طرف " راجح " را " ظاهر " و طرف " مرجوح " را " مؤول " مى نامند و هرگاه دو احتمال, از هرنظر مساوى باشد, لفظ را " مجمل " مى گويند . </a:t>
            </a:r>
          </a:p>
          <a:p>
            <a:pPr rtl="1"/>
            <a:r>
              <a:rPr lang="fa-IR" sz="1200" b="1" kern="1200" dirty="0" smtClean="0">
                <a:solidFill>
                  <a:schemeClr val="tx1"/>
                </a:solidFill>
                <a:latin typeface="+mn-lt"/>
                <a:ea typeface="+mn-ea"/>
                <a:cs typeface="+mn-cs"/>
              </a:rPr>
              <a:t>در پاسخ به اين پرسش که چرا گوينده در بعضى جاها, کلامش را به صورت مجمل بيان مى کند,با الهام از روايات گفته شده: </a:t>
            </a:r>
          </a:p>
          <a:p>
            <a:pPr rtl="1"/>
            <a:r>
              <a:rPr lang="fa-IR" sz="1200" b="1" kern="1200" dirty="0" smtClean="0">
                <a:solidFill>
                  <a:schemeClr val="tx1"/>
                </a:solidFill>
                <a:latin typeface="+mn-lt"/>
                <a:ea typeface="+mn-ea"/>
                <a:cs typeface="+mn-cs"/>
              </a:rPr>
              <a:t> 1 ـ از علت هاى عمده اجمال گويى, شرايط سياسى زمان امامان (ع) بوده, چون ائمه(ع)تحت نظر بوده اند و گاهى در جلسه پرسش و پاسخ آنان, مأموران حکومتى حضور داشتند , و براى آن که بهانه به دست آن ها داده نشود، آن بزرگواران, کلمات را مجمل و مبهم بيان مى کردند و پيروان آنان نيز از اين روش استفاده مى کردند. </a:t>
            </a:r>
          </a:p>
          <a:p>
            <a:pPr rtl="1"/>
            <a:r>
              <a:rPr lang="fa-IR" sz="1200" b="1" kern="1200" dirty="0" smtClean="0">
                <a:solidFill>
                  <a:schemeClr val="tx1"/>
                </a:solidFill>
                <a:latin typeface="+mn-lt"/>
                <a:ea typeface="+mn-ea"/>
                <a:cs typeface="+mn-cs"/>
              </a:rPr>
              <a:t> 2 ـ دليل ديگر اجمال گويى, تدريجى بودن بيان احکام شريعت اسلام است ;به همين دليل , گاهى شارع در ابتدا به حکمى اشاره مى کند و در زمان ديگر يا کلام ديگرى آن را تبيين مى کند.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در اين که مجمل و مبين بودن دو وصف اضافى هستند يا واقعى اختلاف است ؛</a:t>
            </a:r>
          </a:p>
          <a:p>
            <a:pPr rtl="1"/>
            <a:r>
              <a:rPr lang="fa-IR" sz="1200" b="1" kern="1200" dirty="0" smtClean="0">
                <a:solidFill>
                  <a:schemeClr val="tx1"/>
                </a:solidFill>
                <a:latin typeface="+mn-lt"/>
                <a:ea typeface="+mn-ea"/>
                <a:cs typeface="+mn-cs"/>
              </a:rPr>
              <a:t> برخى از اصوليان آن ها را از اوصاف اضافى و نسبى دانسته با اين استدلال که يک لفظ ممکن است نزد کسى مبين و نزد ديگرى مجمل باشد . (4) ;</a:t>
            </a:r>
          </a:p>
          <a:p>
            <a:pPr rtl="1"/>
            <a:r>
              <a:rPr lang="fa-IR" sz="1200" b="1" kern="1200" dirty="0" smtClean="0">
                <a:solidFill>
                  <a:schemeClr val="tx1"/>
                </a:solidFill>
                <a:latin typeface="+mn-lt"/>
                <a:ea typeface="+mn-ea"/>
                <a:cs typeface="+mn-cs"/>
              </a:rPr>
              <a:t> برخى ديگر آن دو را واقعى دانسته اند (5) .</a:t>
            </a:r>
          </a:p>
          <a:p>
            <a:pPr rtl="1"/>
            <a:r>
              <a:rPr lang="fa-IR" sz="1200" b="1" kern="1200" dirty="0" smtClean="0">
                <a:solidFill>
                  <a:schemeClr val="tx1"/>
                </a:solidFill>
                <a:latin typeface="+mn-lt"/>
                <a:ea typeface="+mn-ea"/>
                <a:cs typeface="+mn-cs"/>
              </a:rPr>
              <a:t> نکته ب: گاهى معلوم نيست که موردى از مصاديق مجمل است يا مبين , مثل آيه: " حرمت عليکم الميتة " (6) که حرمت به عين (ميته) نسبت داده شده در حالى که متعلق حرمت فعل مکلف است نه عين خارجى در اين گونه موارد گفته شده ملاک تشخيص , فهم عرف است .</a:t>
            </a:r>
          </a:p>
          <a:p>
            <a:pPr rtl="1"/>
            <a:r>
              <a:rPr lang="fa-IR" sz="1200" b="1" kern="1200" dirty="0" smtClean="0">
                <a:solidFill>
                  <a:schemeClr val="tx1"/>
                </a:solidFill>
                <a:latin typeface="+mn-lt"/>
                <a:ea typeface="+mn-ea"/>
                <a:cs typeface="+mn-cs"/>
              </a:rPr>
              <a:t>مبيَّن ـ به صيغه اسم مفعول ـ در لغت به معناى "بيان شده, آشکار و پيدا شده " است و در اصطلاح اصولى ها, مقابل مجمل مى آيد و آن لفظى است که دلالتش بر مراد متکلم ـ ذاتاً يا به کمک غير ـ روشن و واضح باشد. </a:t>
            </a:r>
          </a:p>
          <a:p>
            <a:pPr rtl="1"/>
            <a:r>
              <a:rPr lang="fa-IR" sz="1200" b="1" kern="1200" dirty="0" smtClean="0">
                <a:solidFill>
                  <a:schemeClr val="tx1"/>
                </a:solidFill>
                <a:latin typeface="+mn-lt"/>
                <a:ea typeface="+mn-ea"/>
                <a:cs typeface="+mn-cs"/>
              </a:rPr>
              <a:t> مانند: " ان الله بکل شى ء عليم " (1) که معنايش ذاتاً روشن است و مثل: " أقيموا الصلوة " که چگونگى خواندن نماز مبهم بوده ولى به کمک غير، يعنى به وسيله فعل يا سخن معصوم (ع) روشن شده است . </a:t>
            </a:r>
          </a:p>
          <a:p>
            <a:pPr rtl="1"/>
            <a:r>
              <a:rPr lang="fa-IR" sz="1200" b="1" kern="1200" dirty="0" smtClean="0">
                <a:solidFill>
                  <a:schemeClr val="tx1"/>
                </a:solidFill>
                <a:latin typeface="+mn-lt"/>
                <a:ea typeface="+mn-ea"/>
                <a:cs typeface="+mn-cs"/>
              </a:rPr>
              <a:t> نص و ظاهر از مصاديق مبيّن هستند زيرا در نص , دلالت کلام بر مراد متکلم به يقين روشن است، و احتمال خلاف در آن داده نمى شود; و دلالت ظاهر, بر مراد متکلم روشن است ; ولى احتمال خلاف در آن مى رود که به اين احتمال اعتنايى نمى شود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241</a:t>
            </a:fld>
            <a:endParaRPr lang="fa-I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rtl="1"/>
            <a:r>
              <a:rPr lang="fa-IR" sz="1200" b="1" kern="1200" dirty="0" smtClean="0">
                <a:solidFill>
                  <a:schemeClr val="tx1"/>
                </a:solidFill>
                <a:latin typeface="+mn-lt"/>
                <a:ea typeface="+mn-ea"/>
                <a:cs typeface="+mn-cs"/>
              </a:rPr>
              <a:t>برخى از اصولى ها حکم شرعى را اعم از حکم واقعى و ظاهرى معنا کرده اند (1). </a:t>
            </a:r>
          </a:p>
          <a:p>
            <a:pPr rtl="1"/>
            <a:r>
              <a:rPr lang="fa-IR" sz="1200" b="1" kern="1200" dirty="0" smtClean="0">
                <a:solidFill>
                  <a:schemeClr val="tx1"/>
                </a:solidFill>
                <a:latin typeface="+mn-lt"/>
                <a:ea typeface="+mn-ea"/>
                <a:cs typeface="+mn-cs"/>
              </a:rPr>
              <a:t> بر اساس اعتقاد اينان , اصول عملى نيز ما را به حکم ـ هر چند حکم ظاهرى ـ مى رساند. شايد تقسيم ادله به ادله اجتهادى - ادله قطعى و امارات - و ادله فقاهتى ( اصول عملى ) بر همين مبنا باشد , زيرا دليل اجتهادى مصدر و ريشه حکم واقعى است ـ چه با احراز وجدانى از طريق قطع و چه با احراز تعبدى از راه اماره ـ و دليل فقاهتى ,مصدر و ريشه حکم ظاهرى است ( بنا بر اين که موداى اماره را حکم ظاهرى بدانيم ) .</a:t>
            </a:r>
          </a:p>
          <a:p>
            <a:pPr rtl="1"/>
            <a:r>
              <a:rPr lang="fa-IR" sz="1200" b="1" kern="1200" dirty="0" smtClean="0">
                <a:solidFill>
                  <a:schemeClr val="tx1"/>
                </a:solidFill>
                <a:latin typeface="+mn-lt"/>
                <a:ea typeface="+mn-ea"/>
                <a:cs typeface="+mn-cs"/>
              </a:rPr>
              <a:t> اگر دليل را معنا کنيم به آن چه که مکلف را به حجت مى رساند , شامل اصل عملى و امارات هر دو مى گردد ; زيرا هر دو , در اين که باعث اثبات تنجيز و تعذير ( حجيت ) در برابر حکم واقعى مى گردند, مشترک اند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در اصطلاح مشهور اصوليان , دليل همان اماره است .</a:t>
            </a:r>
          </a:p>
          <a:p>
            <a:pPr rtl="1"/>
            <a:r>
              <a:rPr lang="fa-IR" sz="1200" b="1" kern="1200" dirty="0" smtClean="0">
                <a:solidFill>
                  <a:schemeClr val="tx1"/>
                </a:solidFill>
                <a:latin typeface="+mn-lt"/>
                <a:ea typeface="+mn-ea"/>
                <a:cs typeface="+mn-cs"/>
              </a:rPr>
              <a:t>توضيح: </a:t>
            </a:r>
          </a:p>
          <a:p>
            <a:pPr rtl="1"/>
            <a:r>
              <a:rPr lang="fa-IR" sz="1200" b="1" kern="1200" dirty="0" smtClean="0">
                <a:solidFill>
                  <a:schemeClr val="tx1"/>
                </a:solidFill>
                <a:latin typeface="+mn-lt"/>
                <a:ea typeface="+mn-ea"/>
                <a:cs typeface="+mn-cs"/>
              </a:rPr>
              <a:t> براى کسى که به واقع علم نداشته باشد , از سوى شارع راه هايى براى رفع جهل و تعيين تکليف واقعى اش مقرر گرديده است که يکى از آن ها , امارات ظنى هستند که به علت اين که سبب ايجاد ظن نوعى نسبت به حکم واقعى مى گردند , داراى کشف ناقص از واقع هستند ( بر خلاف قطع که کشف تام دارد ) , و شارع به منظور تسهيل بر بندگان , تعبداً کشف آن ها را تام محسوب نموده و احتمال خطاى آن از حکم واقعى را ناديده انگاشته است . </a:t>
            </a:r>
          </a:p>
          <a:p>
            <a:pPr rtl="1"/>
            <a:r>
              <a:rPr lang="fa-IR" sz="1200" b="1" kern="1200" dirty="0" smtClean="0">
                <a:solidFill>
                  <a:schemeClr val="tx1"/>
                </a:solidFill>
                <a:latin typeface="+mn-lt"/>
                <a:ea typeface="+mn-ea"/>
                <a:cs typeface="+mn-cs"/>
              </a:rPr>
              <a:t> بنا بر اين , امارات به ادله ظنى اى گفته مى شود که شارع به دليل کاشفيت نوعى آن ها از واقع , آن ها را در حق کسانى که واقع را نمى دانند , حجت قرار داده است . نزد مشهور اصوليان " اماره " مترادف " دليل " و در مقابل " اصل عملى " به کار مى رود و به آن " دليل اجتهادى " نيز گفته مى شود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در کتاب هاى اصولى , امارة در معناى ديگرى هم به کار مى رود و آن به معناى نفس ظن حاصل از کاربرد اماره است , مانند ظن حاصل از خبر واحد . </a:t>
            </a:r>
          </a:p>
          <a:p>
            <a:pPr rtl="1"/>
            <a:r>
              <a:rPr lang="fa-IR" sz="1200" b="1" kern="1200" dirty="0" smtClean="0">
                <a:solidFill>
                  <a:schemeClr val="tx1"/>
                </a:solidFill>
                <a:latin typeface="+mn-lt"/>
                <a:ea typeface="+mn-ea"/>
                <a:cs typeface="+mn-cs"/>
              </a:rPr>
              <a:t> اين کاربرد دوم مسامحى بوده و به سبب علاقه سببيت و مسببيت است , به اين خاطر که اماره , سبب حصول ظن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242</a:t>
            </a:fld>
            <a:endParaRPr lang="fa-I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درميان اصولى ها , اين بحث وجود دارد که آيا تجرى حرام و موجب استحقاق عقاب است يا خير ؟ سه نظر در اين باره وجود دارد: </a:t>
            </a:r>
          </a:p>
          <a:p>
            <a:pPr rtl="1"/>
            <a:r>
              <a:rPr lang="fa-IR" sz="1200" b="1" kern="1200" dirty="0" smtClean="0">
                <a:solidFill>
                  <a:schemeClr val="tx1"/>
                </a:solidFill>
                <a:latin typeface="+mn-lt"/>
                <a:ea typeface="+mn-ea"/>
                <a:cs typeface="+mn-cs"/>
              </a:rPr>
              <a:t> 1 ـ کسانى هم چون " آخوند خراسانى " اعتقاد دارند که تجرى حرام است و موجب استحقاق عقاب نيز مى گردد , به عبارت ديگر , تجرى هم قبح فعلى و هم قبح فاعلى دارد , </a:t>
            </a:r>
          </a:p>
          <a:p>
            <a:pPr rtl="1"/>
            <a:r>
              <a:rPr lang="fa-IR" sz="1200" b="1" kern="1200" dirty="0" smtClean="0">
                <a:solidFill>
                  <a:schemeClr val="tx1"/>
                </a:solidFill>
                <a:latin typeface="+mn-lt"/>
                <a:ea typeface="+mn-ea"/>
                <a:cs typeface="+mn-cs"/>
              </a:rPr>
              <a:t> 2 ـ کسانى هم چون " شيخ انصارى " بر اين اعتقاد اند که تجرى حرام نيست و موجب استحقاق عقاب نمى گردد . به عبارت ديگر , فقط قبح فاعلى دارد , </a:t>
            </a:r>
          </a:p>
          <a:p>
            <a:pPr rtl="1"/>
            <a:r>
              <a:rPr lang="fa-IR" sz="1200" b="1" kern="1200" dirty="0" smtClean="0">
                <a:solidFill>
                  <a:schemeClr val="tx1"/>
                </a:solidFill>
                <a:latin typeface="+mn-lt"/>
                <a:ea typeface="+mn-ea"/>
                <a:cs typeface="+mn-cs"/>
              </a:rPr>
              <a:t> 3 ـ " صاحب فصول " تجرى را حرام مى شمارد و آن را باعث استحقاق عقوبت مى داند , مگر جايى که اعتقاد به تحريم آن چه را که واجب توصلى است داشته باشد و آن را انجام دهد .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در اين که آيا تجرى , فعل قلب ـ جوانحى ـ است يا فعل خارجى ـ جوارحى ـ اختلاف وجود دارد: </a:t>
            </a:r>
          </a:p>
          <a:p>
            <a:pPr rtl="1"/>
            <a:r>
              <a:rPr lang="fa-IR" sz="1200" b="1" kern="1200" dirty="0" smtClean="0">
                <a:solidFill>
                  <a:schemeClr val="tx1"/>
                </a:solidFill>
                <a:latin typeface="+mn-lt"/>
                <a:ea typeface="+mn-ea"/>
                <a:cs typeface="+mn-cs"/>
              </a:rPr>
              <a:t> بعضى ها اعتقاد دارند عنوان تجرى بر عزم و اراده شخص به مخالفت مولا صدق مى کند . </a:t>
            </a:r>
          </a:p>
          <a:p>
            <a:pPr rtl="1"/>
            <a:r>
              <a:rPr lang="fa-IR" sz="1200" b="1" kern="1200" dirty="0" smtClean="0">
                <a:solidFill>
                  <a:schemeClr val="tx1"/>
                </a:solidFill>
                <a:latin typeface="+mn-lt"/>
                <a:ea typeface="+mn-ea"/>
                <a:cs typeface="+mn-cs"/>
              </a:rPr>
              <a:t> و بعضى ديگر بر اين باوراند که به عمل و فعلى که در خارج، از شخص سر مى زند , عنوان تجرى صدق مى نمايد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در اين که تجرى , بحث اصولى است يا کلامى و يا فقهى , اختلاف وجود دارد . ( 1 ) </a:t>
            </a:r>
          </a:p>
          <a:p>
            <a:pPr rtl="1"/>
            <a:endParaRPr lang="fa-IR"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246</a:t>
            </a:fld>
            <a:endParaRPr lang="fa-I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بر اين اساس , در قطع موضوعى خود قطع, از آن رو که يکى از صفات نفس است ـ در مقابل ظن , شک و وهم ـ در موضوع حکم شرع دخالت دارد و حکم شرعى, داير مدار آن است مانند اين که شارع بگويد: " اذا قطعت بخمرية شى ء يجب عليک الاجتناب " که در آن قطع به خمر بودن در ترتب حکم حرمت و اجتناب از خمر دخالت دارد.</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براى تفاوت ميان قطع موضوعى و قطع طريقى به مستند قطع طريقى رجوع شود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قطع موضوعى داراى شرايطى است: </a:t>
            </a:r>
          </a:p>
          <a:p>
            <a:pPr rtl="1"/>
            <a:r>
              <a:rPr lang="fa-IR" sz="1200" b="1" kern="1200" dirty="0" smtClean="0">
                <a:solidFill>
                  <a:schemeClr val="tx1"/>
                </a:solidFill>
                <a:latin typeface="+mn-lt"/>
                <a:ea typeface="+mn-ea"/>
                <a:cs typeface="+mn-cs"/>
              </a:rPr>
              <a:t> 1 ـ مقيد نکردن موضوع حکم به علم به همان حکم ( عدم اخذ علم به حکم در موضوع همان حکم ) يعنى مثلا نبايد گفت: " اذا قطعت بوجوب صلوة الجمعة يجب عليک صلوة الجمعة " زيرا به نظر برخى از اصولى ها، مستلزم دور است . (1)</a:t>
            </a:r>
          </a:p>
          <a:p>
            <a:pPr rtl="1"/>
            <a:r>
              <a:rPr lang="fa-IR" sz="1200" b="1" kern="1200" dirty="0" smtClean="0">
                <a:solidFill>
                  <a:schemeClr val="tx1"/>
                </a:solidFill>
                <a:latin typeface="+mn-lt"/>
                <a:ea typeface="+mn-ea"/>
                <a:cs typeface="+mn-cs"/>
              </a:rPr>
              <a:t> 2 ـ مقيد نکردن موضوع حکم، به علم به حکم مماثل با آن , مثل اين که بگويد: " اذا قطعت بوجوب صلاة الجمعة يجب عليک صلاة الجمعة بوجوب آخر ... " که در اين صورت , مستلزم اجتماع مثلين است . </a:t>
            </a:r>
          </a:p>
          <a:p>
            <a:pPr rtl="1"/>
            <a:r>
              <a:rPr lang="fa-IR" sz="1200" b="1" kern="1200" dirty="0" smtClean="0">
                <a:solidFill>
                  <a:schemeClr val="tx1"/>
                </a:solidFill>
                <a:latin typeface="+mn-lt"/>
                <a:ea typeface="+mn-ea"/>
                <a:cs typeface="+mn-cs"/>
              </a:rPr>
              <a:t> 3 ـ مقيد نکردن موضوع حکم به علم به حکم مضاد با آن يعنى قطع به حکم , نمى تواند در موضوع ضد آن حکم أخذ شود و در مثل گفته شود: " اذا قطعت بوجوب صلاة الجمعة يحرم عليک صلاة الجمعة " زيرا مستلزم اجتماع ضدين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250</a:t>
            </a:fld>
            <a:endParaRPr lang="fa-I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61</a:t>
            </a:fld>
            <a:endParaRPr lang="fa-I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"صاحب فصول" به تفصيل اعتقاد دارد به اين بيان که: </a:t>
            </a:r>
          </a:p>
          <a:p>
            <a:pPr rtl="1"/>
            <a:r>
              <a:rPr lang="fa-IR" sz="1200" b="1" kern="1200" dirty="0" smtClean="0">
                <a:solidFill>
                  <a:schemeClr val="tx1"/>
                </a:solidFill>
                <a:latin typeface="+mn-lt"/>
                <a:ea typeface="+mn-ea"/>
                <a:cs typeface="+mn-cs"/>
              </a:rPr>
              <a:t> الف: مکلف در واقع قطاع است و خودش هم مى داند که اين بيمارى را دارد و يقين هم دارد که قطعش نزد شارع حجت نيست , در اين صورت , قطعش حجيت ندارد. و نبايد به آن اعتنا کند .</a:t>
            </a:r>
          </a:p>
          <a:p>
            <a:pPr rtl="1"/>
            <a:r>
              <a:rPr lang="fa-IR" sz="1200" b="1" kern="1200" dirty="0" smtClean="0">
                <a:solidFill>
                  <a:schemeClr val="tx1"/>
                </a:solidFill>
                <a:latin typeface="+mn-lt"/>
                <a:ea typeface="+mn-ea"/>
                <a:cs typeface="+mn-cs"/>
              </a:rPr>
              <a:t> ب: مکلف در واقع قطاع است وخودش هم مى داند که قطاع است , ولى نمى داند که آيا نزد شارع "قطع قطاع" اعتبار دارد يا ندارد ؟ در اين صورت , تا زمانى که منعى از سوى شارع محقق نشده, قطع او ارزش دارد; ولى به مجرد اين که دليل آمد و يقين کرد که قطعش حجت نيست , نبايد به اين قطع اعتنا کند . </a:t>
            </a:r>
          </a:p>
          <a:p>
            <a:pPr rtl="1"/>
            <a:r>
              <a:rPr lang="fa-IR" sz="1200" b="1" kern="1200" dirty="0" smtClean="0">
                <a:solidFill>
                  <a:schemeClr val="tx1"/>
                </a:solidFill>
                <a:latin typeface="+mn-lt"/>
                <a:ea typeface="+mn-ea"/>
                <a:cs typeface="+mn-cs"/>
              </a:rPr>
              <a:t> ج: شخص در واقع قطاع است و خودش هم مى داند که قطاع است و عقل او حکم مى کند که قطعش حجت است آن گاه از راه ملازمه حکم عقل و شرع , به امضاى شرع هم پى مى برد ; در اين فرض, قطع قطاع معتبر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251</a:t>
            </a:fld>
            <a:endParaRPr lang="fa-I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از زمان "شيخ انصارى" تا کنون بحث " علم اجمالى " در دو جا مطرح مى شود , نخست مبحث قطع و ديگرى مبحث اشتغال .</a:t>
            </a:r>
          </a:p>
          <a:p>
            <a:pPr rtl="1"/>
            <a:r>
              <a:rPr lang="fa-IR" sz="1200" b="1" kern="1200" dirty="0" smtClean="0">
                <a:solidFill>
                  <a:schemeClr val="tx1"/>
                </a:solidFill>
                <a:latin typeface="+mn-lt"/>
                <a:ea typeface="+mn-ea"/>
                <a:cs typeface="+mn-cs"/>
              </a:rPr>
              <a:t> در توجيه اين مسئله که فرق بين اين دو مبحث چيست , وجوهى در کلمات علما مطرح شده که به بعضى از آن ها اشاره مى شود ؛ </a:t>
            </a:r>
          </a:p>
          <a:p>
            <a:pPr rtl="1"/>
            <a:r>
              <a:rPr lang="fa-IR" sz="1200" b="1" kern="1200" dirty="0" smtClean="0">
                <a:solidFill>
                  <a:schemeClr val="tx1"/>
                </a:solidFill>
                <a:latin typeface="+mn-lt"/>
                <a:ea typeface="+mn-ea"/>
                <a:cs typeface="+mn-cs"/>
              </a:rPr>
              <a:t> اول: "شيخ انصارى" در توجيه اين تفاوت مى گويد: اعتبار علم اجمالى يا به لحاظ حرمت مخالفت قطعى با آن است يا به لحاظ وجوب موافقت قطعى با آن . در مبحث قطع از لحاظ اول و در مبحث اشتغال از لحاظ دوم سخن به ميان مى آيد .</a:t>
            </a:r>
          </a:p>
          <a:p>
            <a:pPr rtl="1"/>
            <a:r>
              <a:rPr lang="fa-IR" sz="1200" b="1" kern="1200" dirty="0" smtClean="0">
                <a:solidFill>
                  <a:schemeClr val="tx1"/>
                </a:solidFill>
                <a:latin typeface="+mn-lt"/>
                <a:ea typeface="+mn-ea"/>
                <a:cs typeface="+mn-cs"/>
              </a:rPr>
              <a:t> دوم: "آخوند خراسانى" در اين باره مى گويد: </a:t>
            </a:r>
          </a:p>
          <a:p>
            <a:pPr rtl="1"/>
            <a:r>
              <a:rPr lang="fa-IR" sz="1200" b="1" kern="1200" dirty="0" smtClean="0">
                <a:solidFill>
                  <a:schemeClr val="tx1"/>
                </a:solidFill>
                <a:latin typeface="+mn-lt"/>
                <a:ea typeface="+mn-ea"/>
                <a:cs typeface="+mn-cs"/>
              </a:rPr>
              <a:t> جهت بحث در مبحث اشتغال و مبحث قطع با يک ديگر تفاوت دارد, زيرا در مبحث قطع, از اين جهت بحث مى شود که آيا علم اجمالى, علت تامه براى اثبات تکليف و تنجز آن است ; تا با وجود آن, جعل ترخيص در بعضى از اطراف علم اجمالى امکان نداشته باشد , يا اين که علم اجمالى, مقتضى براى تنجز است و جعل ترخيص با آن منافات ندارد . </a:t>
            </a:r>
          </a:p>
          <a:p>
            <a:pPr rtl="1"/>
            <a:r>
              <a:rPr lang="fa-IR" sz="1200" b="1" kern="1200" dirty="0" smtClean="0">
                <a:solidFill>
                  <a:schemeClr val="tx1"/>
                </a:solidFill>
                <a:latin typeface="+mn-lt"/>
                <a:ea typeface="+mn-ea"/>
                <a:cs typeface="+mn-cs"/>
              </a:rPr>
              <a:t> در صورتى که علم اجمالى علت تامه باشد , ديگر جايى براى بحث اشتغال وجود ندارد; اما اگر مقتضى باشد, در مبحث اشتغال, از وجود ترخيص نسبت به بعضى اطراف و عدم آن سخن به ميان مى آيد .</a:t>
            </a:r>
          </a:p>
          <a:p>
            <a:pPr rtl="1"/>
            <a:r>
              <a:rPr lang="fa-IR" sz="1200" b="1" kern="1200" dirty="0" smtClean="0">
                <a:solidFill>
                  <a:schemeClr val="tx1"/>
                </a:solidFill>
                <a:latin typeface="+mn-lt"/>
                <a:ea typeface="+mn-ea"/>
                <a:cs typeface="+mn-cs"/>
              </a:rPr>
              <a:t> سوم: "امام خمينى" در اين زمينه مى گويد: </a:t>
            </a:r>
          </a:p>
          <a:p>
            <a:pPr rtl="1"/>
            <a:r>
              <a:rPr lang="fa-IR" sz="1200" b="1" kern="1200" dirty="0" smtClean="0">
                <a:solidFill>
                  <a:schemeClr val="tx1"/>
                </a:solidFill>
                <a:latin typeface="+mn-lt"/>
                <a:ea typeface="+mn-ea"/>
                <a:cs typeface="+mn-cs"/>
              </a:rPr>
              <a:t> تکليف گاهى از راه علم وجدانى و گاهى از راه حجت و اماره شرعى اثبات مى شود , در صورتى که اثبات حکم از راه علم وجدانى - چه علم تفصيلى و چه اجمالى - باشد، علت تامه براى تنجز تکليف بوده و لازمه آن, وجوب موافقت قطعى و حرمت مخالفت قطعى با آن است . از اين منظر از علم اجمالى در مبحث قطع سخن به ميان مى آيد . </a:t>
            </a:r>
          </a:p>
          <a:p>
            <a:pPr rtl="1"/>
            <a:r>
              <a:rPr lang="fa-IR" sz="1200" b="1" kern="1200" dirty="0" smtClean="0">
                <a:solidFill>
                  <a:schemeClr val="tx1"/>
                </a:solidFill>
                <a:latin typeface="+mn-lt"/>
                <a:ea typeface="+mn-ea"/>
                <a:cs typeface="+mn-cs"/>
              </a:rPr>
              <a:t> اما در صورتى که حکم از راه اماره و حجت شرعى اثبات شود ، از اين بحث مى شود که آيا اطلاق دليلى که تکليف را منجز مى کند, قابليت قيد خوردن را دارد ; به گونه اى که تنجز را فقط در علم تفصيلى اثبات کند يا نه؟ از اين جهت از علم اجمالى در مبحث اشتغال سخن به ميان مى آيد. </a:t>
            </a:r>
          </a:p>
          <a:p>
            <a:pPr rtl="1"/>
            <a:r>
              <a:rPr lang="fa-IR" sz="1200" b="1" kern="1200" dirty="0" smtClean="0">
                <a:solidFill>
                  <a:schemeClr val="tx1"/>
                </a:solidFill>
                <a:latin typeface="+mn-lt"/>
                <a:ea typeface="+mn-ea"/>
                <a:cs typeface="+mn-cs"/>
              </a:rPr>
              <a:t>در علم تفصيلى نه در خود علم , نه در معلوم بالذات ( صورت ذهنى ) و نه در معلوم بالعرض ( مصداق خارجى ) ترديد و ابهامى وجود ندارد ;اما در علم اجمالى, هر چند در علم و معلوم بالذات ابهام وجود ندارد, اما در معلوم بالعرض ( مصداق خارجى ) ترديد و ابهام وجود دارد . </a:t>
            </a:r>
          </a:p>
          <a:p>
            <a:pPr rtl="1"/>
            <a:r>
              <a:rPr lang="fa-IR" sz="1200" b="1" kern="1200" dirty="0" smtClean="0">
                <a:solidFill>
                  <a:schemeClr val="tx1"/>
                </a:solidFill>
                <a:latin typeface="+mn-lt"/>
                <a:ea typeface="+mn-ea"/>
                <a:cs typeface="+mn-cs"/>
              </a:rPr>
              <a:t> پس هر گاه يک چيز ( حکم يا موضوع ) به روشنى براى کسى شناخته شده باشد , به آن علم تفصيلى دارد , مثل اين که دانسته شود در ظرفى شراب است و يا حکم شراب ، حرمت است .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نظر به اين که علم تفصيلى، واقع را کامل و بى ابهام به قاطع نشان مى دهد و هيچ گونه ترديدى در آن راه ندارد علت تامه براى تنجز تکليف است ; ولى در اين که علم اجمالى در حکم تفصيلى است و يا در حکم جهل , اختلاف وجود دارد (1)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در بعضى موارد, علم تفصيلى در مقابل علم اجمالى ارتکازى به کار مى رود و منظور از آن, علم به علم است , در مقابل علم اجمالى ارتکازى که مراد از آن, غفلت ( عدم توجه ) از علم مى باشد . در بحث تبادر, از اين نوع علم سخن به ميان مى آيد و حل اشکال دور, از راه فرق ميان اين دو گونه از علم صورت گرفته است.</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257</a:t>
            </a:fld>
            <a:endParaRPr lang="fa-I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fa-IR" dirty="0" smtClean="0"/>
              <a:t>در مقابل قول مشهور دو قول دیگر هم وجود دارد :</a:t>
            </a:r>
          </a:p>
          <a:p>
            <a:pPr rtl="1"/>
            <a:r>
              <a:rPr lang="fa-IR" sz="1200" b="1" kern="1200" dirty="0" smtClean="0">
                <a:solidFill>
                  <a:schemeClr val="tx1"/>
                </a:solidFill>
                <a:latin typeface="+mn-lt"/>
                <a:ea typeface="+mn-ea"/>
                <a:cs typeface="+mn-cs"/>
              </a:rPr>
              <a:t>1 ـ گروهى اعتقاد دارند که: علم اجمالى , بالجمله ( در همه موارد ) بى اثر است و هيچ يک از آثار قطع تفصيلى را ندارد , و مانند جهل محض است . يعنى نه تنها موافقت قطعى با آن واجب نيست ,بلکه مخالفت قطعى با آن نيز حرام نيست .</a:t>
            </a:r>
          </a:p>
          <a:p>
            <a:pPr rtl="1"/>
            <a:r>
              <a:rPr lang="fa-IR" sz="1200" b="1" kern="1200" dirty="0" smtClean="0">
                <a:solidFill>
                  <a:schemeClr val="tx1"/>
                </a:solidFill>
                <a:latin typeface="+mn-lt"/>
                <a:ea typeface="+mn-ea"/>
                <a:cs typeface="+mn-cs"/>
              </a:rPr>
              <a:t>2 ـ جماعتى بر آن اند که علم اجمالى فى الجمله ( در برخى موارد ) مؤثر است . يعنى مخالفت قطعى با آن حرام است . ولى موافقت قطعى آن واجب نيست . </a:t>
            </a:r>
          </a:p>
          <a:p>
            <a:pPr rtl="1"/>
            <a:r>
              <a:rPr lang="fa-IR" sz="1200" b="1" kern="1200" dirty="0" smtClean="0">
                <a:solidFill>
                  <a:schemeClr val="tx1"/>
                </a:solidFill>
                <a:latin typeface="+mn-lt"/>
                <a:ea typeface="+mn-ea"/>
                <a:cs typeface="+mn-cs"/>
              </a:rPr>
              <a:t> در علم اجمالى , دوران امر يا بين " متباينين " است يا بين " اقل و اکثر " و يا بين " محذورين " که هر يک حکم خاص خود را دارد . براى مثال , در دوران امر بين متباينين , شبهه يا وجوبى است و يا تحريمى . و در هر حال , منشأ شبهه , يا فقدان نص يا اجمال نص يا تعارض نصوص ( شبهه حکمى ) و يا اشتباه در امور خارجى ( شبهه موضوعى ) است , شبهه موضوعى نيز يا شبهه محصوره است و يا غير محصوره , در اين موارد , از تنجيز علم اجمالى بحث به ميان مى آيد . </a:t>
            </a:r>
          </a:p>
          <a:p>
            <a:pPr rtl="1"/>
            <a:r>
              <a:rPr lang="fa-IR" sz="1200" b="1" kern="1200" dirty="0" smtClean="0">
                <a:solidFill>
                  <a:schemeClr val="tx1"/>
                </a:solidFill>
                <a:latin typeface="+mn-lt"/>
                <a:ea typeface="+mn-ea"/>
                <a:cs typeface="+mn-cs"/>
              </a:rPr>
              <a:t> درباره همه آن چه ياد شد , در دو مقام بحث مى شود: </a:t>
            </a:r>
          </a:p>
          <a:p>
            <a:pPr rtl="1"/>
            <a:r>
              <a:rPr lang="fa-IR" sz="1200" b="1" kern="1200" dirty="0" smtClean="0">
                <a:solidFill>
                  <a:schemeClr val="tx1"/>
                </a:solidFill>
                <a:latin typeface="+mn-lt"/>
                <a:ea typeface="+mn-ea"/>
                <a:cs typeface="+mn-cs"/>
              </a:rPr>
              <a:t> 1 ـ آيا مخالفت قطعى با علم اجمالى جايز است يا حرام . يعنى آيا مى توان علم اجمالى را مانند جهل کامل فرض نمود و همان طور که هنگام شک در اصل تکليف , اصل برائت جارى مى گردد , در اين جا نيز در اطراف شبهه , اصل برائت جارى نمود ؟ </a:t>
            </a:r>
          </a:p>
          <a:p>
            <a:pPr rtl="1"/>
            <a:r>
              <a:rPr lang="fa-IR" sz="1200" b="1" kern="1200" dirty="0" smtClean="0">
                <a:solidFill>
                  <a:schemeClr val="tx1"/>
                </a:solidFill>
                <a:latin typeface="+mn-lt"/>
                <a:ea typeface="+mn-ea"/>
                <a:cs typeface="+mn-cs"/>
              </a:rPr>
              <a:t> 2 ـ بر فرض که مخالفت قطعى حرام باشد , آيا موافقت احتمالى با علم اجمالى کافى است , يعنى آيا مى توان يک طرف را مرتکب شد و طرف ديگر را ترک نمود يا موافقت قطعى لازم است و بايد از تمامى اطراف شبهه اجتناب نمود ؟ </a:t>
            </a:r>
          </a:p>
          <a:p>
            <a:pPr rtl="1"/>
            <a:r>
              <a:rPr lang="fa-IR" sz="1200" b="1" kern="1200" dirty="0" smtClean="0">
                <a:solidFill>
                  <a:schemeClr val="tx1"/>
                </a:solidFill>
                <a:latin typeface="+mn-lt"/>
                <a:ea typeface="+mn-ea"/>
                <a:cs typeface="+mn-cs"/>
              </a:rPr>
              <a:t> مشهور اصولى ها به وجوب موافقت قطعى و حرمت مخالفت قطعى معتقد هستند.</a:t>
            </a:r>
          </a:p>
          <a:p>
            <a:pPr rtl="1"/>
            <a:r>
              <a:rPr lang="fa-IR" sz="1200" b="1" kern="1200" dirty="0" smtClean="0">
                <a:solidFill>
                  <a:schemeClr val="tx1"/>
                </a:solidFill>
                <a:latin typeface="+mn-lt"/>
                <a:ea typeface="+mn-ea"/>
                <a:cs typeface="+mn-cs"/>
              </a:rPr>
              <a:t> البته کسانى که قول مشهور را پذيرفته اند , در بعضى موارد , با يک ديگر اختلاف دارند , نمونه آن " شيخ انصارى " است که علم اجمالى را تنها در شبهات محصوره , منجز مى داند . اما در شبهات غير محصوره آن را منجز نمى داند , ولى " آخوند خراسانى " تفصيل او را به جا ندانسته و علم اجمالى را در هر دو صورت منجز مى داند ( 2 )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نسبت به نحوه تنجز تکليف به وسيله علم اجمالى , نظرهاى متفاوتى وجود دارد: </a:t>
            </a:r>
          </a:p>
          <a:p>
            <a:pPr rtl="1"/>
            <a:r>
              <a:rPr lang="fa-IR" sz="1200" b="1" kern="1200" dirty="0" smtClean="0">
                <a:solidFill>
                  <a:schemeClr val="tx1"/>
                </a:solidFill>
                <a:latin typeface="+mn-lt"/>
                <a:ea typeface="+mn-ea"/>
                <a:cs typeface="+mn-cs"/>
              </a:rPr>
              <a:t> برخى , علم اجمالى را هم نسبت به وجوب موافقت قطعى و هم در خصوص حرمت مخالفت قطعى ,مقتضى مى دانند و برخى نسبت به هر دو , علم اجمالى را علت تامه دانسته و برخى معتقد به تفصيل اند . </a:t>
            </a:r>
          </a:p>
          <a:p>
            <a:pPr rtl="1"/>
            <a:r>
              <a:rPr lang="fa-IR" sz="1200" b="1" kern="1200" dirty="0" smtClean="0">
                <a:solidFill>
                  <a:schemeClr val="tx1"/>
                </a:solidFill>
                <a:latin typeface="+mn-lt"/>
                <a:ea typeface="+mn-ea"/>
                <a:cs typeface="+mn-cs"/>
              </a:rPr>
              <a:t> برخى از اصوليان بر اين اعتقاداند که اختلاف اصولى ها در علت تامه بودن يا مقتضى بودن علم اجمالى , در مواردى است که علم اجمالى از راه اقامه بينه معتبر ـ اماره معتبر ـ حاصل شده باشد . چون در مواردى که علم اجمالى از نوع علم وجدانى باشد , همه اتفاق دارند که علت تامه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258</a:t>
            </a:fld>
            <a:endParaRPr lang="fa-I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بحث کفايت علم اجمالى در مقام امتثال و عدم آن , در مباحث اجتهاد و تقليد انجام مى پذيرد . در آن جا مکلفان را به سه دسته تقسيم مى کنند: مجتهد , مقلد و محتاط .</a:t>
            </a:r>
            <a:endParaRPr lang="en-US" sz="1200" kern="1200" dirty="0" smtClean="0">
              <a:solidFill>
                <a:schemeClr val="tx1"/>
              </a:solidFill>
              <a:latin typeface="+mn-lt"/>
              <a:ea typeface="+mn-ea"/>
              <a:cs typeface="+mn-cs"/>
            </a:endParaRPr>
          </a:p>
          <a:p>
            <a:r>
              <a:rPr lang="fa-IR" sz="1200" b="1" kern="1200" dirty="0" smtClean="0">
                <a:solidFill>
                  <a:schemeClr val="tx1"/>
                </a:solidFill>
                <a:latin typeface="+mn-lt"/>
                <a:ea typeface="+mn-ea"/>
                <a:cs typeface="+mn-cs"/>
              </a:rPr>
              <a:t> آن گاه اين بحث به ميان مى آيد که آيا ممکن است با امکان اجتهاد يا تقليد , شخص احتياط نمايد يا خير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259</a:t>
            </a:fld>
            <a:endParaRPr lang="fa-I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b="1" dirty="0" smtClean="0"/>
              <a:t> بحث است که آيا ادراک حسن و قبح افعال در محدوده عقل عملى است يا عقل نظرى , در پاسخ گفته شده است: </a:t>
            </a:r>
          </a:p>
          <a:p>
            <a:r>
              <a:rPr lang="fa-IR" b="1" dirty="0" smtClean="0"/>
              <a:t> مدرک حسن و قبح به معناى کمال و نقص, عقل نظرى است ; زيرا کمال و نقص از مقوله دانستن و شناختن مطلوب است . و درک کننده حسن و قبح به معناى ملائمت و منافرت با طبع يا مصلحت داشتن و نداشتن نيز عقل نظرى است ; زيرا انسان دوست دارد بداند که چه چيزهايى برايش مصلحت و منفعت دارد و چه چيزهايى زيان , ولى درک کننده حسن و قبح به معناى "مدح و ذم" فقط عقل عملى است ; چون اين ها, امور عملى هستند که سزاوار انجام دادن يا ترک اند و در حوزه مدرکات عقل عملى قرار دارند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263</a:t>
            </a:fld>
            <a:endParaRPr lang="fa-I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قياس منطقى با قياس اصولى ـ فقهى ـ کاملا متفاوت است . آن چه را منطقى ، قياس مى داند , اصولى يا فقيه ,دليلى معتبر و قطعى مى شمارد و به نام برهان و "دليل" از آن ياد مى کند.</a:t>
            </a:r>
          </a:p>
          <a:p>
            <a:pPr rtl="1"/>
            <a:r>
              <a:rPr lang="fa-IR" sz="1200" b="1" kern="1200" dirty="0" smtClean="0">
                <a:solidFill>
                  <a:schemeClr val="tx1"/>
                </a:solidFill>
                <a:latin typeface="+mn-lt"/>
                <a:ea typeface="+mn-ea"/>
                <a:cs typeface="+mn-cs"/>
              </a:rPr>
              <a:t> و آن چه را اصولى قياس مى شمارد منطقى از آن به عنوان تمثيل ياد مى کند که داراى حجيت و اعتبار نزد اهل منطق نيست .  </a:t>
            </a:r>
          </a:p>
          <a:p>
            <a:pPr rtl="1"/>
            <a:r>
              <a:rPr lang="fa-IR" sz="1200" b="1" kern="1200" dirty="0" smtClean="0">
                <a:solidFill>
                  <a:schemeClr val="tx1"/>
                </a:solidFill>
                <a:latin typeface="+mn-lt"/>
                <a:ea typeface="+mn-ea"/>
                <a:cs typeface="+mn-cs"/>
              </a:rPr>
              <a:t> در مستقلات عقلى براى رسيدن به حکم شرعى, يک قياس و استدلال منطقى به شکل زير تشکيل مى گردد: </a:t>
            </a:r>
          </a:p>
          <a:p>
            <a:pPr rtl="1"/>
            <a:r>
              <a:rPr lang="fa-IR" sz="1200" b="1" kern="1200" dirty="0" smtClean="0">
                <a:solidFill>
                  <a:schemeClr val="tx1"/>
                </a:solidFill>
                <a:latin typeface="+mn-lt"/>
                <a:ea typeface="+mn-ea"/>
                <a:cs typeface="+mn-cs"/>
              </a:rPr>
              <a:t> الف ـ حکمى که عقل مستقلاً آن را درک مى کند "صغرا" قرار مى گيرد , براى مثال "قبح کذب " حکمى است که عقل مستقلا آن را درک مى کند،</a:t>
            </a:r>
          </a:p>
          <a:p>
            <a:pPr rtl="1"/>
            <a:r>
              <a:rPr lang="fa-IR" sz="1200" b="1" kern="1200" dirty="0" smtClean="0">
                <a:solidFill>
                  <a:schemeClr val="tx1"/>
                </a:solidFill>
                <a:latin typeface="+mn-lt"/>
                <a:ea typeface="+mn-ea"/>
                <a:cs typeface="+mn-cs"/>
              </a:rPr>
              <a:t> ب ـ کبراى قياس اين مى شود: " هر چه عقل به طور مستقل درک مى کند , شرع نيز به آن حکم مى کند " ،</a:t>
            </a:r>
          </a:p>
          <a:p>
            <a:pPr rtl="1"/>
            <a:r>
              <a:rPr lang="fa-IR" sz="1200" b="1" kern="1200" dirty="0" smtClean="0">
                <a:solidFill>
                  <a:schemeClr val="tx1"/>
                </a:solidFill>
                <a:latin typeface="+mn-lt"/>
                <a:ea typeface="+mn-ea"/>
                <a:cs typeface="+mn-cs"/>
              </a:rPr>
              <a:t> ج ـ نتيجه قياس اين مى شود که کذب در نزد شرع نيز قبيح و حرام است .</a:t>
            </a:r>
          </a:p>
          <a:p>
            <a:pPr rtl="1"/>
            <a:endParaRPr lang="fa-IR"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265</a:t>
            </a:fld>
            <a:endParaRPr lang="fa-I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تعريف هاى متعددى از سوى اصوليان اهل سنت و شيعه براى عرف ارائه شده است .</a:t>
            </a:r>
          </a:p>
          <a:p>
            <a:pPr rtl="1"/>
            <a:r>
              <a:rPr lang="fa-IR" sz="1200" b="1" kern="1200" dirty="0" smtClean="0">
                <a:solidFill>
                  <a:schemeClr val="tx1"/>
                </a:solidFill>
                <a:latin typeface="+mn-lt"/>
                <a:ea typeface="+mn-ea"/>
                <a:cs typeface="+mn-cs"/>
              </a:rPr>
              <a:t>برخى عرف را شامل مرتکزات ذهنى نيز دانسته اند . ( 1 ) و گروهى عرف و عادت را مصداقا يکى مى دانند, اما به نظر مى رسد عرف با عادت جمعى، يکى باشد و عادت فردى را عرف نمى گويند . </a:t>
            </a:r>
          </a:p>
          <a:p>
            <a:pPr rtl="1"/>
            <a:r>
              <a:rPr lang="fa-IR" sz="1200" b="1" kern="1200" dirty="0" smtClean="0">
                <a:solidFill>
                  <a:schemeClr val="tx1"/>
                </a:solidFill>
                <a:latin typeface="+mn-lt"/>
                <a:ea typeface="+mn-ea"/>
                <a:cs typeface="+mn-cs"/>
              </a:rPr>
              <a:t> عرف در نزد اهل سنت، از ادله شرعى است , اما نزد شيعه, عرف سه کار برد دارد که برخى به طور مستقل حجيت دارند و برخى تحت عنوان سنت قرار مى گيرند ; زيرا احتياج به امضاى شارع و يا عدم ردع وى دارد. اين سه کاربرد عبارتند از: </a:t>
            </a:r>
          </a:p>
          <a:p>
            <a:pPr rtl="1"/>
            <a:r>
              <a:rPr lang="fa-IR" sz="1200" b="1" kern="1200" dirty="0" smtClean="0">
                <a:solidFill>
                  <a:schemeClr val="tx1"/>
                </a:solidFill>
                <a:latin typeface="+mn-lt"/>
                <a:ea typeface="+mn-ea"/>
                <a:cs typeface="+mn-cs"/>
              </a:rPr>
              <a:t> 1 ـ گاهى عرف , موضوع حکم شرعى را تبيين مى نمايد, مثل تبيين معناى لفظ صعيد در آيه " فتيمّموا صعيدا طيّبا ". ( 2 ) </a:t>
            </a:r>
          </a:p>
          <a:p>
            <a:pPr rtl="1"/>
            <a:r>
              <a:rPr lang="fa-IR" sz="1200" b="1" kern="1200" dirty="0" smtClean="0">
                <a:solidFill>
                  <a:schemeClr val="tx1"/>
                </a:solidFill>
                <a:latin typeface="+mn-lt"/>
                <a:ea typeface="+mn-ea"/>
                <a:cs typeface="+mn-cs"/>
              </a:rPr>
              <a:t> در اين کار برد, عرف به طور مستقل حجيت دارد،</a:t>
            </a:r>
          </a:p>
          <a:p>
            <a:pPr rtl="1"/>
            <a:r>
              <a:rPr lang="fa-IR" sz="1200" b="1" kern="1200" dirty="0" smtClean="0">
                <a:solidFill>
                  <a:schemeClr val="tx1"/>
                </a:solidFill>
                <a:latin typeface="+mn-lt"/>
                <a:ea typeface="+mn-ea"/>
                <a:cs typeface="+mn-cs"/>
              </a:rPr>
              <a:t> 2 ـ گاهى عرف , براى تنقيح ـ روشن ساختن ـ ظهور الفاظ به کار مى رود ,مانند کشف مراد متکلم ـ اعم از شارع و غير شارع ـ ، اين کاربرد از عرف در ابواب مختلفى از فقه مثل اقرار, وصيت , وقف و غيره داراى ثمره است ،</a:t>
            </a:r>
          </a:p>
          <a:p>
            <a:pPr rtl="1"/>
            <a:r>
              <a:rPr lang="fa-IR" sz="1200" b="1" kern="1200" dirty="0" smtClean="0">
                <a:solidFill>
                  <a:schemeClr val="tx1"/>
                </a:solidFill>
                <a:latin typeface="+mn-lt"/>
                <a:ea typeface="+mn-ea"/>
                <a:cs typeface="+mn-cs"/>
              </a:rPr>
              <a:t> 3 ـ گاهى عرف سبب استنباط حکم شرعى مى گردد. و اين در مواردى است که در مسئله نصى وجود نداشته باشد مانند حکم به شرعى بودن عقد استصناع که از عقود عرفى است . </a:t>
            </a:r>
          </a:p>
          <a:p>
            <a:pPr rtl="1"/>
            <a:r>
              <a:rPr lang="fa-IR" sz="1200" b="1" kern="1200" dirty="0" smtClean="0">
                <a:solidFill>
                  <a:schemeClr val="tx1"/>
                </a:solidFill>
                <a:latin typeface="+mn-lt"/>
                <a:ea typeface="+mn-ea"/>
                <a:cs typeface="+mn-cs"/>
              </a:rPr>
              <a:t> حجيت در دو مورد اخير به استمرار عرف تا زمان معصوم ( ع ) بستگى دارد اما مورد آخر علاوه بر آن , به امضا و يا عدم ردع ايشان نيز نياز دارد و در حقيقت , تحت عنوان حجيت سنت قرار مى گيرد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تفاوت عرف با اجماع در اين است که اجماع فقط از طريق اتفاق امت يا فقهاى ايشان يا مجتهدان مذهب معينى منعقد مى گردد و عنصر اتفاق در ماهيت آن اخذ گرديده است . ولى در عرف ، سلوک اکثريت کفايت مى کند. </a:t>
            </a:r>
          </a:p>
          <a:p>
            <a:pPr rtl="1"/>
            <a:r>
              <a:rPr lang="fa-IR" sz="1200" b="1" kern="1200" dirty="0" smtClean="0">
                <a:solidFill>
                  <a:schemeClr val="tx1"/>
                </a:solidFill>
                <a:latin typeface="+mn-lt"/>
                <a:ea typeface="+mn-ea"/>
                <a:cs typeface="+mn-cs"/>
              </a:rPr>
              <a:t> برخى اعتقاد دارند در اجماع فقط اتفاق مجتهدان معتبر است , اما عرف عبارت است از مرسوم شدن امرى در ميان عموم مردم يا خواص آن ها.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268</a:t>
            </a:fld>
            <a:endParaRPr lang="fa-I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b="1" kern="1200" dirty="0" smtClean="0">
                <a:solidFill>
                  <a:schemeClr val="tx1"/>
                </a:solidFill>
                <a:latin typeface="+mn-lt"/>
                <a:ea typeface="+mn-ea"/>
                <a:cs typeface="+mn-cs"/>
              </a:rPr>
              <a:t> مجتهد بعد از توجه به يک موضوع و جست وجو درباره حکم آن در منابع احکام , يا به آن قطع حاصل مى کند يا ظن و يا شک ؛ در صورتى که ظن به حکم پيدا نمايد , يا آن ظن از راه هاى , معتبر به دست آمده است , مانند خبر واحد که چنين ظنى بر او حجت است، و يا از راه هاى غير معتبر مثل قياس به دست آمده که با آن مانند شک بر خورد مي شود ، يعنى ارزش آن مانند ارزش شک مى باشد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273</a:t>
            </a:fld>
            <a:endParaRPr lang="fa-I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برخى از اصوليان, حجيت ظواهر را به " من قصد افهامه " ( کسانى که قصد افهام آن ها شده است) اختصاص داده اند و اخبارى ها, ظواهر کتاب را از حجيت ظواهر استثنا کرده اند . </a:t>
            </a:r>
          </a:p>
          <a:p>
            <a:pPr rtl="1"/>
            <a:r>
              <a:rPr lang="fa-IR" sz="1200" b="1" kern="1200" dirty="0" smtClean="0">
                <a:solidFill>
                  <a:schemeClr val="tx1"/>
                </a:solidFill>
                <a:latin typeface="+mn-lt"/>
                <a:ea typeface="+mn-ea"/>
                <a:cs typeface="+mn-cs"/>
              </a:rPr>
              <a:t> و بعضى از آنان, ظواهر را تنها در صورتى حجت دانسته اند که ظن به وفاق يا عدم ظن به خلاف آن وجود داشته باشد</a:t>
            </a:r>
          </a:p>
          <a:p>
            <a:pPr rtl="1"/>
            <a:r>
              <a:rPr lang="fa-IR" sz="1200" b="1" kern="1200" dirty="0" smtClean="0">
                <a:solidFill>
                  <a:schemeClr val="tx1"/>
                </a:solidFill>
                <a:latin typeface="+mn-lt"/>
                <a:ea typeface="+mn-ea"/>
                <a:cs typeface="+mn-cs"/>
              </a:rPr>
              <a:t> در اين که دليل حجيت ظواهر چيست , اختلاف وجود دارد . برخى آن را منحصر در بناى عقلا مى دانند; برخى مى گويند دليل حجيت ظواهر را اصل عدم قرينه مى دانند . " شهيد صدر " به سه وجه بر حجيت ظواهر استدلال نموده: 1- سيره متشرعه 2- سيره عقلا 3- رواياتى که تمسک به کتاب و سنت و عمل به آن دو را الزامى دانسته اند</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276</a:t>
            </a:fld>
            <a:endParaRPr lang="fa-I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rtl="1"/>
            <a:r>
              <a:rPr lang="fa-IR" sz="1200" b="1" kern="1200" dirty="0" smtClean="0">
                <a:solidFill>
                  <a:schemeClr val="tx1"/>
                </a:solidFill>
                <a:latin typeface="+mn-lt"/>
                <a:ea typeface="+mn-ea"/>
                <a:cs typeface="+mn-cs"/>
              </a:rPr>
              <a:t>مشهور اصولى ها - از جمله "آخوند خراسانى" - بر اين اعتقادند که شهرت روايى از مرجحات باب تعارض ميان اخبار است .</a:t>
            </a:r>
          </a:p>
          <a:p>
            <a:pPr rtl="1"/>
            <a:r>
              <a:rPr lang="fa-IR" sz="1200" b="1" kern="1200" dirty="0" smtClean="0">
                <a:solidFill>
                  <a:schemeClr val="tx1"/>
                </a:solidFill>
                <a:latin typeface="+mn-lt"/>
                <a:ea typeface="+mn-ea"/>
                <a:cs typeface="+mn-cs"/>
              </a:rPr>
              <a:t> برخى از اصوليان اعتقاد دارند شهرتى که موجب قطع به صدور روايت مى شود شهرت روايى و عملى هر دو است (1).</a:t>
            </a:r>
          </a:p>
          <a:p>
            <a:pPr rtl="1"/>
            <a:r>
              <a:rPr lang="fa-IR" sz="1200" b="1" kern="1200" dirty="0" smtClean="0">
                <a:solidFill>
                  <a:schemeClr val="tx1"/>
                </a:solidFill>
                <a:latin typeface="+mn-lt"/>
                <a:ea typeface="+mn-ea"/>
                <a:cs typeface="+mn-cs"/>
              </a:rPr>
              <a:t> شمارى ديگر از اصولى ها بر اين اعتقادند که شهرت روايى از مميزات حجت از لاحجت است نه از مرجحات باب تعارض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برخى از اصوليان شهرت روايى را اين گونه تعريف کرده اند "و نعنى بالشهرة الروائية اشتهار روايتها بين اصحاب الائمة (ع) (3) , يعنى شهرت روايت در ميان اصحاب ائمه (ع) را ملاک شهرت روايى دانسته اند, آن گاه بر طبق اين مبنا ,شهرت روايى ميان اصحاب ائمه (ع) را جابر ضعف سند دانسته اند.</a:t>
            </a:r>
          </a:p>
          <a:p>
            <a:pPr rtl="1"/>
            <a:r>
              <a:rPr lang="fa-IR" sz="1200" b="1" kern="1200" dirty="0" smtClean="0">
                <a:solidFill>
                  <a:schemeClr val="tx1"/>
                </a:solidFill>
                <a:latin typeface="+mn-lt"/>
                <a:ea typeface="+mn-ea"/>
                <a:cs typeface="+mn-cs"/>
              </a:rPr>
              <a:t>مشهور فقهاى اماميه اعتقاد دارند شهرت عملى باعث جبران ضعف سند روايت ضعيف، و اعراض مشهور از عمل به روايتى , موجب ضعف روايت صحيح مى گردد برخى از متأخرين با اين امر مخالفت نموده و مى گويند خبر ضعيف فى نفسه حجيت ندارد, و فتواى مشهور نيز حجت نيست ; بنا بر اين , انضمام اين دو به هم ديگر ، انضمام غير حجت به غير حجت است , و باعث حجيت خبر ضعيف و جبران ضعف آن نمى شود</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مشهور اصولى ها بر اين اعتقاداند که: آن شهرت عملى که جابر ضعف سند و کاسر صحت روايت است , شهرت عملى قدما است ; و قدما, فقيهانى هستند که هم عصر ائمه (ع) , يا در زمان غيبت صغرا و يا کمى بعد از آن زندگى مى کرده اند ـ مانند پدر شيخ صدوق, شيخ صدوق, شيخ مفيد, سيد مرتضى, شيخ طوسى, حلبى و سلار ـ</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نسبت ميان شهرت عملى با شهرت روايى عموم و خصوص من وجه است ; زيرا گاهى يک روايت را عده زيادى نقل کرده اند - شهرت روايى دارد- ولى فقها به استناد آن فتوا نداده اند ـ شهرت عملى ندارد ـ زيرا مثلاً در مقام تقيه صادر شده است . و گاهى ممکن است روايتى شهرت روايى نداشته باشد , اما عده زيادى به استناد آن فتوا داده باشند - شهرت عملى دارد ـ و گاهى هر دو را دارد.</a:t>
            </a:r>
          </a:p>
          <a:p>
            <a:pPr rtl="1"/>
            <a:r>
              <a:rPr lang="fa-IR" sz="1200" b="1" kern="1200" dirty="0" smtClean="0">
                <a:solidFill>
                  <a:schemeClr val="tx1"/>
                </a:solidFill>
                <a:latin typeface="+mn-lt"/>
                <a:ea typeface="+mn-ea"/>
                <a:cs typeface="+mn-cs"/>
              </a:rPr>
              <a:t> نکته ج: </a:t>
            </a:r>
          </a:p>
          <a:p>
            <a:pPr rtl="1"/>
            <a:r>
              <a:rPr lang="fa-IR" sz="1200" b="1" kern="1200" dirty="0" smtClean="0">
                <a:solidFill>
                  <a:schemeClr val="tx1"/>
                </a:solidFill>
                <a:latin typeface="+mn-lt"/>
                <a:ea typeface="+mn-ea"/>
                <a:cs typeface="+mn-cs"/>
              </a:rPr>
              <a:t> برخى از اصولى ها بر آن اند که شهرتى که در باب تعارض بين اخبار وجود دارد و از مرجحات محسوب مى شود , شهرت عملى است نه شهرت روايى</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282</a:t>
            </a:fld>
            <a:endParaRPr lang="fa-I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62</a:t>
            </a:fld>
            <a:endParaRPr lang="fa-I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در حجيت شهرت فتوايى اختلاف وجود دارد: </a:t>
            </a:r>
          </a:p>
          <a:p>
            <a:pPr rtl="1"/>
            <a:r>
              <a:rPr lang="fa-IR" sz="1200" b="1" kern="1200" dirty="0" smtClean="0">
                <a:solidFill>
                  <a:schemeClr val="tx1"/>
                </a:solidFill>
                <a:latin typeface="+mn-lt"/>
                <a:ea typeface="+mn-ea"/>
                <a:cs typeface="+mn-cs"/>
              </a:rPr>
              <a:t> 1 - برخى ـ همانند شهيد اول و محقق خوانسارى ـ بر اين باوراند که شهرت فتوايى چه در ميان قدما و چه متأخران, حجت است ;</a:t>
            </a:r>
          </a:p>
          <a:p>
            <a:pPr rtl="1"/>
            <a:r>
              <a:rPr lang="fa-IR" sz="1200" b="1" kern="1200" dirty="0" smtClean="0">
                <a:solidFill>
                  <a:schemeClr val="tx1"/>
                </a:solidFill>
                <a:latin typeface="+mn-lt"/>
                <a:ea typeface="+mn-ea"/>
                <a:cs typeface="+mn-cs"/>
              </a:rPr>
              <a:t> 2 - مشهور اصوليان - هم چون شيخ انصارى , آخوند خراسانى و مظفر - بر اين اعتقاداند که شهرت فتوايى مطلقا حجت نيست ;</a:t>
            </a:r>
          </a:p>
          <a:p>
            <a:pPr rtl="1"/>
            <a:r>
              <a:rPr lang="fa-IR" sz="1200" b="1" kern="1200" dirty="0" smtClean="0">
                <a:solidFill>
                  <a:schemeClr val="tx1"/>
                </a:solidFill>
                <a:latin typeface="+mn-lt"/>
                <a:ea typeface="+mn-ea"/>
                <a:cs typeface="+mn-cs"/>
              </a:rPr>
              <a:t> 3 - برخى به حجيت شهرت فتوايى قدما اعتقاد دارند , ولى شهرت فتوايى متاخران را حجت نمى دانند.</a:t>
            </a:r>
          </a:p>
          <a:p>
            <a:pPr rtl="1"/>
            <a:r>
              <a:rPr lang="fa-IR" sz="1200" b="1" kern="1200" dirty="0" smtClean="0">
                <a:solidFill>
                  <a:schemeClr val="tx1"/>
                </a:solidFill>
                <a:latin typeface="+mn-lt"/>
                <a:ea typeface="+mn-ea"/>
                <a:cs typeface="+mn-cs"/>
              </a:rPr>
              <a:t> کسانى که شهرت فتوايى را مطلقا حجت دانسته اند به ادله اى تمسک کرده اند: </a:t>
            </a:r>
          </a:p>
          <a:p>
            <a:pPr rtl="1"/>
            <a:r>
              <a:rPr lang="fa-IR" sz="1200" b="1" kern="1200" dirty="0" smtClean="0">
                <a:solidFill>
                  <a:schemeClr val="tx1"/>
                </a:solidFill>
                <a:latin typeface="+mn-lt"/>
                <a:ea typeface="+mn-ea"/>
                <a:cs typeface="+mn-cs"/>
              </a:rPr>
              <a:t> أ - ظن حاصل از شهرت فتوايى به حکم شرعى, بسيار قوى تر از ظن حاصل از خبر واحد است ; بنابراين , شهرت فتوايى به طريق اولى حجيت دارد;</a:t>
            </a:r>
          </a:p>
          <a:p>
            <a:pPr rtl="1"/>
            <a:r>
              <a:rPr lang="fa-IR" sz="1200" b="1" kern="1200" dirty="0" smtClean="0">
                <a:solidFill>
                  <a:schemeClr val="tx1"/>
                </a:solidFill>
                <a:latin typeface="+mn-lt"/>
                <a:ea typeface="+mn-ea"/>
                <a:cs typeface="+mn-cs"/>
              </a:rPr>
              <a:t> ب - استدلال به مقبوله عمربن حنظلة;</a:t>
            </a:r>
          </a:p>
          <a:p>
            <a:pPr rtl="1"/>
            <a:r>
              <a:rPr lang="fa-IR" sz="1200" b="1" kern="1200" dirty="0" smtClean="0">
                <a:solidFill>
                  <a:schemeClr val="tx1"/>
                </a:solidFill>
                <a:latin typeface="+mn-lt"/>
                <a:ea typeface="+mn-ea"/>
                <a:cs typeface="+mn-cs"/>
              </a:rPr>
              <a:t> ج - اگر دليل حجيت خبر واحد را بناى عقلا بدانيم, همان دليل در شهرت فتوايى هم وجود دارد (1)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283</a:t>
            </a:fld>
            <a:endParaRPr lang="fa-I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ميان سنت و قرآن سه فرق گذارده شده است: </a:t>
            </a:r>
          </a:p>
          <a:p>
            <a:pPr rtl="1"/>
            <a:r>
              <a:rPr lang="fa-IR" sz="1200" b="1" kern="1200" dirty="0" smtClean="0">
                <a:solidFill>
                  <a:schemeClr val="tx1"/>
                </a:solidFill>
                <a:latin typeface="+mn-lt"/>
                <a:ea typeface="+mn-ea"/>
                <a:cs typeface="+mn-cs"/>
              </a:rPr>
              <a:t> 1 ـ قرآن کلام وحى است و در مقام تحدى و اعجاز نازل شده ولى سنت اين خصوصيت را ندارد ;</a:t>
            </a:r>
          </a:p>
          <a:p>
            <a:pPr rtl="1"/>
            <a:r>
              <a:rPr lang="fa-IR" sz="1200" b="1" kern="1200" dirty="0" smtClean="0">
                <a:solidFill>
                  <a:schemeClr val="tx1"/>
                </a:solidFill>
                <a:latin typeface="+mn-lt"/>
                <a:ea typeface="+mn-ea"/>
                <a:cs typeface="+mn-cs"/>
              </a:rPr>
              <a:t> 2 ـ قرآن قطعى الصدور و سنت غالبا ظنى الصدور است ;</a:t>
            </a:r>
          </a:p>
          <a:p>
            <a:pPr rtl="1"/>
            <a:r>
              <a:rPr lang="fa-IR" sz="1200" b="1" kern="1200" dirty="0" smtClean="0">
                <a:solidFill>
                  <a:schemeClr val="tx1"/>
                </a:solidFill>
                <a:latin typeface="+mn-lt"/>
                <a:ea typeface="+mn-ea"/>
                <a:cs typeface="+mn-cs"/>
              </a:rPr>
              <a:t> 3 ـ در قرآن نوعا کليات احکام و قوانين بيان شده ولى در سنت جزئيات و فروع احکام نيز بيان گرديده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284</a:t>
            </a:fld>
            <a:endParaRPr lang="fa-I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خبر متواتر نزد همه گروه هاو مذاهب اسلامى به جز شمار اندکى ,حجت است ; چرا که قطع آور بوده و حجيت قطع , ذاتى آن است ; از جمله اخبار متواتر , حديث غدير و خبر ثقلين است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در اين که تعداد راويان در هر طبقه بايد چند نفر باشد تا به خبرى " متواتر " بگويند يا به عبارتى در اين که ضابطه و معيار تواتر چيست اختلاف هست بعضى پنج نفر و برخى تا پانصد نفر هم ذکر کرده اند ; ولى مشهور آن است که تعداد خاصى ملاک نيست , بلکه بستگى دارد که چه زمانى قطع حاصل مى شود . در بعضى اوقات با نقل پنج نفر قطع پديد مى آيد و گاهى با نقل صد نفر هم قطع به دست نمى آيد ; بنا بر اين , مى توان گفت که معيار در تواتر , کثرت عددى راويان است , اما تعداد مشخصى تعيين نشده و بستگى به عوامل مختلفى دارد. (1)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دراين که خبر متواتر افاده يقين استنباطى مى کند يا استقرايى , اختلاف هست .</a:t>
            </a:r>
          </a:p>
          <a:p>
            <a:pPr rtl="1"/>
            <a:r>
              <a:rPr lang="fa-IR" sz="1200" b="1" kern="1200" dirty="0" smtClean="0">
                <a:solidFill>
                  <a:schemeClr val="tx1"/>
                </a:solidFill>
                <a:latin typeface="+mn-lt"/>
                <a:ea typeface="+mn-ea"/>
                <a:cs typeface="+mn-cs"/>
              </a:rPr>
              <a:t> در اين که شمار راويان به چند نفر بايد برسد تا به آن مستفيض و يا مشهور بگويند , اختلاف است .بيش تر بر آن اند که بايد تعداد راويان هر طبقه از سه نفر کم تر نباشد و گرنه، خبر واحد غير مستفيض مى شود . بعضى از صاحب نظران دو نفر را نيز در زمره خبر مشهور آورده اند.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اگر راويان خبر در عصر صحابه و يا تابعين , کمتر از دو يا سه نفر باشند ; و از قرن چهارم به بعد به تعداد راويان آن افزوده شود , به آن مشهور يا مستفيض اطلاق نمى شود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برخى به خبر مستفيض , خبر مشهور , نيز مى گويند ; اما شهيد ثانى احتمال داده که خبر مشهور اعم از خبر مستفيض باشد و شامل خبر مستفيض و هر خبر ديگرى که طريق آن متعدد باشد ـ هر چند در وسط سلسله سند ـ بشود.</a:t>
            </a:r>
          </a:p>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285</a:t>
            </a:fld>
            <a:endParaRPr lang="fa-I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اصوليان از چند لحاظ به آيه نبا استدلال نموده اند: </a:t>
            </a:r>
          </a:p>
          <a:p>
            <a:pPr rtl="1"/>
            <a:r>
              <a:rPr lang="fa-IR" sz="1200" b="1" kern="1200" dirty="0" smtClean="0">
                <a:solidFill>
                  <a:schemeClr val="tx1"/>
                </a:solidFill>
                <a:latin typeface="+mn-lt"/>
                <a:ea typeface="+mn-ea"/>
                <a:cs typeface="+mn-cs"/>
              </a:rPr>
              <a:t> - از لحاظ مفهوم شرط ; </a:t>
            </a:r>
          </a:p>
          <a:p>
            <a:pPr rtl="1"/>
            <a:r>
              <a:rPr lang="fa-IR" sz="1200" b="1" kern="1200" dirty="0" smtClean="0">
                <a:solidFill>
                  <a:schemeClr val="tx1"/>
                </a:solidFill>
                <a:latin typeface="+mn-lt"/>
                <a:ea typeface="+mn-ea"/>
                <a:cs typeface="+mn-cs"/>
              </a:rPr>
              <a:t> - از لحاظ مفهوم وصف ; </a:t>
            </a:r>
          </a:p>
          <a:p>
            <a:pPr rtl="1"/>
            <a:r>
              <a:rPr lang="fa-IR" sz="1200" b="1" kern="1200" dirty="0" smtClean="0">
                <a:solidFill>
                  <a:schemeClr val="tx1"/>
                </a:solidFill>
                <a:latin typeface="+mn-lt"/>
                <a:ea typeface="+mn-ea"/>
                <a:cs typeface="+mn-cs"/>
              </a:rPr>
              <a:t> - از لحاظ مناسبت عرفى بين فسق و تبيّن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287</a:t>
            </a:fld>
            <a:endParaRPr lang="fa-I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ذکرها الشيخ الانصاري في فرائده، و هي خمس طوائف نشير اليها علي سبيل الاجمال: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الطائفة الاولي: ما ورد في الخبرين المتعارضين من الاخذ بالمرجحات کالاعدل و الاصدق و المشهور ثم التخيير.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الطائفة الثانية: ما ورد في ارجاع آحاد الرواة الي آحاد أصحاب الائمة علي وجه يظهر فيه عدم الفرق في ارجاع بين الفتوي و الرواية.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الطائفة الثالثة: ما دل علي الرجوع الي الرواة الثقات، و هذا ما اشرنا اليه في المتن.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الطائفة الرابعة: ما دل علي الترغيب في الرواية و الحث عليها و کتابتها و ابلاغها.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الطائفة الخامسة: ما دل علي ذم الکذب عليهم و التحذير من الکذابين.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ولولا ان خبر الواحد حجة لما کان لهذه الاخبار موضوع.</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292</a:t>
            </a:fld>
            <a:endParaRPr lang="fa-I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در اصطلاح , با توجه به اختلاف علماى اصولى در شرايط حجيت اجماع , تعريف هاى متعددى از آن ارائه شده است که به برخى از آن ها اشاره مى شود: </a:t>
            </a:r>
          </a:p>
          <a:p>
            <a:pPr rtl="1"/>
            <a:r>
              <a:rPr lang="fa-IR" sz="1200" b="1" kern="1200" dirty="0" smtClean="0">
                <a:solidFill>
                  <a:schemeClr val="tx1"/>
                </a:solidFill>
                <a:latin typeface="+mn-lt"/>
                <a:ea typeface="+mn-ea"/>
                <a:cs typeface="+mn-cs"/>
              </a:rPr>
              <a:t> 1 - اتفاق جماعتى از علما بر يکى از امور دينى که کاشف از رأى معصوم ( ع ) باشد ; </a:t>
            </a:r>
          </a:p>
          <a:p>
            <a:pPr rtl="1"/>
            <a:r>
              <a:rPr lang="fa-IR" sz="1200" b="1" kern="1200" dirty="0" smtClean="0">
                <a:solidFill>
                  <a:schemeClr val="tx1"/>
                </a:solidFill>
                <a:latin typeface="+mn-lt"/>
                <a:ea typeface="+mn-ea"/>
                <a:cs typeface="+mn-cs"/>
              </a:rPr>
              <a:t> 2 - اتفاق امت محمد ( ص ) بر يکى از امور دينى ( 4 ), </a:t>
            </a:r>
          </a:p>
          <a:p>
            <a:pPr rtl="1"/>
            <a:r>
              <a:rPr lang="fa-IR" sz="1200" b="1" kern="1200" dirty="0" smtClean="0">
                <a:solidFill>
                  <a:schemeClr val="tx1"/>
                </a:solidFill>
                <a:latin typeface="+mn-lt"/>
                <a:ea typeface="+mn-ea"/>
                <a:cs typeface="+mn-cs"/>
              </a:rPr>
              <a:t> 3 - اتفاق اهل حل و عقد امت محمد ( ص ) ( 5 ) ;</a:t>
            </a:r>
          </a:p>
          <a:p>
            <a:pPr rtl="1"/>
            <a:r>
              <a:rPr lang="fa-IR" sz="1200" b="1" kern="1200" dirty="0" smtClean="0">
                <a:solidFill>
                  <a:schemeClr val="tx1"/>
                </a:solidFill>
                <a:latin typeface="+mn-lt"/>
                <a:ea typeface="+mn-ea"/>
                <a:cs typeface="+mn-cs"/>
              </a:rPr>
              <a:t> 4 - اجتماع مجتهدان از امت محمد ( ص ) در يک عصر بر يکى از امور دينى ( 6 ): </a:t>
            </a:r>
          </a:p>
          <a:p>
            <a:pPr rtl="1"/>
            <a:r>
              <a:rPr lang="fa-IR" sz="1200" b="1" kern="1200" dirty="0" smtClean="0">
                <a:solidFill>
                  <a:schemeClr val="tx1"/>
                </a:solidFill>
                <a:latin typeface="+mn-lt"/>
                <a:ea typeface="+mn-ea"/>
                <a:cs typeface="+mn-cs"/>
              </a:rPr>
              <a:t> 5 - اتفاق اهل حرمين ( مکه و مدينه ) ;</a:t>
            </a:r>
          </a:p>
          <a:p>
            <a:pPr rtl="1"/>
            <a:r>
              <a:rPr lang="fa-IR" sz="1200" b="1" kern="1200" dirty="0" smtClean="0">
                <a:solidFill>
                  <a:schemeClr val="tx1"/>
                </a:solidFill>
                <a:latin typeface="+mn-lt"/>
                <a:ea typeface="+mn-ea"/>
                <a:cs typeface="+mn-cs"/>
              </a:rPr>
              <a:t> 6 ـ اتفاق اهل مصرين ( کوفه و بصره ) .</a:t>
            </a:r>
          </a:p>
          <a:p>
            <a:pPr rtl="1"/>
            <a:r>
              <a:rPr lang="fa-IR" sz="1200" b="1" kern="1200" dirty="0" smtClean="0">
                <a:solidFill>
                  <a:schemeClr val="tx1"/>
                </a:solidFill>
                <a:latin typeface="+mn-lt"/>
                <a:ea typeface="+mn-ea"/>
                <a:cs typeface="+mn-cs"/>
              </a:rPr>
              <a:t> اولين اجماعى که در تاريخ مسلمانان دليل واقع شد, اجماعى بود که بر بيعت ابوبکر براى خلافت بر مسلمانان ادعا شده است . سپس اجماع را دليل همه مسائل فرعى و شرعى قرار دادند و براى حجيت آن از کتاب , سنت و عقل بهره گرفتند که تمام اين ادله و پاسخ آن ها در کتاب هاى اصولى آمده است . </a:t>
            </a:r>
          </a:p>
          <a:p>
            <a:pPr rtl="1"/>
            <a:r>
              <a:rPr lang="fa-IR" sz="1200" b="1" kern="1200" dirty="0" smtClean="0">
                <a:solidFill>
                  <a:schemeClr val="tx1"/>
                </a:solidFill>
                <a:latin typeface="+mn-lt"/>
                <a:ea typeface="+mn-ea"/>
                <a:cs typeface="+mn-cs"/>
              </a:rPr>
              <a:t> اصوليان اهل سنت , اجماع را به عنوان دليلى مستقل در مقابل کتاب و سنت , معتبر مى دانند . </a:t>
            </a:r>
          </a:p>
          <a:p>
            <a:pPr rtl="1"/>
            <a:r>
              <a:rPr lang="fa-IR" sz="1200" b="1" kern="1200" dirty="0" smtClean="0">
                <a:solidFill>
                  <a:schemeClr val="tx1"/>
                </a:solidFill>
                <a:latin typeface="+mn-lt"/>
                <a:ea typeface="+mn-ea"/>
                <a:cs typeface="+mn-cs"/>
              </a:rPr>
              <a:t> البته واژه " اجماع " در کتاب هاى اصولى و فقهى شيعه نيز به کار رفته است و از نظر علماى شيعه, فى الجمله معتبر شناخته شده است . </a:t>
            </a:r>
          </a:p>
          <a:p>
            <a:pPr rtl="1"/>
            <a:r>
              <a:rPr lang="fa-IR" sz="1200" b="1" kern="1200" dirty="0" smtClean="0">
                <a:solidFill>
                  <a:schemeClr val="tx1"/>
                </a:solidFill>
                <a:latin typeface="+mn-lt"/>
                <a:ea typeface="+mn-ea"/>
                <a:cs typeface="+mn-cs"/>
              </a:rPr>
              <a:t> بنابراين, اجماع معتبر در نزد اهل سنت و شيعه, داراى اشتراک لفظى و تباين معنوى است ; زيرا نزد علماى اهل سنت , خود اتفاق موضوعيت دارد, اما نزد علماى شيعه, اتفاق , طريق کشف نظر معصوم ( ع )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295</a:t>
            </a:fld>
            <a:endParaRPr lang="fa-I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نکته الف: </a:t>
            </a:r>
          </a:p>
          <a:p>
            <a:pPr rtl="1"/>
            <a:r>
              <a:rPr lang="fa-IR" sz="1200" b="1" kern="1200" dirty="0" smtClean="0">
                <a:solidFill>
                  <a:schemeClr val="tx1"/>
                </a:solidFill>
                <a:latin typeface="+mn-lt"/>
                <a:ea typeface="+mn-ea"/>
                <a:cs typeface="+mn-cs"/>
              </a:rPr>
              <a:t> بعضى از اصوليان اعتقاد دارند که مفاد اصول عملى , احکام تکليفى خمسه نيست ; بلکه فقط وظيفه مکلف را در عمل معين مى کنند; زيرا در برائت يا نتيجه آن عدم وجوب است و يا عدم حرمت و هيچ يک از اين دو, حکم تکليفى نيستند; و در استصحاب نيز وظيفه مکلف , عمل به حالت سابق است ; در احتياط نيز اصل عملى بر مطلق الزام دلالت دارد و الزام نوعى از احکام تکليفى نيست ; تخيير عقلى نيز بر نفى عقاب در عمل به اطراف تخيير دلالت مى کند ( 2 ) ; به خلاف برخى ديگر که مفاد آن ها را حکم مى دانند ( 3 )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اصول عملى و امارات در اين که هر دو در ظرف شک و عدم علم به حکم واقعى جعل شده اند , مشترک هستند, اما تفاوت آن ها در اين است که شک , در موضوع امارات اخذ نشده است , به خلاف اصول عملى که در موضوع آن ها شک اخذ شده است</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300</a:t>
            </a:fld>
            <a:endParaRPr lang="fa-I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نکته ب: </a:t>
            </a:r>
          </a:p>
          <a:p>
            <a:pPr rtl="1"/>
            <a:r>
              <a:rPr lang="fa-IR" sz="1200" b="1" kern="1200" dirty="0" smtClean="0">
                <a:solidFill>
                  <a:schemeClr val="tx1"/>
                </a:solidFill>
                <a:latin typeface="+mn-lt"/>
                <a:ea typeface="+mn-ea"/>
                <a:cs typeface="+mn-cs"/>
              </a:rPr>
              <a:t> مورد قاعده برائت جايى است که شک در تکليف از عدم ورود نص از جانب شارع و يا نرسيدن آن به مکلف ناشى شده باشد. </a:t>
            </a:r>
          </a:p>
          <a:p>
            <a:pPr rtl="1"/>
            <a:r>
              <a:rPr lang="fa-IR" sz="1200" b="1" kern="1200" dirty="0" smtClean="0">
                <a:solidFill>
                  <a:schemeClr val="tx1"/>
                </a:solidFill>
                <a:latin typeface="+mn-lt"/>
                <a:ea typeface="+mn-ea"/>
                <a:cs typeface="+mn-cs"/>
              </a:rPr>
              <a:t> نکته ج: </a:t>
            </a:r>
          </a:p>
          <a:p>
            <a:pPr rtl="1"/>
            <a:r>
              <a:rPr lang="fa-IR" sz="1200" b="1" kern="1200" dirty="0" smtClean="0">
                <a:solidFill>
                  <a:schemeClr val="tx1"/>
                </a:solidFill>
                <a:latin typeface="+mn-lt"/>
                <a:ea typeface="+mn-ea"/>
                <a:cs typeface="+mn-cs"/>
              </a:rPr>
              <a:t> در اين که بحث از حکم شبهات موضوعى نيز در ضمن بحث از اصل برائت مى گنجد يا نه اختلاف است . </a:t>
            </a:r>
          </a:p>
          <a:p>
            <a:pPr rtl="1"/>
            <a:r>
              <a:rPr lang="fa-IR" sz="1200" b="1" kern="1200" dirty="0" smtClean="0">
                <a:solidFill>
                  <a:schemeClr val="tx1"/>
                </a:solidFill>
                <a:latin typeface="+mn-lt"/>
                <a:ea typeface="+mn-ea"/>
                <a:cs typeface="+mn-cs"/>
              </a:rPr>
              <a:t> عده اى اعتقاد دارند که اصل برائت در شبهات موضوعى نيز جريان دارد. </a:t>
            </a:r>
          </a:p>
          <a:p>
            <a:pPr rtl="1"/>
            <a:r>
              <a:rPr lang="fa-IR" sz="1200" b="1" kern="1200" dirty="0" smtClean="0">
                <a:solidFill>
                  <a:schemeClr val="tx1"/>
                </a:solidFill>
                <a:latin typeface="+mn-lt"/>
                <a:ea typeface="+mn-ea"/>
                <a:cs typeface="+mn-cs"/>
              </a:rPr>
              <a:t> عده اى ديگر اعتقاد دارند اين بحث در شبهات موضوعى جارى نيست ; زيرا مورد قاعده جايى است که يا بيانى از جانب شارع صادر نشده و يا اين که بيان ,صادر شده; ولى به مکلف نرسيده است و در شبهات موضوعى, بيانى که وظيفه شارع بوده است وارد شده و به مکلف رسيده است ; زيرا وظيفه شارع بيان کبريات و احکام کلى است , اما بيان احکام جزئى و موضوعات خارجى, وظيفه او نيست ; بنابراين بحث از شبهات موضوعى از علم اصول خارج است و استطراداً از آن بحث مى شود. </a:t>
            </a:r>
          </a:p>
          <a:p>
            <a:pPr rtl="1"/>
            <a:r>
              <a:rPr lang="fa-IR" sz="1200" b="1" kern="1200" dirty="0" smtClean="0">
                <a:solidFill>
                  <a:schemeClr val="tx1"/>
                </a:solidFill>
                <a:latin typeface="+mn-lt"/>
                <a:ea typeface="+mn-ea"/>
                <a:cs typeface="+mn-cs"/>
              </a:rPr>
              <a:t> کسانى که برائت را در شبهات موضوعى جارى مى دانند, معتقداند که تمسک به برائت در شبهات حکمى به بعد از فحص اختصاص دارد; ولى در شبهات موضوعى, به جز موارد خاص, فحص لازم نيست . </a:t>
            </a:r>
          </a:p>
          <a:p>
            <a:pPr rtl="1"/>
            <a:r>
              <a:rPr lang="fa-IR" sz="1200" b="1" kern="1200" dirty="0" smtClean="0">
                <a:solidFill>
                  <a:schemeClr val="tx1"/>
                </a:solidFill>
                <a:latin typeface="+mn-lt"/>
                <a:ea typeface="+mn-ea"/>
                <a:cs typeface="+mn-cs"/>
              </a:rPr>
              <a:t> نکته د: </a:t>
            </a:r>
          </a:p>
          <a:p>
            <a:pPr rtl="1"/>
            <a:r>
              <a:rPr lang="fa-IR" sz="1200" b="1" kern="1200" dirty="0" smtClean="0">
                <a:solidFill>
                  <a:schemeClr val="tx1"/>
                </a:solidFill>
                <a:latin typeface="+mn-lt"/>
                <a:ea typeface="+mn-ea"/>
                <a:cs typeface="+mn-cs"/>
              </a:rPr>
              <a:t> محل نزاع اصولى و اخبارى, خصوص شبهات تحريمى حکمى است و در ساير اقسام نزاعى ندارند; بنابراين, در شبهات حکمى تحريمى, اصولى, معتقد به جريان برائت و اخبارى , معتقد به جريان احتياط است و نسبت به موارد ديگر, هر دو برائتى هستند. </a:t>
            </a:r>
          </a:p>
          <a:p>
            <a:pPr rtl="1"/>
            <a:r>
              <a:rPr lang="fa-IR" sz="1200" b="1" kern="1200" dirty="0" smtClean="0">
                <a:solidFill>
                  <a:schemeClr val="tx1"/>
                </a:solidFill>
                <a:latin typeface="+mn-lt"/>
                <a:ea typeface="+mn-ea"/>
                <a:cs typeface="+mn-cs"/>
              </a:rPr>
              <a:t> نکته ه: </a:t>
            </a:r>
          </a:p>
          <a:p>
            <a:pPr rtl="1"/>
            <a:r>
              <a:rPr lang="fa-IR" sz="1200" b="1" kern="1200" dirty="0" smtClean="0">
                <a:solidFill>
                  <a:schemeClr val="tx1"/>
                </a:solidFill>
                <a:latin typeface="+mn-lt"/>
                <a:ea typeface="+mn-ea"/>
                <a:cs typeface="+mn-cs"/>
              </a:rPr>
              <a:t> فرق بين اصالت طهارت و اصالت برائت در اين است که: </a:t>
            </a:r>
          </a:p>
          <a:p>
            <a:pPr rtl="1"/>
            <a:r>
              <a:rPr lang="fa-IR" sz="1200" b="1" kern="1200" dirty="0" smtClean="0">
                <a:solidFill>
                  <a:schemeClr val="tx1"/>
                </a:solidFill>
                <a:latin typeface="+mn-lt"/>
                <a:ea typeface="+mn-ea"/>
                <a:cs typeface="+mn-cs"/>
              </a:rPr>
              <a:t> 1 ـ اصالت طهارت فقط در باب طهارت جارى مى شود اما اصالت برائت در تمامى ابواب فقهى جريان دارد; </a:t>
            </a:r>
          </a:p>
          <a:p>
            <a:pPr rtl="1"/>
            <a:r>
              <a:rPr lang="fa-IR" sz="1200" b="1" kern="1200" dirty="0" smtClean="0">
                <a:solidFill>
                  <a:schemeClr val="tx1"/>
                </a:solidFill>
                <a:latin typeface="+mn-lt"/>
                <a:ea typeface="+mn-ea"/>
                <a:cs typeface="+mn-cs"/>
              </a:rPr>
              <a:t> 2 ـ اصالت طهارت مورد تأييد و قبول تمامى اصوليان و اخبارى ها است اما برخى منکر اصالت برائت هستند, به همين سبب اصالت طهارت در اصول عملى مورد بحث قرار نگرفته است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302</a:t>
            </a:fld>
            <a:endParaRPr lang="fa-I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برائت شرعى مقابل برائت عقلى قرار دارد و عبارت است از حکم شارع به برائت ذمه مکلف , نسبت به تکليف مشکوک , در مواردى که بعد از فحص از دليل, شک او در تکليف واقعى بر طرف نگردد. به بيان ديگر, در هر مورد مشکوکى که حکم واقعى بر مکلف مجهول بماند, شارع با جعل حکم ظاهرى, اباحه ظاهرى آورده و تکليف را برداشته است . </a:t>
            </a:r>
            <a:endParaRPr lang="fa-IR" sz="1200" b="1" dirty="0" smtClean="0">
              <a:solidFill>
                <a:srgbClr val="002060"/>
              </a:solidFill>
              <a:cs typeface="B Compset"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dirty="0" smtClean="0">
                <a:solidFill>
                  <a:srgbClr val="002060"/>
                </a:solidFill>
                <a:cs typeface="B Compset" pitchFamily="2" charset="-78"/>
              </a:rPr>
              <a:t> بر استدلال به آيه اشکالاتى وارد شده است , همانند آن که, اين آيه, فعليت عقوبت را نفى مى کند , نه استحقاق را. و در برائت آن چه که لازم است , نفى استحقاق است .</a:t>
            </a:r>
            <a:endParaRPr lang="fa-IR" sz="1200" dirty="0" smtClean="0">
              <a:solidFill>
                <a:srgbClr val="002060"/>
              </a:solidFill>
              <a:cs typeface="B Compset" pitchFamily="2" charset="-78"/>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306</a:t>
            </a:fld>
            <a:endParaRPr lang="fa-I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 مفاد حديث رفع در " ما لا يعلمون " رفع ظاهرى است نه واقعى, پس در شبهه وجوبى و تحريمى , الزام ( وجوب و حرمت ) به حسب ظاهر برداشته مى شود , اما در عالم واقع, حکم واقعى در جاى خود محفوظ است ( زيرا در غير اين صورت , لازمه آن تصويب باطل است ) .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آيا حديث رفع تنها شبهات موضوعى را در بر مى گيرد يا شبهات حکمى را و يا هر دو را شامل مى گردد معتقدان به ديدگاه اول مى گويند: چون در " ما استکرهوا و ما اضطروا و ما لا يطيقون " مراد از " ما " فعل خارجى است و اين عناوين بر احکام شرعى عارض نمى شوند , وحدت سياق اقتضا دارد که در " ما لا يعلمون " نيز مراد فعل خارجى باشد و فقط در شبهه موضوعى جارى گردد . گروه دوم از اين استدلال پاسخ هايى داده اند, از جمله اين که مراد از " ماى موصوله " جامع بين شبهات موضوعى و حکمى است .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رفع در مقابل دفع قرار دارد و هر دو در جايى به کار مى روند که مقتضى وجود شى ء فراهم باشد ; به گونه اى که اگر رفع و يا دفع نمى بود, آن شى ء در ظرف مناسب خود ( عالم عين يا اعتبار ) موجود مى شد; اما غالبا رفع در جايى استعمال مى شود که شى ء در زمان قبل از رفع يا در رتبه سابق از آن , وجود پيدا کرده باشد; بنابراين , رفع, مانع از استمرار وجود شى ء مى گردد ; ولى دفع مانع از تحقق اصل وجود شى ء مى شود نه استمرار آن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307</a:t>
            </a:fld>
            <a:endParaRPr lang="fa-I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63</a:t>
            </a:fld>
            <a:endParaRPr lang="fa-I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اصوليان که در مقابل اخبارى ها قائل به برائت و عدم وجوب احتياط هستند,سه جواب از اين استدلال داده اند: </a:t>
            </a:r>
          </a:p>
          <a:p>
            <a:pPr rtl="1"/>
            <a:r>
              <a:rPr lang="fa-IR" sz="1200" b="1" kern="1200" dirty="0" smtClean="0">
                <a:solidFill>
                  <a:schemeClr val="tx1"/>
                </a:solidFill>
                <a:latin typeface="+mn-lt"/>
                <a:ea typeface="+mn-ea"/>
                <a:cs typeface="+mn-cs"/>
              </a:rPr>
              <a:t>الف . عقل و برخى از آيات و روايات همانند: " الناس فى سعة ما لا يعلمون "(2) , " رفع عن امتى ما لا يعلمون ", " کل شى ء لک حلال "(3) و " کل شى ء مطلق حتى يرد فيه نهى "(4) همه دلالت دارند که انجام دادن محتمل الحرمة جايز و مباح است .</a:t>
            </a:r>
          </a:p>
          <a:p>
            <a:pPr rtl="1"/>
            <a:r>
              <a:rPr lang="fa-IR" sz="1200" b="1" kern="1200" dirty="0" smtClean="0">
                <a:solidFill>
                  <a:schemeClr val="tx1"/>
                </a:solidFill>
                <a:latin typeface="+mn-lt"/>
                <a:ea typeface="+mn-ea"/>
                <a:cs typeface="+mn-cs"/>
              </a:rPr>
              <a:t>ب. امر به تقوا در اين جا ارشادى است چنان که امر " اطيعواالله " ارشادى است . </a:t>
            </a:r>
          </a:p>
          <a:p>
            <a:pPr rtl="1"/>
            <a:r>
              <a:rPr lang="fa-IR" sz="1200" b="1" kern="1200" dirty="0" smtClean="0">
                <a:solidFill>
                  <a:schemeClr val="tx1"/>
                </a:solidFill>
                <a:latin typeface="+mn-lt"/>
                <a:ea typeface="+mn-ea"/>
                <a:cs typeface="+mn-cs"/>
              </a:rPr>
              <a:t>ج. اختلاف اصوليان با اخبارى ها تنها در يک مورد و آن شبهه تحريمى حکمى است ، اما درباره شبهه تحريمى موضوعى و شبهه وجوبى ـ اعم از موضوعى و حکمى ـ هر دو احتياط را لازم نمى دانند ، و اين در حالي است که آيه " اتقوا الله " عام است و همه شبهات ـ وجوبى و تحريمى, موضوعى و مصداقى ـ را شامل مى شود ; ولي اخبارى ها آن را فقط در يک مورد پذيرفته اند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311</a:t>
            </a:fld>
            <a:endParaRPr lang="fa-I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اجمال دليل به معناى عدم وضوح دلالت آن دليل بر معناى مراد بوده و از عوامل شک در حکم شرعى است . مانند اجمال آيه شريفه: " و لا تقربوهن حتى يطهرن " ( 1 ) ( هنگام عادت ماهانه ) از, ـ آميزش با ـ زنان کناره گير کنيد تا پاک شوند . </a:t>
            </a:r>
          </a:p>
          <a:p>
            <a:pPr rtl="1"/>
            <a:r>
              <a:rPr lang="fa-IR" sz="1200" b="1" kern="1200" dirty="0" smtClean="0">
                <a:solidFill>
                  <a:schemeClr val="tx1"/>
                </a:solidFill>
                <a:latin typeface="+mn-lt"/>
                <a:ea typeface="+mn-ea"/>
                <a:cs typeface="+mn-cs"/>
              </a:rPr>
              <a:t> علت اجمال اين دليل , اختلافى است که در نحوه قرائت کلمه ( يطّهّرن ) وجود دارد ; چرا که هر يک از اين قرائت ها , حکمى خاص خود دارد . بعضى آن را با تشديد قرائت نموده اند ( يطهرن ) بنابراين قرائت , معناى آيه اين مى شود که در ايام عادت , نزديکى حرام است تا اين که خون ريزى قطع و غسل حيض انجام شود . بعضى آن را با تخفيف قرائت نموده اند ( يطهرن ) بنا بر اين قرائت در ايام عادت نزديکى حرام است تا اين که خون ريزى قطع شود و احتياجى به غسل حيض نيست . </a:t>
            </a:r>
          </a:p>
          <a:p>
            <a:pPr rtl="1"/>
            <a:r>
              <a:rPr lang="fa-IR" sz="1200" b="1" kern="1200" dirty="0" smtClean="0">
                <a:solidFill>
                  <a:schemeClr val="tx1"/>
                </a:solidFill>
                <a:latin typeface="+mn-lt"/>
                <a:ea typeface="+mn-ea"/>
                <a:cs typeface="+mn-cs"/>
              </a:rPr>
              <a:t> در اين جا , اجمال نص سبب شک در حکم شرعى گرديده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316</a:t>
            </a:fld>
            <a:endParaRPr lang="fa-I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تعارض نص و نص از اقسام تعارض ادله لفظى و به معناى تعارض دو دليل لفظى اى است که داراى مدلول قطعى هستند يعنى مدلول آن ها, به اندازه اى روشن هست که احتمال خلاف در آن راه ندارد . </a:t>
            </a:r>
          </a:p>
          <a:p>
            <a:pPr rtl="1"/>
            <a:r>
              <a:rPr lang="fa-IR" sz="1200" b="1" kern="1200" dirty="0" smtClean="0">
                <a:solidFill>
                  <a:schemeClr val="tx1"/>
                </a:solidFill>
                <a:latin typeface="+mn-lt"/>
                <a:ea typeface="+mn-ea"/>
                <a:cs typeface="+mn-cs"/>
              </a:rPr>
              <a:t> اصوليان اعتقاد دارند تعارض بين دو نص قطعي الصدور معنا ندارد. چرا که به قطع صدور دو امر متنافى از معصوم(ع) منتهى مى گردد. </a:t>
            </a:r>
          </a:p>
          <a:p>
            <a:pPr rtl="1"/>
            <a:r>
              <a:rPr lang="fa-IR" sz="1200" b="1" kern="1200" dirty="0" smtClean="0">
                <a:solidFill>
                  <a:schemeClr val="tx1"/>
                </a:solidFill>
                <a:latin typeface="+mn-lt"/>
                <a:ea typeface="+mn-ea"/>
                <a:cs typeface="+mn-cs"/>
              </a:rPr>
              <a:t> بنابراين, اگر گاهى در اين موارد تعبير تعارض نص و نص به کار برده مى شود, منظور , تعارض اصطلاحى ( تعارض مستمر ) نيست , بلکه مراد تعارض صورى و غير حقيقى است و اين دو دليل به گونه اى با هم جمع يا تأويل مى شوند, مثل آن که يکى از آن دو ناسخ ديگرى باشد.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نص در اصول به دو معنا به کار مى رود, گاهى نص به معناى دليل کتبى و لفظى است که شامل آيات و روايات مى گردد و گاهى نص در مقابل ظاهر مى آيد که در اين جا معناى دوم مورد نظر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317</a:t>
            </a:fld>
            <a:endParaRPr lang="fa-I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rtl="1"/>
            <a:r>
              <a:rPr lang="fa-IR" sz="1200" b="1" kern="1200" dirty="0" smtClean="0">
                <a:solidFill>
                  <a:schemeClr val="tx1"/>
                </a:solidFill>
                <a:latin typeface="+mn-lt"/>
                <a:ea typeface="+mn-ea"/>
                <a:cs typeface="+mn-cs"/>
              </a:rPr>
              <a:t>تخيير اصولى در مقابل تخيير فقهى قرار دارد و به معناى تخيير در انتخاب يکى از دو يا چند دليل متعارض به عنوان حجت و دليل است که در نتيجه آن مجتهد مى تواند به يکى از دو خبر متعارض به عنوان حجت , تمسک کرده و به آن فتوا دهد. </a:t>
            </a:r>
          </a:p>
          <a:p>
            <a:pPr rtl="1"/>
            <a:r>
              <a:rPr lang="fa-IR" sz="1200" b="1" kern="1200" dirty="0" smtClean="0">
                <a:solidFill>
                  <a:schemeClr val="tx1"/>
                </a:solidFill>
                <a:latin typeface="+mn-lt"/>
                <a:ea typeface="+mn-ea"/>
                <a:cs typeface="+mn-cs"/>
              </a:rPr>
              <a:t> از آن جا که " حجيت " مسئله اصولى است , چنين تخييرى, تخيير اصولى نام دارد. و در حقيقت , حکم حجيتِ يکى از دو خبر متعارض حکمى وضعى و اصولى است نه تکليفى و فقهى.</a:t>
            </a:r>
          </a:p>
          <a:p>
            <a:pPr rtl="1"/>
            <a:r>
              <a:rPr lang="fa-IR" sz="1200" b="1" kern="1200" dirty="0" smtClean="0">
                <a:solidFill>
                  <a:schemeClr val="tx1"/>
                </a:solidFill>
                <a:latin typeface="+mn-lt"/>
                <a:ea typeface="+mn-ea"/>
                <a:cs typeface="+mn-cs"/>
              </a:rPr>
              <a:t> توضيح: </a:t>
            </a:r>
          </a:p>
          <a:p>
            <a:pPr rtl="1"/>
            <a:r>
              <a:rPr lang="fa-IR" sz="1200" b="1" kern="1200" dirty="0" smtClean="0">
                <a:solidFill>
                  <a:schemeClr val="tx1"/>
                </a:solidFill>
                <a:latin typeface="+mn-lt"/>
                <a:ea typeface="+mn-ea"/>
                <a:cs typeface="+mn-cs"/>
              </a:rPr>
              <a:t> در تخيير بين اخبار متعارض, ميان علماى اصول اختلاف است که آيا اين تخيير منسوب به حجيت است , به گونه اى که تخيير, تخيير در حجيت يکى از دو خبر متعارض باشد, يا اين که تخيير منسوب به عمل است به گونه اى که مکلف در عمل کردن به يکى از دو خبر مخير باشد در صورتى که تخيير, منسوب به حجيت خبر باشد, از آن جا که " حجيت " حکم اصولى است , اين تخيير را تخيير اصولى مى گويند.که تنها در حق مفتى و مجتهد صادق است , به خلاف تخيير فقهى که در حق عامى هم جارى است .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فرق بين تخيير اصولى و فقهى: </a:t>
            </a:r>
          </a:p>
          <a:p>
            <a:pPr rtl="1"/>
            <a:r>
              <a:rPr lang="fa-IR" sz="1200" b="1" kern="1200" dirty="0" smtClean="0">
                <a:solidFill>
                  <a:schemeClr val="tx1"/>
                </a:solidFill>
                <a:latin typeface="+mn-lt"/>
                <a:ea typeface="+mn-ea"/>
                <a:cs typeface="+mn-cs"/>
              </a:rPr>
              <a:t> 1 ـ تخيير اصولى(تخيير در حجيت ) به مجتهد اختصاص دارد و معمولا عوام با آن سر و کار ندارند. چون " حجيت " حکم اصولى است و احکام اصولى به مجتهد اختصاص دارد, بنابراين, اگر يکى از دو خبر, بر وجوب نماز جمعه و خبر ديگر بر حرمت آن دلالت کند, اگر مجتهد خبرى را که بر وجوب دلالت دارد, اختيار نمايد و بر اساس آن فتوا دهد, مقلدان او بايد متعيّناً نماز جمعه بخوانند و حق ترک کردن آن را ندارند. اما در تخيير فقهى(تخيير عملى)اين چنين نيست , و شامل عوام هم مى شود, در اين صورت , اگر مجتهد در حق مقلدان خود, به تخيير در عمل به يکى از دو خبر فتوا دهد, اگر مقلد, خبرى را که بر وجوب نماز جمعه دلالت دارد, انتخاب نمايد, بايد نماز جمعه بخواند و اگر خبر ديگر را انتخاب کند ـ حرمت آن را انتخاب نمايد ـ نبايد نماز جمعه بخواند. و در هر صورت , ممکن است عمل مجتهد, بر خلاف عمل مقلدش باشد. چون هر کدام جداگانه حق انتخاب دارند. </a:t>
            </a:r>
          </a:p>
          <a:p>
            <a:pPr rtl="1"/>
            <a:r>
              <a:rPr lang="fa-IR" sz="1200" b="1" kern="1200" dirty="0" smtClean="0">
                <a:solidFill>
                  <a:schemeClr val="tx1"/>
                </a:solidFill>
                <a:latin typeface="+mn-lt"/>
                <a:ea typeface="+mn-ea"/>
                <a:cs typeface="+mn-cs"/>
              </a:rPr>
              <a:t> 2 ـ در تخيير اصولى, مجتهد مى تواند حجيت يکى از دو خبر متعارض را به حق تعالى نسبت بدهد. براى مثال ,بگويد: حکم خداوند وجوب نماز جمعه است ; ولى اگر تخيير فقهى باشد, نمى توان وجوب نماز جمعه را به حق تعالى نسبت داد, چرا که مکلف در مقام عمل مخير است ولى حجيت آن خبر براى او ثابت نيست تا حکم آن را به خداوند متعال نسبت بدهد.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همان گونه که گذشت , در باب اخبار متعارض, نسبت به اصولى يا فقهى بودن تخيير ميان علماى اصول, اختلاف است . مشهور بر اين اعتقاد هستند که تخيير فقهى است , به اين بيان که: </a:t>
            </a:r>
          </a:p>
          <a:p>
            <a:pPr rtl="1"/>
            <a:r>
              <a:rPr lang="fa-IR" sz="1200" b="1" kern="1200" dirty="0" smtClean="0">
                <a:solidFill>
                  <a:schemeClr val="tx1"/>
                </a:solidFill>
                <a:latin typeface="+mn-lt"/>
                <a:ea typeface="+mn-ea"/>
                <a:cs typeface="+mn-cs"/>
              </a:rPr>
              <a:t> 1 ـ خطاب ها در اخبار عام بوده و شامل مقلد و مجتهد هر دو مى شود, </a:t>
            </a:r>
          </a:p>
          <a:p>
            <a:pPr rtl="1"/>
            <a:r>
              <a:rPr lang="fa-IR" sz="1200" b="1" kern="1200" dirty="0" smtClean="0">
                <a:solidFill>
                  <a:schemeClr val="tx1"/>
                </a:solidFill>
                <a:latin typeface="+mn-lt"/>
                <a:ea typeface="+mn-ea"/>
                <a:cs typeface="+mn-cs"/>
              </a:rPr>
              <a:t> 2 ـ دليلى نداريم که طبق آن فقط مضمون يکى از اخبار متعارض را در حق مکلف , متعين بدانيم. </a:t>
            </a:r>
          </a:p>
          <a:p>
            <a:pPr rtl="1"/>
            <a:r>
              <a:rPr lang="fa-IR" sz="1200" b="1" kern="1200" dirty="0" smtClean="0">
                <a:solidFill>
                  <a:schemeClr val="tx1"/>
                </a:solidFill>
                <a:latin typeface="+mn-lt"/>
                <a:ea typeface="+mn-ea"/>
                <a:cs typeface="+mn-cs"/>
              </a:rPr>
              <a:t> غير مشهور مى گويند: تخيير اصولى است به علت "مرفوعه زراره" که امام(ع)فرمود: "... اِذَن فتخيّر احدهما فتأخذ به و تدع الآخر " و به جهت آن که تخيير, حکمى است در حق انسان متحير و کسى که متحير مى ماند مجتهد است نه مقلد. </a:t>
            </a:r>
          </a:p>
          <a:p>
            <a:pPr rtl="1"/>
            <a:endParaRPr lang="fa-IR" sz="1200" b="1"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نکته الف: </a:t>
            </a:r>
          </a:p>
          <a:p>
            <a:pPr rtl="1"/>
            <a:r>
              <a:rPr lang="fa-IR" sz="1200" b="1" kern="1200" dirty="0" smtClean="0">
                <a:solidFill>
                  <a:schemeClr val="tx1"/>
                </a:solidFill>
                <a:latin typeface="+mn-lt"/>
                <a:ea typeface="+mn-ea"/>
                <a:cs typeface="+mn-cs"/>
              </a:rPr>
              <a:t> مشهور اصولى ها اعتقاد دارند اصل تخيير يک اصل عقلى صرف است ; زيرا عقل براى اين که " ترجيح بلا مرجح "لازم نيايد, در دوران بين محذورين , حکم به تخيير مى دهد. </a:t>
            </a:r>
          </a:p>
          <a:p>
            <a:pPr rtl="1"/>
            <a:r>
              <a:rPr lang="fa-IR" sz="1200" b="1" kern="1200" dirty="0" smtClean="0">
                <a:solidFill>
                  <a:schemeClr val="tx1"/>
                </a:solidFill>
                <a:latin typeface="+mn-lt"/>
                <a:ea typeface="+mn-ea"/>
                <a:cs typeface="+mn-cs"/>
              </a:rPr>
              <a:t> بر خلاف مشهور, عده اى از اصولى ها, اصل تخيير را از اصول شرعى مى دانند.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اصل تخيير از نظر ثبوت و اثبات نزد اصوليان مورد بحث است , چرا که بعضى از آنان , تخيير در مقام ثبوت را محال دانسته اند, ولى اتفاق دارند که در مقام اثبات ـ که همان عالم استدلال به اخبار تخيير است ـ تخيير ثابت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320</a:t>
            </a:fld>
            <a:endParaRPr lang="fa-I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بحث اصوليان در استمرارى يا بدوى بودن تخيير در جايى است که تخيير در مسئله اصولى باشد, اما در مسئله فرعى ـ فقهى ـ مانند خصال کفاره, شکى نيست که تخيير استمرارى است , يعنى کسى که روزه خود را افطار نمايد, در مرتبه اول مى تواند, يک بنده آزاد کند و در بار دوم مى تواند , شصت روز روزه بگيرد و براى بار سوم مى تواند, شصت فقير را اطعام کند.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325</a:t>
            </a:fld>
            <a:endParaRPr lang="fa-I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1. روي سماعة، قال : سالت أبا عبدالله عليه السلام عن رجل معه اناءان فيهما ماء وقع في احدهما قذر لا يدري ايهما هو وليس يقدر علي ماء غيره، قال: يهريقهما و يتيمم.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2. روي زرارة، قال : قلت له: اني قد علمت انه قد اصابه (الدم) و لم ادر أين هو فاغسله؟ قال : تغسل من ثوبک الناحية التي تري انه قد اصابه حتي تکون علي يقين من طهارتک.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328</a:t>
            </a:fld>
            <a:endParaRPr lang="fa-I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الثاني: الروايات الواردة حول الجبن و غيرها المحمولة علي الشبهة غير المحصورة، الدالة علي عدم وجوب الاجتناب منها: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1. روي اسحاق بن عمار عن الرجل يشتري من العامل و هو يظلم، قال: "يشتري منه ما لم يعلم انه ظلم فيه احدا"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2. ما رواه عبد الرحمن بن ابي عبدالله، قال: سالته عن الرجل ايشتري من العامل و هو يظلم؟ فقال: "يشتري منه"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و قد وردت روايات في اخذ جوائز الظالم.</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الي غير ذلک من الروايات المورثة لليقين بعدم وجوب الموافقة القطعية.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معيار شبهه غير محصوره به معناى ضابطه شناخت و تعيين شبهه غير محصوره از شبهه محصوره است . </a:t>
            </a:r>
          </a:p>
          <a:p>
            <a:pPr rtl="1"/>
            <a:r>
              <a:rPr lang="fa-IR" sz="1200" b="1" kern="1200" dirty="0" smtClean="0">
                <a:solidFill>
                  <a:schemeClr val="tx1"/>
                </a:solidFill>
                <a:latin typeface="+mn-lt"/>
                <a:ea typeface="+mn-ea"/>
                <a:cs typeface="+mn-cs"/>
              </a:rPr>
              <a:t> اصولى ها در تعيين اين معيار با يکديگر اختلاف دارند و ملاک هاى متفاوتى ذکر نموده اند که در زير به برخى از آن ها اشاره مى گردد: </a:t>
            </a:r>
          </a:p>
          <a:p>
            <a:pPr rtl="1"/>
            <a:r>
              <a:rPr lang="fa-IR" sz="1200" b="1" kern="1200" dirty="0" smtClean="0">
                <a:solidFill>
                  <a:schemeClr val="tx1"/>
                </a:solidFill>
                <a:latin typeface="+mn-lt"/>
                <a:ea typeface="+mn-ea"/>
                <a:cs typeface="+mn-cs"/>
              </a:rPr>
              <a:t> 1 ـ شبهه غير محصوره , شبهه اى است که شمارش اطراف آن دشوار و عسر آور باشد. بعضى معتقداند بايد شمارش آن در زمان اندک مشکل باشد،</a:t>
            </a:r>
          </a:p>
          <a:p>
            <a:pPr rtl="1"/>
            <a:r>
              <a:rPr lang="fa-IR" sz="1200" b="1" kern="1200" dirty="0" smtClean="0">
                <a:solidFill>
                  <a:schemeClr val="tx1"/>
                </a:solidFill>
                <a:latin typeface="+mn-lt"/>
                <a:ea typeface="+mn-ea"/>
                <a:cs typeface="+mn-cs"/>
              </a:rPr>
              <a:t> 2 ـ ملاک غير محصوره بودن شبهه اين است که به جهت کثرت اطراف علم اجمالى , احتمال تکليف در هر يک از اطراف , موهوم باشد, به گونه اى که عقلا به اين علم اجمالى اعتنا نمى کنند (ديدگاه منسوب به "شيخ انصارى")،</a:t>
            </a:r>
          </a:p>
          <a:p>
            <a:pPr rtl="1"/>
            <a:r>
              <a:rPr lang="fa-IR" sz="1200" b="1" kern="1200" dirty="0" smtClean="0">
                <a:solidFill>
                  <a:schemeClr val="tx1"/>
                </a:solidFill>
                <a:latin typeface="+mn-lt"/>
                <a:ea typeface="+mn-ea"/>
                <a:cs typeface="+mn-cs"/>
              </a:rPr>
              <a:t> 3 ـ شبهه غير محصوره , شبهه اى است که موافقت قطعى با آن عسر آور و دشوار باشد ( اين ملاک , مختص شبهات وجوبى است) </a:t>
            </a:r>
          </a:p>
          <a:p>
            <a:pPr rtl="1"/>
            <a:r>
              <a:rPr lang="fa-IR" sz="1200" b="1" kern="1200" dirty="0" smtClean="0">
                <a:solidFill>
                  <a:schemeClr val="tx1"/>
                </a:solidFill>
                <a:latin typeface="+mn-lt"/>
                <a:ea typeface="+mn-ea"/>
                <a:cs typeface="+mn-cs"/>
              </a:rPr>
              <a:t> 4 ـ ميزان در محصوره و غير محصوره بودن شبهه , نظر عرف است عرف هر چه را غير محصور شمرد , احکام شبهه غير محصوره بر آن جارى مى گردد ،</a:t>
            </a:r>
          </a:p>
          <a:p>
            <a:pPr rtl="1"/>
            <a:r>
              <a:rPr lang="fa-IR" sz="1200" b="1" kern="1200" dirty="0" smtClean="0">
                <a:solidFill>
                  <a:schemeClr val="tx1"/>
                </a:solidFill>
                <a:latin typeface="+mn-lt"/>
                <a:ea typeface="+mn-ea"/>
                <a:cs typeface="+mn-cs"/>
              </a:rPr>
              <a:t> 5 ـ ميزان غير محصور بودن شبهه ,تمکن نداشتن مکلف از مخالفت قطعى با آن است , به اين بيان که مکلف به طور عادى, قادر بر انجام جميع اطراف آن نيست . اين ملاک , به شبهات تحريمى اختصاص دارد زيرا در شبهه وجوبى , مکلف قادر بر مخالفت قطعى مى باشد (ديدگاه منسوب به محقق نائينى).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329</a:t>
            </a:fld>
            <a:endParaRPr lang="fa-I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دوران بين متباينين , به سه صورت تصوير مى شود: </a:t>
            </a:r>
          </a:p>
          <a:p>
            <a:pPr rtl="1"/>
            <a:r>
              <a:rPr lang="fa-IR" sz="1200" b="1" kern="1200" dirty="0" smtClean="0">
                <a:solidFill>
                  <a:schemeClr val="tx1"/>
                </a:solidFill>
                <a:latin typeface="+mn-lt"/>
                <a:ea typeface="+mn-ea"/>
                <a:cs typeface="+mn-cs"/>
              </a:rPr>
              <a:t> 1 ـ گاهى " وجوب " مسلم است اما " واجب " مردد است , مانند اين که مکلف بداند وجوبى بر عهده او آمده است , اما نمى داند که واجب نماز ظهر است يا نماز جمعه ;</a:t>
            </a:r>
          </a:p>
          <a:p>
            <a:pPr rtl="1"/>
            <a:r>
              <a:rPr lang="fa-IR" sz="1200" b="1" kern="1200" dirty="0" smtClean="0">
                <a:solidFill>
                  <a:schemeClr val="tx1"/>
                </a:solidFill>
                <a:latin typeface="+mn-lt"/>
                <a:ea typeface="+mn-ea"/>
                <a:cs typeface="+mn-cs"/>
              </a:rPr>
              <a:t> 2 ـ گاهى " حرمت " مسلم است , اما " حرام " مردد است , مثل اين که مکلف يقين دارد يکى از دو ظرف " الف و ب " خمر و نوشيدن آن حرام است و خطاب " يحرم عليک شرب الخمر " متوجه او شده است , اما نمى داند کدام يک از دو ظرف پيش روى او خمر است ;</a:t>
            </a:r>
          </a:p>
          <a:p>
            <a:pPr rtl="1"/>
            <a:r>
              <a:rPr lang="fa-IR" sz="1200" b="1" kern="1200" dirty="0" smtClean="0">
                <a:solidFill>
                  <a:schemeClr val="tx1"/>
                </a:solidFill>
                <a:latin typeface="+mn-lt"/>
                <a:ea typeface="+mn-ea"/>
                <a:cs typeface="+mn-cs"/>
              </a:rPr>
              <a:t> 3 ـ گاهى مکلف مى داند که يا وجوب يا حرمت متوجه وى شده است , اما اگر " وجوب " در ميان باشد به شى " الف " متعلق است و اگر " حرمت " در کار باشد به شى ء " ب " تعلق گرفته است , در حقيقت علم اجمالى دارد که " اما هذا الشى ء واجب و اما ذاک الشى ء حرام " که متعلق وجوب و حرمت متفاوت است . </a:t>
            </a:r>
          </a:p>
          <a:p>
            <a:pPr rtl="1"/>
            <a:r>
              <a:rPr lang="fa-IR" sz="1200" b="1" kern="1200" dirty="0" smtClean="0">
                <a:solidFill>
                  <a:schemeClr val="tx1"/>
                </a:solidFill>
                <a:latin typeface="+mn-lt"/>
                <a:ea typeface="+mn-ea"/>
                <a:cs typeface="+mn-cs"/>
              </a:rPr>
              <a:t> در باره حکم دوران بين متباينين سه نظريه وجود دارد: </a:t>
            </a:r>
          </a:p>
          <a:p>
            <a:pPr rtl="1"/>
            <a:r>
              <a:rPr lang="fa-IR" sz="1200" b="1" kern="1200" dirty="0" smtClean="0">
                <a:solidFill>
                  <a:schemeClr val="tx1"/>
                </a:solidFill>
                <a:latin typeface="+mn-lt"/>
                <a:ea typeface="+mn-ea"/>
                <a:cs typeface="+mn-cs"/>
              </a:rPr>
              <a:t> 1 ـ حرمت مخالفت قطعى و وجوب موافقت قطعى با علم اجمالى به تکليف , که لازمه آن احتياط است , اين نظر ميان اصولى ها مشهور هست ;</a:t>
            </a:r>
          </a:p>
          <a:p>
            <a:pPr rtl="1"/>
            <a:r>
              <a:rPr lang="fa-IR" sz="1200" b="1" kern="1200" dirty="0" smtClean="0">
                <a:solidFill>
                  <a:schemeClr val="tx1"/>
                </a:solidFill>
                <a:latin typeface="+mn-lt"/>
                <a:ea typeface="+mn-ea"/>
                <a:cs typeface="+mn-cs"/>
              </a:rPr>
              <a:t> 2 ـ تفصيل ميان مخالفت قطعى و موافقت قطعى , که اولى حرام و دومى غير واجب باشد , اين نظريه "محقق قمى" است ; </a:t>
            </a:r>
          </a:p>
          <a:p>
            <a:pPr rtl="1"/>
            <a:r>
              <a:rPr lang="fa-IR" sz="1200" b="1" kern="1200" dirty="0" smtClean="0">
                <a:solidFill>
                  <a:schemeClr val="tx1"/>
                </a:solidFill>
                <a:latin typeface="+mn-lt"/>
                <a:ea typeface="+mn-ea"/>
                <a:cs typeface="+mn-cs"/>
              </a:rPr>
              <a:t> 3 ـ جواز مخالفت مطلقا ـ چه قطعى و چه احتمالى ـ و اين ديدگاه به "علامه مجلسى" نسبت داده شده است . </a:t>
            </a:r>
            <a:endParaRPr lang="fa-IR" sz="1200" b="1" kern="1200" smtClean="0">
              <a:solidFill>
                <a:schemeClr val="tx1"/>
              </a:solidFill>
              <a:latin typeface="+mn-lt"/>
              <a:ea typeface="+mn-ea"/>
              <a:cs typeface="+mn-cs"/>
            </a:endParaRPr>
          </a:p>
          <a:p>
            <a:endParaRPr lang="fa-IR"/>
          </a:p>
        </p:txBody>
      </p:sp>
      <p:sp>
        <p:nvSpPr>
          <p:cNvPr id="4" name="Slide Number Placeholder 3"/>
          <p:cNvSpPr>
            <a:spLocks noGrp="1"/>
          </p:cNvSpPr>
          <p:nvPr>
            <p:ph type="sldNum" sz="quarter" idx="10"/>
          </p:nvPr>
        </p:nvSpPr>
        <p:spPr/>
        <p:txBody>
          <a:bodyPr/>
          <a:lstStyle/>
          <a:p>
            <a:fld id="{9A0A5FD9-2083-4E69-A8D6-3509C35826F0}" type="slidenum">
              <a:rPr lang="fa-IR" smtClean="0"/>
              <a:pPr/>
              <a:t>330</a:t>
            </a:fld>
            <a:endParaRPr lang="fa-I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فرق ميان اقل و اکثر استقلالى و ارتباطى اين است که در اقل و اکثر استقلالى دو تکليف مستقل وجود دارد و مکلف علم به وجود تکليف اقل دارد و در تکليف اکثر شک مى نمايد , به خلاف اقل و اکثر ارتباطى که فقط يک تکليف وجود دارد ولى در تعلق آن به اکثر يا اقل شک وجود دارد. به همين خاطر بازگشت شک در اقل و اکثر استقلالى به شک در تکليف است و نسبت به تکليف اکثر , برائت جاري مى گردد; ولى شک در اقل و اکثر ارتباطى به شک در " مکلّفٌ به " باز مى گردد و از اين رو , در آن قاعده احتياط جارى مى گردد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331</a:t>
            </a:fld>
            <a:endParaRPr lang="fa-I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شبهه دوران بين اقل و اکثر يا تحريمى است و يا وجوبى ; مثال براى شبهه تحريمى, مثل آن کسى که به اجمال بداند مجسمه سازى حرام است , ولى مردد باشد حرمت به ساخت کامل مجسمه انسان يا حيوان تعلق دارد يا ساخت ناقص آن ـ مثل نيم تنه آن ها نيز حرام است . در اين مثال, ساخت کامل ( اکثر ) يقينا حرام است و ساخت ناقص ( اقل ) مشکوک است . اقل و اکثر در اين مثال ارتباطى است ; زيرا نيم تنه جزئى از کل و مجموع است . </a:t>
            </a:r>
          </a:p>
          <a:p>
            <a:pPr rtl="1"/>
            <a:r>
              <a:rPr lang="fa-IR" sz="1200" b="1" kern="1200" dirty="0" smtClean="0">
                <a:solidFill>
                  <a:schemeClr val="tx1"/>
                </a:solidFill>
                <a:latin typeface="+mn-lt"/>
                <a:ea typeface="+mn-ea"/>
                <a:cs typeface="+mn-cs"/>
              </a:rPr>
              <a:t> مثال براى شبهه وجوبى , مانند اين که مکلف نداند نماز با سوره بر او واجب است يا نماز بدون سوره و يا اين که نماز با قنوت يا بدون قنوت . </a:t>
            </a:r>
          </a:p>
          <a:p>
            <a:pPr rtl="1"/>
            <a:r>
              <a:rPr lang="fa-IR" sz="1200" b="1" kern="1200" dirty="0" smtClean="0">
                <a:solidFill>
                  <a:schemeClr val="tx1"/>
                </a:solidFill>
                <a:latin typeface="+mn-lt"/>
                <a:ea typeface="+mn-ea"/>
                <a:cs typeface="+mn-cs"/>
              </a:rPr>
              <a:t> درباره حکم اقل و اکثر ارتباطى در شبهه وجوبى سه ديدگاه وجود دارد: </a:t>
            </a:r>
          </a:p>
          <a:p>
            <a:pPr rtl="1"/>
            <a:r>
              <a:rPr lang="fa-IR" sz="1200" b="1" kern="1200" dirty="0" smtClean="0">
                <a:solidFill>
                  <a:schemeClr val="tx1"/>
                </a:solidFill>
                <a:latin typeface="+mn-lt"/>
                <a:ea typeface="+mn-ea"/>
                <a:cs typeface="+mn-cs"/>
              </a:rPr>
              <a:t> 1 ـ عده اى در جزء اکثر , برائت عقلى و نقلى جارى کرده اند ; </a:t>
            </a:r>
          </a:p>
          <a:p>
            <a:pPr rtl="1"/>
            <a:r>
              <a:rPr lang="fa-IR" sz="1200" b="1" kern="1200" dirty="0" smtClean="0">
                <a:solidFill>
                  <a:schemeClr val="tx1"/>
                </a:solidFill>
                <a:latin typeface="+mn-lt"/>
                <a:ea typeface="+mn-ea"/>
                <a:cs typeface="+mn-cs"/>
              </a:rPr>
              <a:t> 2 ـ برخى در جزء اکثر تنها برائت شرعى جارى کرده اند, نه عقلى ; چون حکم عقل در اين گونه جاها به لزوم احتياط حکم مى کند; </a:t>
            </a:r>
          </a:p>
          <a:p>
            <a:pPr rtl="1"/>
            <a:r>
              <a:rPr lang="fa-IR" sz="1200" b="1" kern="1200" dirty="0" smtClean="0">
                <a:solidFill>
                  <a:schemeClr val="tx1"/>
                </a:solidFill>
                <a:latin typeface="+mn-lt"/>
                <a:ea typeface="+mn-ea"/>
                <a:cs typeface="+mn-cs"/>
              </a:rPr>
              <a:t> 3ـ برخى از اصوليان متقدم و متأخر به احتياط در به جا آوردن اکثر معتقد اند و برائت را مطلقا ( نه عقلى و نه شرعى ) جارى نمى دانند.</a:t>
            </a:r>
          </a:p>
          <a:p>
            <a:pPr rtl="1"/>
            <a:r>
              <a:rPr lang="fa-IR" sz="1200" b="1" kern="1200" dirty="0" smtClean="0">
                <a:solidFill>
                  <a:schemeClr val="tx1"/>
                </a:solidFill>
                <a:latin typeface="+mn-lt"/>
                <a:ea typeface="+mn-ea"/>
                <a:cs typeface="+mn-cs"/>
              </a:rPr>
              <a:t>در کتاب " کفاية الاصول " آمده است: </a:t>
            </a:r>
          </a:p>
          <a:p>
            <a:pPr rtl="1"/>
            <a:r>
              <a:rPr lang="fa-IR" sz="1200" b="1" kern="1200" dirty="0" smtClean="0">
                <a:solidFill>
                  <a:schemeClr val="tx1"/>
                </a:solidFill>
                <a:latin typeface="+mn-lt"/>
                <a:ea typeface="+mn-ea"/>
                <a:cs typeface="+mn-cs"/>
              </a:rPr>
              <a:t> " و الحق ان العلم الاجمالى بثبوت التکليف بينهما ايضا يوجب الاحتياط عقلا باتيان الاکثر " (1) . </a:t>
            </a:r>
          </a:p>
          <a:p>
            <a:pPr rtl="1"/>
            <a:r>
              <a:rPr lang="fa-IR" sz="1200" b="1" kern="1200" dirty="0" smtClean="0">
                <a:solidFill>
                  <a:schemeClr val="tx1"/>
                </a:solidFill>
                <a:latin typeface="+mn-lt"/>
                <a:ea typeface="+mn-ea"/>
                <a:cs typeface="+mn-cs"/>
              </a:rPr>
              <a:t>نکته: </a:t>
            </a:r>
          </a:p>
          <a:p>
            <a:pPr rtl="1"/>
            <a:r>
              <a:rPr lang="fa-IR" sz="1200" b="1" kern="1200" dirty="0" smtClean="0">
                <a:solidFill>
                  <a:schemeClr val="tx1"/>
                </a:solidFill>
                <a:latin typeface="+mn-lt"/>
                <a:ea typeface="+mn-ea"/>
                <a:cs typeface="+mn-cs"/>
              </a:rPr>
              <a:t> حکم اقل و اکثر ارتباطى در شبهه تحريمى درست عکس حکم آن در شبهه وجوبى است ; چرا که در شبهه تحريمى علم به حرمت اکثر وجود دارد , ولى حرمت اقل مشکوک است , به خلاف شبهه وجوبى که در آن وجوب اقل معلوم ولى وجوب اکثر مشکوک است</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332</a:t>
            </a:fld>
            <a:endParaRPr lang="fa-I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pPr rtl="1"/>
            <a:r>
              <a:rPr lang="fa-IR" sz="1200" b="1" kern="1200" dirty="0" smtClean="0">
                <a:solidFill>
                  <a:schemeClr val="tx1"/>
                </a:solidFill>
                <a:latin typeface="+mn-lt"/>
                <a:ea typeface="+mn-ea"/>
                <a:cs typeface="+mn-cs"/>
              </a:rPr>
              <a:t>وضع تعيينى در برابر وضع تعينى است , وضع در اصطلاح, قرار دادن الفاظ براى رساندن معانى و مقاصد است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و وضع تعيينى آن است که واضع, لفظى خاص را براى افاده معنايى معين در زمان مشخص, تعيين و استعمال مى کند و ديگران هم از او پيروى مى کنند.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و به ديگر بيان وضع تعيينى بر اثر جعل و انشاى واضع پديد مى آيد, مثلا پيامبر(ص)کلمه "صلاة" را براى دلالت بر عبادت مخصوص قرار مى دهد و بقيه مسلمانان بعدها آن را براى همان معنا به کار مى برند ; ولى وضع تعينى اين گونه نيست .</a:t>
            </a:r>
          </a:p>
          <a:p>
            <a:pPr rtl="1"/>
            <a:r>
              <a:rPr lang="fa-IR" sz="1200" b="1" kern="1200" dirty="0" smtClean="0">
                <a:solidFill>
                  <a:schemeClr val="tx1"/>
                </a:solidFill>
                <a:latin typeface="+mn-lt"/>
                <a:ea typeface="+mn-ea"/>
                <a:cs typeface="+mn-cs"/>
              </a:rPr>
              <a:t>خود وضع تعیینی هم دو قسم است وضع تعیینی ابتدایی و استعمالی</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وضع تعيينى استعمالى در برابر وضع تعيينى ابتدايى مى آيد و آن استعمال لفظ است در معنايى به انگيزه وضع; براى مثال , پدرى بعد از تولد پسرش مى گويد: محمد را به من بدهيد و با به کار بردن نام محمد مى خواهد اين لفظ را براى فرزند خود وضع کند. </a:t>
            </a:r>
          </a:p>
          <a:p>
            <a:r>
              <a:rPr lang="fa-IR" sz="1200" b="1" kern="1200" dirty="0" smtClean="0">
                <a:solidFill>
                  <a:schemeClr val="tx1"/>
                </a:solidFill>
                <a:latin typeface="+mn-lt"/>
                <a:ea typeface="+mn-ea"/>
                <a:cs typeface="+mn-cs"/>
              </a:rPr>
              <a:t>وضع تعينى در برابر وضع تعيينى ، وضعى است که بر اثر کثرت استعمال، و در گذر زمان و به تدريج شکل مى گيرد .</a:t>
            </a:r>
          </a:p>
          <a:p>
            <a:pPr marL="0" marR="0" indent="0" algn="r" defTabSz="914400" rtl="1"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در چنين وضعى , واضع معينى در کار نيست , بلکه ابتدا لفظ با قرينه در غير معناى موضوع له خود ـ به نحو مجاز ـ استعمال مى شود اما در گذر زمان و بر اثر کثرت استعمال بدون آن قرينه همان معناى دوم ( معناى مجازى )از آن فهميده مى شود, براى مثال کلمه " قانون " نخست به معناى خط کش بوده و سپس به سبب استعمال زياد در معناى ديگرى ( مقررات و ضوابط ) تعين پيدا مى کند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نکته: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برخى از اصوليان ,تقسيم وضع به تعيينى و تعينى را نمى پذيرند ; چرا که وضع تعينى را وضع نمى دانند اينان معتقداند هر چند کثرت استعمال منشا به وجود آمدن معناى حقيقى است , امّا معناى دوم " موضوع له " نيست . اين گروه نسبت بين حقيقت و موضوع له را عام و خاص مطلق مى دانند,و از نظرآن ها در وضع هاى تعينى معناى حقيقى مطرح است اما عنوان " موضوع له " تحقق ندارد; زيرا وضعى شکل نگرفته است .</a:t>
            </a:r>
            <a:endParaRPr lang="en-US" sz="1200" kern="1200" dirty="0" smtClean="0">
              <a:solidFill>
                <a:schemeClr val="tx1"/>
              </a:solidFill>
              <a:latin typeface="+mn-lt"/>
              <a:ea typeface="+mn-ea"/>
              <a:cs typeface="+mn-cs"/>
            </a:endParaRPr>
          </a:p>
          <a:p>
            <a:r>
              <a:rPr lang="fa-IR" sz="1200" b="1" kern="1200" dirty="0" smtClean="0">
                <a:solidFill>
                  <a:schemeClr val="tx1"/>
                </a:solidFill>
                <a:latin typeface="+mn-lt"/>
                <a:ea typeface="+mn-ea"/>
                <a:cs typeface="+mn-cs"/>
              </a:rPr>
              <a:t>فرق وضع تعینی و مجاز مشهور این است که مجاز مشهور ,به معناى لفظى است که داراى معناى حقيقى و مجازي باشد , لکن استعمال اين لفظ در معناى مجازى , بيش از استعمال آن در معناى حقيقى است , مانند استعمال صيغه امر در استحباب اما وضع تعینی یک معنا بیشتر ندارد و ان همان معنایی است که با کثرت استعمال , موضوع له لفظ قرار گرفته است</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64</a:t>
            </a:fld>
            <a:endParaRPr lang="fa-I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b="1" kern="1200" smtClean="0">
                <a:solidFill>
                  <a:schemeClr val="tx1"/>
                </a:solidFill>
                <a:latin typeface="+mn-lt"/>
                <a:ea typeface="+mn-ea"/>
                <a:cs typeface="+mn-cs"/>
              </a:rPr>
              <a:t>عده اي ديگر در فرق بين مانع و قاطع ، وجه ديگري را ذکر کرده اند به اين شرح که اگر چيزي که مخلّ است در بين اجزاي مأمورٌ به واقع شود « قاطع » ناميده مي شود و اگر در نفس اجزاء واقع شود « مانع » ناميده مي شود</a:t>
            </a:r>
            <a:endParaRPr lang="fa-IR"/>
          </a:p>
        </p:txBody>
      </p:sp>
      <p:sp>
        <p:nvSpPr>
          <p:cNvPr id="4" name="Slide Number Placeholder 3"/>
          <p:cNvSpPr>
            <a:spLocks noGrp="1"/>
          </p:cNvSpPr>
          <p:nvPr>
            <p:ph type="sldNum" sz="quarter" idx="10"/>
          </p:nvPr>
        </p:nvSpPr>
        <p:spPr/>
        <p:txBody>
          <a:bodyPr/>
          <a:lstStyle/>
          <a:p>
            <a:fld id="{9A0A5FD9-2083-4E69-A8D6-3509C35826F0}" type="slidenum">
              <a:rPr lang="fa-IR" smtClean="0"/>
              <a:pPr/>
              <a:t>334</a:t>
            </a:fld>
            <a:endParaRPr lang="fa-I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نکته الف: </a:t>
            </a:r>
            <a:endParaRPr lang="en-US" sz="1200" kern="1200" dirty="0" smtClean="0">
              <a:solidFill>
                <a:schemeClr val="tx1"/>
              </a:solidFill>
              <a:latin typeface="+mn-lt"/>
              <a:ea typeface="+mn-ea"/>
              <a:cs typeface="+mn-cs"/>
            </a:endParaRPr>
          </a:p>
          <a:p>
            <a:r>
              <a:rPr lang="fa-IR" sz="1200" b="1" kern="1200" dirty="0" smtClean="0">
                <a:solidFill>
                  <a:schemeClr val="tx1"/>
                </a:solidFill>
                <a:latin typeface="+mn-lt"/>
                <a:ea typeface="+mn-ea"/>
                <a:cs typeface="+mn-cs"/>
              </a:rPr>
              <a:t> يقين سابق در اين جا, اعم از يقين وجدانى(علم)و يقين تعبدى ( مانند ظن معتبر که دليل قاطعى بر اعتبار آن اقامه شده )است </a:t>
            </a:r>
          </a:p>
          <a:p>
            <a:pPr rtl="1"/>
            <a:r>
              <a:rPr lang="fa-IR" sz="1200" b="1" kern="1200" dirty="0" smtClean="0">
                <a:solidFill>
                  <a:schemeClr val="tx1"/>
                </a:solidFill>
                <a:latin typeface="+mn-lt"/>
                <a:ea typeface="+mn-ea"/>
                <a:cs typeface="+mn-cs"/>
              </a:rPr>
              <a:t>يقين فعلى از اقسام يقين سابق و در برابر يقين تقديرى قرار دارد و آن يقينى است که پيش از شک بوده ـ اعم از سبقت زمانى يا رتبى ـ و داراى فعليت باشد; يعنى زمانى که شرايط حصول يقين فراهم گرديده , آن شخص متوجه وضعيت بوده و يقين براى او در عمل حاصل شده است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مشهور اصولى ها معتقداند مقصود از يقين در بحث استصحاب , يقين فعلى است نه تقديرى, هر چند عده اى بر اين اعتقادند که يقين تقديرى نيز کفايت مى نمايد. </a:t>
            </a:r>
            <a:endParaRPr lang="en-US" sz="1200" kern="1200" dirty="0" smtClean="0">
              <a:solidFill>
                <a:schemeClr val="tx1"/>
              </a:solidFill>
              <a:latin typeface="+mn-lt"/>
              <a:ea typeface="+mn-ea"/>
              <a:cs typeface="+mn-cs"/>
            </a:endParaRPr>
          </a:p>
          <a:p>
            <a:pPr rtl="1"/>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نکته: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از آن رو که زمان شک و يقين در استصحاب با هم اتحاد دارند , اگر متعلق آن دو نيز اتحاد زمانى داشته باشند, تناقض لازم مى آيد . به همين خاطر تعدد زمان متيقن و مشکوک در آن شرط مى شود . </a:t>
            </a:r>
            <a:endParaRPr lang="en-US" sz="1200"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نکته: بعضى از اين تعبير که: " ارکان استصحاب , يقين سابق و شک لاحق است " اين طور استفاده نموده اند که , زمان يقين , بايد بر زمان شک مقدم باشد و حال آن که چنين چيزى از ارکان استصحاب شمرده نمى شود. بنا بر اين از ارکان استصحاب آن است که زمان متيقن, بر زمان مشکوک مقدم باشد و فرقى ندارد که خود يقين بر شک مقدم گردد يا عکس آن و يا هر دو مقارن هم باشند .</a:t>
            </a:r>
            <a:endParaRPr lang="en-US" sz="1200"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نکته: مراد از وحدت متعلق يقين و شک , وحدت در وجود خارجى است , نه صرف وحدت در ماهيت که با تعدد وجود خارجى سازگار است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336</a:t>
            </a:fld>
            <a:endParaRPr lang="fa-I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در مورد اين که قاعده يقين حجيت دارد يا نه ؟ اختلاف هست ؛</a:t>
            </a:r>
          </a:p>
          <a:p>
            <a:pPr rtl="1"/>
            <a:r>
              <a:rPr lang="fa-IR" sz="1200" b="1" kern="1200" dirty="0" smtClean="0">
                <a:solidFill>
                  <a:schemeClr val="tx1"/>
                </a:solidFill>
                <a:latin typeface="+mn-lt"/>
                <a:ea typeface="+mn-ea"/>
                <a:cs typeface="+mn-cs"/>
              </a:rPr>
              <a:t> مشهور اصوليان اعتقاد دارند شک لاحق به يقين گذشته سرايت کرده و آن را از بين مى برد , به همين دليل قاعده يقين حجت نيست .</a:t>
            </a:r>
          </a:p>
          <a:p>
            <a:pPr rtl="1"/>
            <a:r>
              <a:rPr lang="fa-IR" sz="1200" b="1" kern="1200" dirty="0" smtClean="0">
                <a:solidFill>
                  <a:schemeClr val="tx1"/>
                </a:solidFill>
                <a:latin typeface="+mn-lt"/>
                <a:ea typeface="+mn-ea"/>
                <a:cs typeface="+mn-cs"/>
              </a:rPr>
              <a:t> در مقابل , برخى اعتقاد به حجيت قاعده يقين و عدم اضمحلال يقين گذشته دارند, به اين دليل که " اخبار لا تنقض " قاعده يقين را در بر مى گيرد ; اما نظر مشهور اين است که اين اخبار, شامل قاعده يقين نمى شود و دليل ديگرى هم بر حجيت آن وجود ندارد.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به قاعده يقين, "شک سارى" نيز مى گويند; زيرا شک لاحق به يقين سرايت مى کند و آن را مرتفع مى سازد و موجب تبدل و انقلاب يقين ، به شک مى گردد.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338</a:t>
            </a:fld>
            <a:endParaRPr lang="fa-I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درباره اقسام استصحاب کلى اختلاف است . مشهور اصولى ها آن را سه قسم مى دانند; ولى برخى ديگر مانند آية الله خويى تا چهار قسم هم براى آن شمرده اند.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برخى از اصوليان جريان استصحاب در کلى را منکر اند و بر اين باور اند که در هيچ يک از اقسام سه گانه کلى(قسم اول, دوم و سوم)استصحاب جارى نيست ولى عده اى ديگر قائل به تفصيل هستند.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344</a:t>
            </a:fld>
            <a:endParaRPr lang="fa-I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rtl="1"/>
            <a:r>
              <a:rPr lang="fa-IR" sz="1200" b="1" kern="1200" dirty="0" smtClean="0">
                <a:solidFill>
                  <a:schemeClr val="tx1"/>
                </a:solidFill>
                <a:latin typeface="+mn-lt"/>
                <a:ea typeface="+mn-ea"/>
                <a:cs typeface="+mn-cs"/>
              </a:rPr>
              <a:t>در اين استصحاب پنج صورت متصور است: </a:t>
            </a:r>
          </a:p>
          <a:p>
            <a:pPr rtl="1"/>
            <a:r>
              <a:rPr lang="fa-IR" sz="1200" b="1" kern="1200" dirty="0" smtClean="0">
                <a:solidFill>
                  <a:schemeClr val="tx1"/>
                </a:solidFill>
                <a:latin typeface="+mn-lt"/>
                <a:ea typeface="+mn-ea"/>
                <a:cs typeface="+mn-cs"/>
              </a:rPr>
              <a:t> 1 ـ منشأ شک " احتمال تقدم " است ; يعنى شک در بقاى کلى, ناشى از اين احتمال باشد که, قبل از ورود زيد به خانه, عمرو وارد خانه شده و با خارج شدن زيد, هم چنان کلى انسان در ضمن(عمرو)در خانه محقق باشد. </a:t>
            </a:r>
          </a:p>
          <a:p>
            <a:pPr rtl="1"/>
            <a:r>
              <a:rPr lang="fa-IR" sz="1200" b="1" kern="1200" dirty="0" smtClean="0">
                <a:solidFill>
                  <a:schemeClr val="tx1"/>
                </a:solidFill>
                <a:latin typeface="+mn-lt"/>
                <a:ea typeface="+mn-ea"/>
                <a:cs typeface="+mn-cs"/>
              </a:rPr>
              <a:t> 2 ـ منشأ شک , " احتمال معيت " است , يعنى شک در بقاى کلى, ناشى از احتمال ورود هم زمان عمرو و زيد به خانه است , يعنى کلى انسان در ضمن دو فرد به وجود آمده, ولى الآن هم که زيد خارج شده, باز کلى انسان به دليل بودن عمرو در خانه وجود دارد. </a:t>
            </a:r>
          </a:p>
          <a:p>
            <a:pPr rtl="1"/>
            <a:r>
              <a:rPr lang="fa-IR" sz="1200" b="1" kern="1200" dirty="0" smtClean="0">
                <a:solidFill>
                  <a:schemeClr val="tx1"/>
                </a:solidFill>
                <a:latin typeface="+mn-lt"/>
                <a:ea typeface="+mn-ea"/>
                <a:cs typeface="+mn-cs"/>
              </a:rPr>
              <a:t> 3 ـ منشأ شک " احتمال تأخر بلافصل " است ; يعنى شک در بقاى کلى, ناشى از اين است که احتمال دارد هم زمان با زوال و خروج فرد اول, بلافاصله فرد دومى از کلى تحقق يافته و کلى در ضمن آن, ادامه حيات داده باشد و احتمال دارد فرد ديگرى جاى گزين فرد اول نشده و در نتيجه کلى هم منتفى شده باشد. </a:t>
            </a:r>
          </a:p>
          <a:p>
            <a:pPr rtl="1"/>
            <a:r>
              <a:rPr lang="fa-IR" sz="1200" b="1" kern="1200" dirty="0" smtClean="0">
                <a:solidFill>
                  <a:schemeClr val="tx1"/>
                </a:solidFill>
                <a:latin typeface="+mn-lt"/>
                <a:ea typeface="+mn-ea"/>
                <a:cs typeface="+mn-cs"/>
              </a:rPr>
              <a:t> اين قسم دو بخش دارد: </a:t>
            </a:r>
          </a:p>
          <a:p>
            <a:pPr rtl="1"/>
            <a:r>
              <a:rPr lang="fa-IR" sz="1200" b="1" kern="1200" dirty="0" smtClean="0">
                <a:solidFill>
                  <a:schemeClr val="tx1"/>
                </a:solidFill>
                <a:latin typeface="+mn-lt"/>
                <a:ea typeface="+mn-ea"/>
                <a:cs typeface="+mn-cs"/>
              </a:rPr>
              <a:t> الف: گاهى شک در تبدل " فردى به فردى " ـ و به تعبير بهتر ـ " مرتبه اى به مرتبه اى " است , مثل جايى که, کلى, داراى مراتب است , نظير کلى سواد(سياهى)که مراتب ضعيف (سياه کم رنگ )و شديد(سياه پر رنگ )دارد, و مرتبه قوى از سياهى قطعاً منتفى شده , ولى شک داريم که آيا مرتبه ضعيف وجود دارد يا به کلى سياهى جاى خود را به سفيدى داده و معدوم گرديده است . </a:t>
            </a:r>
          </a:p>
          <a:p>
            <a:pPr rtl="1"/>
            <a:r>
              <a:rPr lang="fa-IR" sz="1200" b="1" kern="1200" dirty="0" smtClean="0">
                <a:solidFill>
                  <a:schemeClr val="tx1"/>
                </a:solidFill>
                <a:latin typeface="+mn-lt"/>
                <a:ea typeface="+mn-ea"/>
                <a:cs typeface="+mn-cs"/>
              </a:rPr>
              <a:t> ب: شک در حدوث فرد ديگرى به جاى فرد اول است (سخن از اختلاف مراتب نيست ). </a:t>
            </a:r>
          </a:p>
          <a:p>
            <a:pPr rtl="1"/>
            <a:r>
              <a:rPr lang="fa-IR" sz="1200" b="1" kern="1200" dirty="0" smtClean="0">
                <a:solidFill>
                  <a:schemeClr val="tx1"/>
                </a:solidFill>
                <a:latin typeface="+mn-lt"/>
                <a:ea typeface="+mn-ea"/>
                <a:cs typeface="+mn-cs"/>
              </a:rPr>
              <a:t> 4 ـ گاهى منشأ شک " احتمال تأخر مع الفصل "(با فاصله)است ; يعنى شک در بقاى کلى در خانه, ناشى از اين است که مدتى بعد از معدوم شدن فرد اول شک مى شود که فرد دوم وارد خانه شده يا نه ؟ </a:t>
            </a:r>
          </a:p>
          <a:p>
            <a:pPr rtl="1"/>
            <a:r>
              <a:rPr lang="fa-IR" sz="1200" b="1" kern="1200" dirty="0" smtClean="0">
                <a:solidFill>
                  <a:schemeClr val="tx1"/>
                </a:solidFill>
                <a:latin typeface="+mn-lt"/>
                <a:ea typeface="+mn-ea"/>
                <a:cs typeface="+mn-cs"/>
              </a:rPr>
              <a:t> از اين صورت ها, صورت اول از لحاظ حکم, به صورت دوم ملحق است و صورت آخر, قطعا از محل بحث خارج است ; زيرا شک در وجود کلى انسان, ناشى از اصل حدوث فرد جديدى است ; بنا بر اين, در ناحيه سبب , اصل " عدم حدوث " جارى مى گردد و خود به خود, وضعيت مسبب , روشن مى شود. </a:t>
            </a:r>
          </a:p>
          <a:p>
            <a:pPr rtl="1"/>
            <a:r>
              <a:rPr lang="fa-IR" sz="1200" b="1" kern="1200" dirty="0" smtClean="0">
                <a:solidFill>
                  <a:schemeClr val="tx1"/>
                </a:solidFill>
                <a:latin typeface="+mn-lt"/>
                <a:ea typeface="+mn-ea"/>
                <a:cs typeface="+mn-cs"/>
              </a:rPr>
              <a:t> در جريان استصحاب کلى قسم سوم, نسبت به صورت هاى ديگر اختلاف است: </a:t>
            </a:r>
          </a:p>
          <a:p>
            <a:pPr rtl="1"/>
            <a:r>
              <a:rPr lang="fa-IR" sz="1200" b="1" kern="1200" dirty="0" smtClean="0">
                <a:solidFill>
                  <a:schemeClr val="tx1"/>
                </a:solidFill>
                <a:latin typeface="+mn-lt"/>
                <a:ea typeface="+mn-ea"/>
                <a:cs typeface="+mn-cs"/>
              </a:rPr>
              <a:t> 1 ـ عده اى اعتقاد دارند که استصحاب کلى, مطلقاً جارى مى شود, چه در صورت " احتمال معيت " که قسم اول است و چه در صورت " احتمال تأخر بلافصل " که خود دو صورت داشت ; </a:t>
            </a:r>
          </a:p>
          <a:p>
            <a:pPr rtl="1"/>
            <a:r>
              <a:rPr lang="fa-IR" sz="1200" b="1" kern="1200" dirty="0" smtClean="0">
                <a:solidFill>
                  <a:schemeClr val="tx1"/>
                </a:solidFill>
                <a:latin typeface="+mn-lt"/>
                <a:ea typeface="+mn-ea"/>
                <a:cs typeface="+mn-cs"/>
              </a:rPr>
              <a:t> 2 ـ عده اى بر اين باور اند که استصحاب کلى مطلقاً جارى نمى شود; </a:t>
            </a:r>
          </a:p>
          <a:p>
            <a:pPr rtl="1"/>
            <a:r>
              <a:rPr lang="fa-IR" sz="1200" b="1" kern="1200" dirty="0" smtClean="0">
                <a:solidFill>
                  <a:schemeClr val="tx1"/>
                </a:solidFill>
                <a:latin typeface="+mn-lt"/>
                <a:ea typeface="+mn-ea"/>
                <a:cs typeface="+mn-cs"/>
              </a:rPr>
              <a:t> 3 ـ گروهى به تفصيل معتقد شده اند به اين گونه که در جايى که " احتمال معيت " باشد استصحاب کلى جارى است , ولى در صورتى که " احتمال تأخر بدون فاصله " باشد, در هيچ يک از دو قسم آن جارى نيست ; </a:t>
            </a:r>
          </a:p>
          <a:p>
            <a:pPr rtl="1"/>
            <a:r>
              <a:rPr lang="fa-IR" sz="1200" b="1" kern="1200" dirty="0" smtClean="0">
                <a:solidFill>
                  <a:schemeClr val="tx1"/>
                </a:solidFill>
                <a:latin typeface="+mn-lt"/>
                <a:ea typeface="+mn-ea"/>
                <a:cs typeface="+mn-cs"/>
              </a:rPr>
              <a:t> 4 ـ برخى, هم چون " شيخ انصارى " اعتقاد دارند در فرض اول, (احتمال معيت ), استصحاب کلى جارى است و در فرض دوم, (احتمال تاخر) در صورت شک در مصاديق مثل وجود کلى در ضمن زيد يا عمرو استصحاب کلى جارى نمى گردد; اما در صورت شک در مراتب , استصحاب کلى جارى مى شود.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347</a:t>
            </a:fld>
            <a:endParaRPr lang="fa-I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جمع عرفى از اقسام جمع بين ادله است و آن به معناى ايجاد سازگارى و رفع تنافى ميان مدلول دو دليل است , به گونه اى که عرف و عقلاى عالم آن را بپسندند و در محاورات خود از آن بهره گيرند, مانند اين که دليل عام بگويد: " اکرم العلماء " و دليل خاص بگويد: " لا تکرم العالم الفاسق ". در اين صورت بين دو دليل جمع مى شود و عام, بر خاص حمل مى گردد و نتيجه جمع بين اين دو , وجوب اکرام عالم غير فاسق است . </a:t>
            </a:r>
          </a:p>
          <a:p>
            <a:pPr rtl="1"/>
            <a:r>
              <a:rPr lang="fa-IR" sz="1200" b="1" kern="1200" dirty="0" smtClean="0">
                <a:solidFill>
                  <a:schemeClr val="tx1"/>
                </a:solidFill>
                <a:latin typeface="+mn-lt"/>
                <a:ea typeface="+mn-ea"/>
                <a:cs typeface="+mn-cs"/>
              </a:rPr>
              <a:t> موارد ذيل از مصاديق جمع عرفى محسوب مى شوند: </a:t>
            </a:r>
          </a:p>
          <a:p>
            <a:pPr rtl="1"/>
            <a:r>
              <a:rPr lang="fa-IR" sz="1200" b="1" kern="1200" dirty="0" smtClean="0">
                <a:solidFill>
                  <a:schemeClr val="tx1"/>
                </a:solidFill>
                <a:latin typeface="+mn-lt"/>
                <a:ea typeface="+mn-ea"/>
                <a:cs typeface="+mn-cs"/>
              </a:rPr>
              <a:t> 1 ـ موردى که يکى از دو دليل, قرينه عرفى براى دليل ديگر باشد ; مانند عام و خاص که نزد عرف , دليل خاص , بر دليل عام قرينه است و نيز مانند مطلق و مقيد, نص و ظاهر, اظهر و ظاهر; </a:t>
            </a:r>
          </a:p>
          <a:p>
            <a:pPr rtl="1"/>
            <a:r>
              <a:rPr lang="fa-IR" sz="1200" b="1" kern="1200" dirty="0" smtClean="0">
                <a:solidFill>
                  <a:schemeClr val="tx1"/>
                </a:solidFill>
                <a:latin typeface="+mn-lt"/>
                <a:ea typeface="+mn-ea"/>
                <a:cs typeface="+mn-cs"/>
              </a:rPr>
              <a:t> 2 ـ موردى که يکى از آن دو ، و يا هر دو داراى قدر متيقن باشند, در اين صورت , هر کدام را بر قدر متيقن آن حمل مى کنيم و از اين طريق, تعارض رفع مى گردد. </a:t>
            </a:r>
          </a:p>
          <a:p>
            <a:pPr rtl="1"/>
            <a:r>
              <a:rPr lang="fa-IR" sz="1200" b="1" kern="1200" dirty="0" smtClean="0">
                <a:solidFill>
                  <a:schemeClr val="tx1"/>
                </a:solidFill>
                <a:latin typeface="+mn-lt"/>
                <a:ea typeface="+mn-ea"/>
                <a:cs typeface="+mn-cs"/>
              </a:rPr>
              <a:t> منظور از قدر متيقن, قدر متيقن خارجى است , نه قدر متيقن در مقام تخاطب , مانند آن که دليلى مى گويد: " ثمن العذرة سحت " و دليل ديگر مى گويد: " لا بأس ببيع العذرة " . دليل اول که بر حرمت بيع عذره (کود حيوانى) دلالت دارد , اطلاق دارد و شامل عذره (کود) انساني و غير انساني از مأکول اللحم و غير آن مى گردد , و دليل دوم که بر جواز بيع عذره دلالت دارد , نيز اطلاق دارد . قدر متيقن از دليل اول, عذره انسان و قدر متيقن از دليل دوم, عذره حيوانات حلال گوشت است و با حمل هر کدام از آن ها بر قدر متيقن, تنافى مدلولى آن دو مرتفع مى گردد ; </a:t>
            </a:r>
          </a:p>
          <a:p>
            <a:pPr rtl="1"/>
            <a:r>
              <a:rPr lang="fa-IR" sz="1200" b="1" kern="1200" dirty="0" smtClean="0">
                <a:solidFill>
                  <a:schemeClr val="tx1"/>
                </a:solidFill>
                <a:latin typeface="+mn-lt"/>
                <a:ea typeface="+mn-ea"/>
                <a:cs typeface="+mn-cs"/>
              </a:rPr>
              <a:t> 3 ـ در جايى که يکى از دو دليل " حاکم " و دليل ديگرى " محکوم " و يا يکى از دو دليل " وارد " و ديگرى " مورود " باشد, در اين جا, دليل حاکم و دليل وارد بر ديگرى مقدم مى شود ; </a:t>
            </a:r>
          </a:p>
          <a:p>
            <a:pPr rtl="1"/>
            <a:r>
              <a:rPr lang="fa-IR" sz="1200" b="1" kern="1200" dirty="0" smtClean="0">
                <a:solidFill>
                  <a:schemeClr val="tx1"/>
                </a:solidFill>
                <a:latin typeface="+mn-lt"/>
                <a:ea typeface="+mn-ea"/>
                <a:cs typeface="+mn-cs"/>
              </a:rPr>
              <a:t> 4 ـ آن جا که ميان دو دليل, نسبت عموم و خصوص من وجه باشد; ولى يکى از آن دو براى تحديد و بيان ضابطه و تعيين حد و مرز وارد شده باشد و دليل ديگر در مقام تحديد نباشد. در اين جا, هر عامى که در مقام تحديد وارد شود, ظهورش قوى تر است , مانند عموماتى که در باب اوزان و مقادير وارد شده است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جمع عرفى را "جمع مقبول" نيز مى گويند; چون نزد عرف اين جمع پذيرفته شده است و "جمع دلالتى" نيز مى گويند, چون اين جمع مربوط به دلالت دو دليل است و ربطى به سند ندارد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352</a:t>
            </a:fld>
            <a:endParaRPr lang="fa-I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fa-IR" sz="1200" b="1" dirty="0" smtClean="0"/>
              <a:t>2- مبتکر اين اصطلاح در علم اصول "شيخ انصارى" (ره) است .</a:t>
            </a:r>
          </a:p>
          <a:p>
            <a:pPr algn="just"/>
            <a:r>
              <a:rPr lang="fa-IR" sz="1200" b="1" dirty="0" smtClean="0"/>
              <a:t>3- بعضي از اصوليان دليل وارد را دو قسم دانسته اند؛ به اين بيان که گاهي دليل وارد ، رافع موضوع دليل مورود است ، و گاهي مُثبِت موضوع براي دليل مورود است . مثال براي قسم دوم: دليل جواز فتوا دادن با استناد به حجّت ، و دليل حجيّت ، و دليل حجيّت خبر ثقه ، که دليل دوم وارد بر دليل اول است و فرد ديگري را براي موضوع دليل اوّل اثبات مي کند</a:t>
            </a:r>
            <a:endParaRPr lang="fa-IR" sz="1200" dirty="0" smtClean="0"/>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355</a:t>
            </a:fld>
            <a:endParaRPr lang="fa-I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روایت ترجیح صفات راوی</a:t>
            </a:r>
            <a:r>
              <a:rPr lang="fa-IR" baseline="0" dirty="0" smtClean="0"/>
              <a:t> عبارت است از :</a:t>
            </a:r>
          </a:p>
          <a:p>
            <a:r>
              <a:rPr lang="fa-IR" dirty="0" smtClean="0"/>
              <a:t>الكافي     1     67    باب اختلاف الحديث .....  ص : 62</a:t>
            </a:r>
          </a:p>
          <a:p>
            <a:r>
              <a:rPr lang="fa-IR" dirty="0" smtClean="0"/>
              <a:t> مُحَمَّدُ بْنُ يَحْيَى عَنْ مُحَمَّدِ بْنِ الْحُسَيْنِ عَنْ مُحَمَّدِ بْنِ عِيسَى عَنْ صَفْوَانَ بْنِ يَحْيَى عَنْ دَاوُدَ بْنِ الْحُصَيْنِ عَنْ عُمَرَ بْنِ حَنْظَلَةَ قَالَ سَأَلْتُ أَبَا عَبْدِ اللَّهِ ع عَنْ رَجُلَيْنِ مِنْ أَصْحَابِنَا بَيْنَهُمَا مُنَازَعَةٌ فِي دَيْنٍ أَوْ مِيرَاثٍ فَتَحَاكَمَا إِلَى السُّلْطَانِ وَ إِلَى الْقُضَاةِ أَ يَحِلُّ ذَلِكَ قَالَ مَنْ تَحَاكَمَ إِلَيْهِمْ فِي حَقٍّ أَوْ بَاطِلٍ فَإِنَّمَا تَحَاكَمَ إِلَى الطَّاغُوتِ وَ مَا يَحْكُمُ لَهُ فَإِنَّمَا يَأْخُذُ سُحْتاً وَ إِنْ كَانَ حَقّاً ثَابِتاً لِأَنَّهُ أَخَذَهُ بِحُكْمِ الطَّاغُوتِ وَ قَدْ أَمَرَ اللَّهُ أَنْ يُكْفَرَ بِهِ قَالَ اللَّهُ تَعَالَى يُرِيدُونَ أَنْ يَتَحاكَمُوا إِلَى الطَّاغُوتِ وَ قَدْ أُمِرُوا أَنْ يَكْفُرُوا بِهِ قُلْتُ فَكَيْفَ يَصْنَعَانِ قَالَ يَنْظُرَانِ إِلَى مَنْ كَانَ مِنْكُمْ مِمَّنْ قَدْ رَوَى حَدِيثَنَا وَ نَظَرَ فِي حَلَالِنَا وَ حَرَامِنَا وَ عَرَفَ أَحْكَامَنَا فَلْيَرْضَوْا بِهِ حَكَماً فَإِنِّي قَدْ جَعَلْتُهُ عَلَيْكُمْ حَاكِماً فَإِذَا حَكَمَ بِحُكْمِنَا فَلَمْ يَقْبَلْهُ مِنْهُ فَإِنَّمَا اسْتَخَفَّ بِحُكْمِ اللَّهِ وَ عَلَيْنَا رَدَّ وَ الرَّادُّ عَلَيْنَا الرَّادُّ عَلَى اللَّهِ وَ هُوَ عَلَى حَدِّ الشِّرْكِ بِاللَّهِ قُلْتُ فَإِنْ كَانَ كُلُّ رَجُلٍ اخْتَارَ رَجُلًا مِنْ أَصْحَابِنَا فَرَضِيَا أَنْ يَكُونَا النَّاظِرَيْنِ فِي حَقِّهِمَا وَ اخْتَلَفَا فِيمَا حَكَمَا وَ كِلَاهُمَا اخْتَلَفَا فِي حَدِيثِكُمْ قَالَ الْحُكْمُ مَا حَكَمَ بِهِ أَعْدَلُهُمَا وَ أَفْقَهُهُمَا وَ أَصْدَقُهُمَا فِي الْحَدِيثِ وَ أَوْرَعُهُمَا وَ لَا يَلْتَفِتْ إِلَى مَا يَحْكُمُ بِهِ الْآخَرُ قَالَ قُلْتُ فَإِنَّهُمَا عَدْلَانِ مَرْضِيَّانِ عِنْدَ أَصْحَابِنَا لَا يُفَضَّلُ وَاحِدٌ مِنْهُمَا عَلَى الْآخَرِ قَالَ فَقَالَ يُنْظَرُ إِلَى مَا كَانَ مِنْ رِوَايَتِهِمْ عَنَّا فِي ذَلِكَ الَّذِي حَكَمَا بِهِ الْمُجْمَعُ عَلَيْهِ مِنْ أَصْحَابِكَ فَيُؤْخَذُ بِهِ مِنْ حُكْمِنَا وَ يُتْرَكُ الشَّاذُّ الَّذِي لَيْسَ بِمَشْهُورٍ عِنْدَ أَصْحَابِكَ فَإِنَّ الْمُجْمَعَ عَلَيْهِ لَا رَيْبَ فِيهِ وَ إِنَّمَا الْأُمُورُ ثَلَاثَةٌ أَمْرٌ بَيِّنٌ رُشْدُهُ فَيُتَّبَعُ وَ أَمْرٌ بَيِّنٌ غَيُّهُ فَيُجْتَنَبُ وَ أَمْرٌ مُشْكِلٌ يُرَدُّ عِلْمُهُ إِلَى اللَّهِ وَ إِلَى رَسُولِهِ قَالَ رَسُولُ اللَّهِ ص حَلَالٌ بَيِّنٌ وَ حَرَامٌ بَيِّنٌ وَ شُبُهَاتٌ بَيْنَ ذَلِكَ فَمَنْ تَرَكَ الشُّبُهَاتِ نَجَا مِنَ الْمُحَرَّمَاتِ وَ مَنْ أَخَذَ بِالشُّبُهَاتِ ارْتَكَبَ الْمُحَرَّمَاتِ وَ هَلَكَ مِنْ حَيْثُ لَا يَعْلَمُ قُلْتُ فَإِنْ كَانَ الْخَبَرَانِ عَنْكُمَا مَشْهُورَيْنِ قَدْ رَوَاهُمَا الثِّقَاتُ عَنْكُمْ قَالَ يُنْظَرُ فَمَا وَافَقَ حُكْمُهُ حُكْمَ الْكِتَابِ وَ السُّنَّةِ وَ خَالَفَ الْعَامَّةَ فَيُؤْخَذُ بِهِ وَ يُتْرَكُ مَا خَالَفَ حُكْمُهُ حُكْمَ الْكِتَابِ وَ السُّنَّةِ وَ وَافَقَ الْعَامَّةَ قُلْتُ جُعِلْتُ فِدَاكَ أَ رَأَيْتَ إِنْ كَانَ الْفَقِيهَانِ عَرَفَا حُكْمَهُ مِنَ الْكِتَابِ وَ السُّنَّةِ وَ وَجَدْنَا أَحَدَ الْخَبَرَيْنِ مُوَافِقاً لِلْعَامَّةِ وَ الْآخَرَ مُخَالِفاً لَهُمْ بِأَيِّ الْخَبَرَيْنِ يُؤْخَذُ قَالَ مَا خَالَفَ الْعَامَّةَ فَفِيهِ الرَّشَادُ فَقُلْتُ جُعِلْتُ فِدَاكَ فَإِنْ وَافَقَهُمَا الْخَبَرَانِ جَمِيعاً قَالَ يُنْظَرُ إِلَى مَا هُمْ إِلَيْهِ أَمْيَلُ حُكَّامُهُمْ وَ قُضَاتُهُمْ فَيُتْرَكُ وَ يُؤْخَذُ بِالْآخَرِ قُلْتُ فَإِنْ وَافَقَ حُكَّامُهُمُ الْخَبَرَيْنِ جَمِيعاً قَالَ إِذَا كَانَ ذَلِكَ فَأَرْجِهْ حَتَّى تَلْقَى إِمَامَكَ فَإِنَّ الْوُقُوفَ عِنْدَ الشُّبُهَاتِ خَيْرٌ مِنَ الِاقْتِحَامِ فِي الْهَلَكَاتِ </a:t>
            </a:r>
          </a:p>
          <a:p>
            <a:endParaRPr lang="fa-IR" dirty="0" smtClean="0"/>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363</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20000"/>
          </a:bodyPr>
          <a:lstStyle/>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65</a:t>
            </a:fld>
            <a:endParaRPr lang="fa-I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kern="1200" dirty="0" smtClean="0">
                <a:solidFill>
                  <a:schemeClr val="tx1"/>
                </a:solidFill>
                <a:latin typeface="+mn-lt"/>
                <a:ea typeface="+mn-ea"/>
                <a:cs typeface="+mn-cs"/>
              </a:rPr>
              <a:t>والمدار في وصف الوضع بكونه خاصّاً أو عامّاً، هو كون الملحوظ خاصّاً، أو عاماً. فلو كان الملحوظ خاصّاً فالوضع خاص(ملحوظ خام و بدون اینکه موضوع له قرار گرفته باشد) ولو وضع اللفظ لنفس الملحوظ الخاص يكون الموضوع له خاصاً أيضاً.(پس موضوع له همان ملحوظ است منتهی بشرط لای از وضع لفظ برای ان) ولو كان الملحوظ عاماً فالوضع عام ولو وضع اللفظ لنفس الملحوظ العام يكون الموضوع له عامّاً أيضاً</a:t>
            </a:r>
            <a:endParaRPr lang="fa-IR"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66</a:t>
            </a:fld>
            <a:endParaRPr lang="fa-I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fa-IR" sz="1200" b="1" kern="1200" dirty="0" smtClean="0">
                <a:solidFill>
                  <a:schemeClr val="tx1"/>
                </a:solidFill>
                <a:latin typeface="+mn-lt"/>
                <a:ea typeface="+mn-ea"/>
                <a:cs typeface="+mn-cs"/>
              </a:rPr>
              <a:t>هنگام وضع , تصور معناى جزئى و خاص از سوى واضع را ,وضع خاص مى گويند. مانند تصور " زيد " خارجى (فردى که در خارج است ) هنگام وضع لفظ زيد براى آن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67</a:t>
            </a:fld>
            <a:endParaRPr lang="fa-I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وضع عام عبارت است از تصور معناى کلى در هنگام وضع از سوى واضع . </a:t>
            </a:r>
          </a:p>
          <a:p>
            <a:pPr rtl="1"/>
            <a:r>
              <a:rPr lang="fa-IR" sz="1200" b="1" kern="1200" dirty="0" smtClean="0">
                <a:solidFill>
                  <a:schemeClr val="tx1"/>
                </a:solidFill>
                <a:latin typeface="+mn-lt"/>
                <a:ea typeface="+mn-ea"/>
                <a:cs typeface="+mn-cs"/>
              </a:rPr>
              <a:t> در کتاب "محاضرات فى اصول الفقه" آمده است: </a:t>
            </a:r>
          </a:p>
          <a:p>
            <a:pPr rtl="1"/>
            <a:r>
              <a:rPr lang="fa-IR" sz="1200" b="1" kern="1200" dirty="0" smtClean="0">
                <a:solidFill>
                  <a:schemeClr val="tx1"/>
                </a:solidFill>
                <a:latin typeface="+mn-lt"/>
                <a:ea typeface="+mn-ea"/>
                <a:cs typeface="+mn-cs"/>
              </a:rPr>
              <a:t> "و هو ان يتصور الواضع المعنى الکلى حين الوضع فيضع اللفظ بازائه... "(1), مانند تصور معناى کلى انسان ـ حيوان ناطق ـ در هنگام وضع لفظ انسان براى آن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68</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3</a:t>
            </a:fld>
            <a:endParaRPr lang="fa-I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kern="1200" dirty="0" smtClean="0">
                <a:solidFill>
                  <a:schemeClr val="tx1"/>
                </a:solidFill>
                <a:latin typeface="+mn-lt"/>
                <a:ea typeface="+mn-ea"/>
                <a:cs typeface="+mn-cs"/>
              </a:rPr>
              <a:t>ارشاد العقول ج 3 ص50</a:t>
            </a:r>
          </a:p>
          <a:p>
            <a:pPr rtl="1"/>
            <a:r>
              <a:rPr lang="fa-IR" sz="1200" kern="1200" dirty="0" smtClean="0">
                <a:solidFill>
                  <a:schemeClr val="tx1"/>
                </a:solidFill>
                <a:latin typeface="+mn-lt"/>
                <a:ea typeface="+mn-ea"/>
                <a:cs typeface="+mn-cs"/>
              </a:rPr>
              <a:t>لفيفاً من المحقّقين حاولوا تصحيح هذا القسم بالأمثلة التالية</a:t>
            </a:r>
            <a:r>
              <a:rPr lang="en-US" sz="1200" b="1"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أ: إذا لاحظ الواضع فرداً خارجياً من نوع كزيد، وهو يعلم أنّ بينه و بين سائر الأفراد جامعاً كليّاً، فيضع اللفظ للجامع بينه و بين سائر الأفراد، فالملحوظ خاص أعني زيداً، لكن الموضوع له الجامع بين هذا الفرد وسائر الأفراد</a:t>
            </a:r>
            <a:r>
              <a:rPr lang="en-US" sz="1200" b="1"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ب: ما ذكره شيخ مشايخنا العلاّمة الحائري: إذا تصور شخصاً جزئياً خارجيّاً من دون أن يعلم تفصيلاً بالقدر المشترك بينه و بين سائر الأفراد، و لكنّه يعلم إجمالاً باشتماله على جامع مشترك بينه و بين باقي الأفراد مثله، كما إذا رأى جسماً من بعيد ولم يعلم أنّه حيوان أو جماد، فوضع لفظاً بازاء ما هو متحد مع هذا الشخص في الواقع (أي على الجامع بينه و بين غيره) فالموضوع له لوحظ إجمالاً وبالوجه، وليس الوجه عند هذا الشخص إلاّ الجزئي، لأنّ المفروض أنّ الجامع ليس متعقلاً عنده إلاّ بعنوان ما هو متّحد مع هذا الشخص</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ج: الكمّ المعروف بالمتر الذي هو وحدة قياس الطول ومقداره 100 سانتيمتر، فالمخترع وضع لفظ المتر على الوحدة القياسية التي اخترعها وعلى كلّ وحدة تشابهها، فالوضع خاص، لأنّ الموضوع هو الكمية المعيّنة، ولكن الموضوع له هو الجامع بينه و بين غيره</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70</a:t>
            </a:fld>
            <a:endParaRPr lang="fa-I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71</a:t>
            </a:fld>
            <a:endParaRPr lang="fa-I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73</a:t>
            </a:fld>
            <a:endParaRPr lang="fa-I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مراد, آن چيزى است که تحقق آن در خارج مطلوب مريد ( اراده کننده ) باشد و اراده وى به آن تعلق گيرد; به گونه اى که در او شوق مؤکد ايجاد مى کند, به اندازه اى که يا خود براى تحصيل آن در خارج حرکت مى نمايد يا ديگرى را به انجام دادن آن وادار مى کند.</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74</a:t>
            </a:fld>
            <a:endParaRPr lang="fa-I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حقيقت در برابر مجاز بوده و آن به کار گيرى لفظ براى رساندن معناى موضوع له آن است ; به بيان ديگر , استعمال لفظ را در معنايى که براى آن وضع شده است , حقيقت مى گويند ـ معناى موضوع له را معناى حقيقى مى نامند ـ مانند استعمال لفظ " اسد " در معناى حيوان مفترس ـ درنده ـ ; که چون لفظ اسد براى معناى حيوان درنده وضع شده است , اين استعمال حقيقى است . </a:t>
            </a:r>
          </a:p>
          <a:p>
            <a:pPr rtl="1"/>
            <a:r>
              <a:rPr lang="fa-IR" sz="1200" b="1" kern="1200" dirty="0" smtClean="0">
                <a:solidFill>
                  <a:schemeClr val="tx1"/>
                </a:solidFill>
                <a:latin typeface="+mn-lt"/>
                <a:ea typeface="+mn-ea"/>
                <a:cs typeface="+mn-cs"/>
              </a:rPr>
              <a:t>استعمال در لغت به معناى به کار گرفتن و به کار بردن و در اصطلاح اهل ادب عبارت است از القاى لفظ و اراده معنا , يعنى به کار گيرى لفظ به قصد ايجاد معنا در ذهن مخاطب .</a:t>
            </a:r>
          </a:p>
          <a:p>
            <a:pPr rtl="1"/>
            <a:r>
              <a:rPr lang="fa-IR" sz="1200" b="1" kern="1200" dirty="0" smtClean="0">
                <a:solidFill>
                  <a:schemeClr val="tx1"/>
                </a:solidFill>
                <a:latin typeface="+mn-lt"/>
                <a:ea typeface="+mn-ea"/>
                <a:cs typeface="+mn-cs"/>
              </a:rPr>
              <a:t> در کتاب " فوائد الاصول " آمده است: </a:t>
            </a:r>
          </a:p>
          <a:p>
            <a:pPr rtl="1"/>
            <a:r>
              <a:rPr lang="fa-IR" sz="1200" b="1" kern="1200" dirty="0" smtClean="0">
                <a:solidFill>
                  <a:schemeClr val="tx1"/>
                </a:solidFill>
                <a:latin typeface="+mn-lt"/>
                <a:ea typeface="+mn-ea"/>
                <a:cs typeface="+mn-cs"/>
              </a:rPr>
              <a:t> " فنقول: ان الاستعمال عبارة عن القاء المعنى باللفظ و جعل اللفظ مرآة له " ( 1 ). </a:t>
            </a:r>
          </a:p>
          <a:p>
            <a:pPr rtl="1"/>
            <a:r>
              <a:rPr lang="fa-IR" sz="1200" b="1" kern="1200" dirty="0" smtClean="0">
                <a:solidFill>
                  <a:schemeClr val="tx1"/>
                </a:solidFill>
                <a:latin typeface="+mn-lt"/>
                <a:ea typeface="+mn-ea"/>
                <a:cs typeface="+mn-cs"/>
              </a:rPr>
              <a:t> اراده و قصد از مقومات استعمال است . و اين, وجه افتراق دلالت تصورى با استعمال است ; زيرا در دلالت تصورى به مجرد ايجاد لفظ , معنا به ذهن خطور مى کند ; حتى در صورتى که بدون اراده آن را به زبان آورده و يا از برخورد دو سنگ لفظ ايجاد گرديده باشد. </a:t>
            </a:r>
          </a:p>
          <a:p>
            <a:pPr rtl="1"/>
            <a:r>
              <a:rPr lang="fa-IR" sz="1200" b="1" kern="1200" dirty="0" smtClean="0">
                <a:solidFill>
                  <a:schemeClr val="tx1"/>
                </a:solidFill>
                <a:latin typeface="+mn-lt"/>
                <a:ea typeface="+mn-ea"/>
                <a:cs typeface="+mn-cs"/>
              </a:rPr>
              <a:t> اما در استعمال , متکلم لفظ را به قصد خطور دادن معنا در ذهن شنونده به کار مى برد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76</a:t>
            </a:fld>
            <a:endParaRPr lang="fa-I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ميان اصولى ها اختلاف است که آيا استعمال لفظ در معناى مجازى به اذن و ترخيص واضع بستگى دارد و آن هم فقط در محدوده علايقى است که در علم بيان ذکر شده, يا اين که استعمال آن تابع پسند طبع و ذوق سليم است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مشهور قدما, استعمال لفظ در معناى مجازى را تابع اذن واضع و در محدوده علايق شناخته شده مى دانند و مشهور متأخران از جمله " محقق نائينى " و " آخوند خراسانى " نظر دوم را پذيرفته اند.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77</a:t>
            </a:fld>
            <a:endParaRPr lang="fa-I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نکته: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 سکاکى " اعتقاد دارد مجاز عبارت است از استعمال لفظ در موضوع له ادعايى; براى مثال , انسان شجاع را مصداق ادعايى شير درنده محسوب مى کند; يعنى ادعا شده که اين يکى از افراد شير است و سپس لفظ اسد را در آن استعمال مى کند. " زيد اسد "; يعنى زيد مصداق ادعايى اسد است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 بنابر اين , در نظر " سکاکى " مجاز نيز استعمال لفظ در موضوع له است , با ادعاى اين که فرد شجاع , مصداقى از مصاديق شير درنده است . به اين نظريه , نظريه " مجاز عقلى " مى گويند.</a:t>
            </a:r>
          </a:p>
          <a:p>
            <a:pPr rtl="1"/>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78</a:t>
            </a:fld>
            <a:endParaRPr lang="fa-I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علايم حقيقت به معناى نشانه ها و شيوه هاى عرفى است که عرف به کمک آن ها, نوع استعمال يک لفظ در معنا را از نظر حقيقت بودن يا نبودن مشخص مى کند ; به بيان ديگر, گاهى انسان شک مى کند که يک لفظ براى معنايى خاص وضع شده يا نه , براى مثال شک دارد که لفظ "اسد" براى حيوان درنده وضع شده يا نه ، در نتيجه نمى داند که آيا استعمال اين لفظ در اين معنا , به نحو مجاز است تا به قرينه صارفه نياز باشد يا به نحو حقيقت .</a:t>
            </a:r>
          </a:p>
          <a:p>
            <a:pPr rtl="1"/>
            <a:r>
              <a:rPr lang="fa-IR" sz="1200" b="1" kern="1200" dirty="0" smtClean="0">
                <a:solidFill>
                  <a:schemeClr val="tx1"/>
                </a:solidFill>
                <a:latin typeface="+mn-lt"/>
                <a:ea typeface="+mn-ea"/>
                <a:cs typeface="+mn-cs"/>
              </a:rPr>
              <a:t> علماى اصول , براى تشخيص معناى حقيقى از معناى مجازى , راه ها و نشانه هاى مختلفى ذکر نموده اند; براى مثال, در کتاب " هداية المسترشدين " بيش از دوازده علامت ذکر شده است ; ولى مهم ترين و معروف ترين آن ها سه علامت است: </a:t>
            </a:r>
          </a:p>
          <a:p>
            <a:pPr rtl="1"/>
            <a:r>
              <a:rPr lang="fa-IR" sz="1200" b="1" kern="1200" dirty="0" smtClean="0">
                <a:solidFill>
                  <a:schemeClr val="tx1"/>
                </a:solidFill>
                <a:latin typeface="+mn-lt"/>
                <a:ea typeface="+mn-ea"/>
                <a:cs typeface="+mn-cs"/>
              </a:rPr>
              <a:t> 1 ـ تبادر ; 2 ـ عدم صحت سلب ; 3 ـ اطراد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79</a:t>
            </a:fld>
            <a:endParaRPr lang="fa-I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در ذهن انسان , معانى بسيارى انباشته شده است که هر چند به تفصيل نسبت به همه آن ها علم ندارد . ولى در ارتکاز و عمق ذهن و حافظه او وجود دارند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200" b="1" i="0" u="none" strike="noStrike" cap="none" normalizeH="0" baseline="0" dirty="0" smtClean="0">
                <a:ln>
                  <a:noFill/>
                </a:ln>
                <a:solidFill>
                  <a:srgbClr val="002060"/>
                </a:solidFill>
                <a:effectLst/>
                <a:latin typeface="Zar"/>
                <a:ea typeface="Calibri" pitchFamily="34" charset="0"/>
                <a:cs typeface="B Compset" pitchFamily="2" charset="-78"/>
              </a:rPr>
              <a:t>در مواردى که در معناى لفظى شک مى شود , آن لفظ به يکى از اهل عرف عرضه مى گردد اگر در ميان معانى متفاوتى که در عمق ذهن او وجود دارند , يک معنا بدون</a:t>
            </a:r>
            <a:r>
              <a:rPr kumimoji="0" lang="fa-IR" sz="1200" b="1" i="0" u="none" strike="noStrike" cap="none" normalizeH="0" dirty="0" smtClean="0">
                <a:ln>
                  <a:noFill/>
                </a:ln>
                <a:solidFill>
                  <a:srgbClr val="002060"/>
                </a:solidFill>
                <a:effectLst/>
                <a:latin typeface="Zar"/>
                <a:ea typeface="Calibri" pitchFamily="34" charset="0"/>
                <a:cs typeface="B Compset" pitchFamily="2" charset="-78"/>
              </a:rPr>
              <a:t> قرینه</a:t>
            </a:r>
            <a:r>
              <a:rPr kumimoji="0" lang="fa-IR" sz="1200" b="1" i="0" u="none" strike="noStrike" cap="none" normalizeH="0" baseline="0" dirty="0" smtClean="0">
                <a:ln>
                  <a:noFill/>
                </a:ln>
                <a:solidFill>
                  <a:srgbClr val="002060"/>
                </a:solidFill>
                <a:effectLst/>
                <a:latin typeface="Zar"/>
                <a:ea typeface="Calibri" pitchFamily="34" charset="0"/>
                <a:cs typeface="B Compset" pitchFamily="2" charset="-78"/>
              </a:rPr>
              <a:t> زودتر از ديگر معانى به ذهن او خطور کرد , نشانه اين است که لفظ براى آن معنا وضع شده است .</a:t>
            </a:r>
          </a:p>
          <a:p>
            <a:pPr rtl="1"/>
            <a:endParaRPr lang="fa-IR" sz="1200" b="1"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إشكال:وقد يظن أنّ العلم بالوضع، متوقّف على التبادر، و هو بدوره متوقف على العلم بالوضع حسب الفرض، إذ لولا العلم بأنّ اللفظ موضوع لذلك المعنى، لما تبادر منه المعنى، و هذا دور واضح</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والجواب: انّ الدور منتف، لأنّ المستعلِم بالتبادر، إمّا أن يكون من أهل اللسان أو لا؟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فعلى الأوّل، فالعلم التفصيلي بأنّ المستعمل فيه هو الموضوع له موقوف على التبادر عند المستعلم، و لكن التبادر عنده موقوف على العلم الارتكازي الحاصل له نتيجة نشوئه و اختلاطه مع أهل اللسان منذ صباهفالعلم التفصيلي بالحقيقة هو الموقوف، و العلم الإجمالي الارتكازي بها هو الموقوف عليه، فاختلف الموقوف و الموقوف عليه</a:t>
            </a:r>
            <a:r>
              <a:rPr lang="en-US" sz="1200" kern="1200" dirty="0" smtClean="0">
                <a:solidFill>
                  <a:schemeClr val="tx1"/>
                </a:solidFill>
                <a:latin typeface="+mn-lt"/>
                <a:ea typeface="+mn-ea"/>
                <a:cs typeface="+mn-cs"/>
              </a:rPr>
              <a:t>. </a:t>
            </a:r>
          </a:p>
          <a:p>
            <a:pPr rtl="1"/>
            <a:r>
              <a:rPr lang="fa-IR" sz="1200" b="1" kern="1200" dirty="0" smtClean="0">
                <a:solidFill>
                  <a:schemeClr val="tx1"/>
                </a:solidFill>
                <a:latin typeface="+mn-lt"/>
                <a:ea typeface="+mn-ea"/>
                <a:cs typeface="+mn-cs"/>
              </a:rPr>
              <a:t>وعلى الثاني، فالدور منتف أيضاً، لأنّ علم المستعلِم بالحقيقة تفصيلاً موقوف على تبادر المعنى عند أهل اللسان ـ لاعنده ـ والتبادر عند أهل اللسان موقوف على علمهم الارتكازي الحاصل لهم</a:t>
            </a:r>
            <a:endParaRPr lang="en-US" sz="1200" kern="1200" dirty="0" smtClean="0">
              <a:solidFill>
                <a:schemeClr val="tx1"/>
              </a:solidFill>
              <a:latin typeface="+mn-lt"/>
              <a:ea typeface="+mn-ea"/>
              <a:cs typeface="+mn-cs"/>
            </a:endParaRPr>
          </a:p>
          <a:p>
            <a:r>
              <a:rPr lang="fa-IR" sz="1200" b="1" kern="1200" dirty="0" smtClean="0">
                <a:solidFill>
                  <a:schemeClr val="tx1"/>
                </a:solidFill>
                <a:latin typeface="+mn-lt"/>
                <a:ea typeface="+mn-ea"/>
                <a:cs typeface="+mn-cs"/>
              </a:rPr>
              <a:t>المراد من العلم الإجمالي هنا هو العلم الارتكازي الحاصل للإنسان الناشئ بين أهل اللغة من لدن صباه إلى شيخوخته و إن لم يلتفت إليه، وهذا غير العلم الإجمالي المبحوث عنه في باب الاشتغال</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80</a:t>
            </a:fld>
            <a:endParaRPr lang="fa-I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1200" b="1" i="0" u="none" strike="noStrike" cap="none" normalizeH="0" baseline="0" dirty="0" smtClean="0">
                <a:ln>
                  <a:noFill/>
                </a:ln>
                <a:solidFill>
                  <a:srgbClr val="002060"/>
                </a:solidFill>
                <a:effectLst/>
                <a:latin typeface="Zar"/>
                <a:ea typeface="Calibri" pitchFamily="34" charset="0"/>
                <a:cs typeface="B Compset" pitchFamily="2" charset="-78"/>
              </a:rPr>
              <a:t>صحت سلب از علايم مجاز است , به اين معنا که هر گاه لفظى در معنايى استعمال شود و سلب معنا از آن لفظ صحيح باشد , استعمال لفظ در آن معنا , مجازى است. </a:t>
            </a:r>
            <a:endParaRPr kumimoji="0" lang="en-US" sz="1200" b="0" i="0" u="none" strike="noStrike" cap="none" normalizeH="0" baseline="0" dirty="0" smtClean="0">
              <a:ln>
                <a:noFill/>
              </a:ln>
              <a:solidFill>
                <a:srgbClr val="002060"/>
              </a:solidFill>
              <a:effectLst/>
              <a:latin typeface="Arial" pitchFamily="34" charset="0"/>
              <a:cs typeface="B Compse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a-IR" sz="1200" b="1" i="0" u="none" strike="noStrike" cap="none" normalizeH="0" baseline="0" dirty="0" smtClean="0">
                <a:ln>
                  <a:noFill/>
                </a:ln>
                <a:solidFill>
                  <a:srgbClr val="002060"/>
                </a:solidFill>
                <a:effectLst/>
                <a:latin typeface="Zar"/>
                <a:ea typeface="Calibri" pitchFamily="34" charset="0"/>
                <a:cs typeface="B Compset" pitchFamily="2" charset="-78"/>
              </a:rPr>
              <a:t>مثلا  اگر لفظ "اسد" در رجل شجاع استعمال شود و شک شود اين استعمال حقيقى است يا مجازى , در صورتى که بتوان آن معنا را از لفظ اسد سلب نمود , مانند: "الرجل الشجاع ليس باَسَد " اين صحت سلب , علامت مجازى بودن چنين استعمالى است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81</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شبهه تحرییمیه و وجوبیه لفقدان</a:t>
            </a:r>
            <a:r>
              <a:rPr lang="fa-IR" baseline="0" dirty="0" smtClean="0"/>
              <a:t> النص و اجماله و تعارضه در فقه نداریم و اینها صرفا بحثهای علمی است و ثمر عملی ندارد لذا مولف در باب احتیاط فرموده :</a:t>
            </a:r>
          </a:p>
          <a:p>
            <a:pPr rtl="1"/>
            <a:r>
              <a:rPr lang="fa-IR" sz="1200" b="1" kern="1200" dirty="0" smtClean="0">
                <a:solidFill>
                  <a:schemeClr val="tx1"/>
                </a:solidFill>
                <a:latin typeface="+mn-lt"/>
                <a:ea typeface="+mn-ea"/>
                <a:cs typeface="+mn-cs"/>
              </a:rPr>
              <a:t>مقتضي التقسيم السابق في الشک في التکليف يقتضي ان يکون هنا ايضا مسائل أربع، لان الشبهة إما حکمية، أو موضوعية، و منشا الشک في الحکمية اما فقدان النص، أو اجماله، أو تعارض النصين، و لکن کل ذلک فروض نظرية لا واقع لها في الفقه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فالتي لها تطبيقات عملية ملموسة في الفقه هي المسالة الرابعة، اي الشبهة التحريمية الموضوعية، و اما المسائل الثلاث الحکمية، فليست لها تطبيقات عملية، و لذلک نکتفي بالمسالة الرابعة.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49</a:t>
            </a:fld>
            <a:endParaRPr lang="fa-I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dirty="0" smtClean="0"/>
              <a:t>اینکه مصنف</a:t>
            </a:r>
            <a:r>
              <a:rPr lang="fa-IR" baseline="0" dirty="0" smtClean="0"/>
              <a:t> تغایر را به فقط اجمال و تفصیل دانسته درست نیست </a:t>
            </a:r>
            <a:r>
              <a:rPr lang="fa-IR" sz="1200" b="1" kern="1200" dirty="0" smtClean="0">
                <a:solidFill>
                  <a:schemeClr val="tx1"/>
                </a:solidFill>
                <a:latin typeface="+mn-lt"/>
                <a:ea typeface="+mn-ea"/>
                <a:cs typeface="+mn-cs"/>
              </a:rPr>
              <a:t>: الحمل الأوّلي الذاتي، و هو ما إذا کان المحمول نفسَ الموضوع مفهوماً بأن يکون ما يفهم من أحدهما نفسَ ما يفهم من الآخر، مع اختلاف بينهما في الإجمال و التفصيل کما إذا قلنا: الأسد حيوان مفترس، و الإنسان حيوان ناطق. </a:t>
            </a:r>
            <a:endParaRPr lang="en-US" sz="1200" kern="1200" dirty="0" smtClean="0">
              <a:solidFill>
                <a:schemeClr val="tx1"/>
              </a:solidFill>
              <a:latin typeface="+mn-lt"/>
              <a:ea typeface="+mn-ea"/>
              <a:cs typeface="+mn-cs"/>
            </a:endParaRPr>
          </a:p>
          <a:p>
            <a:r>
              <a:rPr lang="fa-IR" dirty="0" smtClean="0"/>
              <a:t>زیرا همانطور که در مثال متن هم اوردیم انسان انسان است را حمل اولی ذاتی می گویند بدون اینکه</a:t>
            </a:r>
            <a:r>
              <a:rPr lang="fa-IR" baseline="0" dirty="0" smtClean="0"/>
              <a:t> اجمال و تفصیلی در کار باشد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82</a:t>
            </a:fld>
            <a:endParaRPr lang="fa-I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و لنذکر مثالاً آخر: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إنّ آية الخمس، أعني قوله سبحانه: (واعْلَمُوا أَنَّما غَنِمْتُمْ مِنْ شَيْءٍ فَأَنَّ للهِ خُمُسَــهُ وَ لِلــرَّسُولِ وَ لِــذِي القُربـي وَ اليَتــامــي وَ المَســـاکِيــنِ وَابْنِ السَّبيـــل) (الأنفال / 41) توجب</a:t>
            </a:r>
            <a:r>
              <a:rPr lang="en-US" sz="1200" b="1" kern="1200" dirty="0" smtClean="0">
                <a:solidFill>
                  <a:schemeClr val="tx1"/>
                </a:solidFill>
                <a:latin typeface="+mn-lt"/>
                <a:ea typeface="+mn-ea"/>
                <a:cs typeface="+mn-cs"/>
                <a:sym typeface="Symbol"/>
              </a:rPr>
              <a:t></a:t>
            </a:r>
            <a:r>
              <a:rPr lang="fa-IR" sz="1200" b="1" kern="1200" dirty="0" smtClean="0">
                <a:solidFill>
                  <a:schemeClr val="tx1"/>
                </a:solidFill>
                <a:latin typeface="+mn-lt"/>
                <a:ea typeface="+mn-ea"/>
                <a:cs typeface="+mn-cs"/>
              </a:rPr>
              <a:t> إخراج الخمس عن الغنيمة.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فهل الکلمة (الغنيمة) موضوعة للغنائم المأخوذة في الحرب، أو تعمّ کلّ فائدة يحوزها الإنسان من طرق شتي؟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يُستکشف الثاني عن طريق الاطّراد في الاستعمال، فإذا تتبعنا الکتاب و السنّة نجد إطّراد استعمالها في کلّ ما يحوزه الإنسان من أيّ طريق کان.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قال سبحانه: (تَـبْـتَـغُــونَ عَــرَضَ الحَيــاة الــدُّنْيــا فَعِنْــدَ اللهِ مَغــانِمَ کَثِيــرَة) (النساء / 94) ، و المراد مطلق النِّعم و الرزق.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و قال رسول الله صلي الله عليه و آله وسلّم في مورد الزکاة: «اللّهمّ اجْعَلْها مغنماً»</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و في مسند أحمد: «غنيمة مجالس الذکر الجنة»، و في وصف شهر رمضان: غُنم المؤمن.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فهذه الاستعمالات الکثيرة المطّردة، تکشف عن وضعه للمعني الأعم. </a:t>
            </a:r>
            <a:endParaRPr lang="en-US" sz="1200"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و هذا هو الطريق المألوف في اقتناص مفاهيم اللغات و معانيها و في تفسير لغات القرآن، و مشکلات السنّة، و عليه قاطبة المحقّقين، و يطلق علي هذا النوع من تفسير القرآن، التفسير البياني.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83</a:t>
            </a:fld>
            <a:endParaRPr lang="fa-I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فإن قيل: إنّ كتب اللغة موضوعة لبيان المستعمل فيه لا الموضوع له(2)،فتجد انّها تذكر للفظ «القضاء» عشرة معان و هكذا الحال في لفظ «الوحي» مع أنّهما ليسا من المشترك اللفظي في شيء، فلا يفيد التنصيص سوى انّ اللفظ قد استعمل في معنى من المعاني، و من المعلوم أنّالاستعمال أعمّ من الحقيقة</a:t>
            </a:r>
            <a:r>
              <a:rPr lang="en-US" sz="1200" kern="1200" dirty="0" smtClean="0">
                <a:solidFill>
                  <a:schemeClr val="tx1"/>
                </a:solidFill>
                <a:latin typeface="+mn-lt"/>
                <a:ea typeface="+mn-ea"/>
                <a:cs typeface="+mn-cs"/>
              </a:rPr>
              <a:t>. </a:t>
            </a:r>
          </a:p>
          <a:p>
            <a:pPr rtl="1"/>
            <a:r>
              <a:rPr lang="fa-IR" sz="1200" b="1" kern="1200" dirty="0" smtClean="0">
                <a:solidFill>
                  <a:schemeClr val="tx1"/>
                </a:solidFill>
                <a:latin typeface="+mn-lt"/>
                <a:ea typeface="+mn-ea"/>
                <a:cs typeface="+mn-cs"/>
              </a:rPr>
              <a:t>قلت: إنّ ما ذكر ليس ضابطة كلّية لأنّ بعض معاجم اللغة أُلّف لبيان المعنى الأصلي الذي اشتق منه سائر المعاني التي استعمل فيه اللفظ ككتاب «المقاييس»  و أساس اللغة، للزمخشري فمن ألقى نظرة فاحصة فيهما يميّز المعنى الأصلي عن المعنى الذي استعمل فيه اللفظ لمناسبة من المناسبات</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84</a:t>
            </a:fld>
            <a:endParaRPr lang="fa-I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rtl="1"/>
            <a:r>
              <a:rPr lang="fa-IR" sz="1200" b="1" kern="1200" dirty="0" smtClean="0">
                <a:solidFill>
                  <a:schemeClr val="tx1"/>
                </a:solidFill>
                <a:latin typeface="+mn-lt"/>
                <a:ea typeface="+mn-ea"/>
                <a:cs typeface="+mn-cs"/>
              </a:rPr>
              <a:t> توضيح: </a:t>
            </a:r>
          </a:p>
          <a:p>
            <a:pPr rtl="1"/>
            <a:r>
              <a:rPr lang="fa-IR" sz="1200" b="1" kern="1200" dirty="0" smtClean="0">
                <a:solidFill>
                  <a:schemeClr val="tx1"/>
                </a:solidFill>
                <a:latin typeface="+mn-lt"/>
                <a:ea typeface="+mn-ea"/>
                <a:cs typeface="+mn-cs"/>
              </a:rPr>
              <a:t> شک در کلام دو گونه است: </a:t>
            </a:r>
          </a:p>
          <a:p>
            <a:pPr rtl="1"/>
            <a:r>
              <a:rPr lang="fa-IR" sz="1200" b="1" kern="1200" dirty="0" smtClean="0">
                <a:solidFill>
                  <a:schemeClr val="tx1"/>
                </a:solidFill>
                <a:latin typeface="+mn-lt"/>
                <a:ea typeface="+mn-ea"/>
                <a:cs typeface="+mn-cs"/>
              </a:rPr>
              <a:t> 1 ـ شک در معناى موضوع له مانند شک در اين که موضوع له لفظ " صعيد " آيا تراب ( خاک خالص ) است يا مطلق وجه الارض ( هر آن چه که به آن در عرف " سطح زمين " گفته مى شود ) ;</a:t>
            </a:r>
          </a:p>
          <a:p>
            <a:pPr rtl="1"/>
            <a:r>
              <a:rPr lang="fa-IR" sz="1200" b="1" kern="1200" dirty="0" smtClean="0">
                <a:solidFill>
                  <a:schemeClr val="tx1"/>
                </a:solidFill>
                <a:latin typeface="+mn-lt"/>
                <a:ea typeface="+mn-ea"/>
                <a:cs typeface="+mn-cs"/>
              </a:rPr>
              <a:t> 2 ـ شک در مراد متکلم بعد از علم به معناى موضوع له .</a:t>
            </a:r>
          </a:p>
          <a:p>
            <a:pPr rtl="1"/>
            <a:r>
              <a:rPr lang="fa-IR" sz="1200" b="1" kern="1200" dirty="0" smtClean="0">
                <a:solidFill>
                  <a:schemeClr val="tx1"/>
                </a:solidFill>
                <a:latin typeface="+mn-lt"/>
                <a:ea typeface="+mn-ea"/>
                <a:cs typeface="+mn-cs"/>
              </a:rPr>
              <a:t> براى بر طرف کردن شک در معناى موضوع له , علامات تشخيص معناى حقيقى از مجازى به کار گرفته مى شوند ولى براى زدودن شک در مراد متکلم , اصول لفظى مورد استفاده قرار مى گيرند . </a:t>
            </a:r>
          </a:p>
          <a:p>
            <a:pPr rtl="1"/>
            <a:r>
              <a:rPr lang="fa-IR" sz="1200" b="1" kern="1200" dirty="0" smtClean="0">
                <a:solidFill>
                  <a:schemeClr val="tx1"/>
                </a:solidFill>
                <a:latin typeface="+mn-lt"/>
                <a:ea typeface="+mn-ea"/>
                <a:cs typeface="+mn-cs"/>
              </a:rPr>
              <a:t> براى مثال , جايى که علم به معناى حقيقى وجود دارد ولى شک شده آيا متکلم معناى حقيقى يا معناى مجازى را اراده کرده است ، با تمسک به اصالت حقيقت , به اراده معناى حقيقى از سوى متکلم حکم مى شود . </a:t>
            </a:r>
          </a:p>
          <a:p>
            <a:pPr rtl="1"/>
            <a:r>
              <a:rPr lang="fa-IR" sz="1200" b="1" kern="1200" dirty="0" smtClean="0">
                <a:solidFill>
                  <a:schemeClr val="tx1"/>
                </a:solidFill>
                <a:latin typeface="+mn-lt"/>
                <a:ea typeface="+mn-ea"/>
                <a:cs typeface="+mn-cs"/>
              </a:rPr>
              <a:t> دليل حجيت تمسک به اصول لفظى ـ که يک سيره عقلائى است ـ امضا و تأييد اين سيره از سوى شارع مى باشد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تفاوت اصول لفظى و اصول عملى در دو چيز است: </a:t>
            </a:r>
          </a:p>
          <a:p>
            <a:pPr rtl="1"/>
            <a:r>
              <a:rPr lang="fa-IR" sz="1200" b="1" kern="1200" dirty="0" smtClean="0">
                <a:solidFill>
                  <a:schemeClr val="tx1"/>
                </a:solidFill>
                <a:latin typeface="+mn-lt"/>
                <a:ea typeface="+mn-ea"/>
                <a:cs typeface="+mn-cs"/>
              </a:rPr>
              <a:t> 1 - از نظر کاربرد: اصول عملى براى رهايى مکلف از سرگردانى در مقام عمل است ; اما اصول لفظى هنگامى به کار مى آيند که مراد گوينده روشن نباشد ; بنا بر اين , اصول لفظى اماره هستند ; </a:t>
            </a:r>
          </a:p>
          <a:p>
            <a:pPr rtl="1"/>
            <a:r>
              <a:rPr lang="fa-IR" sz="1200" b="1" kern="1200" dirty="0" smtClean="0">
                <a:solidFill>
                  <a:schemeClr val="tx1"/>
                </a:solidFill>
                <a:latin typeface="+mn-lt"/>
                <a:ea typeface="+mn-ea"/>
                <a:cs typeface="+mn-cs"/>
              </a:rPr>
              <a:t> 2 - از نظر فحص: در اصول لفظى ، لزوم فحص براى دفع احتمال وجود مانع ( مخصّص و مقيّد ) بعد از آن است که مقتضى که همان ظهور جمله است موجود مى باشد ، اما فحص در اصول عملى, پيرامون اثبات اصل وجود مقتضى است , چون که قبل از جريان اصول عملى مقتضى موجود نيست .</a:t>
            </a:r>
          </a:p>
          <a:p>
            <a:pPr rtl="1"/>
            <a:r>
              <a:rPr lang="fa-IR" sz="1200" b="1" kern="1200" dirty="0" smtClean="0">
                <a:solidFill>
                  <a:schemeClr val="tx1"/>
                </a:solidFill>
                <a:latin typeface="+mn-lt"/>
                <a:ea typeface="+mn-ea"/>
                <a:cs typeface="+mn-cs"/>
              </a:rPr>
              <a:t>اصول لفظى دو گونه هستند: </a:t>
            </a:r>
          </a:p>
          <a:p>
            <a:pPr rtl="1"/>
            <a:r>
              <a:rPr lang="fa-IR" sz="1200" b="1" kern="1200" dirty="0" smtClean="0">
                <a:solidFill>
                  <a:schemeClr val="tx1"/>
                </a:solidFill>
                <a:latin typeface="+mn-lt"/>
                <a:ea typeface="+mn-ea"/>
                <a:cs typeface="+mn-cs"/>
              </a:rPr>
              <a:t> 1 ـ اصول لفظى وجودى , مثل اصالت عموم , اصالت حقيقت و اصالت ظهور ;</a:t>
            </a:r>
          </a:p>
          <a:p>
            <a:pPr rtl="1"/>
            <a:r>
              <a:rPr lang="fa-IR" sz="1200" b="1" kern="1200" dirty="0" smtClean="0">
                <a:solidFill>
                  <a:schemeClr val="tx1"/>
                </a:solidFill>
                <a:latin typeface="+mn-lt"/>
                <a:ea typeface="+mn-ea"/>
                <a:cs typeface="+mn-cs"/>
              </a:rPr>
              <a:t> 2 ـ اصول لفظى عدمى , مثل اصالت عدم قرينه , اصالت عدم تقييد و اصالت عدم تخصيص . </a:t>
            </a:r>
          </a:p>
          <a:p>
            <a:pPr rtl="1"/>
            <a:r>
              <a:rPr lang="fa-IR" sz="1200" b="1" kern="1200" dirty="0" smtClean="0">
                <a:solidFill>
                  <a:schemeClr val="tx1"/>
                </a:solidFill>
                <a:latin typeface="+mn-lt"/>
                <a:ea typeface="+mn-ea"/>
                <a:cs typeface="+mn-cs"/>
              </a:rPr>
              <a:t> منشأ شک در اين که گوينده خلاف ظاهر کلام خود را اراده کرده است , دو چيز است: </a:t>
            </a:r>
          </a:p>
          <a:p>
            <a:pPr rtl="1"/>
            <a:r>
              <a:rPr lang="fa-IR" sz="1200" b="1" kern="1200" dirty="0" smtClean="0">
                <a:solidFill>
                  <a:schemeClr val="tx1"/>
                </a:solidFill>
                <a:latin typeface="+mn-lt"/>
                <a:ea typeface="+mn-ea"/>
                <a:cs typeface="+mn-cs"/>
              </a:rPr>
              <a:t> الف ) شک در مطابقت اراده استعمالى با ظهور کلام, از آن رو که احتمال استعمال مجازى مى رود ;</a:t>
            </a:r>
          </a:p>
          <a:p>
            <a:pPr rtl="1"/>
            <a:r>
              <a:rPr lang="fa-IR" sz="1200" b="1" kern="1200" dirty="0" smtClean="0">
                <a:solidFill>
                  <a:schemeClr val="tx1"/>
                </a:solidFill>
                <a:latin typeface="+mn-lt"/>
                <a:ea typeface="+mn-ea"/>
                <a:cs typeface="+mn-cs"/>
              </a:rPr>
              <a:t> ب ) شک در مطابقت اصل ظهور با اراده جدى , و در حقيقت شک در مطابقت اراده استعمالى با اراده جدى با قطع به تطابق اراده استعمالى و ظهور . </a:t>
            </a:r>
          </a:p>
          <a:p>
            <a:pPr rtl="1"/>
            <a:r>
              <a:rPr lang="fa-IR" sz="1200" b="1" kern="1200" dirty="0" smtClean="0">
                <a:solidFill>
                  <a:schemeClr val="tx1"/>
                </a:solidFill>
                <a:latin typeface="+mn-lt"/>
                <a:ea typeface="+mn-ea"/>
                <a:cs typeface="+mn-cs"/>
              </a:rPr>
              <a:t> براى رفع شک ناشى از مطابقت اراده استعمالى با ظهور کلام , بايد به اصول عدمى هم چون اصالت عدم قرينه , اصالت عدم تقييد و اصالت عدم تخصيص تمسک نمود; يعنى اصل آن است که قرينه اى بر خلاف ظاهر نيست و تقييد و تخصيصى وجود ندارد و اراده استعمالى , مطابق ظهور است . </a:t>
            </a:r>
          </a:p>
          <a:p>
            <a:pPr rtl="1"/>
            <a:r>
              <a:rPr lang="fa-IR" sz="1200" b="1" kern="1200" dirty="0" smtClean="0">
                <a:solidFill>
                  <a:schemeClr val="tx1"/>
                </a:solidFill>
                <a:latin typeface="+mn-lt"/>
                <a:ea typeface="+mn-ea"/>
                <a:cs typeface="+mn-cs"/>
              </a:rPr>
              <a:t> و براى رفع شک در مطابقت اصل ظهور با اراده جدى , بايد به اصول لفظى وجودى از قبيل اصالت حقيقت , اصالت عموم و اصالت اطلاق تمسک نمود . ( 1 ) </a:t>
            </a:r>
          </a:p>
          <a:p>
            <a:pPr rtl="1"/>
            <a:r>
              <a:rPr lang="fa-IR" sz="1200" b="1" kern="1200" dirty="0" smtClean="0">
                <a:solidFill>
                  <a:schemeClr val="tx1"/>
                </a:solidFill>
                <a:latin typeface="+mn-lt"/>
                <a:ea typeface="+mn-ea"/>
                <a:cs typeface="+mn-cs"/>
              </a:rPr>
              <a:t> در باره رجوع اصول وجودى به عدمى و يا به عکس , اختلاف است . </a:t>
            </a:r>
          </a:p>
          <a:p>
            <a:pPr rtl="1"/>
            <a:r>
              <a:rPr lang="fa-IR" sz="1200" b="1" kern="1200" dirty="0" smtClean="0">
                <a:solidFill>
                  <a:schemeClr val="tx1"/>
                </a:solidFill>
                <a:latin typeface="+mn-lt"/>
                <a:ea typeface="+mn-ea"/>
                <a:cs typeface="+mn-cs"/>
              </a:rPr>
              <a:t> مرحوم " مظفر" به نقل از " شيخ اعظم (ره) " مى گويد: اصول لفظى وجودى به اصل واحدى که عدمى است رجوع مى کنند, و آن اصالت عدم قرينه است ; يعنى: اصل, عدم وجود قرينه بر تخصيص , تقييد و مجاز در کلام است . اما مرحوم " آخوند خراسانى" مى گويد: همه اصول وجودى به اصالت ظهور برگشت مى کنند و اصالت عدم قرينه هم از باب تمسک به اصالت ظهور حجيت دارد ; چرا که عقلا به ظاهر کلام عمل مى کنند و به احتمال وجود قرينه بر خلاف آن , اعتنا نمى کنند . </a:t>
            </a:r>
          </a:p>
          <a:p>
            <a:pPr rtl="1"/>
            <a:r>
              <a:rPr lang="fa-IR" sz="1200" b="1" kern="1200" dirty="0" smtClean="0">
                <a:solidFill>
                  <a:schemeClr val="tx1"/>
                </a:solidFill>
                <a:latin typeface="+mn-lt"/>
                <a:ea typeface="+mn-ea"/>
                <a:cs typeface="+mn-cs"/>
              </a:rPr>
              <a:t> مرحوم " مظفر" مى گويد: حق اين است که اصالت عدم قرينه , اصل مستقلى نيست تا چه رسد به اين که نزاع کنيم در اين که آيا اصالت ظهور به آن بر مى گردد و يا اصالت عدم قرينه به اصالت ظهور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85</a:t>
            </a:fld>
            <a:endParaRPr lang="fa-I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86</a:t>
            </a:fld>
            <a:endParaRPr lang="fa-I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87</a:t>
            </a:fld>
            <a:endParaRPr lang="fa-I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pPr rtl="1"/>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براى مثال, اگر دليلى بر وجوب نماز دلالت کند و همان دليل يا دليل ديگر بگويد: در نماز وجود فلان خصوصيت ـ مثل طهارت يا استقبال ( رو به قبله بودن ) ـ لازم است , يا عدم فلان خصوصيت ـ مثل فاصله انداختن بين اجزاء ـ لازم است , در هر دو صورت بايد تابع دليل بود و مقتضاى دليل را رعايت کرد; اما اگر همان دليل يا دليل ديگر متضمن بيان خصوصيتى باشد که احتمال دارد در نماز مدخليت داشته باشد , ولى لزوم يا عدم لزوم آن را بيان نکرده و فقط احتمال اعتبار آن وجودا و عدما هست , در اين صورت , به اصالت اطلاق تمسک مى شود. و دخالت اين خصوصيت - وجود يا عدم آن - نفى مى شود و ثابت مى گردد که واجب نسبت به اين خصوصيت لابشرط است ;البته مشروط به اين که مقدمات حکمت فراهم باشد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براى مثال خداوند متعال در قرآن بيع را حلال فرموده; ولى در صورت شک در اين که آيا حليت بيع مقيد به قيود و مشروط به شروطى است يا نه ؟ آيا بيع حلال و مشروع , بيع نقدى و با لفظ عربى است يا اين قيود در مشروعيت آن دخالت ندارند ؟ اصالت اطلاق جارى شود و با آن, چنين قيود مشکوکى نفى مى گردند; به همين خاطر انجام بيع به غير صيغه عربى و بيع نسيه اى صحيح مى گردد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نکته الف: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اصالت اطلاق فقط در تقسيمات اوليه واجب جارى مى گردد نه در تقسيمات ثانوى آن , پس هنگام شک در لزوم قصد امتثال , نمى توان به اصالت اطلاق تمسک کرد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نکته ب: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فرق اصالت اطلاق و اصالت عدم تقييد در اين است که اصالت اطلاق از اصول وجودى و اصالت عدم تقييد از اصول عدمى محسوب مى گردد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نکته ج: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عده اى معتقدند که اصول لفظى وجودى مثل اصالت اطلاق , به اصالت ظهور بر مى گردد و از مصاديق اصالت ظهور هستند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نکته د: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دليل حجيت اصالت اطلاق , بناى عقلا و عرف است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البته اين اصل مثل ساير اصول لفظى هم براى متکلم و هم براى مخاطب حجيت دارد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88</a:t>
            </a:fld>
            <a:endParaRPr lang="fa-I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89</a:t>
            </a:fld>
            <a:endParaRPr lang="fa-I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en-US" sz="1200" b="1" kern="1200" dirty="0" smtClean="0">
                <a:solidFill>
                  <a:schemeClr val="tx1"/>
                </a:solidFill>
                <a:latin typeface="+mn-lt"/>
                <a:ea typeface="+mn-ea"/>
                <a:cs typeface="+mn-cs"/>
              </a:rPr>
              <a:t> </a:t>
            </a:r>
            <a:r>
              <a:rPr lang="fa-IR" sz="1200" b="1" kern="1200" dirty="0" smtClean="0">
                <a:solidFill>
                  <a:schemeClr val="tx1"/>
                </a:solidFill>
                <a:latin typeface="+mn-lt"/>
                <a:ea typeface="+mn-ea"/>
                <a:cs typeface="+mn-cs"/>
              </a:rPr>
              <a:t>نکته الف: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اين اصل آن چنان گسترده است که همه اصول لفظى ديگر را در بر گرفته; به گونه اى که همگى به همين اصل برمى گردند ; بنابراين, درباره اصالت حقيقت مى توان گفت: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لفظ با احتمال اراده معناى مجازى از آن , در معناى حقيقى ظهور دارد. در مورد اصالت عموم گفته مى شود: لفظ با احتمال تخصيص , در عموم ظهور دارد و بقيه اصول لفظى نيز به همين ترتيب به اصالت ظهور بر مى گردند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بنابراين, اگر به جاى اصول لفظى , فقط به اصالت ظهور به معناى عام آن اکتفا شود , ديگر نيازى به اصول ديگر نيست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نکته ب: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نسبت به رجوع اصالت ظهور به اصالت عدم قرينه و بالعکس ميان علماى اصول اختلاف نظر است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 شيخ انصارى " ( ره ) در کتاب " رسائل " مى گويد: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اصالت ظهور و ساير اصول وجودى بر گشت به اصالت عدم قرينه دارند .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 مرحوم " آخوند " عکس اين مسئله را اعتقاد دارد . و مرحوم مظفر مى گويد: غير از اصالة ظهور ما اصل مستقلى به نام اصل عدم قرينه نداريم تا نوبت به آن برسد، و بحث شود که کدام به ديگرى بر مى گردد .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90</a:t>
            </a:fld>
            <a:endParaRPr lang="fa-I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 درباره امکان ترادف ميان علما اختلاف است: جمعى به استحاله ترادف معتقد هستند و وضع چند لفظ براى يک معنا را منکراند , ولى بيش تر علما به امکان ترادف اعتقاد دارند و بهترين دليل بر امکان را , وقوع آن مى دانند . اينان در اين که منشأ پيدايش الفاظ مترادف چيست , اختلاف دارند . برخى بر آن اند که منشأ آن وضع واضع واحد است و بعضى ديگر معتقداند منشأ آن وضع افراد متعدد در زمان ها و مکان هاى مختلف است ، و هنگامى که لغت شناسان , لغات قبايل مختلف را جمع کردند , متوجه ترادف شدند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94</a:t>
            </a:fld>
            <a:endParaRPr lang="fa-I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چون شبهه حکمیه که</a:t>
            </a:r>
            <a:r>
              <a:rPr lang="fa-IR" baseline="0" dirty="0" smtClean="0"/>
              <a:t> در فروض قبلی بحث می شد (فقدان و اجمال نص و تعارض نصین) در اینجا صرفا بحث علمی است و هیچ ثمر عملی در فقه ندارد لذا در اصالت الاحتیاط فقط از شبهه موضوعیه بحث می کنیم.</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51</a:t>
            </a:fld>
            <a:endParaRPr lang="fa-I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در جواز استعمال لفظ در معانى متعدد ميان اصولى ها اختلاف است: </a:t>
            </a:r>
          </a:p>
          <a:p>
            <a:pPr rtl="1"/>
            <a:r>
              <a:rPr lang="fa-IR" sz="1200" b="1" kern="1200" dirty="0" smtClean="0">
                <a:solidFill>
                  <a:schemeClr val="tx1"/>
                </a:solidFill>
                <a:latin typeface="+mn-lt"/>
                <a:ea typeface="+mn-ea"/>
                <a:cs typeface="+mn-cs"/>
              </a:rPr>
              <a:t> 1 ـ عده اى از اصولى ها از جمله " صاحب کفاية " , " محقق نايينى" و مرحوم " مظفر " , آن را مطلقا جايز نمى دانند ; </a:t>
            </a:r>
          </a:p>
          <a:p>
            <a:pPr rtl="1"/>
            <a:r>
              <a:rPr lang="fa-IR" sz="1200" b="1" kern="1200" dirty="0" smtClean="0">
                <a:solidFill>
                  <a:schemeClr val="tx1"/>
                </a:solidFill>
                <a:latin typeface="+mn-lt"/>
                <a:ea typeface="+mn-ea"/>
                <a:cs typeface="+mn-cs"/>
              </a:rPr>
              <a:t> 2 ـ برخى ديگر هم چون مرحوم " خويى " آن را مطلقا جايز مى دانند;</a:t>
            </a:r>
          </a:p>
          <a:p>
            <a:pPr rtl="1"/>
            <a:r>
              <a:rPr lang="fa-IR" sz="1200" b="1" kern="1200" dirty="0" smtClean="0">
                <a:solidFill>
                  <a:schemeClr val="tx1"/>
                </a:solidFill>
                <a:latin typeface="+mn-lt"/>
                <a:ea typeface="+mn-ea"/>
                <a:cs typeface="+mn-cs"/>
              </a:rPr>
              <a:t> 3 ـ کسانى هم ميان کلام منفى و مثبت تفصيل داده اند; بدين بيان که استعمال در کلام منفى را جايز مى دانند و در کلام مثبت جايز نمى شمارند ; </a:t>
            </a:r>
          </a:p>
          <a:p>
            <a:pPr rtl="1"/>
            <a:r>
              <a:rPr lang="fa-IR" sz="1200" b="1" kern="1200" dirty="0" smtClean="0">
                <a:solidFill>
                  <a:schemeClr val="tx1"/>
                </a:solidFill>
                <a:latin typeface="+mn-lt"/>
                <a:ea typeface="+mn-ea"/>
                <a:cs typeface="+mn-cs"/>
              </a:rPr>
              <a:t> 4 ـ عده اى هم ميان مفرد, تثنيه و جمع تفصيل داده و اين استعمال را در تثنيه و جمع جايز شمرده و در مفرد جايز ندانسته اند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استعمال لفظ در معانى متعدد اعم است از اين که لفظ مشترک در معانى حقيقى به کار رود يا يک لفظ در معناى حقيقى و مجازى و يا در دو معناى مجازى استعمال شود</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95</a:t>
            </a:fld>
            <a:endParaRPr lang="fa-I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96</a:t>
            </a:fld>
            <a:endParaRPr lang="fa-I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97</a:t>
            </a:fld>
            <a:endParaRPr lang="fa-I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حقيقت عرفى خاص در برابر حقيقت عرفى عام, و آن لفظى است که در ميان عرف خاص ـ گروه يا صنف خاص و يا قبيله اى معين ـ براى معنايى وضع شده و در ميان آن ها به کار مى رود , به گونه اى که اصطلاح گرديده است , مثل کلمه نصب , رفع و جر در عرف نحوى ها يا جوهر و عرض در ميان منطقى ها.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به طور معمول , لفظ بر اثر کثرت استعمال در ميان عرف خاصى، از معناى لغوى به معناى جديد نقل پيدا مى کند.</a:t>
            </a:r>
          </a:p>
          <a:p>
            <a:endParaRPr lang="fa-IR" dirty="0" smtClean="0"/>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98</a:t>
            </a:fld>
            <a:endParaRPr lang="fa-I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 يکى از فرق هاى اساسى عبادات با معاملات اين است که اصل در الفاظ عبادات اين است که مخترع و مجعول شارع باشند چرا که عبادات , حقايقى مستحدثه (نوپيدا) هستند که عقلاى عالم بدون بيان شارع نسبت به آن ها ادراکى نداشته و به آن ها دست نمى يافتند مانند نماز که با همه اجزا و شرايطش, از سوى شارع جعل شده است . اما اصل در الفاظ معاملات اين است که از مجعولات و اعتبارات عقلايى باشند نه از مخترعات شارع, يعنى قبل از بيان شارع هم, مردم همين بيع, نکاح و... را مى شناختند.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101</a:t>
            </a:fld>
            <a:endParaRPr lang="fa-I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معامله معانى مختلفى دارد: </a:t>
            </a:r>
          </a:p>
          <a:p>
            <a:pPr rtl="1"/>
            <a:r>
              <a:rPr lang="fa-IR" sz="1200" b="1" kern="1200" dirty="0" smtClean="0">
                <a:solidFill>
                  <a:schemeClr val="tx1"/>
                </a:solidFill>
                <a:latin typeface="+mn-lt"/>
                <a:ea typeface="+mn-ea"/>
                <a:cs typeface="+mn-cs"/>
              </a:rPr>
              <a:t> 1 ـ معامله به معناى بيع که اخص از ساير معانى است ،</a:t>
            </a:r>
          </a:p>
          <a:p>
            <a:pPr rtl="1"/>
            <a:r>
              <a:rPr lang="fa-IR" sz="1200" b="1" kern="1200" dirty="0" smtClean="0">
                <a:solidFill>
                  <a:schemeClr val="tx1"/>
                </a:solidFill>
                <a:latin typeface="+mn-lt"/>
                <a:ea typeface="+mn-ea"/>
                <a:cs typeface="+mn-cs"/>
              </a:rPr>
              <a:t> 2 ـ معامله به معناى عقدى که بين دو نفر واقع مى شود ،</a:t>
            </a:r>
          </a:p>
          <a:p>
            <a:pPr rtl="1"/>
            <a:r>
              <a:rPr lang="fa-IR" sz="1200" b="1" kern="1200" dirty="0" smtClean="0">
                <a:solidFill>
                  <a:schemeClr val="tx1"/>
                </a:solidFill>
                <a:latin typeface="+mn-lt"/>
                <a:ea typeface="+mn-ea"/>
                <a:cs typeface="+mn-cs"/>
              </a:rPr>
              <a:t> 3 ـ معامله به معناى عقود و ايقاعات ،</a:t>
            </a:r>
          </a:p>
          <a:p>
            <a:pPr rtl="1"/>
            <a:r>
              <a:rPr lang="fa-IR" sz="1200" b="1" kern="1200" dirty="0" smtClean="0">
                <a:solidFill>
                  <a:schemeClr val="tx1"/>
                </a:solidFill>
                <a:latin typeface="+mn-lt"/>
                <a:ea typeface="+mn-ea"/>
                <a:cs typeface="+mn-cs"/>
              </a:rPr>
              <a:t> 4 ـ معامله به معناى هر آن چه که در آن قصد قربت معتبر نيست .</a:t>
            </a:r>
          </a:p>
          <a:p>
            <a:pPr rtl="1"/>
            <a:r>
              <a:rPr lang="fa-IR" sz="1200" b="1" kern="1200" dirty="0" smtClean="0">
                <a:solidFill>
                  <a:schemeClr val="tx1"/>
                </a:solidFill>
                <a:latin typeface="+mn-lt"/>
                <a:ea typeface="+mn-ea"/>
                <a:cs typeface="+mn-cs"/>
              </a:rPr>
              <a:t> آن معنايى از معامله که معمولا در مباحث اصولى اراده مي شود , هم چون "آيا تعلق نهى به معامله مقتضى فساد است يانه ؟ " , معناى سوم است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102</a:t>
            </a:fld>
            <a:endParaRPr lang="fa-I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20000"/>
          </a:bodyPr>
          <a:lstStyle/>
          <a:p>
            <a:pPr rtl="1"/>
            <a:r>
              <a:rPr lang="fa-IR" sz="1200" b="1" kern="1200" dirty="0" smtClean="0">
                <a:solidFill>
                  <a:schemeClr val="tx1"/>
                </a:solidFill>
                <a:latin typeface="+mn-lt"/>
                <a:ea typeface="+mn-ea"/>
                <a:cs typeface="+mn-cs"/>
              </a:rPr>
              <a:t>صحت در مقابل فساد و در لغت به معناى تماميت است . در علم اصول, صحت به معناى دارا بودن تمام اجزا و شرايط است در مقابل فساد که به معناى دارا نبودن تمام اجزا و شرايط است که سبب عدم ترتب آثار مطلوب از شى ء مى باشد ; يعنى اگر چيزى صحيح باشد آثارى دارد ولى اگر فاسد شد آن آثار در خارج پديد نمى آيد .</a:t>
            </a:r>
          </a:p>
          <a:p>
            <a:pPr rtl="1"/>
            <a:r>
              <a:rPr lang="fa-IR" sz="1200" b="1" kern="1200" dirty="0" smtClean="0">
                <a:solidFill>
                  <a:schemeClr val="tx1"/>
                </a:solidFill>
                <a:latin typeface="+mn-lt"/>
                <a:ea typeface="+mn-ea"/>
                <a:cs typeface="+mn-cs"/>
              </a:rPr>
              <a:t> بحث شده که آيا صحت و فساد از مجعولات تشريعى و احکام وضعى است , مانند زوجيت , حريت و ملکيت، و يا اين که از منتزعات عقلى و احکام عقلى است , يعنى عقل است که اين معانى را درک مى کند. </a:t>
            </a:r>
          </a:p>
          <a:p>
            <a:pPr rtl="1"/>
            <a:r>
              <a:rPr lang="fa-IR" sz="1200" b="1" kern="1200" dirty="0" smtClean="0">
                <a:solidFill>
                  <a:schemeClr val="tx1"/>
                </a:solidFill>
                <a:latin typeface="+mn-lt"/>
                <a:ea typeface="+mn-ea"/>
                <a:cs typeface="+mn-cs"/>
              </a:rPr>
              <a:t> عده اى بر اين باورند که: صحت و فساد مجعولند ـ يا به جعل استقلالى تشريعى و يا به جعل تبعى ـ و اين جعل به عالم اعتبار و تشريع مربوط است ; از اين رو, همان طورى که زوجيت و ملکيت در عالم اعتبار و تشريع جعل گرديده اند , صحت و فساد هم مجعول اند . </a:t>
            </a:r>
          </a:p>
          <a:p>
            <a:pPr rtl="1"/>
            <a:r>
              <a:rPr lang="fa-IR" sz="1200" b="1" kern="1200" dirty="0" smtClean="0">
                <a:solidFill>
                  <a:schemeClr val="tx1"/>
                </a:solidFill>
                <a:latin typeface="+mn-lt"/>
                <a:ea typeface="+mn-ea"/>
                <a:cs typeface="+mn-cs"/>
              </a:rPr>
              <a:t> برخى ديگر جعل صحت و فساد را معقول نمى دانند ; زيرا عقل اين امور را انتزاع مى کند , از اين رو, اگر در خارج، " مأتى به " با " مأمور به " مطابق بود, عقل انتزاع صحت و گرنه انتزاع فساد مى کند. </a:t>
            </a:r>
          </a:p>
          <a:p>
            <a:pPr rtl="1"/>
            <a:r>
              <a:rPr lang="fa-IR" sz="1200" b="1" kern="1200" dirty="0" smtClean="0">
                <a:solidFill>
                  <a:schemeClr val="tx1"/>
                </a:solidFill>
                <a:latin typeface="+mn-lt"/>
                <a:ea typeface="+mn-ea"/>
                <a:cs typeface="+mn-cs"/>
              </a:rPr>
              <a:t> بعضى ديگر نيز مانند " ابن حاجب " ميان عبادات و معاملات تفصيل داده اند و بخشى را عقلى و قسم ديگر را احکام وضعى دانسته اند .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صحت و فساد دو امر اضافى هستند; يعنى ممکن است يک عمل به لحاظى صحيح و به لحاظ ديگر غير صحيح باشد. مثل نماز با تيمم براى " واجد الماء " و " فاقد الماء " که نماز اولى فاسد و دومى صحيح است . </a:t>
            </a:r>
          </a:p>
          <a:p>
            <a:pPr rtl="1"/>
            <a:r>
              <a:rPr lang="fa-IR" sz="1200" b="1" kern="1200" dirty="0" smtClean="0">
                <a:solidFill>
                  <a:schemeClr val="tx1"/>
                </a:solidFill>
                <a:latin typeface="+mn-lt"/>
                <a:ea typeface="+mn-ea"/>
                <a:cs typeface="+mn-cs"/>
              </a:rPr>
              <a:t> در کتاب " کفاية الاصول " آمده است: </a:t>
            </a:r>
          </a:p>
          <a:p>
            <a:pPr rtl="1"/>
            <a:r>
              <a:rPr lang="fa-IR" sz="1200" b="1" kern="1200" dirty="0" smtClean="0">
                <a:solidFill>
                  <a:schemeClr val="tx1"/>
                </a:solidFill>
                <a:latin typeface="+mn-lt"/>
                <a:ea typeface="+mn-ea"/>
                <a:cs typeface="+mn-cs"/>
              </a:rPr>
              <a:t> " ان الصحة و الفساد أمران اضافيان. فيختلف شى ء واحد صحةً و فساداً بحسب الحالات . فيکون تاماً بحسب حالة و فاسداً بحسب اخرى " ( 1 )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در برخى از علوم براى صحت و فساد معنايى خاص ارايه شده است ; براى مثال , در فقه، عبادت صحيح به عبادتى گفته مى شود که اعاده و قضا ندارد و معامله صحيح به معامله اى گفته مى شود که اثر مطلوب بر آن مترتب شود، براى مثال بيع صحيح , بيعى است که بايع را مالک ثمن، و مشترى را مالک مثمن کند .</a:t>
            </a:r>
          </a:p>
          <a:p>
            <a:pPr rtl="1"/>
            <a:r>
              <a:rPr lang="fa-IR" sz="1200" b="1" kern="1200" dirty="0" smtClean="0">
                <a:solidFill>
                  <a:schemeClr val="tx1"/>
                </a:solidFill>
                <a:latin typeface="+mn-lt"/>
                <a:ea typeface="+mn-ea"/>
                <a:cs typeface="+mn-cs"/>
              </a:rPr>
              <a:t> در علم کلام مى گويند: صحيح، عملى است که موافق شريعت باشد .و نيز در علم طب صحت را به معناى اعتدال در مزاج به کار مى برند و فاسد در مقابل اين معانى است . </a:t>
            </a:r>
          </a:p>
          <a:p>
            <a:pPr rtl="1"/>
            <a:r>
              <a:rPr lang="fa-IR" sz="1200" b="1" kern="1200" dirty="0" smtClean="0">
                <a:solidFill>
                  <a:schemeClr val="tx1"/>
                </a:solidFill>
                <a:latin typeface="+mn-lt"/>
                <a:ea typeface="+mn-ea"/>
                <a:cs typeface="+mn-cs"/>
              </a:rPr>
              <a:t> " آخوند خراسانى " معناى صحت را نزد ارباب اين علوم به معناى تماميت ، و فساد را به معناى نقصان مى داند و بر آن است که اين اختلاف تعبيرات به لحاظ آن آثار و اغراضى است که در هر علمى مورد نظر مى باشد ( 2 ) . </a:t>
            </a:r>
          </a:p>
          <a:p>
            <a:pPr rtl="1"/>
            <a:r>
              <a:rPr lang="fa-IR" sz="1200" b="1" kern="1200" dirty="0" smtClean="0">
                <a:solidFill>
                  <a:schemeClr val="tx1"/>
                </a:solidFill>
                <a:latin typeface="+mn-lt"/>
                <a:ea typeface="+mn-ea"/>
                <a:cs typeface="+mn-cs"/>
              </a:rPr>
              <a:t> نکته ج: درباره نوع تقابل ميان صحت و فساد , بين اصوليان اختلاف است . برخى چون "آخوند خراسانى " تقابل اين دو را تقابل عدم و ملکه دانسته ولى کسانى همانند "امام خمينى " بعيد نمى دانند که تقابل بين آن ها تقابل ضدين باشد </a:t>
            </a:r>
          </a:p>
          <a:p>
            <a:pPr rtl="1"/>
            <a:r>
              <a:rPr lang="fa-IR" sz="1200" b="1" kern="1200" dirty="0" smtClean="0">
                <a:solidFill>
                  <a:schemeClr val="tx1"/>
                </a:solidFill>
                <a:latin typeface="+mn-lt"/>
                <a:ea typeface="+mn-ea"/>
                <a:cs typeface="+mn-cs"/>
              </a:rPr>
              <a:t>بعضى هم چون " آخوند خراسانى " معتقداند: صحت داراى معانى متفاوت نيست و اختلاف در تعبيرات به لحاظ اغراض مختلفى است که در علوم مختلف وجود دارد; و گرنه صحت در همه جا به معناى تماميت است ; ولى وقتى که اين تماميت در فقه مطرح مى شود , به معناى تماميت عبادت است که اثر آن اسقاط اعاده و قضا است . بدين سان فقيه، کلمه "تماميت " را کنار گذاشته و آن اثرى را که از تماميت عبادت انتظار دارد, به عنوان تفسير صحت عبادت قرار داده است . در علم کلام نيز صحت به معناى تماميت است ; اما از تماميت، يک اثر خاص متناسب با علم کلام مورد نظر است و آن تماميت عمل در موافقت آن با شريعت و در نتيجه استحقاق مثوبت است . همين طور طبيب هم , صحت را به معناى تماميت مى داند و تماميت جسم ازنظر طب و طبيب به اعتبار سلامت جسم و اعتدال مزاج است .</a:t>
            </a:r>
          </a:p>
          <a:p>
            <a:pPr rtl="1"/>
            <a:r>
              <a:rPr lang="fa-IR" sz="1200" b="1" kern="1200" dirty="0" smtClean="0">
                <a:solidFill>
                  <a:schemeClr val="tx1"/>
                </a:solidFill>
                <a:latin typeface="+mn-lt"/>
                <a:ea typeface="+mn-ea"/>
                <a:cs typeface="+mn-cs"/>
              </a:rPr>
              <a:t> البته " آخوند " اعتقاد دارد صحت ـ به معناى تماميت ـ و فساد، دو امر اضافى اند و ممکن است يک عمل به لحاظى صحيح باشد و به لحاظ ديگرى غير صحيح; براى مثال نماز با تيمم براى " واجد الماء " يعنى کسى که آب در دسترس اوست، فاسد است و همين نماز با تيمم براى " فاقد الماء " يعنى کسى که آب در دسترس ندارد صحيح است , هم چنين نماز چهار رکعتى براى مسافر, باطل و فاسد و براى حاضر , صحيح و تام است . </a:t>
            </a:r>
          </a:p>
          <a:p>
            <a:pPr rtl="1"/>
            <a:r>
              <a:rPr lang="fa-IR" sz="1200" b="1" kern="1200" dirty="0" smtClean="0">
                <a:solidFill>
                  <a:schemeClr val="tx1"/>
                </a:solidFill>
                <a:latin typeface="+mn-lt"/>
                <a:ea typeface="+mn-ea"/>
                <a:cs typeface="+mn-cs"/>
              </a:rPr>
              <a:t> برخى به " آخوند " اشکال کرده اند که: ايشان صحت و تماميت را با هم مترادف قرار داده و اين درست نيست ; زيرا اوّلا تقابل تماميت و نقصان, تقابل عدم و ملکه است ؛ ناقص به موجودى گفته مى شود که شأنيت تام بودن را دارد; ولى بالفعل ناقص و غير تام است . و در تقابل عدم و ملکه , يکى وجودى و ديگرى عدمى است ، اما تقابل در باب صحت و فساد , تقابل تضاد يعنى تقابل ميان دو امر وجودى است . </a:t>
            </a:r>
          </a:p>
          <a:p>
            <a:pPr rtl="1"/>
            <a:r>
              <a:rPr lang="fa-IR" sz="1200" b="1" kern="1200" dirty="0" smtClean="0">
                <a:solidFill>
                  <a:schemeClr val="tx1"/>
                </a:solidFill>
                <a:latin typeface="+mn-lt"/>
                <a:ea typeface="+mn-ea"/>
                <a:cs typeface="+mn-cs"/>
              </a:rPr>
              <a:t> و ثانيا در عرف و استعمال هاى عرفى اين گونه نيست که هر جا کلمه تام به کار رود در همانجا کلمه صحيح هم به کار رود و هر جا کلمه فاسد به کار رود، کلمه ناقص هم به کار رود, در حالى که لازمه ترادف اين است که هر کدام از اين ها بتواند جاى ديگرى به کار رود. </a:t>
            </a:r>
          </a:p>
          <a:p>
            <a:pPr rtl="1"/>
            <a:r>
              <a:rPr lang="fa-IR" sz="1200" b="1" kern="1200" dirty="0" smtClean="0">
                <a:solidFill>
                  <a:schemeClr val="tx1"/>
                </a:solidFill>
                <a:latin typeface="+mn-lt"/>
                <a:ea typeface="+mn-ea"/>
                <a:cs typeface="+mn-cs"/>
              </a:rPr>
              <a:t> براى مثال , به انسانى که چشم ندارد مى توان گفت " انسان ناقص" ، اما به کار بردن " انسان فاسد " در حق وى صحيح نيست , پس , صحت به معناى تماميت نمى آيد, بلکه صحت يک معنا ، و تماميت معناى ديگرى دارد . صحت به معناى اين است که غرض و هدفى که حصول آن از شى ء خاص متوقع است و انتظار مى رود، بر آن مترتب گردد . </a:t>
            </a:r>
          </a:p>
          <a:p>
            <a:pPr rtl="1"/>
            <a:r>
              <a:rPr lang="fa-IR" sz="1200" b="1" kern="1200" dirty="0" smtClean="0">
                <a:solidFill>
                  <a:schemeClr val="tx1"/>
                </a:solidFill>
                <a:latin typeface="+mn-lt"/>
                <a:ea typeface="+mn-ea"/>
                <a:cs typeface="+mn-cs"/>
              </a:rPr>
              <a:t> ميوه صحيح , ميوه اى است که غرضى که از آن مورد انتظار است حاصل گردد; بنا بر اين, صحت و فساد مربوط به وجود ويژگى ها و جهات مطلوب در يک شى ء و عدم آن است ( 1 ) . </a:t>
            </a:r>
          </a:p>
          <a:p>
            <a:pPr rtl="1"/>
            <a:r>
              <a:rPr lang="fa-IR" sz="1200" b="1" kern="1200" dirty="0" smtClean="0">
                <a:solidFill>
                  <a:schemeClr val="tx1"/>
                </a:solidFill>
                <a:latin typeface="+mn-lt"/>
                <a:ea typeface="+mn-ea"/>
                <a:cs typeface="+mn-cs"/>
              </a:rPr>
              <a:t> عده اى بر اين اعتقاداند که صحت در لغت ، گاهى مقابل بيمارى به کار مى رود; مانند صحيح ( تندرست ) و سقيم ( بيمار ) که رابطه آن دو, تضاد است و گاهى در مقابل عيب به کار مى رود مثل صحيح و معيب که رابطه آن دو, عدم و ملکه است . </a:t>
            </a:r>
          </a:p>
          <a:p>
            <a:pPr rtl="1"/>
            <a:r>
              <a:rPr lang="fa-IR" sz="1200" b="1" kern="1200" dirty="0" smtClean="0">
                <a:solidFill>
                  <a:schemeClr val="tx1"/>
                </a:solidFill>
                <a:latin typeface="+mn-lt"/>
                <a:ea typeface="+mn-ea"/>
                <a:cs typeface="+mn-cs"/>
              </a:rPr>
              <a:t> صحت در عبادات گاهى به مطابقت " مأتى به " با " مأمور به " , و گاهى به آن چه که موجب سقوط اعاده و قضا است , تعريف شده ; ولى در معاملات به معناى ترتب اثر مطلوب آمده است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103</a:t>
            </a:fld>
            <a:endParaRPr lang="fa-I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در اين که بحث صحيح و اعم بر نظريّه ثبوت حقيقت شرعى متوقف هست يا نه، اختلاف وجود دارد ; برخى آن را فرع بر ثبوت حقيقت شرعى دانسته و برخى آن را بحث مستقلى فرض کرده اند.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ثمره بحث ، در صحت تمسک اعمى , به اطلاق لفظ در باب عبادات و معاملات و عدم صحت تمسک صحيحى به آن، ظاهر مى گردد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104</a:t>
            </a:fld>
            <a:endParaRPr lang="fa-I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fa-IR" dirty="0" smtClean="0"/>
              <a:t>قول مشهور این</a:t>
            </a:r>
            <a:r>
              <a:rPr lang="fa-IR" baseline="0" dirty="0" smtClean="0"/>
              <a:t> است که اطلاق مشتق در ما انقضی , مجاز است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110</a:t>
            </a:fld>
            <a:endParaRPr lang="fa-I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اشتقاق به معناى گرفتن لفظى ديگر از يک لفظ ، به شرط مناسبت آن دو در معنا و ترتيب حروف اصلي، و مغايرت آن ها در صيغه است. اشتقاق به صغير , کبير و اکبر تقسيم شده است ; اما هرگاه اشتقاق به طور مطلق استعمال شود انصراف به اشتقاق صغير دارد .</a:t>
            </a:r>
          </a:p>
          <a:p>
            <a:pPr rtl="1"/>
            <a:r>
              <a:rPr lang="fa-IR" sz="1200" b="1" kern="1200" dirty="0" smtClean="0">
                <a:solidFill>
                  <a:schemeClr val="tx1"/>
                </a:solidFill>
                <a:latin typeface="+mn-lt"/>
                <a:ea typeface="+mn-ea"/>
                <a:cs typeface="+mn-cs"/>
              </a:rPr>
              <a:t> در اشتقاق صغير ميان دو لفظ تناسب در حروف اصلى و ترتيب وجود دارد مثل اشتقاق ضرب از ( ض , ر , ب ) .</a:t>
            </a:r>
          </a:p>
          <a:p>
            <a:pPr rtl="1"/>
            <a:r>
              <a:rPr lang="fa-IR" sz="1200" b="1" kern="1200" dirty="0" smtClean="0">
                <a:solidFill>
                  <a:schemeClr val="tx1"/>
                </a:solidFill>
                <a:latin typeface="+mn-lt"/>
                <a:ea typeface="+mn-ea"/>
                <a:cs typeface="+mn-cs"/>
              </a:rPr>
              <a:t> در اشتقاق کبير ميان دو لفظ تناسب در لفظ و معنا است اما تناسب در ترتيب وجود ندارد , مثل جبذ و جذب . در اشتقاق اکبر فقط در مخرج ميان دو لفظ تناسب وجود دارد مثل " نحق " و " نعق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ميان مشتق اصولى و مشتق ادبى رابطه عموم و خصوص من وجه بر قراراست ; يعنى در بعضى از الفاظ, هر دو اصطلاح صادق هستند , مثل کاتب و ضارب , در برخى از الفاظ, فقط مشتق اصولى صادق است , مثل زوج و زوجه, و در مواردى هم, فقط مشتق ادبى صادق است , مانند افعال .</a:t>
            </a:r>
          </a:p>
          <a:p>
            <a:pPr rtl="1"/>
            <a:r>
              <a:rPr lang="fa-IR" sz="1200" b="1" kern="1200" dirty="0" smtClean="0">
                <a:solidFill>
                  <a:schemeClr val="tx1"/>
                </a:solidFill>
                <a:latin typeface="+mn-lt"/>
                <a:ea typeface="+mn-ea"/>
                <a:cs typeface="+mn-cs"/>
              </a:rPr>
              <a:t>------</a:t>
            </a:r>
          </a:p>
          <a:p>
            <a:pPr rtl="1"/>
            <a:r>
              <a:rPr lang="fa-IR" sz="1200" b="1" kern="1200" dirty="0" smtClean="0">
                <a:solidFill>
                  <a:schemeClr val="tx1"/>
                </a:solidFill>
                <a:latin typeface="+mn-lt"/>
                <a:ea typeface="+mn-ea"/>
                <a:cs typeface="+mn-cs"/>
              </a:rPr>
              <a:t>فلم يندرج في المشتق إلاّ اسم الفاعل و المفعول و أسماء الزمان و المکان و الآلات و الصفات المشبهة و صيغ المبالغة و أفعل التفضيل و يشمل حتي الزوجة و الرق و الحر لوجود الملاک المذکور في جميعها</a:t>
            </a:r>
          </a:p>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111</a:t>
            </a:fld>
            <a:endParaRPr 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فقه در لغت به معناى فهم , فطانت و فهم عميق و دقيق به کار رفته است. اين واژه در قرآن و احاديث کار برد گسترده اى دارد که از همه آن ها مفهوم تعمق و فهم عميق به دست مى آيد; مانند آيه کريمه: "فلولا نفر من کل فرقة منهم طائفة ليتفقهوا فى الدين " چرا از هر گروهى يک دسته کوچ نمى کنند تا در امر دين بصيرت کامل پيدا کنند " ( 1).</a:t>
            </a:r>
          </a:p>
          <a:p>
            <a:pPr rtl="1"/>
            <a:r>
              <a:rPr lang="fa-IR" sz="1200" b="1" kern="1200" dirty="0" smtClean="0">
                <a:solidFill>
                  <a:schemeClr val="tx1"/>
                </a:solidFill>
                <a:latin typeface="+mn-lt"/>
                <a:ea typeface="+mn-ea"/>
                <a:cs typeface="+mn-cs"/>
              </a:rPr>
              <a:t> و مانند حديث نبوى: </a:t>
            </a:r>
          </a:p>
          <a:p>
            <a:pPr rtl="1"/>
            <a:r>
              <a:rPr lang="fa-IR" sz="1200" b="1" kern="1200" dirty="0" smtClean="0">
                <a:solidFill>
                  <a:schemeClr val="tx1"/>
                </a:solidFill>
                <a:latin typeface="+mn-lt"/>
                <a:ea typeface="+mn-ea"/>
                <a:cs typeface="+mn-cs"/>
              </a:rPr>
              <a:t> "من حفظ على امتى اربعين حديثا بعثه الله يوم القيامة فقيها عالما " هر کس چهل حديث براى امت من حفظ کند , خداوند او را روز قيامت فقيه و عالم محشور مى کند .</a:t>
            </a:r>
          </a:p>
          <a:p>
            <a:pPr rtl="1"/>
            <a:r>
              <a:rPr lang="fa-IR" sz="1200" b="1" kern="1200" dirty="0" smtClean="0">
                <a:solidFill>
                  <a:schemeClr val="tx1"/>
                </a:solidFill>
                <a:latin typeface="+mn-lt"/>
                <a:ea typeface="+mn-ea"/>
                <a:cs typeface="+mn-cs"/>
              </a:rPr>
              <a:t> فقه در اصطلاح فقها دانشى است که تحصيل آن، سبب دانستن احکام و قوانين فردى و اجتماعى اسلام مى گردد که شارع تشريع کرده است "هو العلم بالاحکام الشرعية الفرعية عن ادلتها التفصيلية " . </a:t>
            </a:r>
          </a:p>
          <a:p>
            <a:pPr rtl="1"/>
            <a:r>
              <a:rPr lang="fa-IR" sz="1200" b="1" kern="1200" dirty="0" smtClean="0">
                <a:solidFill>
                  <a:schemeClr val="tx1"/>
                </a:solidFill>
                <a:latin typeface="+mn-lt"/>
                <a:ea typeface="+mn-ea"/>
                <a:cs typeface="+mn-cs"/>
              </a:rPr>
              <a:t> با وجود اين که در قرآن و سنت "فقه" به معناى آگاهى وسيع و عميق از معارف و دستورهاى اسلامى است و اختصاص به حوزه اى خاص ندارد , ولى تدريجا در اصطلاح فقها , اين کلمه به "فقه الاحکام " اختصاص يافته است .</a:t>
            </a:r>
          </a:p>
          <a:p>
            <a:pPr rtl="1"/>
            <a:r>
              <a:rPr lang="fa-IR" sz="1200" b="1" kern="1200" dirty="0" smtClean="0">
                <a:solidFill>
                  <a:schemeClr val="tx1"/>
                </a:solidFill>
                <a:latin typeface="+mn-lt"/>
                <a:ea typeface="+mn-ea"/>
                <a:cs typeface="+mn-cs"/>
              </a:rPr>
              <a:t> آموزه ها و تعاليم اسلامى به سه بخش تقسيم شده است: </a:t>
            </a:r>
          </a:p>
          <a:p>
            <a:pPr rtl="1"/>
            <a:r>
              <a:rPr lang="fa-IR" sz="1200" b="1" kern="1200" dirty="0" smtClean="0">
                <a:solidFill>
                  <a:schemeClr val="tx1"/>
                </a:solidFill>
                <a:latin typeface="+mn-lt"/>
                <a:ea typeface="+mn-ea"/>
                <a:cs typeface="+mn-cs"/>
              </a:rPr>
              <a:t> الف: معارف و اعتقادات که در بر گيرنده مباحث مربوط به اصول عقايداند،</a:t>
            </a:r>
          </a:p>
          <a:p>
            <a:pPr rtl="1"/>
            <a:r>
              <a:rPr lang="fa-IR" sz="1200" b="1" kern="1200" dirty="0" smtClean="0">
                <a:solidFill>
                  <a:schemeClr val="tx1"/>
                </a:solidFill>
                <a:latin typeface="+mn-lt"/>
                <a:ea typeface="+mn-ea"/>
                <a:cs typeface="+mn-cs"/>
              </a:rPr>
              <a:t> ب: اخلاقيات و امور تربيتى که مربوط به علم تهذيب و تربيت نفس هستند، </a:t>
            </a:r>
          </a:p>
          <a:p>
            <a:pPr rtl="1"/>
            <a:r>
              <a:rPr lang="fa-IR" sz="1200" b="1" kern="1200" dirty="0" smtClean="0">
                <a:solidFill>
                  <a:schemeClr val="tx1"/>
                </a:solidFill>
                <a:latin typeface="+mn-lt"/>
                <a:ea typeface="+mn-ea"/>
                <a:cs typeface="+mn-cs"/>
              </a:rPr>
              <a:t> ج: احکام و مسائل عملى , يعنى احکام و مقررات ناظر بر افعال مسلمانان که در بر گيرنده قوانين و مقررات موضوعه در حوزه هاى حقوق مدنى , جزايى , عمومى , و بين الملل هستند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54</a:t>
            </a:fld>
            <a:endParaRPr lang="fa-I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ماده امر در معانى زيادى به کار رفته همانند: </a:t>
            </a:r>
          </a:p>
          <a:p>
            <a:pPr rtl="1"/>
            <a:r>
              <a:rPr lang="fa-IR" sz="1200" b="1" kern="1200" dirty="0" smtClean="0">
                <a:solidFill>
                  <a:schemeClr val="tx1"/>
                </a:solidFill>
                <a:latin typeface="+mn-lt"/>
                <a:ea typeface="+mn-ea"/>
                <a:cs typeface="+mn-cs"/>
              </a:rPr>
              <a:t> 1 ـ معناى " طلب ",مانند " امرتک بکذا " يعنى من فلان کار را از تو مى خواهم ،</a:t>
            </a:r>
          </a:p>
          <a:p>
            <a:pPr rtl="1"/>
            <a:r>
              <a:rPr lang="fa-IR" sz="1200" b="1" kern="1200" dirty="0" smtClean="0">
                <a:solidFill>
                  <a:schemeClr val="tx1"/>
                </a:solidFill>
                <a:latin typeface="+mn-lt"/>
                <a:ea typeface="+mn-ea"/>
                <a:cs typeface="+mn-cs"/>
              </a:rPr>
              <a:t> 2 ـ معناى " شى ء " مانند " رأيت اليوم امرا عجيبا " يعنى امروز چيز عجيبى را ديدم ،</a:t>
            </a:r>
          </a:p>
          <a:p>
            <a:pPr rtl="1"/>
            <a:r>
              <a:rPr lang="fa-IR" sz="1200" b="1" kern="1200" dirty="0" smtClean="0">
                <a:solidFill>
                  <a:schemeClr val="tx1"/>
                </a:solidFill>
                <a:latin typeface="+mn-lt"/>
                <a:ea typeface="+mn-ea"/>
                <a:cs typeface="+mn-cs"/>
              </a:rPr>
              <a:t> 3 ـ " شأن " شأن به معناى حالت و کيفيت است , مانند " شغلنى امر کذا " ،</a:t>
            </a:r>
          </a:p>
          <a:p>
            <a:pPr rtl="1"/>
            <a:r>
              <a:rPr lang="fa-IR" sz="1200" b="1" kern="1200" dirty="0" smtClean="0">
                <a:solidFill>
                  <a:schemeClr val="tx1"/>
                </a:solidFill>
                <a:latin typeface="+mn-lt"/>
                <a:ea typeface="+mn-ea"/>
                <a:cs typeface="+mn-cs"/>
              </a:rPr>
              <a:t> 4 ـ " فعل " به معناى کار و عمل خارجى با قطع نظر از حيثيت انتسابش مانند " و ما امر فرعون برشيد " يعنى کار فرعون, کار پسنديده اى نيست ، </a:t>
            </a:r>
          </a:p>
          <a:p>
            <a:pPr rtl="1"/>
            <a:r>
              <a:rPr lang="fa-IR" sz="1200" b="1" kern="1200" dirty="0" smtClean="0">
                <a:solidFill>
                  <a:schemeClr val="tx1"/>
                </a:solidFill>
                <a:latin typeface="+mn-lt"/>
                <a:ea typeface="+mn-ea"/>
                <a:cs typeface="+mn-cs"/>
              </a:rPr>
              <a:t> 5 ـ " فعل عجيب ", مانند " فلما جاء امرنا... " يعنى هنگامى که آن کار عجيب ما آمد(وقت آن رسيد)، </a:t>
            </a:r>
          </a:p>
          <a:p>
            <a:pPr rtl="1"/>
            <a:r>
              <a:rPr lang="fa-IR" sz="1200" b="1" kern="1200" dirty="0" smtClean="0">
                <a:solidFill>
                  <a:schemeClr val="tx1"/>
                </a:solidFill>
                <a:latin typeface="+mn-lt"/>
                <a:ea typeface="+mn-ea"/>
                <a:cs typeface="+mn-cs"/>
              </a:rPr>
              <a:t> 6 ـ به معناى " حادثه " جئت لامر کذا " به خاطر فلان حادثه آمدم .</a:t>
            </a:r>
          </a:p>
          <a:p>
            <a:pPr rtl="1"/>
            <a:r>
              <a:rPr lang="fa-IR" sz="1200" b="1" kern="1200" dirty="0" smtClean="0">
                <a:solidFill>
                  <a:schemeClr val="tx1"/>
                </a:solidFill>
                <a:latin typeface="+mn-lt"/>
                <a:ea typeface="+mn-ea"/>
                <a:cs typeface="+mn-cs"/>
              </a:rPr>
              <a:t> ميان اصوليان در اين که ماده امر براى اين معانى, مشترک لفظى است يا مشترک معنوى يا در برخى حقيقت و در برخى مجاز, اختلاف وجود دارد. </a:t>
            </a:r>
          </a:p>
          <a:p>
            <a:pPr rtl="1"/>
            <a:r>
              <a:rPr lang="fa-IR" sz="1200" b="1" kern="1200" dirty="0" smtClean="0">
                <a:solidFill>
                  <a:schemeClr val="tx1"/>
                </a:solidFill>
                <a:latin typeface="+mn-lt"/>
                <a:ea typeface="+mn-ea"/>
                <a:cs typeface="+mn-cs"/>
              </a:rPr>
              <a:t> کسانى که به اشتراک لفظى اعتقاد دارند ميان خود اختلاف دارند ؛ برخى ماده امر را مشترک لفظى ميان طلب و فعل دانسته و ساير معانى را به اين دو بر مى گردانند, عده اى هم چون " آخوند خراسانى " آن را مشترک لفظى بين طلب و شى ء و برخى آن را مشترک بين طلب و شأن دانسته اند.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120</a:t>
            </a:fld>
            <a:endParaRPr lang="fa-I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برخى از اصولى ها اعتقاد دارند علو , امرى اعتبارى است و منشأ عقلايى دارد که به لحاظ زمان و مکان , اختلاف پيدا مى کند و معيار آن نفوذ کلمه , سلطه و اعمال قدرت بر مأمور است ( 1 ) ; بنا بر اين , طلب و امر سلطان محبوس , چون رفعت مقام ندارد , امر محسوب نمى شود . اما اگر سلطان در قصر خود امر نمايد, امر او به دليل رفعت مقامش , امر محسوب مى شود .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استعلا يعنى اظهار علو و بزرگى در مقام طلب چيزى با بلند کردن صدا و يا حالت بزرگى به خود گرفتن; به بيان ديگر, استعلا در برابر علو(بزرگى و رفعت مقام واقعى)قرار دارد و حالتى است که شخص هنگام امر کردن و طلب چيزى, به خود مى گيرد و از موضع بالا و برتر با مأمور سخن مى گويد, حتى اگر در واقع, مقام مأمور بالاتر از مقام شخص مستعلى ـ کسى که حالت استعلاء به خود گرفته ـ باشد; بنا بر اين شخص مستعلى, ممکن است در واقع عالى رتبه نيز باشد و ممکن است داراى مقام عالى نباشد. </a:t>
            </a:r>
          </a:p>
          <a:p>
            <a:pPr rtl="1"/>
            <a:r>
              <a:rPr lang="fa-IR" sz="1200" b="1" kern="1200" dirty="0" smtClean="0">
                <a:solidFill>
                  <a:schemeClr val="tx1"/>
                </a:solidFill>
                <a:latin typeface="+mn-lt"/>
                <a:ea typeface="+mn-ea"/>
                <a:cs typeface="+mn-cs"/>
              </a:rPr>
              <a:t> اصوليان درباره اعتبار علو و استعلاء در امر , نظريات متفاوتى ارائه داده اند: ( 2 ) </a:t>
            </a:r>
          </a:p>
          <a:p>
            <a:pPr rtl="1"/>
            <a:r>
              <a:rPr lang="fa-IR" sz="1200" b="1" kern="1200" dirty="0" smtClean="0">
                <a:solidFill>
                  <a:schemeClr val="tx1"/>
                </a:solidFill>
                <a:latin typeface="+mn-lt"/>
                <a:ea typeface="+mn-ea"/>
                <a:cs typeface="+mn-cs"/>
              </a:rPr>
              <a:t> 1 ـ وجود علو در تحقق امر , کافى است ،</a:t>
            </a:r>
          </a:p>
          <a:p>
            <a:pPr rtl="1"/>
            <a:r>
              <a:rPr lang="fa-IR" sz="1200" b="1" kern="1200" dirty="0" smtClean="0">
                <a:solidFill>
                  <a:schemeClr val="tx1"/>
                </a:solidFill>
                <a:latin typeface="+mn-lt"/>
                <a:ea typeface="+mn-ea"/>
                <a:cs typeface="+mn-cs"/>
              </a:rPr>
              <a:t> 2 ـ وجود استعلاء در صدق امر , کافى است ، </a:t>
            </a:r>
          </a:p>
          <a:p>
            <a:pPr rtl="1"/>
            <a:r>
              <a:rPr lang="fa-IR" sz="1200" b="1" kern="1200" dirty="0" smtClean="0">
                <a:solidFill>
                  <a:schemeClr val="tx1"/>
                </a:solidFill>
                <a:latin typeface="+mn-lt"/>
                <a:ea typeface="+mn-ea"/>
                <a:cs typeface="+mn-cs"/>
              </a:rPr>
              <a:t> 3 ـ علو و استعلاء هر دو در صدق امر , تأثير دارند ،</a:t>
            </a:r>
          </a:p>
          <a:p>
            <a:pPr rtl="1"/>
            <a:r>
              <a:rPr lang="fa-IR" sz="1200" b="1" kern="1200" dirty="0" smtClean="0">
                <a:solidFill>
                  <a:schemeClr val="tx1"/>
                </a:solidFill>
                <a:latin typeface="+mn-lt"/>
                <a:ea typeface="+mn-ea"/>
                <a:cs typeface="+mn-cs"/>
              </a:rPr>
              <a:t> 4 ـ يکى از اين دو براى صدق امر , کافى است ،</a:t>
            </a:r>
          </a:p>
          <a:p>
            <a:pPr rtl="1"/>
            <a:r>
              <a:rPr lang="fa-IR" sz="1200" b="1" kern="1200" dirty="0" smtClean="0">
                <a:solidFill>
                  <a:schemeClr val="tx1"/>
                </a:solidFill>
                <a:latin typeface="+mn-lt"/>
                <a:ea typeface="+mn-ea"/>
                <a:cs typeface="+mn-cs"/>
              </a:rPr>
              <a:t> 5 ـ هيچ کدام در صدق امر , دخالت ندارند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121</a:t>
            </a:fld>
            <a:endParaRPr lang="fa-I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kern="1200" dirty="0" smtClean="0">
                <a:solidFill>
                  <a:schemeClr val="tx1"/>
                </a:solidFill>
                <a:latin typeface="+mn-lt"/>
                <a:ea typeface="+mn-ea"/>
                <a:cs typeface="+mn-cs"/>
              </a:rPr>
              <a:t>مستدرك‏الوسائل     15     32    36- باب أن الأمة إذا كانت زوجة .......</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17449-  3-  عَوَالِي اللآَّلِي، رَوَى ابْنُ عَبَّاسٍ أَنَّ زَوْجَ بَرِيرَةَ كَانَ عَبْداً أَسْوَدَ يُقَالُ لَهُ مُغِيثٌ كَأَنِّي أَنْظُرُ إِلَيْهِ يَطُوفُ خَلْفَهَا يَبْكِي وَ دُمُوعُهُ تَجْرِي عَلَى لِحْيَتِهِ فَقَالَ النَّبِيُّ ص لِلْعَبَّاسِ يَا عَبَّاسُ أَ لَا تَعْجَبُ مِنْ حُبِّ مُغِيثٍ بَرِيرَةَ وَ مِنْ بُغْضِ بَرِيرَةَ مُغِيثاً فَقَالَ لَهَا النَّبِيُّ ص لَوْ ترَاجَعْتِهِ فَإِنَّهُ أَبُو وَلَدِكِ فَقَالَتْ يَا رَسُولَ اللَّهِ أَ تَأْمُرُنِي قَالَ لَا إِنَّمَا أَنَا شَفِيعٌ فَقَالَتْ لَا حَاجَةَ لِي فِيهِ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126</a:t>
            </a:fld>
            <a:endParaRPr lang="fa-I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1 . قوله سبحانه: (فَلْيَحْذَرِ الّذينَ يُخالِفُونَ عَنْ أَمْرِهِ أَنْ تُصِيبَهُمْ فِتْنَةٌ أَوْ يُصيبَهُمْ عَذابٌ أَليم) (النور/63) حيث هدّد سبحانه علي مخالفة الأمر، و التهديد دليل الوجوب.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2. قوله سبحانه: (ما مَنَعَکَ أَلاّ تَسْجُدَ إِذْ أَمَرْتُکَ) (الأعراف/12) حيث ذمّ سبحانه إبليس لمخالفة الأمر، و الذم آية الوجوب.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3. قوله تعالي: (عَلَيْها مَلائِکَةٌ غِلاظٌ شِدادٌ لا يَعْصُونَ اللهَ ما أَمَرَهُمْ) (التحريم/6) حيث سمّي سبحانه مخالفة الأمر عصياناً، و الوصف بالعصيان دليل الوجوب.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مضافاً إلي ورد في قوله صلي الله عليه و آله وسلّم : «لولا أن أشُقّ علي أُمّتي لأمرتهم بالسوال» و لزوم المشقّة آية کونه مفيداً للوجوب إذ لا مشقّة في الاستحباب. </a:t>
            </a:r>
            <a:endParaRPr lang="en-US" sz="1200"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127</a:t>
            </a:fld>
            <a:endParaRPr lang="fa-I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128</a:t>
            </a:fld>
            <a:endParaRPr lang="fa-I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إنّ بعث العبد إلي الفعل قد يکون بالإشارة باليد، کما إذا أشار المولي بيده إلي خروج العبد و ترکه المجلس، و أُخري بلفظ الأمر کقوله: اخرج، فهيئة افعل في الصورة الثانية قائمة مقام الإشارة باليد، فکما أنّ الإشارة باليد تفيد البعث إلي المطلوب، فهکذا القائم مقامها من صيغة افعل، و إنّما الاختلاف في کيفية الدلالة، فدلالة الهيئة علي إنشاء البعث لفظية بخلاف دلالة الأُولي. </a:t>
            </a:r>
          </a:p>
          <a:p>
            <a:pPr rtl="1"/>
            <a:r>
              <a:rPr lang="fa-IR" sz="1200" b="1" kern="1200" dirty="0" smtClean="0">
                <a:solidFill>
                  <a:schemeClr val="tx1"/>
                </a:solidFill>
                <a:latin typeface="+mn-lt"/>
                <a:ea typeface="+mn-ea"/>
                <a:cs typeface="+mn-cs"/>
              </a:rPr>
              <a:t>براى صيغه امر معانى متعددى بيان شده است , همانند: طلب , بعث , تهديد, انذار, اهانت , امتنان, اکرام, تسخير . </a:t>
            </a:r>
          </a:p>
          <a:p>
            <a:pPr rtl="1"/>
            <a:r>
              <a:rPr lang="fa-IR" sz="1200" b="1" kern="1200" dirty="0" smtClean="0">
                <a:solidFill>
                  <a:schemeClr val="tx1"/>
                </a:solidFill>
                <a:latin typeface="+mn-lt"/>
                <a:ea typeface="+mn-ea"/>
                <a:cs typeface="+mn-cs"/>
              </a:rPr>
              <a:t> در اين که استعمال لفظ در اين معانى چگونه خواهد بود ,ميان اصولى ها اختلاف هست: </a:t>
            </a:r>
          </a:p>
          <a:p>
            <a:pPr rtl="1"/>
            <a:r>
              <a:rPr lang="fa-IR" sz="1200" b="1" kern="1200" dirty="0" smtClean="0">
                <a:solidFill>
                  <a:schemeClr val="tx1"/>
                </a:solidFill>
                <a:latin typeface="+mn-lt"/>
                <a:ea typeface="+mn-ea"/>
                <a:cs typeface="+mn-cs"/>
              </a:rPr>
              <a:t> 1ـ برخى اعتقاد دارند صيغه افعل مشترک لفظى براى اين معانى است ،</a:t>
            </a:r>
          </a:p>
          <a:p>
            <a:pPr rtl="1"/>
            <a:r>
              <a:rPr lang="fa-IR" sz="1200" b="1" kern="1200" dirty="0" smtClean="0">
                <a:solidFill>
                  <a:schemeClr val="tx1"/>
                </a:solidFill>
                <a:latin typeface="+mn-lt"/>
                <a:ea typeface="+mn-ea"/>
                <a:cs typeface="+mn-cs"/>
              </a:rPr>
              <a:t> 2ـ گروهى آن را مشترک معنوى دانسته اند ،</a:t>
            </a:r>
          </a:p>
          <a:p>
            <a:pPr rtl="1"/>
            <a:r>
              <a:rPr lang="fa-IR" sz="1200" b="1" kern="1200" dirty="0" smtClean="0">
                <a:solidFill>
                  <a:schemeClr val="tx1"/>
                </a:solidFill>
                <a:latin typeface="+mn-lt"/>
                <a:ea typeface="+mn-ea"/>
                <a:cs typeface="+mn-cs"/>
              </a:rPr>
              <a:t> 3ـ و عده اى برآن اند که صيغه افعل در بعضى از اين معانى حقيقت و در برخى ديگر به طور مجازى استعمال شده است ،</a:t>
            </a:r>
          </a:p>
          <a:p>
            <a:pPr rtl="1"/>
            <a:r>
              <a:rPr lang="fa-IR" sz="1200" b="1" kern="1200" dirty="0" smtClean="0">
                <a:solidFill>
                  <a:schemeClr val="tx1"/>
                </a:solidFill>
                <a:latin typeface="+mn-lt"/>
                <a:ea typeface="+mn-ea"/>
                <a:cs typeface="+mn-cs"/>
              </a:rPr>
              <a:t> 4ـ " آخوند خراسانى " اعتقاد دارد صيغه افعل فقط براى طلب انشايى وضع شده است و ساير معانى را انگيزه استعمال صيغه امر در معناى طلب انشايى مى داند و آن ها را مستعمل فيه صيغه امر به حساب نمى آورد ، </a:t>
            </a:r>
          </a:p>
          <a:p>
            <a:pPr rtl="1"/>
            <a:r>
              <a:rPr lang="fa-IR" sz="1200" b="1" kern="1200" dirty="0" smtClean="0">
                <a:solidFill>
                  <a:schemeClr val="tx1"/>
                </a:solidFill>
                <a:latin typeface="+mn-lt"/>
                <a:ea typeface="+mn-ea"/>
                <a:cs typeface="+mn-cs"/>
              </a:rPr>
              <a:t> 5ـ " مظفر " معتقد است که صيغه افعل در هيچ يک از معانى بالا استعمال نشده بلکه براى نسبت طلبى ـ معنايى حرفى ـ وضع شده است ، و ساير معانى به عنوان دواعى استعمال مطرح هستند. </a:t>
            </a:r>
          </a:p>
          <a:p>
            <a:pPr rtl="1"/>
            <a:r>
              <a:rPr lang="fa-IR" sz="1200" b="1" kern="1200" dirty="0" smtClean="0">
                <a:solidFill>
                  <a:schemeClr val="tx1"/>
                </a:solidFill>
                <a:latin typeface="+mn-lt"/>
                <a:ea typeface="+mn-ea"/>
                <a:cs typeface="+mn-cs"/>
              </a:rPr>
              <a:t> 6ـ " شهيد صدر " اعتقاد دارد صيغه افعل براى دلالت بر نسبت ارسالى, دفعى و تحريکى, وضع شده است ،</a:t>
            </a:r>
          </a:p>
          <a:p>
            <a:pPr rtl="1"/>
            <a:r>
              <a:rPr lang="fa-IR" sz="1200" b="1" kern="1200" dirty="0" smtClean="0">
                <a:solidFill>
                  <a:schemeClr val="tx1"/>
                </a:solidFill>
                <a:latin typeface="+mn-lt"/>
                <a:ea typeface="+mn-ea"/>
                <a:cs typeface="+mn-cs"/>
              </a:rPr>
              <a:t> 7ـ " ميرزاى نايينى " بر آن است که هيئت امر فقط بر نسبت ايقاعى دلالت دارد , هر چند دواعى مختلف است . ديدگاه هاى ديگرى نيز در اين باره وجود دارد. </a:t>
            </a:r>
            <a:endParaRPr lang="fa-IR" dirty="0" smtClean="0"/>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129</a:t>
            </a:fld>
            <a:endParaRPr lang="fa-I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در اين که اين گونه اوامر در چه معنايى ظهور دارند بين فقها و اصولى هاى شيعه و سنى اختلاف وجود دارد که به برخى ديدگاه ها اشاره مى شود: </a:t>
            </a:r>
          </a:p>
          <a:p>
            <a:pPr rtl="1"/>
            <a:r>
              <a:rPr lang="fa-IR" sz="1200" b="1" kern="1200" dirty="0" smtClean="0">
                <a:solidFill>
                  <a:schemeClr val="tx1"/>
                </a:solidFill>
                <a:latin typeface="+mn-lt"/>
                <a:ea typeface="+mn-ea"/>
                <a:cs typeface="+mn-cs"/>
              </a:rPr>
              <a:t> 1 ـ جمهور عامه اعتقاد دارند چنين امرى در وجوب ظهور دارد مثل ساير اوامر (اوامر ابتدايى); </a:t>
            </a:r>
          </a:p>
          <a:p>
            <a:pPr rtl="1"/>
            <a:r>
              <a:rPr lang="fa-IR" sz="1200" b="1" kern="1200" dirty="0" smtClean="0">
                <a:solidFill>
                  <a:schemeClr val="tx1"/>
                </a:solidFill>
                <a:latin typeface="+mn-lt"/>
                <a:ea typeface="+mn-ea"/>
                <a:cs typeface="+mn-cs"/>
              </a:rPr>
              <a:t> 2 ـ مرحوم مظفر معتقد است چنين امرى در ترخيص ظهور دارد ; يعنى فقط ممنوعيت را برداشته, بى آن که بر اباحه, استحباب و يا وجوب دلالت کند. (3)</a:t>
            </a:r>
          </a:p>
          <a:p>
            <a:pPr rtl="1"/>
            <a:r>
              <a:rPr lang="fa-IR" sz="1200" b="1" kern="1200" dirty="0" smtClean="0">
                <a:solidFill>
                  <a:schemeClr val="tx1"/>
                </a:solidFill>
                <a:latin typeface="+mn-lt"/>
                <a:ea typeface="+mn-ea"/>
                <a:cs typeface="+mn-cs"/>
              </a:rPr>
              <a:t> 3 ـ مشهور علماى شيعه بر اين باور اند که چنين امرى در اباحه ظهور دارد; </a:t>
            </a:r>
          </a:p>
          <a:p>
            <a:pPr rtl="1"/>
            <a:r>
              <a:rPr lang="fa-IR" sz="1200" b="1" kern="1200" dirty="0" smtClean="0">
                <a:solidFill>
                  <a:schemeClr val="tx1"/>
                </a:solidFill>
                <a:latin typeface="+mn-lt"/>
                <a:ea typeface="+mn-ea"/>
                <a:cs typeface="+mn-cs"/>
              </a:rPr>
              <a:t> 4 ـ برخى از عامه گفته اند حکم اين مورد , همان حکمى است که قبل از منع داشته است . </a:t>
            </a:r>
          </a:p>
          <a:p>
            <a:pPr rtl="1"/>
            <a:r>
              <a:rPr lang="fa-IR" sz="1200" b="1" kern="1200" dirty="0" smtClean="0">
                <a:solidFill>
                  <a:schemeClr val="tx1"/>
                </a:solidFill>
                <a:latin typeface="+mn-lt"/>
                <a:ea typeface="+mn-ea"/>
                <a:cs typeface="+mn-cs"/>
              </a:rPr>
              <a:t> براى مثال, اگر قبل از نهى واجب بوده حالا هم دوباره واجب مى شود و اگر مستحب بوده, مستحب مى شود.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گاهى از ناحيه مولا و شارع منع و حظرى نرسيده ; ولى مخاطب و مکلف پيش خود مى پندارد که اين کار برايش ممنوع است . به دنبال اين " توهم منع " , مولا او را به اين کار امر مى کند, که اين را امر " عقيب توهم حظر " مى گويند. </a:t>
            </a:r>
          </a:p>
          <a:p>
            <a:pPr rtl="1"/>
            <a:r>
              <a:rPr lang="fa-IR" sz="1200" b="1" kern="1200" dirty="0" smtClean="0">
                <a:solidFill>
                  <a:schemeClr val="tx1"/>
                </a:solidFill>
                <a:latin typeface="+mn-lt"/>
                <a:ea typeface="+mn-ea"/>
                <a:cs typeface="+mn-cs"/>
              </a:rPr>
              <a:t> مانند آيه شريفه: " و البدن جعلناها لکم من شعائر الله لکم فيها خير فاذکروا اسم الله عليها صواف فاذا وجبت جنوبها فکلوا منها و اطعموا... "(4). </a:t>
            </a:r>
          </a:p>
          <a:p>
            <a:pPr rtl="1"/>
            <a:r>
              <a:rPr lang="fa-IR" sz="1200" b="1" kern="1200" dirty="0" smtClean="0">
                <a:solidFill>
                  <a:schemeClr val="tx1"/>
                </a:solidFill>
                <a:latin typeface="+mn-lt"/>
                <a:ea typeface="+mn-ea"/>
                <a:cs typeface="+mn-cs"/>
              </a:rPr>
              <a:t> شاهد در امر " فکلوا " مى باشد چرا که در زمان جاهليت خوردن گوشت قربانى را حرام مى دانستند و چون توهم حظر مطرح بود , صيغه امر " فکلوا " عقيب توهم حظر آمده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132</a:t>
            </a:fld>
            <a:endParaRPr lang="fa-I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هم چنين در اين که اين بحث مربوط به ماده امر است يا هيئت يا هر دو , اختلاف وجود دارد. </a:t>
            </a:r>
          </a:p>
          <a:p>
            <a:pPr rtl="1"/>
            <a:r>
              <a:rPr lang="fa-IR" sz="1200" b="1" kern="1200" dirty="0" smtClean="0">
                <a:solidFill>
                  <a:schemeClr val="tx1"/>
                </a:solidFill>
                <a:latin typeface="+mn-lt"/>
                <a:ea typeface="+mn-ea"/>
                <a:cs typeface="+mn-cs"/>
              </a:rPr>
              <a:t> برخى از اصولى ها مسئله را از دو ديد بررسى نموده اند: از ديد دلالت ظهور وضعى و از ديد دلالت ظهور اطلاقى صيغه امر؛</a:t>
            </a:r>
          </a:p>
          <a:p>
            <a:pPr rtl="1"/>
            <a:r>
              <a:rPr lang="fa-IR" sz="1200" b="1" kern="1200" dirty="0" smtClean="0">
                <a:solidFill>
                  <a:schemeClr val="tx1"/>
                </a:solidFill>
                <a:latin typeface="+mn-lt"/>
                <a:ea typeface="+mn-ea"/>
                <a:cs typeface="+mn-cs"/>
              </a:rPr>
              <a:t> الف ـ به لحاظ ظهور وضعى چهار نظريه وجود دارد: </a:t>
            </a:r>
          </a:p>
          <a:p>
            <a:pPr rtl="1"/>
            <a:r>
              <a:rPr lang="fa-IR" sz="1200" b="1" kern="1200" dirty="0" smtClean="0">
                <a:solidFill>
                  <a:schemeClr val="tx1"/>
                </a:solidFill>
                <a:latin typeface="+mn-lt"/>
                <a:ea typeface="+mn-ea"/>
                <a:cs typeface="+mn-cs"/>
              </a:rPr>
              <a:t> 1 ـ صيغه " افعل " براى دلالت بر مرّة وضع شده و استعمالش در تکرار مجازى است ،</a:t>
            </a:r>
          </a:p>
          <a:p>
            <a:pPr rtl="1"/>
            <a:r>
              <a:rPr lang="fa-IR" sz="1200" b="1" kern="1200" dirty="0" smtClean="0">
                <a:solidFill>
                  <a:schemeClr val="tx1"/>
                </a:solidFill>
                <a:latin typeface="+mn-lt"/>
                <a:ea typeface="+mn-ea"/>
                <a:cs typeface="+mn-cs"/>
              </a:rPr>
              <a:t> 2 ـ صيغه افعل براى دلالت بر تکرار وضع شده و استعمالش در مرّة مجاز است ،</a:t>
            </a:r>
          </a:p>
          <a:p>
            <a:pPr rtl="1"/>
            <a:r>
              <a:rPr lang="fa-IR" sz="1200" b="1" kern="1200" dirty="0" smtClean="0">
                <a:solidFill>
                  <a:schemeClr val="tx1"/>
                </a:solidFill>
                <a:latin typeface="+mn-lt"/>
                <a:ea typeface="+mn-ea"/>
                <a:cs typeface="+mn-cs"/>
              </a:rPr>
              <a:t> 3 ـ مشترک لفظى است ميان مرّه و تکرار و براى هر يک جداگانه وضع شده است ،</a:t>
            </a:r>
          </a:p>
          <a:p>
            <a:pPr rtl="1"/>
            <a:r>
              <a:rPr lang="fa-IR" sz="1200" b="1" kern="1200" dirty="0" smtClean="0">
                <a:solidFill>
                  <a:schemeClr val="tx1"/>
                </a:solidFill>
                <a:latin typeface="+mn-lt"/>
                <a:ea typeface="+mn-ea"/>
                <a:cs typeface="+mn-cs"/>
              </a:rPr>
              <a:t> 4 ـ صيغه افعل نه بر مرّه دلالت دارد و نه بر تکرار, بلکه فقط بر " طلب نفس طبيعت " ـ به نظر برخى ـ يا "بعث اعتبارى به طبيعت "ـ به نظر برخى ديگر ـ دلالت مى نمايد و هيچ يک از ماده و هيئت آن دلالتى بر فور يا تراخى ندارد. </a:t>
            </a:r>
          </a:p>
          <a:p>
            <a:pPr rtl="1"/>
            <a:r>
              <a:rPr lang="fa-IR" sz="1200" b="1" kern="1200" dirty="0" smtClean="0">
                <a:solidFill>
                  <a:schemeClr val="tx1"/>
                </a:solidFill>
                <a:latin typeface="+mn-lt"/>
                <a:ea typeface="+mn-ea"/>
                <a:cs typeface="+mn-cs"/>
              </a:rPr>
              <a:t> نظر چهارم مورد قبول محققان اصولى قرار گرفته است . </a:t>
            </a:r>
          </a:p>
          <a:p>
            <a:pPr rtl="1"/>
            <a:r>
              <a:rPr lang="fa-IR" sz="1200" b="1" kern="1200" dirty="0" smtClean="0">
                <a:solidFill>
                  <a:schemeClr val="tx1"/>
                </a:solidFill>
                <a:latin typeface="+mn-lt"/>
                <a:ea typeface="+mn-ea"/>
                <a:cs typeface="+mn-cs"/>
              </a:rPr>
              <a:t> در کتاب " کفاية الاصول " آمده است: </a:t>
            </a:r>
          </a:p>
          <a:p>
            <a:pPr rtl="1"/>
            <a:r>
              <a:rPr lang="fa-IR" sz="1200" b="1" kern="1200" dirty="0" smtClean="0">
                <a:solidFill>
                  <a:schemeClr val="tx1"/>
                </a:solidFill>
                <a:latin typeface="+mn-lt"/>
                <a:ea typeface="+mn-ea"/>
                <a:cs typeface="+mn-cs"/>
              </a:rPr>
              <a:t> " الحق ان الصيغة مطلقا لا دلالة لها على المرة و لا التکرار , فان المنصرف عنها ليس الا طلب ايجاد الطبيعة المأمور بها , فلا دلالة لها على احدهما لا بهيئتها و لا بمادتها و الاکتفاء بالمرّة فانّما هو لحصول الامتثال بها فى الامر بالطبيعة کما لا يخفى ."</a:t>
            </a:r>
          </a:p>
          <a:p>
            <a:pPr rtl="1"/>
            <a:r>
              <a:rPr lang="fa-IR" sz="1200" b="1" kern="1200" dirty="0" smtClean="0">
                <a:solidFill>
                  <a:schemeClr val="tx1"/>
                </a:solidFill>
                <a:latin typeface="+mn-lt"/>
                <a:ea typeface="+mn-ea"/>
                <a:cs typeface="+mn-cs"/>
              </a:rPr>
              <a:t> ب ـ از نظر ظهور اطلاقى: </a:t>
            </a:r>
          </a:p>
          <a:p>
            <a:pPr rtl="1"/>
            <a:r>
              <a:rPr lang="fa-IR" sz="1200" b="1" kern="1200" dirty="0" smtClean="0">
                <a:solidFill>
                  <a:schemeClr val="tx1"/>
                </a:solidFill>
                <a:latin typeface="+mn-lt"/>
                <a:ea typeface="+mn-ea"/>
                <a:cs typeface="+mn-cs"/>
              </a:rPr>
              <a:t> برخى بر اين اعتقاداند که اگر مولا در مقام بيان باشد و کلام خود را مطلق آورد در صورت تمام بودن مقدمات حکمت , از اطلاق سخنانش مرّة استفاده مى شود; زيرا در چنين جاهايى, اين صيغه در " صرف الوجود " طبيعت ظهور دارد و صرف الوجود با وجود اولين فرد در خارج پديد مى آيد. و بعد از به وجود آمدن اولين فرد, عقل حکم مى کند خواسته مولا بر آورده شده است و اگر فرد ديگرى را مى خواست بايد در سخنانش به آن تصريح مى نمود.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133</a:t>
            </a:fld>
            <a:endParaRPr lang="fa-I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134</a:t>
            </a:fld>
            <a:endParaRPr lang="fa-I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20000"/>
          </a:bodyPr>
          <a:lstStyle/>
          <a:p>
            <a:pPr rtl="1"/>
            <a:r>
              <a:rPr lang="fa-IR" sz="1200" b="1" kern="1200" dirty="0" smtClean="0">
                <a:solidFill>
                  <a:schemeClr val="tx1"/>
                </a:solidFill>
                <a:latin typeface="+mn-lt"/>
                <a:ea typeface="+mn-ea"/>
                <a:cs typeface="+mn-cs"/>
              </a:rPr>
              <a:t>اِجزا ( به کسر همزه ) از اقسام احکام غير مستقلات عقلى مى باشد ( 1 ) اجزا در لغت به معناى کفايت کردن, قائم مقام شدن و بى نياز کردن از شى ء ديگر است . و در اصطلاح علم اصول عبارت است از;اکتفا به امتثال امرى ـ باتمام اجزا و شرايط ـ از امتثال دوباره همان امر يا امرى ديگر; به اين بيان که: هرگاه مولا امرى را متوجه مکلف کند و او مأموربه را با تمام اجزا و شرايطى که مولا از او خواسته است , انجام دهد, باعث تحصيل غرض مولا و رضايت او مى گردد , که نتيجه آن, سقوط امر مولا و عدم لزوم امتثال مجدد آن از طرف مکلف مى باشد ـ چه به صورت ادا در وقت و چه به صورت قضا در خارج وقت ـ . </a:t>
            </a:r>
          </a:p>
          <a:p>
            <a:pPr rtl="1"/>
            <a:r>
              <a:rPr lang="fa-IR" sz="1200" b="1" kern="1200" dirty="0" smtClean="0">
                <a:solidFill>
                  <a:schemeClr val="tx1"/>
                </a:solidFill>
                <a:latin typeface="+mn-lt"/>
                <a:ea typeface="+mn-ea"/>
                <a:cs typeface="+mn-cs"/>
              </a:rPr>
              <a:t> در اين که مقصود از کلمه " اِجزا " چيست ؟ اختلاف وجود دارد: </a:t>
            </a:r>
          </a:p>
          <a:p>
            <a:pPr rtl="1"/>
            <a:r>
              <a:rPr lang="fa-IR" sz="1200" b="1" kern="1200" dirty="0" smtClean="0">
                <a:solidFill>
                  <a:schemeClr val="tx1"/>
                </a:solidFill>
                <a:latin typeface="+mn-lt"/>
                <a:ea typeface="+mn-ea"/>
                <a:cs typeface="+mn-cs"/>
              </a:rPr>
              <a:t> 1ـ اسقاط التعبد: يعنى عمل اتيان شده به نحوى است که عهده مکلف را از زير بار تکليف خارج مى سازد و تعبد ثانوى ـ انجام دوباره آن در وقت ـ لازم نيست . </a:t>
            </a:r>
          </a:p>
          <a:p>
            <a:pPr rtl="1"/>
            <a:r>
              <a:rPr lang="fa-IR" sz="1200" b="1" kern="1200" dirty="0" smtClean="0">
                <a:solidFill>
                  <a:schemeClr val="tx1"/>
                </a:solidFill>
                <a:latin typeface="+mn-lt"/>
                <a:ea typeface="+mn-ea"/>
                <a:cs typeface="+mn-cs"/>
              </a:rPr>
              <a:t> 2ـ اسقاط القضاء: بعضى ديگر گفته اند: معناى اجزا اين است که قضا را از عهده انسان ساقط مى کند و تکرار عمل در خارج از وقت لازم نيست .</a:t>
            </a:r>
          </a:p>
          <a:p>
            <a:pPr rtl="1"/>
            <a:r>
              <a:rPr lang="fa-IR" sz="1200" b="1" kern="1200" dirty="0" smtClean="0">
                <a:solidFill>
                  <a:schemeClr val="tx1"/>
                </a:solidFill>
                <a:latin typeface="+mn-lt"/>
                <a:ea typeface="+mn-ea"/>
                <a:cs typeface="+mn-cs"/>
              </a:rPr>
              <a:t> 3ـ نظر آخوند اين است که: معناى کفايت در اجزاء به اعتبار اختلاف موارد و مصاديق , فرق مى کند. </a:t>
            </a:r>
          </a:p>
          <a:p>
            <a:pPr rtl="1"/>
            <a:r>
              <a:rPr lang="fa-IR" sz="1200" b="1" kern="1200" dirty="0" smtClean="0">
                <a:solidFill>
                  <a:schemeClr val="tx1"/>
                </a:solidFill>
                <a:latin typeface="+mn-lt"/>
                <a:ea typeface="+mn-ea"/>
                <a:cs typeface="+mn-cs"/>
              </a:rPr>
              <a:t> اگر گفته شود: خواندن نماز با وضو مجزى است کفايتش به معناى اسقاط تعبد ثانى است , و اگر چنان چه گفته شود: خواندن نماز با تيمم مجزى است ، کفايتش به اين معنا است که: لزومى ندارد ـ حتى هنگامى که در خارج وقت واجد الماء شد ـ آن را قضا نمايد; پس اصل لغت اجزاء همه جا به معناى کفايت است , منتها مورد آن فرق مى کند ( 2 ).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اين بحث در پاره اى از کتب اصولى, تحت عنوان " الاتيان بالمأمور به على وجهه هل يقتضى الاِجزاء ام لا ؟ " يعنى آيا اتيان مأمور به از جانب مکلف , با تمام اجزا و شرايط , موجب اِجزا است يا خير ؟ مطرح شده است . </a:t>
            </a:r>
          </a:p>
          <a:p>
            <a:pPr rtl="1"/>
            <a:r>
              <a:rPr lang="fa-IR" sz="1200" b="1" kern="1200" dirty="0" smtClean="0">
                <a:solidFill>
                  <a:schemeClr val="tx1"/>
                </a:solidFill>
                <a:latin typeface="+mn-lt"/>
                <a:ea typeface="+mn-ea"/>
                <a:cs typeface="+mn-cs"/>
              </a:rPr>
              <a:t> توضيح: </a:t>
            </a:r>
          </a:p>
          <a:p>
            <a:pPr rtl="1"/>
            <a:r>
              <a:rPr lang="fa-IR" sz="1200" b="1" kern="1200" dirty="0" smtClean="0">
                <a:solidFill>
                  <a:schemeClr val="tx1"/>
                </a:solidFill>
                <a:latin typeface="+mn-lt"/>
                <a:ea typeface="+mn-ea"/>
                <a:cs typeface="+mn-cs"/>
              </a:rPr>
              <a:t> اگر از جانب مولا, فقط يک امر متوجه مکلف گردد و او آن را با تمام خصوصياتى که مولا از او خواسته است به جا آورد, شکى نيست که موجب اجزا مى شود, چه آن امر , اختيارى واقعى باشد ، چه اضطرارى و چه ظاهرى .</a:t>
            </a:r>
          </a:p>
          <a:p>
            <a:pPr rtl="1"/>
            <a:r>
              <a:rPr lang="fa-IR" sz="1200" b="1" kern="1200" dirty="0" smtClean="0">
                <a:solidFill>
                  <a:schemeClr val="tx1"/>
                </a:solidFill>
                <a:latin typeface="+mn-lt"/>
                <a:ea typeface="+mn-ea"/>
                <a:cs typeface="+mn-cs"/>
              </a:rPr>
              <a:t> اما اگر از جانب مولا دو امر صادر گردد, به اين گونه که امر اول, امر واقعى باشد; اما مکلف به خاطر عذر ـ مانند اکراه يا اضطرار ... ـ يا جهل آن را امتثال ننمايد, سپس امر دومى که امر اضطرارى و يا ظاهرى است متوجه او گردد و مکلف آن را انجام دهد, بعد از آن که عذر و يا جهل بر طرف شد, اين سؤال پيش مى آيد که آيا اتيان امر دوم, مکلف را از اتيان امر اول در وقت و يا در خارج وقت بى نياز مى کند يا خير؟ در اين مورد ميان اصوليان اختلاف است .</a:t>
            </a:r>
          </a:p>
          <a:p>
            <a:pPr rtl="1"/>
            <a:r>
              <a:rPr lang="fa-IR" sz="1200" b="1" kern="1200" dirty="0" smtClean="0">
                <a:solidFill>
                  <a:schemeClr val="tx1"/>
                </a:solidFill>
                <a:latin typeface="+mn-lt"/>
                <a:ea typeface="+mn-ea"/>
                <a:cs typeface="+mn-cs"/>
              </a:rPr>
              <a:t> نکته ب: در اين که بحث اجزا يک بحث عقلى است يا لفظى و يا هر دو ( عقلى و لفظى ) سه مبنا وجود دارد</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135</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 دروس‏في‏علم‏الأصول، ج 1، صفحه 40</a:t>
            </a:r>
          </a:p>
          <a:p>
            <a:pPr rtl="1"/>
            <a:r>
              <a:rPr lang="fa-IR" sz="1200" b="1" kern="1200" dirty="0" smtClean="0">
                <a:solidFill>
                  <a:schemeClr val="tx1"/>
                </a:solidFill>
                <a:latin typeface="+mn-lt"/>
                <a:ea typeface="+mn-ea"/>
                <a:cs typeface="+mn-cs"/>
              </a:rPr>
              <a:t>فان علم المنطق - كما تعلمون - يدرس في الحقيقة عملية التفكير مهما كان مجالها و حقلها العلمي، و يحدد النظام العام الّذي يجب ان تتبعه لكي يكون التفكير سليماً، مثلا يعلمنا علم المنطق كيف يجب ان </a:t>
            </a:r>
          </a:p>
          <a:p>
            <a:pPr rtl="1"/>
            <a:r>
              <a:rPr lang="fa-IR" sz="1200" b="1" kern="1200" dirty="0" smtClean="0">
                <a:solidFill>
                  <a:schemeClr val="tx1"/>
                </a:solidFill>
                <a:latin typeface="+mn-lt"/>
                <a:ea typeface="+mn-ea"/>
                <a:cs typeface="+mn-cs"/>
              </a:rPr>
              <a:t>ننهج في الاستدلال بوصفه عملية تفكير لكي يكون الاستدلال صحيحاً؟</a:t>
            </a:r>
          </a:p>
          <a:p>
            <a:pPr rtl="1"/>
            <a:r>
              <a:rPr lang="fa-IR" sz="1200" b="1" kern="1200" dirty="0" smtClean="0">
                <a:solidFill>
                  <a:schemeClr val="tx1"/>
                </a:solidFill>
                <a:latin typeface="+mn-lt"/>
                <a:ea typeface="+mn-ea"/>
                <a:cs typeface="+mn-cs"/>
              </a:rPr>
              <a:t> كيف نستدل على ان سقراط فإن؟</a:t>
            </a:r>
          </a:p>
          <a:p>
            <a:pPr rtl="1"/>
            <a:r>
              <a:rPr lang="fa-IR" sz="1200" b="1" kern="1200" dirty="0" smtClean="0">
                <a:solidFill>
                  <a:schemeClr val="tx1"/>
                </a:solidFill>
                <a:latin typeface="+mn-lt"/>
                <a:ea typeface="+mn-ea"/>
                <a:cs typeface="+mn-cs"/>
              </a:rPr>
              <a:t> و كيف نستدل على ان نار الموقد الموضوع أمامي محرقة؟</a:t>
            </a:r>
          </a:p>
          <a:p>
            <a:pPr rtl="1"/>
            <a:r>
              <a:rPr lang="fa-IR" sz="1200" b="1" kern="1200" dirty="0" smtClean="0">
                <a:solidFill>
                  <a:schemeClr val="tx1"/>
                </a:solidFill>
                <a:latin typeface="+mn-lt"/>
                <a:ea typeface="+mn-ea"/>
                <a:cs typeface="+mn-cs"/>
              </a:rPr>
              <a:t>و علم الأصول يشابه علم المنطق من هذه الناحية غير انه يبحث عن نوع خاص من عملية التفكير أي عن عملية التفكير الفقهي في استنباط الأحكام، و يدرس العناصر المشتركة التي يجب ان تدخل فيها لكي يكون الاستنباط سليماً، فهو يعلمنا كيف نستنبط الحكم بحرمة الارتماس على الصائم؟ و كيف نستنبط اعتصام ماء الكر؟ و كيف نستنبط الحكم باستحباب صلاة العيد أو وجوبها؟ و ذلك بوضع المناهج العامة و تحديد العناصر المشتركة لعملية الاستنباط. </a:t>
            </a:r>
          </a:p>
          <a:p>
            <a:pPr rtl="1"/>
            <a:r>
              <a:rPr lang="fa-IR" sz="1200" b="1" kern="1200" dirty="0" smtClean="0">
                <a:solidFill>
                  <a:schemeClr val="tx1"/>
                </a:solidFill>
                <a:latin typeface="+mn-lt"/>
                <a:ea typeface="+mn-ea"/>
                <a:cs typeface="+mn-cs"/>
              </a:rPr>
              <a:t>و على هذا الأساس يصح ان يطلق على علم الأصول اسم منطق علم الفقه</a:t>
            </a:r>
          </a:p>
          <a:p>
            <a:pPr rtl="1"/>
            <a:r>
              <a:rPr lang="fa-IR" dirty="0" smtClean="0"/>
              <a:t> دروس‏في‏علم‏الأصول، ج 1، صفحه 41</a:t>
            </a:r>
          </a:p>
          <a:p>
            <a:pPr rtl="1"/>
            <a:r>
              <a:rPr lang="fa-IR" dirty="0" smtClean="0"/>
              <a:t> أهمية علم الأصول في عملية الاستنباط </a:t>
            </a:r>
          </a:p>
          <a:p>
            <a:pPr rtl="1"/>
            <a:r>
              <a:rPr lang="fa-IR" dirty="0" smtClean="0"/>
              <a:t>و لسنا بعد ذلك بحاجة إلى التأكيد على أهمية علم الأصول لانه بدون علم الأصول يواجه الشخص في الفقه ركاماً متناثراً من النصوص و الأَدلة دون ان يستطيع استخدامها و الاستفادة منها في الاستنباط، كإِنسان يواجه أَدوات النجارة و يعطى منشاراً و فأساً و ما إليها من أدوات دون ان يملك أفكاراً عامة عن عملية النجارة و طريقة استخدام تلك الأدوات‏</a:t>
            </a:r>
          </a:p>
          <a:p>
            <a:pPr rtl="1"/>
            <a:r>
              <a:rPr lang="fa-IR" dirty="0" smtClean="0"/>
              <a:t>و كما ان العناصر المشتركة ضرورية لعملية الاستنباط فكذلك العناصر الخاصة التي تختلف من مسأَلة إلى أُخرى كمفردات الآيات و الروايات المتناثرة فانها الجزءُ الضروري الآخر فيها، فلا يكفي مجرد الاطلاع على العناصر المشتركة التي يمثلها علم الأصول، و من يحاول الاستنباط على أساس الاطلاع الأصولي فحسب نظير من يملك معلومات نظرية عامة عن عملية النجارة و لا يوجد لديه فأس و لا منشار و ما إليهما من أَدوات النجارة فكما يعجز هذا عن صنع سرير خشبي مثلاً كذلك يعجز الأصولي عن الاستنباط إذا لم يفحص بدقة العناصر الخاصة المتغيرة من مسأَلة إلى أخرى. </a:t>
            </a:r>
          </a:p>
          <a:p>
            <a:pPr rtl="1"/>
            <a:r>
              <a:rPr lang="fa-IR" dirty="0" smtClean="0"/>
              <a:t>فالعناصر المشتركة و العناصر الخاصة قطبان مندمجان في عملية الاستنباط و لا غنى للعملية عنهما معاً. </a:t>
            </a:r>
          </a:p>
          <a:p>
            <a:pPr rtl="1"/>
            <a:r>
              <a:rPr lang="fa-IR" dirty="0" smtClean="0"/>
              <a:t> دروس‏في‏علم‏الأصول، ج 1، صفحه 42</a:t>
            </a:r>
          </a:p>
          <a:p>
            <a:pPr rtl="1"/>
            <a:r>
              <a:rPr lang="fa-IR" dirty="0" smtClean="0"/>
              <a:t>قد يتصور البعض انا إذا درسنا في علم الأصول العناصر المشتركة في عملية الاستنباط و عرفنا مثلا حجية الخبر و حجية الظهور و ما إليهما من العناصر الأصولية فلا يبقى علينا بعد ذلك أَي جهد علمي، إذ لا نحتاج ما دمنا نملك تلك العناصر إلا إلى مجرد استخراج الروايات و النصوص من مواضعها لكي تضاف إلى العناصر المشتركة و يستنبط منها الحكم الشرعي، و هو عمل سهل بطبيعته لا يشتمل على جهد علمي. </a:t>
            </a:r>
          </a:p>
          <a:p>
            <a:pPr rtl="1"/>
            <a:r>
              <a:rPr lang="fa-IR" dirty="0" smtClean="0"/>
              <a:t>و لكن هذا التصور خاطئ إلى درجة كبيرة لأن المجتهد إذا مارس العناصر المشتركة لعملية الاستنباط و حددها في علم الأصول لا يكتفي بعد ذلك بتجميع أعمى للعناصر الخاصة من كتب الأحاديث و الروايات مثلا بل يبقى عليه ان يمارس في علم الفقه تطبيق تلك العناصر المشتركة و نظرياتها العامة على العناصر الخاصة، و التطبيق مهمة فكرية بطبيعتها تحتاج إلى درس و تمحيص‏</a:t>
            </a:r>
          </a:p>
          <a:p>
            <a:pPr rtl="1"/>
            <a:r>
              <a:rPr lang="fa-IR" dirty="0" smtClean="0"/>
              <a:t> فلنفرض مثلاً ان المجتهد آمن في علم الأصول بحجية الظهور العرفي فهل يكفيه أَن يضع إِصبعه على رواية علي بن مهزيار التي حددت مجالات الخمس مثلا ليضيفها إلى العنصر المشترك و يستنبط من ذلك عدم وجوب الخمس في ميراث الأب؟ أَو ليس المجتهد بحاجة إلى تدقيق مدلول النص في الرواية لمعرفة نوع مدلوله في العرف العام و دراسة كل ما يرتبط بتحديد ظهوره العرفي من قرائن و أمارات داخل إطار النص أو خارجه لكي يتمكن بأمانة من تطبيق العنصر المشترك القائل بحجية الظهور العرفي؟</a:t>
            </a:r>
          </a:p>
          <a:p>
            <a:pPr rtl="1"/>
            <a:r>
              <a:rPr lang="fa-IR" dirty="0" smtClean="0"/>
              <a:t>أَلا ترون ان من يدرس بعمق النظريات العامة في الطلب يحتاج في مجال تطبيقها على حالة مرضية إلى دقة و انتباه كامل و تفكير في تطبيق تلك النظريات على المريض الّذي بين يديه. </a:t>
            </a:r>
          </a:p>
          <a:p>
            <a:pPr rtl="1"/>
            <a:r>
              <a:rPr lang="fa-IR" dirty="0" smtClean="0"/>
              <a:t> دروس‏في‏علم‏الأصول، ج 1، صفحه 53</a:t>
            </a:r>
          </a:p>
          <a:p>
            <a:pPr rtl="1"/>
            <a:r>
              <a:rPr lang="fa-IR" dirty="0" smtClean="0"/>
              <a:t>الحُكم الشرعيّ وَ تقسيمُه </a:t>
            </a:r>
          </a:p>
          <a:p>
            <a:pPr rtl="1"/>
            <a:r>
              <a:rPr lang="fa-IR" dirty="0" smtClean="0"/>
              <a:t>عرفنا ان علم الأصول يدرس العناصر المشتركة في عملية استنباط الحكم الشرعي، و لأجل ذلك يجب ان نكون فكرة عامة منذ البدء عن الحكم الشرعي الّذي يقوم علم الأصول بتحديد العناصر المشتركة في عملية استنباطه. </a:t>
            </a:r>
          </a:p>
          <a:p>
            <a:pPr rtl="1"/>
            <a:r>
              <a:rPr lang="fa-IR" dirty="0" smtClean="0"/>
              <a:t>الحكم الشرعي هو: التشريع الصادر من اللَّه تعالى لتنظيم حياة الإنسان. و الخطابات الشرعية في الكتاب و السنة مبرزة للحكم و كاشفة عنه، و ليست هي الحكم الشرعي نفسه. </a:t>
            </a:r>
          </a:p>
          <a:p>
            <a:pPr rtl="1"/>
            <a:r>
              <a:rPr lang="fa-IR" dirty="0" smtClean="0"/>
              <a:t>و على هذا الضوء يكون من الخطأ تعريف الحكم الشرعي بالصيغة المشهورة بين قدماء الأصوليين، إِذ يعرفونه بأنه الخطاب الشرعي المتعلق بافعال المكلفين، فان الخطاب كاشف عن الحكم و الحكم هو مدلول الخطاب. </a:t>
            </a:r>
          </a:p>
          <a:p>
            <a:pPr rtl="1"/>
            <a:r>
              <a:rPr lang="fa-IR" dirty="0" smtClean="0"/>
              <a:t>أَضف إلى ذلك ان الحكم الشرعي لا يتعلق بافعال المكلفين دائماً، بل قد يتعلق بذواتهم أَو بأشياء أخرى ترتبط بهم، لأن الهدف من الحكم الشرعي تنظيم حياة الإنسان، و هذا الهدف كما يحصل بخطاب متعلق بافعال المكلفين كخطاب «صل» و «صم» و «لا تشرب الخمر» كذلك يحصل بخطاب متعلق بذواتهم أَو بأشياء أُخرى تدخل في حياتهم من قبيل الأحكام و الخطابات التي تنظيم علاقة الزوجية و تعتبر المرأَة زوجة للرجل في ظل شروط معينة، أو تنظم علاقة الملكية و تعتبر الشخص مالكاً للمال في ظل شروط معينة، فان هذه الأحكام ليست متعلقة بافعال المكلفين بل الزوجية حكم شرعي متعلق بذواتهم و الملكية حكم شرعي متعلق بالمال. </a:t>
            </a:r>
          </a:p>
          <a:p>
            <a:pPr rtl="1"/>
            <a:r>
              <a:rPr lang="fa-IR" dirty="0" smtClean="0"/>
              <a:t>حكم تكليفى و وضعى </a:t>
            </a:r>
          </a:p>
          <a:p>
            <a:pPr rtl="1"/>
            <a:r>
              <a:rPr lang="fa-IR" dirty="0" smtClean="0"/>
              <a:t>و على ضوء ما سبق يمكننا تقسيم الحكم إلى قسمين: </a:t>
            </a:r>
          </a:p>
          <a:p>
            <a:pPr rtl="1"/>
            <a:r>
              <a:rPr lang="fa-IR" dirty="0" smtClean="0"/>
              <a:t>أحدهما: الحكم الشرعي المتعلق بافعال الإنسان و الموجه لسلوكه مباشرة في مختلف جوانب حياته الشخصية و العبادية و العائلية و الاجتماعية التي عالجتها الشريعة و نظمتها جميعاً، كحرمة شرب الخمر و وجوب الصلاة و وجوب الإنفاق على بعض الأقارب، و إباحة إحياء الأرض، و وجوب العدل على الحاكم‏</a:t>
            </a:r>
          </a:p>
          <a:p>
            <a:pPr rtl="1"/>
            <a:r>
              <a:rPr lang="fa-IR" dirty="0" smtClean="0"/>
              <a:t>و الآخر الحكم الشرعي الّذي لا يكون موجهاً مباشراً للإنسان في أفعاله و سلوكه، و هو كل حكم يشرع وضعاً معيناً يكون له تأثير غير مباشر في سلوك الإنسان، من قبيل الأحكام التي تنظم علاقات الزوجية،و يسمى هذا النوع من الأحكام بالاحكام الوضعيّة. </a:t>
            </a:r>
          </a:p>
          <a:p>
            <a:pPr rtl="1"/>
            <a:r>
              <a:rPr lang="fa-IR" dirty="0" smtClean="0"/>
              <a:t>و الارتباط بين الأحكام الوضعيّة و الأحكام التكليفية وثيق، إِذ لا يوجد حكم وضعي الا و يوجد إلى جانبه حكم تكليفي، فالزوجية حكم شرعي وضعي توجد إلى جانبه أحكام تكليفية و هي وجوب إِنفاق الزوج على زوجته و وجوب التمكين على الزوجة</a:t>
            </a:r>
          </a:p>
          <a:p>
            <a:pPr rtl="1"/>
            <a:r>
              <a:rPr lang="fa-IR" dirty="0" smtClean="0"/>
              <a:t>أقسام الحكم التكليفي: </a:t>
            </a:r>
          </a:p>
          <a:p>
            <a:pPr rtl="1"/>
            <a:r>
              <a:rPr lang="fa-IR" dirty="0" smtClean="0"/>
              <a:t>ينقسم الحكم التكليفي - و هو الحكم المتعلق بافعال الإنسان و الموجه لها مباشرة - إلى خمسة أَقسام‏</a:t>
            </a:r>
          </a:p>
          <a:p>
            <a:pPr rtl="1"/>
            <a:r>
              <a:rPr lang="fa-IR" dirty="0" smtClean="0"/>
              <a:t>1 - «الوجوب»2 - «الاستحباب» 3 - «الحرمة» 4 - «الكراهة» 5 - «الإِباحة» </a:t>
            </a:r>
          </a:p>
          <a:p>
            <a:pPr rtl="1"/>
            <a:endParaRPr lang="fa-IR" dirty="0" smtClean="0"/>
          </a:p>
        </p:txBody>
      </p:sp>
      <p:sp>
        <p:nvSpPr>
          <p:cNvPr id="4" name="Slide Number Placeholder 3"/>
          <p:cNvSpPr>
            <a:spLocks noGrp="1"/>
          </p:cNvSpPr>
          <p:nvPr>
            <p:ph type="sldNum" sz="quarter" idx="10"/>
          </p:nvPr>
        </p:nvSpPr>
        <p:spPr/>
        <p:txBody>
          <a:bodyPr/>
          <a:lstStyle/>
          <a:p>
            <a:fld id="{9A0A5FD9-2083-4E69-A8D6-3509C35826F0}" type="slidenum">
              <a:rPr lang="fa-IR" smtClean="0"/>
              <a:pPr/>
              <a:t>55</a:t>
            </a:fld>
            <a:endParaRPr lang="fa-I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pPr rtl="1"/>
            <a:r>
              <a:rPr lang="fa-IR" sz="1200" b="1" kern="1200" dirty="0" smtClean="0">
                <a:solidFill>
                  <a:schemeClr val="tx1"/>
                </a:solidFill>
                <a:latin typeface="+mn-lt"/>
                <a:ea typeface="+mn-ea"/>
                <a:cs typeface="+mn-cs"/>
              </a:rPr>
              <a:t>به بيان ديگر, آيا انجام وظيفه طبق امر اضطرارى در حالت اضطرار, مکلف را از انجام دادن دوباره آن طبق امر اختيارى اولى پس از زوال حالت اضطرار بى نياز مى کند يا خير؟</a:t>
            </a:r>
          </a:p>
          <a:p>
            <a:pPr rtl="1"/>
            <a:r>
              <a:rPr lang="fa-IR" sz="1200" b="1" kern="1200" dirty="0" smtClean="0">
                <a:solidFill>
                  <a:schemeClr val="tx1"/>
                </a:solidFill>
                <a:latin typeface="+mn-lt"/>
                <a:ea typeface="+mn-ea"/>
                <a:cs typeface="+mn-cs"/>
              </a:rPr>
              <a:t> به طور کلى دو نوع تکليف متوجه مکلفان است: </a:t>
            </a:r>
          </a:p>
          <a:p>
            <a:pPr rtl="1"/>
            <a:r>
              <a:rPr lang="fa-IR" sz="1200" b="1" kern="1200" dirty="0" smtClean="0">
                <a:solidFill>
                  <a:schemeClr val="tx1"/>
                </a:solidFill>
                <a:latin typeface="+mn-lt"/>
                <a:ea typeface="+mn-ea"/>
                <a:cs typeface="+mn-cs"/>
              </a:rPr>
              <a:t> 1ـ تکليف , در حالت اختيار و تمکن ,</a:t>
            </a:r>
          </a:p>
          <a:p>
            <a:pPr rtl="1"/>
            <a:r>
              <a:rPr lang="fa-IR" sz="1200" b="1" kern="1200" dirty="0" smtClean="0">
                <a:solidFill>
                  <a:schemeClr val="tx1"/>
                </a:solidFill>
                <a:latin typeface="+mn-lt"/>
                <a:ea typeface="+mn-ea"/>
                <a:cs typeface="+mn-cs"/>
              </a:rPr>
              <a:t> 2ـ تکليف , در حالت اضطرار و عدم تمکن مکلف .</a:t>
            </a:r>
          </a:p>
          <a:p>
            <a:pPr rtl="1"/>
            <a:r>
              <a:rPr lang="fa-IR" sz="1200" b="1" kern="1200" dirty="0" smtClean="0">
                <a:solidFill>
                  <a:schemeClr val="tx1"/>
                </a:solidFill>
                <a:latin typeface="+mn-lt"/>
                <a:ea typeface="+mn-ea"/>
                <a:cs typeface="+mn-cs"/>
              </a:rPr>
              <a:t> مانند اين که شارع بفرمايد: نماز را در حالت اختيار و دست رسى به آب ,با وضو به جا بياور و در حالت اضطرار يا نداشتن آب با تيمم به جا بياور.</a:t>
            </a:r>
          </a:p>
          <a:p>
            <a:pPr rtl="1"/>
            <a:r>
              <a:rPr lang="fa-IR" sz="1200" b="1" kern="1200" dirty="0" smtClean="0">
                <a:solidFill>
                  <a:schemeClr val="tx1"/>
                </a:solidFill>
                <a:latin typeface="+mn-lt"/>
                <a:ea typeface="+mn-ea"/>
                <a:cs typeface="+mn-cs"/>
              </a:rPr>
              <a:t> بحث بالا در مورد دوم مطرح مى گردد و علما درباره اجزا و يا عدم اجزاى آن در دو مقام اثبات و ثبوت بحث نموده اند . </a:t>
            </a:r>
          </a:p>
          <a:p>
            <a:pPr rtl="1"/>
            <a:r>
              <a:rPr lang="fa-IR" sz="1200" b="1" kern="1200" dirty="0" smtClean="0">
                <a:solidFill>
                  <a:schemeClr val="tx1"/>
                </a:solidFill>
                <a:latin typeface="+mn-lt"/>
                <a:ea typeface="+mn-ea"/>
                <a:cs typeface="+mn-cs"/>
              </a:rPr>
              <a:t> اما در مقام ثبوت , چند صورت متصور است: </a:t>
            </a:r>
          </a:p>
          <a:p>
            <a:pPr rtl="1"/>
            <a:r>
              <a:rPr lang="fa-IR" sz="1200" b="1" kern="1200" dirty="0" smtClean="0">
                <a:solidFill>
                  <a:schemeClr val="tx1"/>
                </a:solidFill>
                <a:latin typeface="+mn-lt"/>
                <a:ea typeface="+mn-ea"/>
                <a:cs typeface="+mn-cs"/>
              </a:rPr>
              <a:t> 1ـ صورتى که انجام دادن مأمور به امر اضطرارى, سبب دست يابى مکلف به تمام مصلحتِ واقع گردد. در اين صورت , علما قائل به اجزاء شده اند, </a:t>
            </a:r>
          </a:p>
          <a:p>
            <a:pPr rtl="1"/>
            <a:r>
              <a:rPr lang="fa-IR" sz="1200" b="1" kern="1200" dirty="0" smtClean="0">
                <a:solidFill>
                  <a:schemeClr val="tx1"/>
                </a:solidFill>
                <a:latin typeface="+mn-lt"/>
                <a:ea typeface="+mn-ea"/>
                <a:cs typeface="+mn-cs"/>
              </a:rPr>
              <a:t> 2ـ صورتى که انجام دادن ماموربه امر اضطرارى, سبب دست يابى مکلف به تمام مصلحتِ واقع نمى گردد که اين خود به دو قسمت مى شود: </a:t>
            </a:r>
          </a:p>
          <a:p>
            <a:pPr rtl="1"/>
            <a:r>
              <a:rPr lang="fa-IR" sz="1200" b="1" kern="1200" dirty="0" smtClean="0">
                <a:solidFill>
                  <a:schemeClr val="tx1"/>
                </a:solidFill>
                <a:latin typeface="+mn-lt"/>
                <a:ea typeface="+mn-ea"/>
                <a:cs typeface="+mn-cs"/>
              </a:rPr>
              <a:t> الف: مقدارى از مصلحت که نصيب مکلف نگرديده است , قابل تدارک و جبران نيست و دست يابى به آن ممکن نيست . در اين صورت نيز قائل به اجزاء شده اند.</a:t>
            </a:r>
          </a:p>
          <a:p>
            <a:pPr rtl="1"/>
            <a:r>
              <a:rPr lang="fa-IR" sz="1200" b="1" kern="1200" dirty="0" smtClean="0">
                <a:solidFill>
                  <a:schemeClr val="tx1"/>
                </a:solidFill>
                <a:latin typeface="+mn-lt"/>
                <a:ea typeface="+mn-ea"/>
                <a:cs typeface="+mn-cs"/>
              </a:rPr>
              <a:t> ب: مقدار مصلحت فوت شده قابل تدارک و جبران است . در اين فرض نيز يا تدارک مصلحت باقى مانده واجب است که در اين صورت , قائل به عدم اجزا هستند ، و يا استحباب دارد که در اين مورد قائل به اجزا شده اند.</a:t>
            </a:r>
          </a:p>
          <a:p>
            <a:pPr rtl="1"/>
            <a:r>
              <a:rPr lang="fa-IR" sz="1200" b="1" kern="1200" dirty="0" smtClean="0">
                <a:solidFill>
                  <a:schemeClr val="tx1"/>
                </a:solidFill>
                <a:latin typeface="+mn-lt"/>
                <a:ea typeface="+mn-ea"/>
                <a:cs typeface="+mn-cs"/>
              </a:rPr>
              <a:t> در هر يک از صور فوق مى توان حکم مسئله را در صورت جواز بدار يا عدم جواز آن نيز مورد بررسى قرار داد.</a:t>
            </a:r>
          </a:p>
          <a:p>
            <a:pPr rtl="1"/>
            <a:r>
              <a:rPr lang="fa-IR" sz="1200" b="1" kern="1200" dirty="0" smtClean="0">
                <a:solidFill>
                  <a:schemeClr val="tx1"/>
                </a:solidFill>
                <a:latin typeface="+mn-lt"/>
                <a:ea typeface="+mn-ea"/>
                <a:cs typeface="+mn-cs"/>
              </a:rPr>
              <a:t> اما در مقام اثبات: </a:t>
            </a:r>
          </a:p>
          <a:p>
            <a:pPr rtl="1"/>
            <a:r>
              <a:rPr lang="fa-IR" sz="1200" b="1" kern="1200" dirty="0" smtClean="0">
                <a:solidFill>
                  <a:schemeClr val="tx1"/>
                </a:solidFill>
                <a:latin typeface="+mn-lt"/>
                <a:ea typeface="+mn-ea"/>
                <a:cs typeface="+mn-cs"/>
              </a:rPr>
              <a:t> در مقام اثبات , علما به سبب اطلاق ادله معتقد به اجزا شده اند و در صورت شک در اطلاق ادله نيز با تمسک به اصل برائت , حکم به عدم لزوم انجام دوباره آن داده اند.</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136</a:t>
            </a:fld>
            <a:endParaRPr lang="fa-I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20000"/>
          </a:bodyPr>
          <a:lstStyle/>
          <a:p>
            <a:pPr rtl="1"/>
            <a:r>
              <a:rPr lang="fa-IR" sz="1200" b="1" kern="1200" dirty="0" smtClean="0">
                <a:solidFill>
                  <a:schemeClr val="tx1"/>
                </a:solidFill>
                <a:latin typeface="+mn-lt"/>
                <a:ea typeface="+mn-ea"/>
                <a:cs typeface="+mn-cs"/>
              </a:rPr>
              <a:t>مراد از امر ظاهرى , امرى است که در هنگام جهل مکلف به واقع , متوجه وى مى گردد چه اين امر ظاهرى مؤداى اصل باشد و يا اماره معتبر . </a:t>
            </a:r>
          </a:p>
          <a:p>
            <a:pPr rtl="1"/>
            <a:r>
              <a:rPr lang="fa-IR" sz="1200" b="1" kern="1200" dirty="0" smtClean="0">
                <a:solidFill>
                  <a:schemeClr val="tx1"/>
                </a:solidFill>
                <a:latin typeface="+mn-lt"/>
                <a:ea typeface="+mn-ea"/>
                <a:cs typeface="+mn-cs"/>
              </a:rPr>
              <a:t> توضيح: </a:t>
            </a:r>
          </a:p>
          <a:p>
            <a:pPr rtl="1"/>
            <a:r>
              <a:rPr lang="fa-IR" sz="1200" b="1" kern="1200" dirty="0" smtClean="0">
                <a:solidFill>
                  <a:schemeClr val="tx1"/>
                </a:solidFill>
                <a:latin typeface="+mn-lt"/>
                <a:ea typeface="+mn-ea"/>
                <a:cs typeface="+mn-cs"/>
              </a:rPr>
              <a:t> از اجزاى مأموربه امر ظاهرى در دو بخش مى توان بحث نمود: </a:t>
            </a:r>
          </a:p>
          <a:p>
            <a:pPr rtl="1"/>
            <a:r>
              <a:rPr lang="fa-IR" sz="1200" b="1" kern="1200" dirty="0" smtClean="0">
                <a:solidFill>
                  <a:schemeClr val="tx1"/>
                </a:solidFill>
                <a:latin typeface="+mn-lt"/>
                <a:ea typeface="+mn-ea"/>
                <a:cs typeface="+mn-cs"/>
              </a:rPr>
              <a:t> بخش اول: بحث از اجزاى مأموربه امر ظاهرى از ظاهرى است که علما همگى اتفاق دارند, انجام دادن مأموربه امر ظاهرى از امتثال دوباره آن کفايت مى کند.</a:t>
            </a:r>
          </a:p>
          <a:p>
            <a:pPr rtl="1"/>
            <a:r>
              <a:rPr lang="fa-IR" sz="1200" b="1" kern="1200" dirty="0" smtClean="0">
                <a:solidFill>
                  <a:schemeClr val="tx1"/>
                </a:solidFill>
                <a:latin typeface="+mn-lt"/>
                <a:ea typeface="+mn-ea"/>
                <a:cs typeface="+mn-cs"/>
              </a:rPr>
              <a:t> بخش دوم: در اين بخش از اجزاى مأمور به امر ظاهرى از واقعى بحث مى گردد ;به اين صورت که آيا مکلف اعمالى را که طبق مؤداى امر ظاهرى انجام داده است ,کفايت از امر واقعى در صورت کشف خلاف مى نمايد يا خير؟ اين محل اختلاف است . در مسئله, تفصيل هاى زير آمده است: </a:t>
            </a:r>
          </a:p>
          <a:p>
            <a:pPr rtl="1"/>
            <a:r>
              <a:rPr lang="fa-IR" sz="1200" b="1" kern="1200" dirty="0" smtClean="0">
                <a:solidFill>
                  <a:schemeClr val="tx1"/>
                </a:solidFill>
                <a:latin typeface="+mn-lt"/>
                <a:ea typeface="+mn-ea"/>
                <a:cs typeface="+mn-cs"/>
              </a:rPr>
              <a:t> 1 ـ تفصيل حکم مسئله نسبت به اماره و اصل عملى ; </a:t>
            </a:r>
          </a:p>
          <a:p>
            <a:pPr rtl="1"/>
            <a:r>
              <a:rPr lang="fa-IR" sz="1200" b="1" kern="1200" dirty="0" smtClean="0">
                <a:solidFill>
                  <a:schemeClr val="tx1"/>
                </a:solidFill>
                <a:latin typeface="+mn-lt"/>
                <a:ea typeface="+mn-ea"/>
                <a:cs typeface="+mn-cs"/>
              </a:rPr>
              <a:t> 2 ـ تفصيل بين کشف خلاف يقينى و کشف خلاف به حجت معتبر غير يقينى ; </a:t>
            </a:r>
          </a:p>
          <a:p>
            <a:pPr rtl="1"/>
            <a:r>
              <a:rPr lang="fa-IR" sz="1200" b="1" kern="1200" dirty="0" smtClean="0">
                <a:solidFill>
                  <a:schemeClr val="tx1"/>
                </a:solidFill>
                <a:latin typeface="+mn-lt"/>
                <a:ea typeface="+mn-ea"/>
                <a:cs typeface="+mn-cs"/>
              </a:rPr>
              <a:t> 3ـ تفصيل بين احکام و موضوعات ; </a:t>
            </a:r>
          </a:p>
          <a:p>
            <a:pPr rtl="1"/>
            <a:r>
              <a:rPr lang="fa-IR" sz="1200" b="1" kern="1200" dirty="0" smtClean="0">
                <a:solidFill>
                  <a:schemeClr val="tx1"/>
                </a:solidFill>
                <a:latin typeface="+mn-lt"/>
                <a:ea typeface="+mn-ea"/>
                <a:cs typeface="+mn-cs"/>
              </a:rPr>
              <a:t> 4ـ تفصيل بين اثبات اجزا و شرايط و موانع واجب و بين اثبات اصل تکليف .(وجوب ) </a:t>
            </a:r>
          </a:p>
          <a:p>
            <a:pPr rtl="1"/>
            <a:r>
              <a:rPr lang="fa-IR" sz="1200" b="1" kern="1200" dirty="0" smtClean="0">
                <a:solidFill>
                  <a:schemeClr val="tx1"/>
                </a:solidFill>
                <a:latin typeface="+mn-lt"/>
                <a:ea typeface="+mn-ea"/>
                <a:cs typeface="+mn-cs"/>
              </a:rPr>
              <a:t> حکم هر يک از موارد بالا از لحاظ اجزا و عدم اجزا متفاوت است . </a:t>
            </a:r>
          </a:p>
          <a:p>
            <a:pPr rtl="1"/>
            <a:r>
              <a:rPr lang="fa-IR" sz="1200" b="1" kern="1200" dirty="0" smtClean="0">
                <a:solidFill>
                  <a:schemeClr val="tx1"/>
                </a:solidFill>
                <a:latin typeface="+mn-lt"/>
                <a:ea typeface="+mn-ea"/>
                <a:cs typeface="+mn-cs"/>
              </a:rPr>
              <a:t> براى مثال, صاحب " کفايه " در اين مسئله بين اصول و امارات معتقد به تفصيل شده است و سپس در هر يک از آن دو نيز, بين موردى که اصول و امارات در اجزا , شرايط و موانع واجب جريان دارد و بين موردى که اصول و امارات در اثبات اصل تکليف جريان مى يابد , تفصيل داده است ; بدين بيان که درباره مورد اول در اصول, قائل به اجزا و در امارات , قائل به عدم اجزا شده است . و در مورد دوم , در اصول و امارات , قائل به عدم اجزا گرديده است .</a:t>
            </a:r>
          </a:p>
          <a:p>
            <a:pPr rtl="1"/>
            <a:r>
              <a:rPr lang="fa-IR" sz="1200" b="1" kern="1200" dirty="0" smtClean="0">
                <a:solidFill>
                  <a:schemeClr val="tx1"/>
                </a:solidFill>
                <a:latin typeface="+mn-lt"/>
                <a:ea typeface="+mn-ea"/>
                <a:cs typeface="+mn-cs"/>
              </a:rPr>
              <a:t> به طور کلى علما در اجزا يا عدم اجزاى مأموربه امر ظاهرى اختلاف دارند. بعضى مثل آقاى " بروجردى " مطلقا قائل به اجزا شده اند و بعضى قائل به تفصيل اند . </a:t>
            </a:r>
          </a:p>
          <a:p>
            <a:pPr rtl="1"/>
            <a:endParaRPr lang="fa-IR" sz="1200" b="1"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بنا بر اين , احکام واقعى اگر چه در مقام جعل, متوجه مکلف جاهل نيز مى شوند , ولى علم يا جهل مکلف در تنجز و عدم تنجز تکليف نسبت به او مؤثر است . </a:t>
            </a:r>
          </a:p>
          <a:p>
            <a:pPr rtl="1"/>
            <a:r>
              <a:rPr lang="fa-IR" sz="1200" b="1" kern="1200" dirty="0" smtClean="0">
                <a:solidFill>
                  <a:schemeClr val="tx1"/>
                </a:solidFill>
                <a:latin typeface="+mn-lt"/>
                <a:ea typeface="+mn-ea"/>
                <a:cs typeface="+mn-cs"/>
              </a:rPr>
              <a:t>2- بنا بر اصطلاح دوم ، احکام واقعى احکامى هستند که توسط ادله اجتهادى ثابت مى گردند, چه اين ادله يقين آور باشند, مثل نص قرآن و خبر متواتر و يا ظن آور باشند , مثل ظواهر قرآن و خبر واحد , پس حکم واقعى احکامى را شامل مى شود که يا قطع به آن ها وجود دارد و يا از طريق اماره ثابت مى شوند , و حکم ظاهرى فقط شامل موداى اصل عملى ـ بنابر حکم بودن آن ـ مى گردد . </a:t>
            </a:r>
          </a:p>
          <a:p>
            <a:pPr rtl="1"/>
            <a:r>
              <a:rPr lang="fa-IR" sz="1200" b="1" kern="1200" dirty="0" smtClean="0">
                <a:solidFill>
                  <a:schemeClr val="tx1"/>
                </a:solidFill>
                <a:latin typeface="+mn-lt"/>
                <a:ea typeface="+mn-ea"/>
                <a:cs typeface="+mn-cs"/>
              </a:rPr>
              <a:t>نکته: </a:t>
            </a:r>
          </a:p>
          <a:p>
            <a:pPr rtl="1"/>
            <a:r>
              <a:rPr lang="fa-IR" sz="1200" b="1" kern="1200" dirty="0" smtClean="0">
                <a:solidFill>
                  <a:schemeClr val="tx1"/>
                </a:solidFill>
                <a:latin typeface="+mn-lt"/>
                <a:ea typeface="+mn-ea"/>
                <a:cs typeface="+mn-cs"/>
              </a:rPr>
              <a:t> برخى از اصوليان متأخر حکم ظاهرى را حکم نمى دانند بلکه معتقداند امارات و اصول در صورت انطباق با واقع موجب منجز شدن حکم واقعى و در صورت عدم انطباق موجب عذر خواهند بود . </a:t>
            </a:r>
          </a:p>
          <a:p>
            <a:pPr rtl="1"/>
            <a:r>
              <a:rPr lang="fa-IR" sz="1200" b="1" kern="1200" dirty="0" smtClean="0">
                <a:solidFill>
                  <a:schemeClr val="tx1"/>
                </a:solidFill>
                <a:latin typeface="+mn-lt"/>
                <a:ea typeface="+mn-ea"/>
                <a:cs typeface="+mn-cs"/>
              </a:rPr>
              <a:t>2- در اصطلاح دوم ، حکم ظاهري آن حکم شرعى است که تعلق به چيزى گرفته از آن جهت که حکم واقعى آن چيز مجهول است , مانند اختلاف فقها در نگاه کردن به زن اجنبى يا اختلاف آنان در وجوب اقامه براى نماز . در اين موارد، هنگامى که دليلى براى تأييد يکى از اقوال مطرح شده پيدا نشد , فقيه شک در حکم واقعى اولى مى نمايد و لذا براى اين که در مقام عمل متحير نماند و از سرگردانى نجات پيدا کند به ناچار بايد حکم ديگرى (غير از حکم اولى واقعى) براى او وجود داشته باشد تا به آن عمل کند , اگر چه آن حکم ديگر عقلى باشد مانند وجوب احتياط و يا وجوب برائت و يا اعتنا ننمودن به شک . و اصوليان به اين حکم دوم که فقيه در مقام سرگردانى سراغ آن مى رود حکم ظاهرى مى گويند .</a:t>
            </a:r>
          </a:p>
          <a:p>
            <a:pPr rtl="1"/>
            <a:r>
              <a:rPr lang="fa-IR" sz="1200" b="1" kern="1200" dirty="0" smtClean="0">
                <a:solidFill>
                  <a:schemeClr val="tx1"/>
                </a:solidFill>
                <a:latin typeface="+mn-lt"/>
                <a:ea typeface="+mn-ea"/>
                <a:cs typeface="+mn-cs"/>
              </a:rPr>
              <a:t>حکم هر يک از موارد بالا از لحاظ اجزا و عدم اجزا متفاوت است . </a:t>
            </a:r>
          </a:p>
          <a:p>
            <a:pPr rtl="1"/>
            <a:r>
              <a:rPr lang="fa-IR" sz="1200" b="1" kern="1200" dirty="0" smtClean="0">
                <a:solidFill>
                  <a:schemeClr val="tx1"/>
                </a:solidFill>
                <a:latin typeface="+mn-lt"/>
                <a:ea typeface="+mn-ea"/>
                <a:cs typeface="+mn-cs"/>
              </a:rPr>
              <a:t> براى مثال, صاحب " کفايه " در اين مسئله بين اصول و امارات معتقد به تفصيل شده است و سپس در هر يک از آن دو نيز, بين موردى که اصول و امارات در اجزا , شرايط و موانع واجب جريان دارد و بين موردى که اصول و امارات در اثبات اصل تکليف جريان مى يابد , تفصيل داده است ; بدين بيان که درباره مورد اول در اصول, قائل به اجزا و در امارات , قائل به عدم اجزا شده است . و در مورد دوم , در اصول و امارات , قائل به عدم اجزا گرديده است .</a:t>
            </a:r>
          </a:p>
          <a:p>
            <a:pPr rtl="1"/>
            <a:r>
              <a:rPr lang="fa-IR" sz="1200" b="1" kern="1200" dirty="0" smtClean="0">
                <a:solidFill>
                  <a:schemeClr val="tx1"/>
                </a:solidFill>
                <a:latin typeface="+mn-lt"/>
                <a:ea typeface="+mn-ea"/>
                <a:cs typeface="+mn-cs"/>
              </a:rPr>
              <a:t> به طور کلى علما در اجزا يا عدم اجزاى مأموربه امر ظاهرى اختلاف دارند. بعضى مثل آقاى " بروجردى " مطلقا قائل به اجزا شده اند و بعضى قائل به تفصيل اند . </a:t>
            </a:r>
          </a:p>
          <a:p>
            <a:pPr rtl="1"/>
            <a:endParaRPr lang="fa-IR" sz="1200" b="1" kern="1200" dirty="0" smtClean="0">
              <a:solidFill>
                <a:schemeClr val="tx1"/>
              </a:solidFill>
              <a:latin typeface="+mn-lt"/>
              <a:ea typeface="+mn-ea"/>
              <a:cs typeface="+mn-cs"/>
            </a:endParaRPr>
          </a:p>
          <a:p>
            <a:pPr rtl="1"/>
            <a:endParaRPr lang="fa-IR" sz="1200" b="1" kern="1200" dirty="0" smtClean="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137</a:t>
            </a:fld>
            <a:endParaRPr lang="fa-I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در اين جا ديد گاه هاى متفاوتى وجود دارد: </a:t>
            </a:r>
          </a:p>
          <a:p>
            <a:pPr rtl="1"/>
            <a:r>
              <a:rPr lang="fa-IR" sz="1200" b="1" kern="1200" dirty="0" smtClean="0">
                <a:solidFill>
                  <a:schemeClr val="tx1"/>
                </a:solidFill>
                <a:latin typeface="+mn-lt"/>
                <a:ea typeface="+mn-ea"/>
                <a:cs typeface="+mn-cs"/>
              </a:rPr>
              <a:t> بعضى ملازمه را نپذيرفته و برخى پذيرفته اند و گروه دوم تفصيل هاى متعددى داده اند: </a:t>
            </a:r>
          </a:p>
          <a:p>
            <a:pPr rtl="1"/>
            <a:r>
              <a:rPr lang="fa-IR" sz="1200" b="1" kern="1200" dirty="0" smtClean="0">
                <a:solidFill>
                  <a:schemeClr val="tx1"/>
                </a:solidFill>
                <a:latin typeface="+mn-lt"/>
                <a:ea typeface="+mn-ea"/>
                <a:cs typeface="+mn-cs"/>
              </a:rPr>
              <a:t> الف: در مورد اطلاق و اشتراط وجوب مقدمه, اختلاف کرده اند: </a:t>
            </a:r>
          </a:p>
          <a:p>
            <a:pPr rtl="1"/>
            <a:r>
              <a:rPr lang="fa-IR" sz="1200" b="1" kern="1200" dirty="0" smtClean="0">
                <a:solidFill>
                  <a:schemeClr val="tx1"/>
                </a:solidFill>
                <a:latin typeface="+mn-lt"/>
                <a:ea typeface="+mn-ea"/>
                <a:cs typeface="+mn-cs"/>
              </a:rPr>
              <a:t> 1 ـ برخى مانند "صاحب کفايه" اعتقاد دارند که وجوب مقدمه از نظر اطلاق و اشتراط , تابع وجوب ذى المقدمه است .</a:t>
            </a:r>
          </a:p>
          <a:p>
            <a:pPr rtl="1"/>
            <a:r>
              <a:rPr lang="fa-IR" sz="1200" b="1" kern="1200" dirty="0" smtClean="0">
                <a:solidFill>
                  <a:schemeClr val="tx1"/>
                </a:solidFill>
                <a:latin typeface="+mn-lt"/>
                <a:ea typeface="+mn-ea"/>
                <a:cs typeface="+mn-cs"/>
              </a:rPr>
              <a:t> 2 ـ گروهى مانند "صاحب معالم" بر اين باوراند که وجوب مقدمه به اراده انجام ذى المقدمه ,مشروط است يعنى اگر کسى اراده انجام مقدمه را داشت , وجوب ذى المقدمه به مقدمه سرايت مى کند . </a:t>
            </a:r>
          </a:p>
          <a:p>
            <a:pPr rtl="1"/>
            <a:r>
              <a:rPr lang="fa-IR" sz="1200" b="1" kern="1200" dirty="0" smtClean="0">
                <a:solidFill>
                  <a:schemeClr val="tx1"/>
                </a:solidFill>
                <a:latin typeface="+mn-lt"/>
                <a:ea typeface="+mn-ea"/>
                <a:cs typeface="+mn-cs"/>
              </a:rPr>
              <a:t> ب: درباره اين که معروض وجوب چيست , يعنى بنابر وجوب مقدمه چه چيزى واجب مى شود , آيا ذات مقدمه واجب مى شود يا مقدمه مشروط به قيدى , اختلاف هست: </a:t>
            </a:r>
          </a:p>
          <a:p>
            <a:pPr rtl="1"/>
            <a:r>
              <a:rPr lang="fa-IR" sz="1200" b="1" kern="1200" dirty="0" smtClean="0">
                <a:solidFill>
                  <a:schemeClr val="tx1"/>
                </a:solidFill>
                <a:latin typeface="+mn-lt"/>
                <a:ea typeface="+mn-ea"/>
                <a:cs typeface="+mn-cs"/>
              </a:rPr>
              <a:t> 1 ـ برخى مى گويند: ذات مقدمه واجب نيست , بلکه مقدمه اى که همراه با " قصد توصل " به ذى المقدمه باشد وجوب دارد , مانند اين که اگر وضو را به قصد انجام نماز واجب بگيرد , اين وضو نيز واجب مى شود , اما اگر به قصد ثواب وضو بگيرد , واجب نيست , هر چند که مى تواند با آن , نماز به جا آورد و در جايى که وضو را به قصد اقامه نماز واجب مى گيرد اگر مانعى پيش آيد و انسان نتواند با آن وضو اقامه نماز کند , به واجب بودن آن خدشه اى وارد نمى شود (ديدگاه منسوب به شيخ انصارى ) .</a:t>
            </a:r>
          </a:p>
          <a:p>
            <a:pPr rtl="1"/>
            <a:r>
              <a:rPr lang="fa-IR" sz="1200" b="1" kern="1200" dirty="0" smtClean="0">
                <a:solidFill>
                  <a:schemeClr val="tx1"/>
                </a:solidFill>
                <a:latin typeface="+mn-lt"/>
                <a:ea typeface="+mn-ea"/>
                <a:cs typeface="+mn-cs"/>
              </a:rPr>
              <a:t> 2 ـ برخى ديگر مقدمه اى را واجب مى دانند که داراى عنوان ايصال باشد ( مقدمه موصله ) ; يعنى پس از مقدمه , ذى المقدمه نيز انجام گيرد , اما اگر ذى المقدمه رخ ندهد آن مقدمه واجب نيست ( نظر صاحب فصول ) .</a:t>
            </a:r>
          </a:p>
          <a:p>
            <a:pPr rtl="1"/>
            <a:r>
              <a:rPr lang="fa-IR" sz="1200" b="1" kern="1200" dirty="0" smtClean="0">
                <a:solidFill>
                  <a:schemeClr val="tx1"/>
                </a:solidFill>
                <a:latin typeface="+mn-lt"/>
                <a:ea typeface="+mn-ea"/>
                <a:cs typeface="+mn-cs"/>
              </a:rPr>
              <a:t> 3 ـ مشهور از علما , هم چون "آخوند خراسانى" معتقدند که ذات مقدمه , بدون قيد و شرط واجب است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در اين که اين مسئله ,فقهى است يا اصولى و يا کلامى , و اين که از مباحث الفاظ است يا از مباحث عقلى اختلاف وجود دارد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138</a:t>
            </a:fld>
            <a:endParaRPr lang="fa-I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قدمه داخلى ( اعم ) مقدمه اى است که ذاتا يا تعبدا داخل در ذات ذى المقدمه باشد . مثال براى مورد اول ( ذاتا ), اجزاى واجب است که داخل در ذات و ماهيت واجب هستند . و مثال براى مورد دوم ( تعبدا ) شرايط و موانع شرعى واجب هستند که داخل در ذات واجب نيستند , اما شارع تعبدا ذات واجب را مقيد به آنها نموده است ;به سخن ديگر , مقدمه داخلى ( اعم ), مقدمه اى است که تقييد به آن مقدمه, در ذات واجب داخل باشد, خواه ذات آن مقدمه ( قيد ) داخل باشد, مانند اجزا; يا ذات مقدمه, خارج از ذى المقدمه و واجب باشد, مانند شرايط . </a:t>
            </a:r>
          </a:p>
          <a:p>
            <a:pPr rtl="1"/>
            <a:r>
              <a:rPr lang="fa-IR" sz="1200" b="1" kern="1200" dirty="0" smtClean="0">
                <a:solidFill>
                  <a:schemeClr val="tx1"/>
                </a:solidFill>
                <a:latin typeface="+mn-lt"/>
                <a:ea typeface="+mn-ea"/>
                <a:cs typeface="+mn-cs"/>
              </a:rPr>
              <a:t>نکته: مقدمه خارجي ( اخص ) شامل علت و مُعِّد بوده و مقدمه داخلى ( اعم ), شامل شرط و جزء است . </a:t>
            </a:r>
          </a:p>
          <a:p>
            <a:pPr rtl="1"/>
            <a:r>
              <a:rPr lang="fa-IR" sz="1200" b="1" kern="1200" dirty="0" smtClean="0">
                <a:solidFill>
                  <a:schemeClr val="tx1"/>
                </a:solidFill>
                <a:latin typeface="+mn-lt"/>
                <a:ea typeface="+mn-ea"/>
                <a:cs typeface="+mn-cs"/>
              </a:rPr>
              <a:t>مقدمه خارجى ( اعم ) مقدمه اى است که ذات و ماهيت آن مقدمه , خارج از ذات و ماهيت ذى المقدمه باشد ( يعنى دو ماهيت مستقل و مجزاى از هم هستند ) , خواه تقيد ( رابطه اضافى بين مقدمه و ذى المقدمه ) داخل در ماهيت ذى المقدمه يا خارج از آن باشد . </a:t>
            </a:r>
          </a:p>
          <a:p>
            <a:pPr rtl="1"/>
            <a:r>
              <a:rPr lang="fa-IR" sz="1200" b="1" kern="1200" dirty="0" smtClean="0">
                <a:solidFill>
                  <a:schemeClr val="tx1"/>
                </a:solidFill>
                <a:latin typeface="+mn-lt"/>
                <a:ea typeface="+mn-ea"/>
                <a:cs typeface="+mn-cs"/>
              </a:rPr>
              <a:t>مورد اول ( اگر تقيد داخل باشد ), مانند شرايط و موانع شرعى است که ذات و ماهيت شرط و يا مانع, غير از ذات و ماهيت ذى المقدمه و خارج از آن است , ولى رابطه اضافى يا تقيّد ذى المقدمه به مقدمه در ذات ذى المقدمه است , مانند: طهارت که شرط شرعى براى صحت نماز بوده و ماهيت طهارت خارج از ماهيت نماز است , ولى شارع, نماز به قيد طهارت را خواسته است , يعنى اضافه و قيد به طهارت , در ماهيت نماز لحاظ شده و داخل است و مورد دوم ( که تقيد خارج باشد ), مانند مقدمات عقلى است . مانندگذاشتن نردبان براى رفتن به بالاى بام که نه اين قيد در ماهيت ذى المقدمه داخل است و نه اضافه به آن ( تقيّد ) در ماهيت ذى المقدمه داخل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139</a:t>
            </a:fld>
            <a:endParaRPr lang="fa-I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fa-IR" sz="1200" b="1" kern="1200" dirty="0" smtClean="0">
                <a:solidFill>
                  <a:schemeClr val="tx1"/>
                </a:solidFill>
                <a:latin typeface="+mn-lt"/>
                <a:ea typeface="+mn-ea"/>
                <a:cs typeface="+mn-cs"/>
              </a:rPr>
              <a:t> شکى نيست که مقدمه عقلى , در نزاع مقدمه واجب داخل است .</a:t>
            </a:r>
          </a:p>
          <a:p>
            <a:pPr rtl="1"/>
            <a:r>
              <a:rPr lang="fa-IR" sz="1200" b="1" kern="1200" dirty="0" smtClean="0">
                <a:solidFill>
                  <a:schemeClr val="tx1"/>
                </a:solidFill>
                <a:latin typeface="+mn-lt"/>
                <a:ea typeface="+mn-ea"/>
                <a:cs typeface="+mn-cs"/>
              </a:rPr>
              <a:t>نکته: </a:t>
            </a:r>
          </a:p>
          <a:p>
            <a:pPr rtl="1"/>
            <a:r>
              <a:rPr lang="fa-IR" sz="1200" b="1" kern="1200" dirty="0" smtClean="0">
                <a:solidFill>
                  <a:schemeClr val="tx1"/>
                </a:solidFill>
                <a:latin typeface="+mn-lt"/>
                <a:ea typeface="+mn-ea"/>
                <a:cs typeface="+mn-cs"/>
              </a:rPr>
              <a:t> "محقق خراسانى" فرموده اند: مقدمه شرعى به مقدمه عقلى بر مى گردد , زيرا به عنوان مثال , شارع مقدس با جمله " صل مع الطهارة " صغراى قضيه را بيان کرده و فرموده: نماز , مشروط به طهارت است , اما کبراى قضيه را بايد عقل , بيان کند که مشروط و مقيد نمى تواند بدون قيد و شرط , تحقق پيدا کند و بديهى است که استحاله تحقق مشروط , بدون شرط , يک امر عقلى است</a:t>
            </a:r>
          </a:p>
          <a:p>
            <a:pPr rtl="1"/>
            <a:r>
              <a:rPr lang="fa-IR" dirty="0" smtClean="0"/>
              <a:t>مقدمه عرفی </a:t>
            </a:r>
            <a:r>
              <a:rPr lang="fa-IR" sz="1200" b="1" kern="1200" dirty="0" smtClean="0">
                <a:solidFill>
                  <a:schemeClr val="tx1"/>
                </a:solidFill>
                <a:latin typeface="+mn-lt"/>
                <a:ea typeface="+mn-ea"/>
                <a:cs typeface="+mn-cs"/>
              </a:rPr>
              <a:t> به دو گونه تصور شده است: </a:t>
            </a:r>
          </a:p>
          <a:p>
            <a:pPr rtl="1"/>
            <a:r>
              <a:rPr lang="fa-IR" sz="1200" b="1" kern="1200" dirty="0" smtClean="0">
                <a:solidFill>
                  <a:schemeClr val="tx1"/>
                </a:solidFill>
                <a:latin typeface="+mn-lt"/>
                <a:ea typeface="+mn-ea"/>
                <a:cs typeface="+mn-cs"/>
              </a:rPr>
              <a:t> 1 ـ مقدمه عرفى , گاهى به گونه اى است که احتمال انفکاک و جدايى آن از ذى المقدمه در عرف داده مى شود , مانند رفتن به حج از ايران که عرفا با هواپيما و يا اتومبيل صورت مى گيرد , هر چند که امکان پياده رفتن نيز در نزد عرف داده مى شود , اما سيره و عادت عرف بر خلاف آن است . شکى نيست که اين گونه مقدمه از بحث مقدمه واجب خارج است ; زيرا ملاک مقدميت که انتفاى ذى المقدمه , هنگام انتفاى مقدمه است , در اين جا نيست . </a:t>
            </a:r>
          </a:p>
          <a:p>
            <a:pPr rtl="1"/>
            <a:r>
              <a:rPr lang="fa-IR" sz="1200" b="1" kern="1200" dirty="0" smtClean="0">
                <a:solidFill>
                  <a:schemeClr val="tx1"/>
                </a:solidFill>
                <a:latin typeface="+mn-lt"/>
                <a:ea typeface="+mn-ea"/>
                <a:cs typeface="+mn-cs"/>
              </a:rPr>
              <a:t> 2 ـ مقدمه عرفى , گاهى به گونه اى است که در نزد عرف , انفکاک و جدايى از ذى المقدمه ندارد ; هر چند در نظر عقل , امکان انفکاک هست ; مانند استفاده از وسيله بالابر , براى صعود به ساختمان بلند ( استفاده از نردبان يا آسانسور ـ بالابر ) زيرا عادتا انسان نمى تواند پرواز کند , گرچه پرواز انسان محال عقلى نيست , اين قسم داخل در محل نزاع (مقدمه واجب) ,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140</a:t>
            </a:fld>
            <a:endParaRPr lang="fa-I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a:bodyPr>
          <a:lstStyle/>
          <a:p>
            <a:pPr rtl="1"/>
            <a:r>
              <a:rPr lang="fa-IR" sz="1200" b="1" kern="1200" dirty="0" smtClean="0">
                <a:solidFill>
                  <a:schemeClr val="tx1"/>
                </a:solidFill>
                <a:latin typeface="+mn-lt"/>
                <a:ea typeface="+mn-ea"/>
                <a:cs typeface="+mn-cs"/>
              </a:rPr>
              <a:t>بحث مقدمه واجب در مقدمه وجود جريان دارد ; به خلاف مقدمه وجوب که از آن خارج است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مهم ترين تفاوت ميان مقدمه وجوب با مقدمه وجود در اين است که فراهم ساختن مقدمات وجوب بر مکلف لازم نيست , اما در مقدمات وجود مکلف وظيفه دارد به قصد توصل به ذى المقدمه , آن ها را تحصيل نمايد . </a:t>
            </a:r>
          </a:p>
          <a:p>
            <a:pPr rtl="1"/>
            <a:r>
              <a:rPr lang="fa-IR" sz="1200" b="1" kern="1200" dirty="0" smtClean="0">
                <a:solidFill>
                  <a:schemeClr val="tx1"/>
                </a:solidFill>
                <a:latin typeface="+mn-lt"/>
                <a:ea typeface="+mn-ea"/>
                <a:cs typeface="+mn-cs"/>
              </a:rPr>
              <a:t>  نکته</a:t>
            </a:r>
            <a:r>
              <a:rPr lang="fa-IR" sz="1200" b="1" kern="1200" baseline="0" dirty="0" smtClean="0">
                <a:solidFill>
                  <a:schemeClr val="tx1"/>
                </a:solidFill>
                <a:latin typeface="+mn-lt"/>
                <a:ea typeface="+mn-ea"/>
                <a:cs typeface="+mn-cs"/>
              </a:rPr>
              <a:t> :</a:t>
            </a:r>
            <a:endParaRPr lang="fa-IR" sz="1200" b="1"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در اين که مقدمه صحت , در بحث مقدمه واجب داخل هست يا نه ، اختلاف وجود دارد. گروهى از اصولى ها , هم چون "صاحب کفايه" ( ره ) بر اين باوراند که مقدمه صحت به مقدمه وجود بر مى گردد و در محل نزاع داخل است , خواه الفاظ عبادات براى صحيح وضع شده باشند يا اعم از آن , زيرا بر فرض صلات براى خصوص صحيح وضع شده باشد مى توان گفت: طهارت , مقدمه وجودى نماز بوده, گر چه مقدمه صحت آن نيز هست ; زيرا موضوع له نماز , همان نماز صحيح است و طهارت علاوه بر اين که شرط صحت آن است , شرط وجودش نيز هست , هم چنين است اگر لفظ نماز براى صحيح و فاسد هر دو وضع شده باشد , زيرا بحث ما نيز در مقدمه واجب است و واجب , يعنى آن چه که مورد امر قرار گرفته و امر نيز فقط به نماز صحيح تعلق مى گيرد ; بنابراين, در اين مبنا نيز آن چه که واجب است نماز صحيح بوده و طهارت , هم شرط صحت آن و هم شرط وجودش است . </a:t>
            </a:r>
          </a:p>
          <a:p>
            <a:pPr rtl="1"/>
            <a:r>
              <a:rPr lang="fa-IR" sz="1200" b="1" kern="1200" dirty="0" smtClean="0">
                <a:solidFill>
                  <a:schemeClr val="tx1"/>
                </a:solidFill>
                <a:latin typeface="+mn-lt"/>
                <a:ea typeface="+mn-ea"/>
                <a:cs typeface="+mn-cs"/>
              </a:rPr>
              <a:t> در کتاب "کفاية الاصول" آمده است: </a:t>
            </a:r>
          </a:p>
          <a:p>
            <a:pPr rtl="1"/>
            <a:r>
              <a:rPr lang="fa-IR" sz="1200" b="1" kern="1200" dirty="0" smtClean="0">
                <a:solidFill>
                  <a:schemeClr val="tx1"/>
                </a:solidFill>
                <a:latin typeface="+mn-lt"/>
                <a:ea typeface="+mn-ea"/>
                <a:cs typeface="+mn-cs"/>
              </a:rPr>
              <a:t> "لا يخفى رجوع مقدمة الصحة الى مقدمة الوجود و لو على القول بکون الاسامى موضوعة للاعم ـ ضرورة ان الکلام فى مقدمة الواجب لا فى مقدمة المسمى باحدها ... " (1) . </a:t>
            </a:r>
          </a:p>
          <a:p>
            <a:pPr rtl="1"/>
            <a:r>
              <a:rPr lang="fa-IR" sz="1200" b="1" kern="1200" dirty="0" smtClean="0">
                <a:solidFill>
                  <a:schemeClr val="tx1"/>
                </a:solidFill>
                <a:latin typeface="+mn-lt"/>
                <a:ea typeface="+mn-ea"/>
                <a:cs typeface="+mn-cs"/>
              </a:rPr>
              <a:t> مرحوم "آقا ضياء" اعتقاد دارد که مقدمه صحت , گاهى به مقدمه وجود بر مى گردد ( که داخل در محل نزاع است ) و گاهى به مقدمه وجوب بر مى گردد ( که داخل در محل نزاع نيست ) .مورد اول مانند طهارت براى نماز که از مقدمات وجود مى باشد و مورد دوم مانند وقت نسبت به نماز که پيش از آن وجوبى نيست ونماز پيش از وقت صحيح نيست .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اصولى ها اعتقاد دارند که مقدمه علم از بحث مقدمه واجب خارج است , زيرا وجود واجب , متوقف بر آن نيست , بلکه علم به وجود واجب متوقف بر اين مقدمه است; بنابراين , ملازمه بين مقدمه علم و ذى المقدمه ( واجب ) عقلى است نه شرعى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141</a:t>
            </a:fld>
            <a:endParaRPr lang="fa-I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مراد از سبب در اینجا علت فلسفی نیست بلکه مراد مقتضی</a:t>
            </a:r>
            <a:r>
              <a:rPr lang="fa-IR" sz="1200" b="1" kern="1200" baseline="0" dirty="0" smtClean="0">
                <a:solidFill>
                  <a:schemeClr val="tx1"/>
                </a:solidFill>
                <a:latin typeface="+mn-lt"/>
                <a:ea typeface="+mn-ea"/>
                <a:cs typeface="+mn-cs"/>
              </a:rPr>
              <a:t> است.</a:t>
            </a:r>
            <a:endParaRPr lang="fa-IR" sz="1200" b="1"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"علت " چيزى است که وجود معلول, بستگى حقيقى به وجود آن دارد , به گونه اى که جدايى معلول از آن محال است , مانند عليت نفس انسان براى اراده و صورت هاى ذهنى که نمى توانند جداى از نفس تحقق يابند و يا باقى بمانند. هر گاه چنين حالتى براى چيزى پيش بيايد آن را علت حقيقى مى نامند . </a:t>
            </a:r>
          </a:p>
          <a:p>
            <a:pPr rtl="1"/>
            <a:r>
              <a:rPr lang="fa-IR" sz="1200" b="1" kern="1200" dirty="0" smtClean="0">
                <a:solidFill>
                  <a:schemeClr val="tx1"/>
                </a:solidFill>
                <a:latin typeface="+mn-lt"/>
                <a:ea typeface="+mn-ea"/>
                <a:cs typeface="+mn-cs"/>
              </a:rPr>
              <a:t>کته: </a:t>
            </a:r>
          </a:p>
          <a:p>
            <a:pPr rtl="1"/>
            <a:r>
              <a:rPr lang="fa-IR" sz="1200" b="1" kern="1200" dirty="0" smtClean="0">
                <a:solidFill>
                  <a:schemeClr val="tx1"/>
                </a:solidFill>
                <a:latin typeface="+mn-lt"/>
                <a:ea typeface="+mn-ea"/>
                <a:cs typeface="+mn-cs"/>
              </a:rPr>
              <a:t> درباره فرق بين علت و سبب چند نظر وجود دارد: </a:t>
            </a:r>
          </a:p>
          <a:p>
            <a:pPr rtl="1"/>
            <a:r>
              <a:rPr lang="fa-IR" sz="1200" b="1" kern="1200" dirty="0" smtClean="0">
                <a:solidFill>
                  <a:schemeClr val="tx1"/>
                </a:solidFill>
                <a:latin typeface="+mn-lt"/>
                <a:ea typeface="+mn-ea"/>
                <a:cs typeface="+mn-cs"/>
              </a:rPr>
              <a:t> 1ـ مترادف هستند; 2ـ سبب، اعم از علت است ; 3ـ علت اعم از سبب است ; 4ـ مباين هم هستند . </a:t>
            </a:r>
          </a:p>
          <a:p>
            <a:pPr rtl="1"/>
            <a:r>
              <a:rPr lang="fa-IR" sz="1200" b="1" kern="1200" dirty="0" smtClean="0">
                <a:solidFill>
                  <a:schemeClr val="tx1"/>
                </a:solidFill>
                <a:latin typeface="+mn-lt"/>
                <a:ea typeface="+mn-ea"/>
                <a:cs typeface="+mn-cs"/>
              </a:rPr>
              <a:t> در کتاب "الاصول العامة للفقه المقارن" آمده است: </a:t>
            </a:r>
          </a:p>
          <a:p>
            <a:pPr rtl="1"/>
            <a:r>
              <a:rPr lang="fa-IR" sz="1200" b="1" kern="1200" dirty="0" smtClean="0">
                <a:solidFill>
                  <a:schemeClr val="tx1"/>
                </a:solidFill>
                <a:latin typeface="+mn-lt"/>
                <a:ea typeface="+mn-ea"/>
                <a:cs typeface="+mn-cs"/>
              </a:rPr>
              <a:t> "تعريف السبب ... و هو بهذا المعنى اعم من العلة ... و قيّد بعضهم السبب بما ليس بينه و بين المسبب مناسبة ظاهرة فيکون مباينا للعلة و قيل انهما مترادفان , يقول " خلاّف ": و بعض الاصوليين فرقوا بين علة الحکم و سببه ... فکل علة سبب ، و ليس کل سبب علة </a:t>
            </a:r>
          </a:p>
          <a:p>
            <a:pPr rtl="1"/>
            <a:endParaRPr lang="fa-IR" sz="1200" b="1"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عدم مانع هر چند در سلسله علل معلول قرار ندارد ;اما شرايط تأثير علت را براى وجود بخشيدن به معلول مهيا مى کند; مثلا آتش در صورتى کاغذ را مى سوزاند که تر نباشد ; بنابراين, تر نبودن کاغذ عدم مانع است براى سوزاندن آتش . بدين سان ,هرگاه چيزى چنان باشد که از وجود آن, نبود معلول لازم آيد, وجود آن چيز , مانع از وجود معلول خواهد بود و نبودش در وجود معلول دخيل است و چنين مقدمه اى را عدم مانع مى خوانند . </a:t>
            </a:r>
          </a:p>
          <a:p>
            <a:pPr rtl="1"/>
            <a:endParaRPr lang="fa-IR" sz="1200" b="1" kern="1200" dirty="0" smtClean="0">
              <a:solidFill>
                <a:schemeClr val="tx1"/>
              </a:solidFill>
              <a:latin typeface="+mn-lt"/>
              <a:ea typeface="+mn-ea"/>
              <a:cs typeface="+mn-cs"/>
            </a:endParaRPr>
          </a:p>
          <a:p>
            <a:pPr rtl="1"/>
            <a:endParaRPr lang="fa-IR"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142</a:t>
            </a:fld>
            <a:endParaRPr lang="fa-I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مقدمه مفوته در رابطه با واجب هاى موقت (زمان دار ) معنا پيدا مى کند که از سوى شارع براى آن ها وقت معينى منظور شده است , مانند حج , روزه و نماز واجب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بر مبناى تبعيت وجوب مقدمه از وجوب ذى المقدمه , هرگاه مقدمه واجب از مقدماتى باشد که بايد پيش از زمان واجب انجام گيرد و گرنه موجب تفويت واجب در زمان خود مى گردد , اين پرسش پيش مى آيد که چگونه در خصوص مقدمات مفوته , وجوب آن پيش از زمان وجوب ذى المقدمه است , در حالى که واجب ، قبل از فرارسيدن وقتش وجوبى ندارد تا مقدمه آن هم به تبع آن واجب شود .</a:t>
            </a:r>
          </a:p>
          <a:p>
            <a:pPr rtl="1"/>
            <a:r>
              <a:rPr lang="fa-IR" sz="1200" b="1" kern="1200" dirty="0" smtClean="0">
                <a:solidFill>
                  <a:schemeClr val="tx1"/>
                </a:solidFill>
                <a:latin typeface="+mn-lt"/>
                <a:ea typeface="+mn-ea"/>
                <a:cs typeface="+mn-cs"/>
              </a:rPr>
              <a:t>پاسخ هايى به اين اشکال داده شده است: </a:t>
            </a:r>
          </a:p>
          <a:p>
            <a:pPr rtl="1"/>
            <a:r>
              <a:rPr lang="fa-IR" sz="1200" b="1" kern="1200" dirty="0" smtClean="0">
                <a:solidFill>
                  <a:schemeClr val="tx1"/>
                </a:solidFill>
                <a:latin typeface="+mn-lt"/>
                <a:ea typeface="+mn-ea"/>
                <a:cs typeface="+mn-cs"/>
              </a:rPr>
              <a:t> 1 ـ "صاحب فصول" از طريق واجب معلق , مشکل را حل کرده است ،</a:t>
            </a:r>
          </a:p>
          <a:p>
            <a:pPr rtl="1"/>
            <a:r>
              <a:rPr lang="fa-IR" sz="1200" b="1" kern="1200" dirty="0" smtClean="0">
                <a:solidFill>
                  <a:schemeClr val="tx1"/>
                </a:solidFill>
                <a:latin typeface="+mn-lt"/>
                <a:ea typeface="+mn-ea"/>
                <a:cs typeface="+mn-cs"/>
              </a:rPr>
              <a:t> 2 ـ "شيخ انصارى" از طريق واجب مشروط , پاسخ داده است ،</a:t>
            </a:r>
          </a:p>
          <a:p>
            <a:pPr rtl="1"/>
            <a:r>
              <a:rPr lang="fa-IR" sz="1200" b="1" kern="1200" dirty="0" smtClean="0">
                <a:solidFill>
                  <a:schemeClr val="tx1"/>
                </a:solidFill>
                <a:latin typeface="+mn-lt"/>
                <a:ea typeface="+mn-ea"/>
                <a:cs typeface="+mn-cs"/>
              </a:rPr>
              <a:t> 3 ـ "مظفر" ( به پيروى از استادش "مرحوم کمپانى" ) چنين پاسخ داده است که شوق به مقدمات منبعث از شوق به ذى المقدمه است اما شوق به مقدمات چون مانع ندارد , به درجه فعليت مى رسد , ولى در شوق به ذى المقدمه چون مانع هست امر، فعليت ندارد ،</a:t>
            </a:r>
          </a:p>
          <a:p>
            <a:pPr rtl="1"/>
            <a:r>
              <a:rPr lang="fa-IR" sz="1200" b="1" kern="1200" dirty="0" smtClean="0">
                <a:solidFill>
                  <a:schemeClr val="tx1"/>
                </a:solidFill>
                <a:latin typeface="+mn-lt"/>
                <a:ea typeface="+mn-ea"/>
                <a:cs typeface="+mn-cs"/>
              </a:rPr>
              <a:t> 4 ـ برخى از بزرگان از طريق متمم جعل به اشکال پاسخ داده اند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143</a:t>
            </a:fld>
            <a:endParaRPr lang="fa-I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در اين که قيودى که در لسان ادله به عنوان شرط، وجود دارد به هيئت بر مى گردند يا به ماده ؟ اختلاف وجود دارد: </a:t>
            </a:r>
          </a:p>
          <a:p>
            <a:pPr rtl="1"/>
            <a:r>
              <a:rPr lang="fa-IR" sz="1200" b="1" kern="1200" dirty="0" smtClean="0">
                <a:solidFill>
                  <a:schemeClr val="tx1"/>
                </a:solidFill>
                <a:latin typeface="+mn-lt"/>
                <a:ea typeface="+mn-ea"/>
                <a:cs typeface="+mn-cs"/>
              </a:rPr>
              <a:t> مشهور معتقداند که اين قيدها به هيئت بر مى گردد . اما " شيخ انصارى " براين باور است که اين قيود , قيود ماده هستند . </a:t>
            </a:r>
          </a:p>
          <a:p>
            <a:pPr rtl="1"/>
            <a:r>
              <a:rPr lang="fa-IR" sz="1200" b="1" kern="1200" dirty="0" smtClean="0">
                <a:solidFill>
                  <a:schemeClr val="tx1"/>
                </a:solidFill>
                <a:latin typeface="+mn-lt"/>
                <a:ea typeface="+mn-ea"/>
                <a:cs typeface="+mn-cs"/>
              </a:rPr>
              <a:t> در صورتى که قيد به هيئت برگردد , وجوب مشروط مى شود , مانند وجوب حج که مشروط به استطاعت است ; و در صورتى که قيد به ماده برگردد وجوب مطلق است , اما وجود واجب ( متعلق امر ) مشروط به آن است . </a:t>
            </a:r>
          </a:p>
          <a:p>
            <a:pPr rtl="1"/>
            <a:r>
              <a:rPr lang="fa-IR" sz="1200" b="1" kern="1200" dirty="0" smtClean="0">
                <a:solidFill>
                  <a:schemeClr val="tx1"/>
                </a:solidFill>
                <a:latin typeface="+mn-lt"/>
                <a:ea typeface="+mn-ea"/>
                <a:cs typeface="+mn-cs"/>
              </a:rPr>
              <a:t> مانند "صل متطهرا " که طهارت , قيد صلاة است نه وجوب آن . يعنى " يجب الصلاة مع الطهارة " </a:t>
            </a:r>
          </a:p>
          <a:p>
            <a:pPr rtl="1"/>
            <a:r>
              <a:rPr lang="fa-IR" sz="1200" b="1" kern="1200" dirty="0" smtClean="0">
                <a:solidFill>
                  <a:schemeClr val="tx1"/>
                </a:solidFill>
                <a:latin typeface="+mn-lt"/>
                <a:ea typeface="+mn-ea"/>
                <a:cs typeface="+mn-cs"/>
              </a:rPr>
              <a:t> ثمره اين بحث آن است که اگر قيد , قيد هيئت باشد , تحصيل آن واجب نيست . لذا تحصيل استطاعت شرعى براى حج واجب نيست , ولى اگر قيد ماده باشد , تحصيل آن واجب است و هنگامى که مکلف يقين دارد وجوب صلات متوجه او است، بايد طهارت را تحصيل کند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146</a:t>
            </a:fld>
            <a:endParaRPr lang="fa-I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در امکان وقوع واجب موسع , ميان اصولى ها اختلاف است . برخى به استحاله و عدم امکان آن معتقداند زيرا از سويى مسلم است که وجوب، بدون منع از ترک نيست , و منع از ترک يا داخل در ذات وجوب است ـ اگر ترکب آن را بپذيريم ـ و يا لازمه لاينفک آن است - اگر به بساطت وجوب معتقد شويم - و از طرفى مکلف , در واجبات موسَّع حق دارد اول يا وسط وقت ، عمل را ترک کند , و فقط آخر وقت آن را به جا آورد , و اين دو با هم سازگار نيست . </a:t>
            </a:r>
          </a:p>
          <a:p>
            <a:pPr rtl="1"/>
            <a:r>
              <a:rPr lang="fa-IR" sz="1200" b="1" kern="1200" dirty="0" smtClean="0">
                <a:solidFill>
                  <a:schemeClr val="tx1"/>
                </a:solidFill>
                <a:latin typeface="+mn-lt"/>
                <a:ea typeface="+mn-ea"/>
                <a:cs typeface="+mn-cs"/>
              </a:rPr>
              <a:t> اما عده بيش ترى به امکان و وقوع آن معتقداند . </a:t>
            </a:r>
          </a:p>
          <a:p>
            <a:pPr rtl="1"/>
            <a:r>
              <a:rPr lang="fa-IR" sz="1200" b="1" kern="1200" dirty="0" smtClean="0">
                <a:solidFill>
                  <a:schemeClr val="tx1"/>
                </a:solidFill>
                <a:latin typeface="+mn-lt"/>
                <a:ea typeface="+mn-ea"/>
                <a:cs typeface="+mn-cs"/>
              </a:rPr>
              <a:t> مرحوم " مظفر " براى حل اين مشکل و شبهه گفته است که اگر در واجبات موسع وجوب روى همان فرد از نماز رفته باشد که در اول وقت , وسط و يا آخر وقت انجام مى گيرد , اشکال وارد بود . لکن وجوب همواره به طبيعت تعلق گرفته و مطلوب مولا ايجاد "صرف الوجود" طبيعت است و اگر در جايى وقت وسيع باشد , انسان مى تواند اين صرف الوجود را در قطعه اول از زمان و يا دوم و يا هر وقت ديگر که خواست انجام دهد . از اين رو اين واجب , افراد متعدد طولى تدريجى پيدا کرده و عقل ، ما را ميان افراد طولى مخير مى کند چنان که در افراد عرضى هم , عقل ما را مخير مى کند . وى با اين بيان, نظر ديگران را که گفته اند وجوب به اول وقت اختصاص دارد و اگر پس از آن انجام شود قضاى آن عمل است ، و يا کسانى که گفته اند وجوب به آخر وقت اختصاص دارد و اگر کسى اول وقت به جا آورد فعل مستحبى خواهد بود و يا عمل متزلزل و معلق خواهد بود, مردود دانسته اس</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147</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kern="1200" dirty="0" smtClean="0">
                <a:solidFill>
                  <a:schemeClr val="tx1"/>
                </a:solidFill>
                <a:latin typeface="+mn-lt"/>
                <a:ea typeface="+mn-ea"/>
                <a:cs typeface="+mn-cs"/>
              </a:rPr>
              <a:t>دروس‏في‏علم‏الأصول، ج 1، صفحه 39</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لكل علم - عادة - موضوع أساسي ترتكز جميع بحوثه عليه و تدور حوله و تستهدف الكشف عما يرتبط بذلك الموضوع من خصائص و حالات و قوانين، فالفيزياءُ مثلا موضوعها الطبيعة و بحوث الفيزياءِ ترتبط كلها بالطبيعة و تحاول الكشف عن حالاتها و قوانينها العامة. </a:t>
            </a:r>
          </a:p>
          <a:p>
            <a:pPr rtl="1"/>
            <a:r>
              <a:rPr lang="fa-IR" sz="1200" kern="1200" dirty="0" smtClean="0">
                <a:solidFill>
                  <a:schemeClr val="tx1"/>
                </a:solidFill>
                <a:latin typeface="+mn-lt"/>
                <a:ea typeface="+mn-ea"/>
                <a:cs typeface="+mn-cs"/>
              </a:rPr>
              <a:t>و النحو موضوعه الكلمة لأنه يبحث عن حالات إِعرابها و بنائها و رفعها و نصبها</a:t>
            </a:r>
            <a:endParaRPr lang="en-US" sz="1200" kern="1200" dirty="0" smtClean="0">
              <a:solidFill>
                <a:schemeClr val="tx1"/>
              </a:solidFill>
              <a:latin typeface="+mn-lt"/>
              <a:ea typeface="+mn-ea"/>
              <a:cs typeface="+mn-cs"/>
            </a:endParaRPr>
          </a:p>
          <a:p>
            <a:pPr rtl="1"/>
            <a:r>
              <a:rPr lang="fa-IR" sz="1200" kern="1200" dirty="0" smtClean="0">
                <a:solidFill>
                  <a:schemeClr val="tx1"/>
                </a:solidFill>
                <a:latin typeface="+mn-lt"/>
                <a:ea typeface="+mn-ea"/>
                <a:cs typeface="+mn-cs"/>
              </a:rPr>
              <a:t>ان علم الأصول يدرس في الحقيقة الأدلة المشتركة في علم الفقه لإثبات دليليتها، و بهذا صح القول بان موضوع علم الأصول هو الأدلة المشتركة في عملية الاستنباط. </a:t>
            </a:r>
          </a:p>
          <a:p>
            <a:pPr rtl="1"/>
            <a:r>
              <a:rPr lang="fa-IR" sz="1200" b="1" kern="1200" baseline="30000" dirty="0" smtClean="0">
                <a:solidFill>
                  <a:schemeClr val="tx1"/>
                </a:solidFill>
                <a:latin typeface="+mn-lt"/>
                <a:ea typeface="+mn-ea"/>
                <a:cs typeface="+mn-cs"/>
              </a:rPr>
              <a:t>موضوع علم , هر چيزى است که در آن علم , از عوارض ذاتى اش بحث شود . اين تعريف , مورد قبول علماى منطق است , اما علماى اصول , در لزوم وجود موضوع براى هر علمى , اختلاف دارند: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 عده اى معتقدند که لازم نيست هر علمى موضوع داشته باشد , اما برخى بر اين باورند که وجود موضوع براى هر علمى لازم است . اما در لزوم وحدت موضوع و عدم آن اختلاف دارند .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 مشهور از اصوليان معتقدند که موضوع علم , بايد امر واحدى باشد , زيرا وحدت هر علمى , به وحدت موضوع آن است , اما گروهى از متاخرين , از جمله مرحوم " آخوند خراسانى " اعتقاد دارند که يک علم مى تواند داراى چند موضوع باشد زيرا وحدت علم را به وحدت غرض آن مى دانند .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کسانى که موضوع علم را واحد مى دانند , در تعيين موضوع علم اصول اختلاف نموده اند ؛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 1 ـ برخى , موضوع علم اصول را " ادله اربعه " مى دانند که به دو گروه تقسيم مى شوند: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 الف: مشهور اصوليان , موضوع علم اصول را " ادلة اربعة بما هى ادله " مى دانند , يعنى ادله اربعه , از آن جهت که دليل هستند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 ب: " صاحب فصول " موضوع علم اصول را " ذات ادله اربعه " مى داند .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 2 ـ برخى ديگر ,موضوع علم اصول را , " مطلق ادله " دانسته و آن را در ادله اربعه منحصر نمى کنند . </a:t>
            </a:r>
            <a:endParaRPr lang="en-US" sz="1200" kern="1200" dirty="0" smtClean="0">
              <a:solidFill>
                <a:schemeClr val="tx1"/>
              </a:solidFill>
              <a:latin typeface="+mn-lt"/>
              <a:ea typeface="+mn-ea"/>
              <a:cs typeface="+mn-cs"/>
            </a:endParaRPr>
          </a:p>
          <a:p>
            <a:pPr rtl="1"/>
            <a:r>
              <a:rPr lang="fa-IR" sz="1200" b="1" kern="1200" baseline="30000" dirty="0" smtClean="0">
                <a:solidFill>
                  <a:schemeClr val="tx1"/>
                </a:solidFill>
                <a:latin typeface="+mn-lt"/>
                <a:ea typeface="+mn-ea"/>
                <a:cs typeface="+mn-cs"/>
              </a:rPr>
              <a:t> 3 ـ گروهى از متاخرين , موضوع علم اصول را " حجت در فقه " مى دانند .</a:t>
            </a:r>
            <a:endParaRPr lang="en-US" sz="1200" kern="1200" dirty="0" smtClean="0">
              <a:solidFill>
                <a:schemeClr val="tx1"/>
              </a:solidFill>
              <a:latin typeface="+mn-lt"/>
              <a:ea typeface="+mn-ea"/>
              <a:cs typeface="+mn-cs"/>
            </a:endParaRPr>
          </a:p>
          <a:p>
            <a:pPr rtl="1"/>
            <a:endParaRPr lang="fa-IR" sz="1200" kern="1200" dirty="0" smtClean="0">
              <a:solidFill>
                <a:schemeClr val="tx1"/>
              </a:solidFill>
              <a:latin typeface="+mn-lt"/>
              <a:ea typeface="+mn-ea"/>
              <a:cs typeface="+mn-cs"/>
            </a:endParaRPr>
          </a:p>
          <a:p>
            <a:pPr rtl="1"/>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56</a:t>
            </a:fld>
            <a:endParaRPr lang="fa-I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نکته: </a:t>
            </a:r>
          </a:p>
          <a:p>
            <a:pPr rtl="1"/>
            <a:r>
              <a:rPr lang="fa-IR" sz="1200" b="1" kern="1200" dirty="0" smtClean="0">
                <a:solidFill>
                  <a:schemeClr val="tx1"/>
                </a:solidFill>
                <a:latin typeface="+mn-lt"/>
                <a:ea typeface="+mn-ea"/>
                <a:cs typeface="+mn-cs"/>
              </a:rPr>
              <a:t> در اين که در واجب کفايى همه مکلفان مورد خطاب هستند يا بعضى از آنان اختلاف است ؛ عده اى بر اين باوراند که قوام وجوب , به منع از ترک است از اين رو نمى شود چيزى بر همه مکلفان واجب شود و سپس جايز باشد که بعضى آن فعل را ترک کنند در پاسخ اين اشکال گفته اند .که مخاطب در واجب کفايى , بعضى از مکلفان است که به نظر برخي، بعض نا معين است ( يکى از مکلفان که معين نيست ) و به نظر برخي ديگر اين بعض، در نزد خداوند معين است هر چند در نزد ما نامشخص باشد . </a:t>
            </a:r>
          </a:p>
          <a:p>
            <a:pPr rtl="1"/>
            <a:r>
              <a:rPr lang="fa-IR" sz="1200" b="1" kern="1200" dirty="0" smtClean="0">
                <a:solidFill>
                  <a:schemeClr val="tx1"/>
                </a:solidFill>
                <a:latin typeface="+mn-lt"/>
                <a:ea typeface="+mn-ea"/>
                <a:cs typeface="+mn-cs"/>
              </a:rPr>
              <a:t> در برابر اين ديدگاه ،گروهى هم چون " مرحوم مظفر" اعتقاد دارند که مورد خطاب در حقيقت همه مکلفان هستند نه بعضى از آنها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150</a:t>
            </a:fld>
            <a:endParaRPr lang="fa-I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 " ضد عام " معناى ديگرى نيز دارد ـ که در اين بحث مورد نظر نيست ـ و آن قدر مشترک بين اضداد وجودى است که اصطلاحا به آن نيز " ضد عام " مى گويند.</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155</a:t>
            </a:fld>
            <a:endParaRPr lang="fa-I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اين راه بيان مى کند که به طور کلى امر به هر چيزى , عين نهى از ترک آن چيز است ; يعنى فرق نمى کند که مولا بگويد: " اقيمو الصلاة " يا بگويد: " لا تترک الصلاة " . </a:t>
            </a:r>
          </a:p>
          <a:p>
            <a:pPr rtl="1"/>
            <a:r>
              <a:rPr lang="fa-IR" sz="1200" b="1" kern="1200" dirty="0" smtClean="0">
                <a:solidFill>
                  <a:schemeClr val="tx1"/>
                </a:solidFill>
                <a:latin typeface="+mn-lt"/>
                <a:ea typeface="+mn-ea"/>
                <a:cs typeface="+mn-cs"/>
              </a:rPr>
              <a:t> به اين نظر پاسخ داده شده که مفاد هيئت امر , برانگيختن مکلف به سوى مأمور به و مفاد نهى , باز داشتن وى از منهى عنه است چگونه اين دو مي توانند عين هم باشند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156</a:t>
            </a:fld>
            <a:endParaRPr lang="fa-I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kern="1200" dirty="0" smtClean="0">
                <a:solidFill>
                  <a:schemeClr val="tx1"/>
                </a:solidFill>
                <a:latin typeface="+mn-lt"/>
                <a:ea typeface="+mn-ea"/>
                <a:cs typeface="+mn-cs"/>
              </a:rPr>
              <a:t>كساني كه می گویند  الامر به شئ يقتضي النهی عن الضد العام تضمنا  دليلشان اين است كه امر مركب است از طلب الفعل مع المنع من الترك در مقابل استحباب كه طلب الفعل مع الترخيص من الترك است ونهي از ضد عام هم همين منع من الترک است لذا يقتضي منع از ترك مامور به را تضمنا </a:t>
            </a:r>
            <a:endParaRPr lang="fa-IR" sz="1200" b="1"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به اين ديدگاه پاسخ داده شده که اين نظر بر دو امر مبتنى است: </a:t>
            </a:r>
          </a:p>
          <a:p>
            <a:pPr rtl="1"/>
            <a:r>
              <a:rPr lang="fa-IR" sz="1200" b="1" kern="1200" dirty="0" smtClean="0">
                <a:solidFill>
                  <a:schemeClr val="tx1"/>
                </a:solidFill>
                <a:latin typeface="+mn-lt"/>
                <a:ea typeface="+mn-ea"/>
                <a:cs typeface="+mn-cs"/>
              </a:rPr>
              <a:t> 1 ـ بر ترکب وجوب ، </a:t>
            </a:r>
          </a:p>
          <a:p>
            <a:pPr rtl="1"/>
            <a:r>
              <a:rPr lang="fa-IR" sz="1200" b="1" kern="1200" dirty="0" smtClean="0">
                <a:solidFill>
                  <a:schemeClr val="tx1"/>
                </a:solidFill>
                <a:latin typeface="+mn-lt"/>
                <a:ea typeface="+mn-ea"/>
                <a:cs typeface="+mn-cs"/>
              </a:rPr>
              <a:t> 2 ـ دلالت امر بر وجوب را دلالت وضعى لفظى بدانيم ; اما مشهور بر اين باورند که دلالت امر بر وجوب به حکم عقل است و مفهوم وجوب ، بسيط است نه مرکب </a:t>
            </a:r>
            <a:r>
              <a:rPr lang="fa-IR" sz="1200" kern="1200" dirty="0" smtClean="0">
                <a:solidFill>
                  <a:schemeClr val="tx1"/>
                </a:solidFill>
                <a:latin typeface="+mn-lt"/>
                <a:ea typeface="+mn-ea"/>
                <a:cs typeface="+mn-cs"/>
              </a:rPr>
              <a:t>چون وجوب , طلب شديد است و دو جزء ندارد </a:t>
            </a:r>
            <a:r>
              <a:rPr lang="fa-IR" sz="1200" b="1" kern="1200" dirty="0" smtClean="0">
                <a:solidFill>
                  <a:schemeClr val="tx1"/>
                </a:solidFill>
                <a:latin typeface="+mn-lt"/>
                <a:ea typeface="+mn-ea"/>
                <a:cs typeface="+mn-cs"/>
              </a:rPr>
              <a:t>.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157</a:t>
            </a:fld>
            <a:endParaRPr lang="fa-I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دلالت التزامى به دو گونه ممکن است: </a:t>
            </a:r>
          </a:p>
          <a:p>
            <a:pPr rtl="1"/>
            <a:r>
              <a:rPr lang="fa-IR" sz="1200" b="1" kern="1200" dirty="0" smtClean="0">
                <a:solidFill>
                  <a:schemeClr val="tx1"/>
                </a:solidFill>
                <a:latin typeface="+mn-lt"/>
                <a:ea typeface="+mn-ea"/>
                <a:cs typeface="+mn-cs"/>
              </a:rPr>
              <a:t> 1 ـ به نحو لزوم بيّن به معناى اخص ( نظر محقق نايينى ) . 2 ـ به نحو لزوم بيّن به معناى اعم . </a:t>
            </a:r>
          </a:p>
          <a:p>
            <a:pPr rtl="1"/>
            <a:r>
              <a:rPr lang="fa-IR" sz="1200" b="1" kern="1200" dirty="0" smtClean="0">
                <a:solidFill>
                  <a:schemeClr val="tx1"/>
                </a:solidFill>
                <a:latin typeface="+mn-lt"/>
                <a:ea typeface="+mn-ea"/>
                <a:cs typeface="+mn-cs"/>
              </a:rPr>
              <a:t> توضيح: در مسئله امر به شى ء مقتضى نهى از ضد عام , قول سومى هست که از راه دلالت التزامى و لزوم بيّن به معناى اخص وارد شده است. ( بر گرفته از سخنان " محقق نايينى " ) به اين ترتيب که لزوم گاهى بيّن است و گاهى غير بيّن ، و بيّن هم گاهى " به معنى اخص " و گاهى " به معنى اعم " است . </a:t>
            </a:r>
          </a:p>
          <a:p>
            <a:pPr rtl="1"/>
            <a:r>
              <a:rPr lang="fa-IR" sz="1200" b="1" kern="1200" dirty="0" smtClean="0">
                <a:solidFill>
                  <a:schemeClr val="tx1"/>
                </a:solidFill>
                <a:latin typeface="+mn-lt"/>
                <a:ea typeface="+mn-ea"/>
                <a:cs typeface="+mn-cs"/>
              </a:rPr>
              <a:t> " نايينى " اعتقاد دارد , در امر به شى ء , در منع از ضد عام يک لزوم بيّن به معنى اخص وجود دارد , يعنى وقتى انسان وجوب شى ء را تصور کرد زود در مى يابد که ترک اين شى ء منهى عنه و حرام است . برخى اين انديشه مرحوم " نايينى " را مورد نقد و ايراد قرار داده اند.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158</a:t>
            </a:fld>
            <a:endParaRPr lang="fa-I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159</a:t>
            </a:fld>
            <a:endParaRPr lang="fa-I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fa-IR" sz="1200" b="1" kern="1200" dirty="0" smtClean="0">
                <a:solidFill>
                  <a:schemeClr val="tx1"/>
                </a:solidFill>
                <a:latin typeface="+mn-lt"/>
                <a:ea typeface="+mn-ea"/>
                <a:cs typeface="+mn-cs"/>
              </a:rPr>
              <a:t>نعم يجب أن لايکون الملازِم محکوماً بحکم يضادّ حکم الملازَم، کأن يکون الاستقبال واجباً واستدبار الجَدي حراماً</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160</a:t>
            </a:fld>
            <a:endParaRPr lang="fa-I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فرض الله سبحانه علي المؤمنين - إذا أرادوا النجوي مع النبي صلي الله عليه و آله وسلّم - تقديم صدقة، قال سبحانه: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(يا أيُّها الذينَ آمَنُوا إذا نَاجَيتَُمُ الرسولَ فَقَدِّمُوا بَينَ يَدَي نجواکُم صَدَقَةً ذلکَ خَيْرٌ لَکُمْ وأطهر فإن لَمْ تَجِدُوا فَإنَّ اللهَ غَفُورٌ رَحيم) (المجادلة/12).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فلمّا نزلت الآية کفّ کثير من الناس عن النجوي، بل کفّوا عن المسألة، فلم يناجِه أحد إلاّ علي بن أبي طالب عليه السلام ثم نسخت الآية بما بعدها، وقال سبحانه: </a:t>
            </a:r>
            <a:endParaRPr lang="en-US" sz="1200"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(ءأَشفَقْتُمْ أَنْ تُقَدِّمُوا بَينَ يَدَي نَجْواکُمْ صَدَقاتٍ فَإِذ لَمْ تَفْعَلُوا وَتابَ اللهُ عَلَيْکُمْ فَأَقِيمُوا الصَلاةَ وَآتُوا الزَکاةَ وَأَطيعُوا اللهَ وَرَسُولَهُ واللهُ خبيرٌ بِما تَعْمَلُونَ) (المجادلة/13). </a:t>
            </a:r>
            <a:endParaRPr lang="en-US" sz="1200" kern="1200" dirty="0" smtClean="0">
              <a:solidFill>
                <a:schemeClr val="tx1"/>
              </a:solidFill>
              <a:latin typeface="+mn-lt"/>
              <a:ea typeface="+mn-ea"/>
              <a:cs typeface="+mn-cs"/>
            </a:endParaRPr>
          </a:p>
          <a:p>
            <a:r>
              <a:rPr lang="fa-IR" sz="1200" b="1" kern="1200" dirty="0" smtClean="0">
                <a:solidFill>
                  <a:schemeClr val="tx1"/>
                </a:solidFill>
                <a:latin typeface="+mn-lt"/>
                <a:ea typeface="+mn-ea"/>
                <a:cs typeface="+mn-cs"/>
              </a:rPr>
              <a:t>فوقع الکلام في بقاء جواز تقديم الصدقة إذا ناجي أحد مع الرسول صلي الله عليه و آله وسلّم فهناک قولان</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164</a:t>
            </a:fld>
            <a:endParaRPr lang="fa-I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امر به امر يا امر غير مستقيم، به امر تبليغى و غير تبليغى تقسيم شده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167</a:t>
            </a:fld>
            <a:endParaRPr lang="fa-I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برخى مانند مرحوم " آخوند خراسانى " اعتقاد دارند: </a:t>
            </a:r>
          </a:p>
          <a:p>
            <a:pPr rtl="1"/>
            <a:r>
              <a:rPr lang="fa-IR" sz="1200" b="1" kern="1200" dirty="0" smtClean="0">
                <a:solidFill>
                  <a:schemeClr val="tx1"/>
                </a:solidFill>
                <a:latin typeface="+mn-lt"/>
                <a:ea typeface="+mn-ea"/>
                <a:cs typeface="+mn-cs"/>
              </a:rPr>
              <a:t> آن چه از اطلاق ماده " اکرم " به دست مى آيد تأکيد است ولى آن چه که از اطلاق هيئت " اکرم " به دست مى آيد تأسيس است . </a:t>
            </a:r>
          </a:p>
          <a:p>
            <a:pPr rtl="1"/>
            <a:r>
              <a:rPr lang="fa-IR" sz="1200" b="1" kern="1200" dirty="0" smtClean="0">
                <a:solidFill>
                  <a:schemeClr val="tx1"/>
                </a:solidFill>
                <a:latin typeface="+mn-lt"/>
                <a:ea typeface="+mn-ea"/>
                <a:cs typeface="+mn-cs"/>
              </a:rPr>
              <a:t> پس اطلاق ماده و اطلاق هيئت با هم تعارض دارند; اما اين که هيئت " افعل " مسبوق به " افعل " ديگرى مثل خودش بوده و مولا نيز براى امر دوم سببى غير از سبب اول ذکر نکرده است , موجب مى شود از هيئت نيز در نزد عرف , تأکيد متبادر شود ; بنا بر اين, امر دوم براى تأکيد است نه تأسيس. </a:t>
            </a:r>
          </a:p>
          <a:p>
            <a:pPr rtl="1"/>
            <a:r>
              <a:rPr lang="fa-IR" sz="1200" b="1" kern="1200" dirty="0" smtClean="0">
                <a:solidFill>
                  <a:schemeClr val="tx1"/>
                </a:solidFill>
                <a:latin typeface="+mn-lt"/>
                <a:ea typeface="+mn-ea"/>
                <a:cs typeface="+mn-cs"/>
              </a:rPr>
              <a:t> اما برخى ديگر از اصولى ها مثل شهيد "صدر" , اعتقاد دارند: صيغه امر, بر تأسيس و تأکيد دلالت ندارد , و استفاده هر يک احتياج به قرينه دارد. </a:t>
            </a:r>
          </a:p>
          <a:p>
            <a:pPr rtl="1"/>
            <a:r>
              <a:rPr lang="fa-IR" sz="1200" b="1" kern="1200" dirty="0" smtClean="0">
                <a:solidFill>
                  <a:schemeClr val="tx1"/>
                </a:solidFill>
                <a:latin typeface="+mn-lt"/>
                <a:ea typeface="+mn-ea"/>
                <a:cs typeface="+mn-cs"/>
              </a:rPr>
              <a:t> نکته: </a:t>
            </a:r>
          </a:p>
          <a:p>
            <a:pPr rtl="1"/>
            <a:r>
              <a:rPr lang="fa-IR" sz="1200" b="1" kern="1200" dirty="0" smtClean="0">
                <a:solidFill>
                  <a:schemeClr val="tx1"/>
                </a:solidFill>
                <a:latin typeface="+mn-lt"/>
                <a:ea typeface="+mn-ea"/>
                <a:cs typeface="+mn-cs"/>
              </a:rPr>
              <a:t> بحث "امر بعد امر" در جايى مطرح است که: </a:t>
            </a:r>
          </a:p>
          <a:p>
            <a:pPr rtl="1"/>
            <a:r>
              <a:rPr lang="fa-IR" sz="1200" b="1" kern="1200" dirty="0" smtClean="0">
                <a:solidFill>
                  <a:schemeClr val="tx1"/>
                </a:solidFill>
                <a:latin typeface="+mn-lt"/>
                <a:ea typeface="+mn-ea"/>
                <a:cs typeface="+mn-cs"/>
              </a:rPr>
              <a:t> اولا متعلق دو امر, شى ء واحد باشد, و ثانيا هر دو مطلق باشند و يا اگر هر دو مشروط باشند, شرط هر دو يک چيز باشد, چه اين که دو امر در يک کلام و به طور تعاقب ـ پى در پى و متصل ـ صادر شوند و چه به صورت منفصل و در دو کلام جداگانه وارد شوند</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169</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فايده اصول فقه همان انگيزه تحصيل اين علم است ، که عبارت از توانايى بخشيدن به مکلف براى استنباط احکام شرعى از منابع اصلى آن ها مى باشد .</a:t>
            </a:r>
          </a:p>
          <a:p>
            <a:pPr rtl="1"/>
            <a:r>
              <a:rPr lang="fa-IR" sz="1200" b="1" kern="1200" dirty="0" smtClean="0">
                <a:solidFill>
                  <a:schemeClr val="tx1"/>
                </a:solidFill>
                <a:latin typeface="+mn-lt"/>
                <a:ea typeface="+mn-ea"/>
                <a:cs typeface="+mn-cs"/>
              </a:rPr>
              <a:t> نکته الف : </a:t>
            </a:r>
          </a:p>
          <a:p>
            <a:pPr rtl="1"/>
            <a:r>
              <a:rPr lang="fa-IR" sz="1200" b="1" kern="1200" dirty="0" smtClean="0">
                <a:solidFill>
                  <a:schemeClr val="tx1"/>
                </a:solidFill>
                <a:latin typeface="+mn-lt"/>
                <a:ea typeface="+mn-ea"/>
                <a:cs typeface="+mn-cs"/>
              </a:rPr>
              <a:t> به دقت عقلى، غرض و غايت با يک ديگر تفاوت دارند . </a:t>
            </a:r>
          </a:p>
          <a:p>
            <a:pPr rtl="1"/>
            <a:r>
              <a:rPr lang="fa-IR" sz="1200" b="1" kern="1200" dirty="0" smtClean="0">
                <a:solidFill>
                  <a:schemeClr val="tx1"/>
                </a:solidFill>
                <a:latin typeface="+mn-lt"/>
                <a:ea typeface="+mn-ea"/>
                <a:cs typeface="+mn-cs"/>
              </a:rPr>
              <a:t> " غرض " فايده اى است که بر فعل فاعل مريد مترتب مى شود ; اما " غايت " معمولا در غير آن به کار مى رود .</a:t>
            </a:r>
          </a:p>
          <a:p>
            <a:pPr rtl="1"/>
            <a:r>
              <a:rPr lang="fa-IR" sz="1200" b="1" kern="1200" dirty="0" smtClean="0">
                <a:solidFill>
                  <a:schemeClr val="tx1"/>
                </a:solidFill>
                <a:latin typeface="+mn-lt"/>
                <a:ea typeface="+mn-ea"/>
                <a:cs typeface="+mn-cs"/>
              </a:rPr>
              <a:t> نکته ب: ميان منفعت و فايده نيز فرق گذارده اند . فايده , همان غرض و غايت فعل است که علت حرکت فاعل به سوى انجام دادن فعل است ; اما " منفعت " آن چيزى است که از اول پيش بينى نشده و به آن توجه نبوده است ; براى مثال , کسى که به قصد حج مسافرت مى نمايد , غرض و فايده مسافرت او انجام اعمال حج است , اما ممکن است در مسير از مناظر زيباى طبيعى نيز نصيبى ببرد که از اول , اين امر مورد نظر او نبوده است .</a:t>
            </a:r>
          </a:p>
          <a:p>
            <a:pPr rtl="1"/>
            <a:r>
              <a:rPr lang="fa-IR" sz="1200" b="1" kern="1200" dirty="0" smtClean="0">
                <a:solidFill>
                  <a:schemeClr val="tx1"/>
                </a:solidFill>
                <a:latin typeface="+mn-lt"/>
                <a:ea typeface="+mn-ea"/>
                <a:cs typeface="+mn-cs"/>
              </a:rPr>
              <a:t> بنابراين , آن چه پيش از عمل در نظر گرفته مى شود و علت تحقق آن عمل مى گردد, غرض , فايده و غايت نام دارد ; اما بهره اى که طى عمل به دست مى آيد , بى آن که قبلاً به ذهن آمده يا در ايجاد آن عمل مؤثر باشد ، منفعت نام دارد . </a:t>
            </a:r>
          </a:p>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57</a:t>
            </a:fld>
            <a:endParaRPr lang="fa-I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b="1" dirty="0" smtClean="0"/>
              <a:t>مشهور در ميان قدما اين است که معناى نهى, طلب ترک فعل است و برخى آن را به طلب کف ـ خوددارى و جلوگيرى نفس از اقدام به فعل ـ معنا کرده اند;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174</a:t>
            </a:fld>
            <a:endParaRPr lang="fa-I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در اين که آيا صيغة نهى , ظهور در حرمت دارد يانه ؟ پنج ديدگاه وجود دارد: </a:t>
            </a:r>
          </a:p>
          <a:p>
            <a:pPr rtl="1"/>
            <a:r>
              <a:rPr lang="fa-IR" sz="1200" b="1" kern="1200" dirty="0" smtClean="0">
                <a:solidFill>
                  <a:schemeClr val="tx1"/>
                </a:solidFill>
                <a:latin typeface="+mn-lt"/>
                <a:ea typeface="+mn-ea"/>
                <a:cs typeface="+mn-cs"/>
              </a:rPr>
              <a:t> 1 ـ ظهور در حرمت دارد ; 2 ـ ظهور در کراهت دارد ; 3 ـ مشترک لفظى است بين حرمت و کراهت ; 4 ـ وضع شده براى قدر مشترک , يعنى مطلق طلب ترک , اعم از تحريمى و کراهتى ; 5 ـ توقف. </a:t>
            </a:r>
          </a:p>
          <a:p>
            <a:pPr rtl="1"/>
            <a:r>
              <a:rPr lang="fa-IR" sz="1200" b="1" kern="1200" dirty="0" smtClean="0">
                <a:solidFill>
                  <a:schemeClr val="tx1"/>
                </a:solidFill>
                <a:latin typeface="+mn-lt"/>
                <a:ea typeface="+mn-ea"/>
                <a:cs typeface="+mn-cs"/>
              </a:rPr>
              <a:t> در کتاب " اصول فقه " آمده است: </a:t>
            </a:r>
          </a:p>
          <a:p>
            <a:pPr rtl="1"/>
            <a:r>
              <a:rPr lang="fa-IR" sz="1200" b="1" kern="1200" dirty="0" smtClean="0">
                <a:solidFill>
                  <a:schemeClr val="tx1"/>
                </a:solidFill>
                <a:latin typeface="+mn-lt"/>
                <a:ea typeface="+mn-ea"/>
                <a:cs typeface="+mn-cs"/>
              </a:rPr>
              <a:t> " المراد من صيغة النهى... کل صيغة تدلّ على الزجر عن الفعل و ردعه عنه کصيغة " لا تفعل " او "اياک ان تفعل " ( 1 ) . </a:t>
            </a:r>
          </a:p>
          <a:p>
            <a:pPr rtl="1"/>
            <a:r>
              <a:rPr lang="fa-IR" sz="1200" b="1" kern="1200" dirty="0" smtClean="0">
                <a:solidFill>
                  <a:schemeClr val="tx1"/>
                </a:solidFill>
                <a:latin typeface="+mn-lt"/>
                <a:ea typeface="+mn-ea"/>
                <a:cs typeface="+mn-cs"/>
              </a:rPr>
              <a:t> منظور از فعل در کلام بالا , همان معناى حدثى يا مصدرى است که ماده نهى و يا امر بر آن دلالت مى کند, مثل " ضرب " که مصدر است و بر عمل خاص که " زدن " باشد, دلالت مى کند . </a:t>
            </a:r>
          </a:p>
          <a:p>
            <a:pPr rtl="1"/>
            <a:r>
              <a:rPr lang="fa-IR" sz="1200" b="1" kern="1200" dirty="0" smtClean="0">
                <a:solidFill>
                  <a:schemeClr val="tx1"/>
                </a:solidFill>
                <a:latin typeface="+mn-lt"/>
                <a:ea typeface="+mn-ea"/>
                <a:cs typeface="+mn-cs"/>
              </a:rPr>
              <a:t> اين حدث گاهى امر وجودى است مانند: ضرب و شرب در " لا تضرب " و " لا تشرب " و گاهى امر عدمى است , مثل: ترک صلاة و ترک حج در " لا تترک الصلاة " و " لا تترک الحج</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175</a:t>
            </a:fld>
            <a:endParaRPr lang="fa-I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متعلق نواهى، آن چيزى است که تحقق آن در خارج مبغوض مولا است , يعنى ترک آن مطلوب مولا بوده و انجام دادنش مورد نهى وى قرار گرفته است .</a:t>
            </a:r>
          </a:p>
          <a:p>
            <a:pPr rtl="1"/>
            <a:r>
              <a:rPr lang="fa-IR" sz="1200" b="1" kern="1200" dirty="0" smtClean="0">
                <a:solidFill>
                  <a:schemeClr val="tx1"/>
                </a:solidFill>
                <a:latin typeface="+mn-lt"/>
                <a:ea typeface="+mn-ea"/>
                <a:cs typeface="+mn-cs"/>
              </a:rPr>
              <a:t> يکى از مباحث مهمى که ميان اصوليان مورد گفت و گو قرار گرفته، اين است که آيا متعلق نهى(مثل متعلق امر)ذات طبيعت است و يا افراد(طبيعت همراه با خصوصيات )آن ؟ </a:t>
            </a:r>
          </a:p>
          <a:p>
            <a:pPr rtl="1"/>
            <a:r>
              <a:rPr lang="fa-IR" sz="1200" b="1" kern="1200" dirty="0" smtClean="0">
                <a:solidFill>
                  <a:schemeClr val="tx1"/>
                </a:solidFill>
                <a:latin typeface="+mn-lt"/>
                <a:ea typeface="+mn-ea"/>
                <a:cs typeface="+mn-cs"/>
              </a:rPr>
              <a:t> براى مثال, هنگامى که مولا به بنده اش مى گويد " لا تشرب الخمر " آيا منظور وى فقط ترک طبيعت آشاميدن شراب است بى آن که خصوصيت شرب مثل زمان, مکان و مقدار شرب را لحاظ کند يا اين که مراد مولا ترک افراد آن (طبيعت همراه با لوازم وجودى) است ؟ </a:t>
            </a:r>
          </a:p>
          <a:p>
            <a:pPr rtl="1"/>
            <a:r>
              <a:rPr lang="fa-IR" sz="1200" b="1" kern="1200" dirty="0" smtClean="0">
                <a:solidFill>
                  <a:schemeClr val="tx1"/>
                </a:solidFill>
                <a:latin typeface="+mn-lt"/>
                <a:ea typeface="+mn-ea"/>
                <a:cs typeface="+mn-cs"/>
              </a:rPr>
              <a:t> مراد از طبيعت , ذات و ماهيت شى ء است بدون انضمام مشخصات و لوازم فردى خارجى به آن; به ديگر بيان, مراد از طبيعت , مفهوم کلى است بدون فرق ميان ماهيات حقيقى(مثل اکل و شرب )و ماهيات شرعى(مثل صلاة و صيام)</a:t>
            </a:r>
          </a:p>
          <a:p>
            <a:pPr rtl="1"/>
            <a:r>
              <a:rPr lang="fa-IR" sz="1200" b="1" kern="1200" dirty="0" smtClean="0">
                <a:solidFill>
                  <a:schemeClr val="tx1"/>
                </a:solidFill>
                <a:latin typeface="+mn-lt"/>
                <a:ea typeface="+mn-ea"/>
                <a:cs typeface="+mn-cs"/>
              </a:rPr>
              <a:t> و مراد از افراد, ماهيت، به انضمام مشخصات و عوارض خارجى است .</a:t>
            </a:r>
          </a:p>
          <a:p>
            <a:pPr rtl="1"/>
            <a:r>
              <a:rPr lang="fa-IR" sz="1200" b="1" kern="1200" dirty="0" smtClean="0">
                <a:solidFill>
                  <a:schemeClr val="tx1"/>
                </a:solidFill>
                <a:latin typeface="+mn-lt"/>
                <a:ea typeface="+mn-ea"/>
                <a:cs typeface="+mn-cs"/>
              </a:rPr>
              <a:t> براى مثال, اگر مولا بگويد: " لا تکرم العالم " مراد از ماهيت اکرام , مفهوم " اکرام عالم " است که مفهومى کلى دارد و منظور از فرد, اکرام در زمان خاص يا محل مشخص و به روشى خاص مثل مهمانى دادن است . </a:t>
            </a:r>
          </a:p>
          <a:p>
            <a:r>
              <a:rPr lang="fa-IR" sz="1200" b="1" kern="1200" dirty="0" smtClean="0">
                <a:solidFill>
                  <a:schemeClr val="tx1"/>
                </a:solidFill>
                <a:latin typeface="+mn-lt"/>
                <a:ea typeface="+mn-ea"/>
                <a:cs typeface="+mn-cs"/>
              </a:rPr>
              <a:t>ثمره اين بحث در جاهايى هم چون ضمايم عبادات ظاهر مى گردد, براى مثال اگر کسى در تابستان با آب سرد وضو گرفت و در اصل وضو قصد قربت داشت , اما آب سرد را با نظر به خنک بودن آن انتخاب کرد, در اين مورد اگر امر وضو به طبيعت آن تعلق گرفته باشد, قصد قربت در اصل وضو کافى است ; اما اگر به افراد تعلق بگيرد, بايد هم در اصل وضو و هم در قيود و ضمايم آن قصد قربت کند; و گرنه وضوى او باطل است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176</a:t>
            </a:fld>
            <a:endParaRPr lang="fa-I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توضيح: نسبت متعلق امر و نهى با يک ديگر چهار صورت مى يابد ,</a:t>
            </a:r>
          </a:p>
          <a:p>
            <a:pPr rtl="1"/>
            <a:r>
              <a:rPr lang="fa-IR" sz="1200" b="1" kern="1200" dirty="0" smtClean="0">
                <a:solidFill>
                  <a:schemeClr val="tx1"/>
                </a:solidFill>
                <a:latin typeface="+mn-lt"/>
                <a:ea typeface="+mn-ea"/>
                <a:cs typeface="+mn-cs"/>
              </a:rPr>
              <a:t> 1- گاهى متعلق امر و نهى کاملا با يک ديگر متباين هستند. يعنى در هيچ مورد با هم تصادق ندارند, مثل " صل " و " لا تشرب " </a:t>
            </a:r>
          </a:p>
          <a:p>
            <a:pPr rtl="1"/>
            <a:r>
              <a:rPr lang="fa-IR" sz="1200" b="1" kern="1200" dirty="0" smtClean="0">
                <a:solidFill>
                  <a:schemeClr val="tx1"/>
                </a:solidFill>
                <a:latin typeface="+mn-lt"/>
                <a:ea typeface="+mn-ea"/>
                <a:cs typeface="+mn-cs"/>
              </a:rPr>
              <a:t> 2- گاهى متعلق امر و نهى حالت تساوى دارند, مثل " صل " و " لا تصل ". </a:t>
            </a:r>
          </a:p>
          <a:p>
            <a:pPr rtl="1"/>
            <a:r>
              <a:rPr lang="fa-IR" sz="1200" b="1" kern="1200" dirty="0" smtClean="0">
                <a:solidFill>
                  <a:schemeClr val="tx1"/>
                </a:solidFill>
                <a:latin typeface="+mn-lt"/>
                <a:ea typeface="+mn-ea"/>
                <a:cs typeface="+mn-cs"/>
              </a:rPr>
              <a:t> 3- گاهى متعلق ها عام و خاص مطلق هستند, مثل " صل " و " لا تصل فى الدار المغصوبة ". </a:t>
            </a:r>
          </a:p>
          <a:p>
            <a:pPr rtl="1"/>
            <a:r>
              <a:rPr lang="fa-IR" sz="1200" b="1" kern="1200" dirty="0" smtClean="0">
                <a:solidFill>
                  <a:schemeClr val="tx1"/>
                </a:solidFill>
                <a:latin typeface="+mn-lt"/>
                <a:ea typeface="+mn-ea"/>
                <a:cs typeface="+mn-cs"/>
              </a:rPr>
              <a:t> 4- گاهى عام و خاص من وجه هستند; يعنى امر تعلق گرفته به عنوان خاصى که داراى مصلحت است و نهى تعلق گرفته به عنوان خاصى که داراى مفسده است ; ولى اتفاقا در موردى اين دو عنوان با يک ديگر تلاقى و برخورد کرده اند; يعنى بر عمل واحدى, هم عنوان مأموربه و هم عنوان منهى عنه منطبق شده است . </a:t>
            </a:r>
          </a:p>
          <a:p>
            <a:pPr rtl="1"/>
            <a:r>
              <a:rPr lang="fa-IR" sz="1200" b="1" kern="1200" dirty="0" smtClean="0">
                <a:solidFill>
                  <a:schemeClr val="tx1"/>
                </a:solidFill>
                <a:latin typeface="+mn-lt"/>
                <a:ea typeface="+mn-ea"/>
                <a:cs typeface="+mn-cs"/>
              </a:rPr>
              <a:t> از اين اقسام , قسم اخير يعنى " اجتماع امر و نهى در شى ء واحد " مورد بحث اصوليان است . چرا که در اولى اصلا شى ء واحد وجود ندارد و قسم دوم داخل در بحث تناقض است و قسم سوم هم احکام باب عام و خاص را دارد. </a:t>
            </a:r>
          </a:p>
          <a:p>
            <a:pPr rtl="1"/>
            <a:r>
              <a:rPr lang="fa-IR" sz="1200" b="1" kern="1200" dirty="0" smtClean="0">
                <a:solidFill>
                  <a:schemeClr val="tx1"/>
                </a:solidFill>
                <a:latin typeface="+mn-lt"/>
                <a:ea typeface="+mn-ea"/>
                <a:cs typeface="+mn-cs"/>
              </a:rPr>
              <a:t> اما قسم چهارم از دير بازدر ميان اصوليان شيعه و سنى مطرح بوده است . اکثريت مطلق اشاعره و گروهى از متقدمان و متأخران علماى شيعه, معتقد به جواز آن شده اند ; ولى بيش تر علماى معتزله و اکثريت دانش مندان شيعه, به امتناع آن, هم در مقام جعل و هم در مقام امتثال قائل شده اند.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179</a:t>
            </a:fld>
            <a:endParaRPr lang="fa-I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dirty="0" smtClean="0"/>
              <a:t>اجتماع آمری </a:t>
            </a:r>
            <a:r>
              <a:rPr lang="fa-IR" sz="1200" b="1" kern="1200" dirty="0" smtClean="0">
                <a:solidFill>
                  <a:schemeClr val="tx1"/>
                </a:solidFill>
                <a:latin typeface="+mn-lt"/>
                <a:ea typeface="+mn-ea"/>
                <a:cs typeface="+mn-cs"/>
              </a:rPr>
              <a:t>مثل اين که مولا امر کند: " در هر شرايطى وضو بگير " که يکى از مصاديق آن وضو گرفتن در حال تصرف در مال غير است , و از طرفى نيز از تصرف در مال غير نهى کند, که موجب اجتماع امر تبعى و نهى اصلى در مقام جعل مى گردد.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180</a:t>
            </a:fld>
            <a:endParaRPr lang="fa-I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توضيح: </a:t>
            </a:r>
          </a:p>
          <a:p>
            <a:pPr rtl="1"/>
            <a:r>
              <a:rPr lang="fa-IR" sz="1200" b="1" kern="1200" dirty="0" smtClean="0">
                <a:solidFill>
                  <a:schemeClr val="tx1"/>
                </a:solidFill>
                <a:latin typeface="+mn-lt"/>
                <a:ea typeface="+mn-ea"/>
                <a:cs typeface="+mn-cs"/>
              </a:rPr>
              <a:t> واحد گاهى در مقابل کلى به کار مى رود و گاهى در برابر متعدد . منظور از متعدد , دو يا چند کار است , مانند نماز و نظر به اجنبى و يا شنيدن غيبت . و منظور از واحد, يک کار است که با يک وجود موجود مى شود نه با دو يا چند وجود. و در باب اجتماع امر و نهى همين معنا مقصود است . </a:t>
            </a:r>
          </a:p>
          <a:p>
            <a:pPr rtl="1"/>
            <a:r>
              <a:rPr lang="fa-IR" sz="1200" b="1" kern="1200" dirty="0" smtClean="0">
                <a:solidFill>
                  <a:schemeClr val="tx1"/>
                </a:solidFill>
                <a:latin typeface="+mn-lt"/>
                <a:ea typeface="+mn-ea"/>
                <a:cs typeface="+mn-cs"/>
              </a:rPr>
              <a:t> بنابر اين , کار واحد در مقابل کارهاى متعدد است و از اين نظر , تفاوتى نيست که اين عمل واحد, کلى بوده و قابل صدق بر کثيرين باشد, مانند " صلاة " در خانه غصبى که واحد است ولى افراد متعدد دارد، يا شخصى باشد, مانند نماز زيد در خانه غصبى که يک عمل شخصى است و بر نماز عمرو در خانه غصبي صدق نمى کند</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در مقابل اين نظريه که واحد, اعم از کلى و شخصى است , برخى چون " صاحب معالم " نزاع را در واحد شخصى منحصر ، کرده و برخى چون " آقا ضياء " نزاع را فقط در واحد کلى جارى مى دانند. منظور از واحد " واحد بالجنس " نيست ; زيرا " واحد بالجنس " آن است که دو عمل تحت يک مفهوم کلى باشند, مانند سجود براى خدا و بت , که سجود اگر چه کلى است , خود اين طبيعت بماهى هى, تحت امر و نهى نرفته تا بر عمل واحدى, دو عنوان منطبق شود; بلکه حصه اى از اين طبيعت تحت امر رفته که سجود لله است، و حصه معين ديگر تحت نهى رفته که سجود للصنم باشد و اين دو هيچ گاه در وجود خارجى واحد نيستند. </a:t>
            </a:r>
          </a:p>
          <a:p>
            <a:pPr rtl="1"/>
            <a:r>
              <a:rPr lang="fa-IR" sz="1200" b="1" kern="1200" dirty="0" smtClean="0">
                <a:solidFill>
                  <a:schemeClr val="tx1"/>
                </a:solidFill>
                <a:latin typeface="+mn-lt"/>
                <a:ea typeface="+mn-ea"/>
                <a:cs typeface="+mn-cs"/>
              </a:rPr>
              <a:t>" آخوند خراسانى " نزاع را در واحد جنسى و نوعى هم جارى مى داند. </a:t>
            </a:r>
          </a:p>
          <a:p>
            <a:pPr rtl="1"/>
            <a:r>
              <a:rPr lang="fa-IR" sz="1200" b="1" kern="1200" dirty="0" smtClean="0">
                <a:solidFill>
                  <a:schemeClr val="tx1"/>
                </a:solidFill>
                <a:latin typeface="+mn-lt"/>
                <a:ea typeface="+mn-ea"/>
                <a:cs typeface="+mn-cs"/>
              </a:rPr>
              <a:t> اين اصطلاح اقسامى دارد که عبارت اند از: </a:t>
            </a:r>
          </a:p>
          <a:p>
            <a:pPr rtl="1"/>
            <a:r>
              <a:rPr lang="fa-IR" sz="1200" b="1" kern="1200" dirty="0" smtClean="0">
                <a:solidFill>
                  <a:schemeClr val="tx1"/>
                </a:solidFill>
                <a:latin typeface="+mn-lt"/>
                <a:ea typeface="+mn-ea"/>
                <a:cs typeface="+mn-cs"/>
              </a:rPr>
              <a:t> 1 ـ واحد بالجنس, </a:t>
            </a:r>
          </a:p>
          <a:p>
            <a:pPr rtl="1"/>
            <a:r>
              <a:rPr lang="fa-IR" sz="1200" b="1" kern="1200" dirty="0" smtClean="0">
                <a:solidFill>
                  <a:schemeClr val="tx1"/>
                </a:solidFill>
                <a:latin typeface="+mn-lt"/>
                <a:ea typeface="+mn-ea"/>
                <a:cs typeface="+mn-cs"/>
              </a:rPr>
              <a:t> 2 ـ واحد بالصنف , </a:t>
            </a:r>
          </a:p>
          <a:p>
            <a:pPr rtl="1"/>
            <a:r>
              <a:rPr lang="fa-IR" sz="1200" b="1" kern="1200" dirty="0" smtClean="0">
                <a:solidFill>
                  <a:schemeClr val="tx1"/>
                </a:solidFill>
                <a:latin typeface="+mn-lt"/>
                <a:ea typeface="+mn-ea"/>
                <a:cs typeface="+mn-cs"/>
              </a:rPr>
              <a:t> 3 ـ واحد بالنوع, </a:t>
            </a:r>
          </a:p>
          <a:p>
            <a:pPr rtl="1"/>
            <a:r>
              <a:rPr lang="fa-IR" sz="1200" b="1" kern="1200" dirty="0" smtClean="0">
                <a:solidFill>
                  <a:schemeClr val="tx1"/>
                </a:solidFill>
                <a:latin typeface="+mn-lt"/>
                <a:ea typeface="+mn-ea"/>
                <a:cs typeface="+mn-cs"/>
              </a:rPr>
              <a:t> 4 ـ واحد شخصى, </a:t>
            </a:r>
          </a:p>
          <a:p>
            <a:pPr rtl="1"/>
            <a:r>
              <a:rPr lang="fa-IR" sz="1200" b="1" kern="1200" dirty="0" smtClean="0">
                <a:solidFill>
                  <a:schemeClr val="tx1"/>
                </a:solidFill>
                <a:latin typeface="+mn-lt"/>
                <a:ea typeface="+mn-ea"/>
                <a:cs typeface="+mn-cs"/>
              </a:rPr>
              <a:t> 5 ـ واحد کلى. </a:t>
            </a:r>
          </a:p>
          <a:p>
            <a:pPr marL="0" marR="0" indent="0" algn="r" defTabSz="914400" rtl="1" eaLnBrk="1" fontAlgn="auto" latinLnBrk="0" hangingPunct="1">
              <a:lnSpc>
                <a:spcPct val="100000"/>
              </a:lnSpc>
              <a:spcBef>
                <a:spcPts val="0"/>
              </a:spcBef>
              <a:spcAft>
                <a:spcPts val="0"/>
              </a:spcAft>
              <a:buClrTx/>
              <a:buSzTx/>
              <a:buFontTx/>
              <a:buNone/>
              <a:tabLst/>
              <a:defRPr/>
            </a:pPr>
            <a:endParaRPr lang="fa-IR" sz="1200" b="1" kern="1200" dirty="0" smtClean="0">
              <a:solidFill>
                <a:schemeClr val="tx1"/>
              </a:solidFill>
              <a:latin typeface="+mn-lt"/>
              <a:ea typeface="+mn-ea"/>
              <a:cs typeface="+mn-cs"/>
            </a:endParaRPr>
          </a:p>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181</a:t>
            </a:fld>
            <a:endParaRPr lang="fa-I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endParaRPr lang="fa-IR"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183</a:t>
            </a:fld>
            <a:endParaRPr lang="fa-I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عبادت به معناى اعم در برابر عبادت به معناى اخص قرار دارد و هر کارى را که قابليت دارد به قصد قربت انجام شود در بر مى گيرد ; يعنى اگر مکلف آن را به قصد قربت انجام دهد , مستحق ثواب مى شود , چه قصد قربت کردن براى صحت آن لازم باشد ـ عبادت اخص ـ و چه لازم نباشد </a:t>
            </a:r>
          </a:p>
        </p:txBody>
      </p:sp>
      <p:sp>
        <p:nvSpPr>
          <p:cNvPr id="4" name="Slide Number Placeholder 3"/>
          <p:cNvSpPr>
            <a:spLocks noGrp="1"/>
          </p:cNvSpPr>
          <p:nvPr>
            <p:ph type="sldNum" sz="quarter" idx="10"/>
          </p:nvPr>
        </p:nvSpPr>
        <p:spPr/>
        <p:txBody>
          <a:bodyPr/>
          <a:lstStyle/>
          <a:p>
            <a:fld id="{9A0A5FD9-2083-4E69-A8D6-3509C35826F0}" type="slidenum">
              <a:rPr lang="fa-IR" smtClean="0"/>
              <a:pPr/>
              <a:t>185</a:t>
            </a:fld>
            <a:endParaRPr lang="fa-I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 نهى اى که به عبادت تعلق مى گيرد، يا مولوى است و يا ارشادى. و در صورت اول يا تحريمى است و يا تنزيهى .هر يک از اين نهى ها يا به نفس عبادت يا به جزء عبادت يا به وصف عبادت و يا به شرط آن تعلق مى گيرد در بحث " دلالت نهى بر فساد عبادت " درباره هر يک از اين گونه ها بحث مى شود. </a:t>
            </a:r>
          </a:p>
          <a:p>
            <a:pPr marL="0" marR="0" indent="0" algn="r" defTabSz="914400" rtl="1" eaLnBrk="1" fontAlgn="auto" latinLnBrk="0" hangingPunct="1">
              <a:lnSpc>
                <a:spcPct val="100000"/>
              </a:lnSpc>
              <a:spcBef>
                <a:spcPts val="0"/>
              </a:spcBef>
              <a:spcAft>
                <a:spcPts val="0"/>
              </a:spcAft>
              <a:buClrTx/>
              <a:buSzTx/>
              <a:buFontTx/>
              <a:buNone/>
              <a:tabLst/>
              <a:defRPr/>
            </a:pPr>
            <a:endParaRPr lang="fa-IR" sz="1200" b="1" kern="1200" dirty="0" smtClean="0">
              <a:solidFill>
                <a:schemeClr val="tx1"/>
              </a:solidFill>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به نظر کسانى که متعلق نهى را طلب ترک مى دانند, نهى تحريمى بر طلب ترک الزامى دلالت مى کند و به نظر آنان که متعلق نهى را منع و زجر اعتبارى مى دانند, نهى تحريمى بر منع اکيد و شديد دلالت مى نمايد.</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مدلول نهى ارشادى يا حکم عقل است يا حکم شرعى وضعى , مانند نهى از چيزى به منظور ارشاد به مانعيت آن ,که حکمى وضعى است مثل " لا تصل فيما لا يوکل لحمه " با پوست (لباس)حيوان حرام گوشت نماز نگذاريد. اين نهى در ظاهر به نماز خواندن در پوست حيوان حرام گوشت توجه دارد; اما در واقع ارشاد به مانعيت آن از صحت نماز دارد.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187</a:t>
            </a:fld>
            <a:endParaRPr lang="fa-I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اصطلاحات  الاصول </a:t>
            </a:r>
          </a:p>
          <a:p>
            <a:r>
              <a:rPr lang="fa-IR" dirty="0" smtClean="0"/>
              <a:t>و أخصر البيان في تحرير المسألة أن نقول إن كان متعلق النهي عبادة كالصلاة المزاحمة للإزالة و النافلة الواقعة في وقت الفريضة مثلا.فالأظهر القول بالبطلان و عدم الأثر عقلا لكن لا من جهة دلالة اللفظ،و ذلك لحكم العقل بعدم اجتماع المبغوضية المستفادة من النهي مع المقربية التي هي قوام العبادة و إذ لا صحة فلا يترتب أثرها من سقوط التكليف و استحقاق الأجر عليها و كونها وفاء للنذر و نحوها من الآثار،هذا إن كان متعلق النهي عبادة.</a:t>
            </a:r>
          </a:p>
          <a:p>
            <a:r>
              <a:rPr lang="fa-IR" dirty="0" smtClean="0"/>
              <a:t>و إن كان غير عبادة فلا وجه للحكم بالفساد حينئذ لعدم دلالة النهي إلا على مبغوضية الفعل و عدم وجود الملازمة بين المبغوضية و عدم ترتب الآثار عقلا فلو غسل ثوبه النجس بالماء المغصوب أو ذبح الحيوان المغصوب أو باع ماله وقت النداء أو اصطاد ما نذر عدم صيده لم تقع تلك الأمور فاسدة و إن وقعت محرمة</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190</a:t>
            </a:fld>
            <a:endParaRPr lang="fa-I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البته بايد توجه داشت که در مبحث الفاظ از ظواهر کلمات هر متکلمى چه شارع و چه غير آن بحث به ميان مى آيد , اما هدف اصلى , تشخيص ظواهر الفاظ کتاب خدا و سنت معصومان (ع) به منظور استنباط احکام از آن ها است .</a:t>
            </a:r>
          </a:p>
          <a:p>
            <a:pPr rtl="1"/>
            <a:r>
              <a:rPr lang="fa-IR" sz="1200" b="1" kern="1200" dirty="0" smtClean="0">
                <a:solidFill>
                  <a:schemeClr val="tx1"/>
                </a:solidFill>
                <a:latin typeface="+mn-lt"/>
                <a:ea typeface="+mn-ea"/>
                <a:cs typeface="+mn-cs"/>
              </a:rPr>
              <a:t> در مبحث الفاظ , يک بحث کبروى و يک بحث صغروى وجود دارد . هدف از بحث کبروى اثبات حجيت ظواهر الفاظ، و مقصود از بحث صغروى تشخيص صغراهاى اصالتِ ظهور است , براى مثال بعد از تشخيص اين که "امر در وجوب ظهور دارد" , آن را صغراى " هر ظهورى حجت است " قرار داده و سپس حکم وجوب را نتيجه مى گيريم . </a:t>
            </a:r>
          </a:p>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براى تشخيص ظهور الفاظ در معانى , سه راه ذکر کرده اند: </a:t>
            </a:r>
          </a:p>
          <a:p>
            <a:pPr rtl="1"/>
            <a:r>
              <a:rPr lang="fa-IR" sz="1200" b="1" kern="1200" dirty="0" smtClean="0">
                <a:solidFill>
                  <a:schemeClr val="tx1"/>
                </a:solidFill>
                <a:latin typeface="+mn-lt"/>
                <a:ea typeface="+mn-ea"/>
                <a:cs typeface="+mn-cs"/>
              </a:rPr>
              <a:t> 1 ـ وضع واضع , مثل ظهور عام در عموم , </a:t>
            </a:r>
          </a:p>
          <a:p>
            <a:pPr rtl="1"/>
            <a:r>
              <a:rPr lang="fa-IR" sz="1200" b="1" kern="1200" dirty="0" smtClean="0">
                <a:solidFill>
                  <a:schemeClr val="tx1"/>
                </a:solidFill>
                <a:latin typeface="+mn-lt"/>
                <a:ea typeface="+mn-ea"/>
                <a:cs typeface="+mn-cs"/>
              </a:rPr>
              <a:t> 2 ـ اطلاق کلام و مقدمات حکمت , مثل ظهور مطلق در اطلاق , </a:t>
            </a:r>
          </a:p>
          <a:p>
            <a:pPr rtl="1"/>
            <a:r>
              <a:rPr lang="fa-IR" sz="1200" b="1" kern="1200" dirty="0" smtClean="0">
                <a:solidFill>
                  <a:schemeClr val="tx1"/>
                </a:solidFill>
                <a:latin typeface="+mn-lt"/>
                <a:ea typeface="+mn-ea"/>
                <a:cs typeface="+mn-cs"/>
              </a:rPr>
              <a:t> 3 ـ حکم عقل , مثل ظهور صيغه افعل و ماده امر در وجوب .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درباره ظواهر الفاظ در دو بخش ; مواد الفاظ ـ مثل ( ض ـ ر ـ ب ) ـ و هيئت آن ها مثل هيئت " افعل " بحث مى شود .در هيئت هم از دو جهت (يکى هيئت مفردات مثل هيئت امر و نهى و مشتق و ديگرى هيئت هاى جمله هاى ترکيبيه مثل هيئت جمله شرطيه و ...) گفت وگو مى شود . </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58</a:t>
            </a:fld>
            <a:endParaRPr lang="fa-I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b="1" kern="1200" dirty="0" smtClean="0">
                <a:solidFill>
                  <a:schemeClr val="tx1"/>
                </a:solidFill>
                <a:latin typeface="+mn-lt"/>
                <a:ea typeface="+mn-ea"/>
                <a:cs typeface="+mn-cs"/>
              </a:rPr>
              <a:t> نکته: نهى از سبب معامله يعنى نهى از فعل مستقيم(مباشرى) مکلف که همان انشاى صيغه است يا نهى از ايجاد معامله به معناى مصدرى. و نهى از مسبب يعنى نهى از فعل تسبيبى يا غير مباشرى مکلف، زيرا نقل و انتقال, تمليک و تملک , تزويج و تزوج , همه فعل غير مستقيم مکلف است و به آن معامله به معناى اسم مصدرى نيز مى گويند</a:t>
            </a:r>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191</a:t>
            </a:fld>
            <a:endParaRPr lang="fa-I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اصطلاحات الاصول</a:t>
            </a:r>
          </a:p>
          <a:p>
            <a:r>
              <a:rPr lang="fa-IR" dirty="0" smtClean="0"/>
              <a:t>أن محل البحث في المسألة هو النهي المولوي تحريميا كان أو تنزيهيا و أما النهي الإرشادي أعني الذي سيق لهداية المكلف إلى فساد العمل و بطلانه فلا كلام في دلالته على الفساد كما أنه قد ادعي ظهور النواهي المتعلقة بتلك الأعمال في كونها إرشادا إلى البطلان،و ذلك كما إذا ورد النهي عن الصلاة في أيام الحيض أو في الثوب النجس أو مستدبر القبلة مثلا أو ورد النهي عن غسل الثوب بالماء المضاف أو عن ذبح الحيوان بغير ذكر اسم الله تعالى عليه أو بغير الآلة الحديدية و نحو ذلك.</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1" kern="1200" dirty="0" smtClean="0">
                <a:solidFill>
                  <a:schemeClr val="tx1"/>
                </a:solidFill>
                <a:latin typeface="+mn-lt"/>
                <a:ea typeface="+mn-ea"/>
                <a:cs typeface="+mn-cs"/>
              </a:rPr>
              <a:t>نهى ارشادى در برابر نهى مولوى قرار دارد و آن نهى اى است که مفاد آن, ارشاد به حکم عقل يا ارشاد به وجود مفسده در چيزى که متعلق نهى,وسيله اى براى ترک آن است ; باشد ; به بيان ديگر , مدلول نهى ارشادى يا حکم عقل است يا حکم شرعى وضعى , مانند نهى از چيزى به منظور ارشاد به مانعيت آن ,که حکمى وضعى است مثل " لا تصل فيما لا يوکل لحمه " با پوست (لباس)حيوان حرام گوشت نماز نگذاريد. اين نهى در ظاهر به نماز خواندن در پوست حيوان حرام گوشت توجه دارد; اما در واقع ارشاد به مانعيت آن از صحت نماز دارد. </a:t>
            </a:r>
          </a:p>
          <a:p>
            <a:endParaRPr lang="fa-IR" dirty="0" smtClean="0"/>
          </a:p>
        </p:txBody>
      </p:sp>
      <p:sp>
        <p:nvSpPr>
          <p:cNvPr id="4" name="Slide Number Placeholder 3"/>
          <p:cNvSpPr>
            <a:spLocks noGrp="1"/>
          </p:cNvSpPr>
          <p:nvPr>
            <p:ph type="sldNum" sz="quarter" idx="10"/>
          </p:nvPr>
        </p:nvSpPr>
        <p:spPr/>
        <p:txBody>
          <a:bodyPr/>
          <a:lstStyle/>
          <a:p>
            <a:fld id="{9A0A5FD9-2083-4E69-A8D6-3509C35826F0}" type="slidenum">
              <a:rPr lang="fa-IR" smtClean="0"/>
              <a:pPr/>
              <a:t>192</a:t>
            </a:fld>
            <a:endParaRPr lang="fa-I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در اين که منطوق , فقط مدلول مطابقى را شامل مى شود يا افزون بر آن , مدلول تضمنى را نيز در بر مى گيرد , اختلاف است .</a:t>
            </a:r>
          </a:p>
          <a:p>
            <a:pPr rtl="1"/>
            <a:r>
              <a:rPr lang="fa-IR" sz="1200" b="1" kern="1200" dirty="0" smtClean="0">
                <a:solidFill>
                  <a:schemeClr val="tx1"/>
                </a:solidFill>
                <a:latin typeface="+mn-lt"/>
                <a:ea typeface="+mn-ea"/>
                <a:cs typeface="+mn-cs"/>
              </a:rPr>
              <a:t> برخى مانند محقق " خويى " مدلول تضمنى را جزء مدلول التزامى به شمار آورده و به همين سبب , منطوق را فقط شامل مدلول مطابقى مى دانند اما برخى مفهوم را در بر گيرنده مدلول مطابقى و تضمنى هر دو مى دانند و گروهى نيز به تفصيل روى آورده اند. </a:t>
            </a:r>
          </a:p>
          <a:p>
            <a:pPr rtl="1"/>
            <a:r>
              <a:rPr lang="fa-IR" sz="1200" b="1" kern="1200" dirty="0" smtClean="0">
                <a:solidFill>
                  <a:schemeClr val="tx1"/>
                </a:solidFill>
                <a:latin typeface="+mn-lt"/>
                <a:ea typeface="+mn-ea"/>
                <a:cs typeface="+mn-cs"/>
              </a:rPr>
              <a:t>نکته ب: </a:t>
            </a:r>
          </a:p>
          <a:p>
            <a:pPr rtl="1"/>
            <a:r>
              <a:rPr lang="fa-IR" sz="1200" b="1" kern="1200" dirty="0" smtClean="0">
                <a:solidFill>
                  <a:schemeClr val="tx1"/>
                </a:solidFill>
                <a:latin typeface="+mn-lt"/>
                <a:ea typeface="+mn-ea"/>
                <a:cs typeface="+mn-cs"/>
              </a:rPr>
              <a:t>در اين که منطوق از صفات مدلول است يا دلالت ، اختلاف است: مشهور اصولي ها آن را از صفات مدلول ، برخي مانند مرحوم " خويي " آن را از صفات دلالت، و برخي ديگر مثل امام خميني آن را به يک لحاظ صفت مدلول ، و به لحاظي ديگر صفت دلالت دانسته اند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194</a:t>
            </a:fld>
            <a:endParaRPr lang="fa-I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نکته الف: </a:t>
            </a:r>
          </a:p>
          <a:p>
            <a:pPr rtl="1"/>
            <a:r>
              <a:rPr lang="fa-IR" sz="1200" b="1" kern="1200" dirty="0" smtClean="0">
                <a:solidFill>
                  <a:schemeClr val="tx1"/>
                </a:solidFill>
                <a:latin typeface="+mn-lt"/>
                <a:ea typeface="+mn-ea"/>
                <a:cs typeface="+mn-cs"/>
              </a:rPr>
              <a:t> بنابر مبناى متاخران که مفهوم را مدلول التزامى جمله منطوق مى دانند , منظور از لزوم , لزوم بين به معناى اخص است (5) .</a:t>
            </a:r>
          </a:p>
          <a:p>
            <a:pPr rtl="1"/>
            <a:r>
              <a:rPr lang="fa-IR" sz="1200" b="1" kern="1200" dirty="0" smtClean="0">
                <a:solidFill>
                  <a:schemeClr val="tx1"/>
                </a:solidFill>
                <a:latin typeface="+mn-lt"/>
                <a:ea typeface="+mn-ea"/>
                <a:cs typeface="+mn-cs"/>
              </a:rPr>
              <a:t> نکته ب: </a:t>
            </a:r>
          </a:p>
          <a:p>
            <a:pPr rtl="1"/>
            <a:r>
              <a:rPr lang="fa-IR" sz="1200" b="1" kern="1200" dirty="0" smtClean="0">
                <a:solidFill>
                  <a:schemeClr val="tx1"/>
                </a:solidFill>
                <a:latin typeface="+mn-lt"/>
                <a:ea typeface="+mn-ea"/>
                <a:cs typeface="+mn-cs"/>
              </a:rPr>
              <a:t> در اين که مفهوم از صفات مدلول است يا دلالت يا غير آن ها , اختلاف وجود دارد ؛</a:t>
            </a:r>
          </a:p>
          <a:p>
            <a:pPr rtl="1"/>
            <a:r>
              <a:rPr lang="fa-IR" sz="1200" b="1" kern="1200" dirty="0" smtClean="0">
                <a:solidFill>
                  <a:schemeClr val="tx1"/>
                </a:solidFill>
                <a:latin typeface="+mn-lt"/>
                <a:ea typeface="+mn-ea"/>
                <a:cs typeface="+mn-cs"/>
              </a:rPr>
              <a:t> برخى مانند " آخوند خراسانى " و " حاجبى " آن را صفت مدلول دانسته و اگر کسي آن را صفت " دلالت " بخواند، تعبير مجازى، مسامحى و از باب " وصف به حال متعلق موصوف " است .</a:t>
            </a:r>
          </a:p>
          <a:p>
            <a:pPr rtl="1"/>
            <a:r>
              <a:rPr lang="fa-IR" sz="1200" b="1" kern="1200" dirty="0" smtClean="0">
                <a:solidFill>
                  <a:schemeClr val="tx1"/>
                </a:solidFill>
                <a:latin typeface="+mn-lt"/>
                <a:ea typeface="+mn-ea"/>
                <a:cs typeface="+mn-cs"/>
              </a:rPr>
              <a:t> و برخى چون " عضدى " آن را صفت دلالت گرفته اند. (6)</a:t>
            </a:r>
          </a:p>
          <a:p>
            <a:pPr rtl="1"/>
            <a:r>
              <a:rPr lang="fa-IR" sz="1200" b="1" kern="1200" dirty="0" smtClean="0">
                <a:solidFill>
                  <a:schemeClr val="tx1"/>
                </a:solidFill>
                <a:latin typeface="+mn-lt"/>
                <a:ea typeface="+mn-ea"/>
                <a:cs typeface="+mn-cs"/>
              </a:rPr>
              <a:t> گروهى بر اين باوراند که مفهوم به عنوان يک مدلول التزامى هم مى تواند صفت دلالت , هم صفت دال و هم صفت مدلول باشد . و همه اين ها به نحو حقيقت است . (7)</a:t>
            </a:r>
          </a:p>
          <a:p>
            <a:pPr rtl="1"/>
            <a:r>
              <a:rPr lang="fa-IR" sz="1200" b="1" kern="1200" dirty="0" smtClean="0">
                <a:solidFill>
                  <a:schemeClr val="tx1"/>
                </a:solidFill>
                <a:latin typeface="+mn-lt"/>
                <a:ea typeface="+mn-ea"/>
                <a:cs typeface="+mn-cs"/>
              </a:rPr>
              <a:t> نکته ج: </a:t>
            </a:r>
          </a:p>
          <a:p>
            <a:pPr rtl="1"/>
            <a:r>
              <a:rPr lang="fa-IR" sz="1200" b="1" kern="1200" dirty="0" smtClean="0">
                <a:solidFill>
                  <a:schemeClr val="tx1"/>
                </a:solidFill>
                <a:latin typeface="+mn-lt"/>
                <a:ea typeface="+mn-ea"/>
                <a:cs typeface="+mn-cs"/>
              </a:rPr>
              <a:t> " آخوند خراسانى " معتقد است: مفهوم " حکم اخباري يا انشايى است که به سبب وجود خصوصيتى در منطوق به دست مى آيد " . (8) و درست اين است که گفته شود: " المفهوم انما هو حکم غير مذکور , لا حکم لغير مذکور " .</a:t>
            </a:r>
          </a:p>
          <a:p>
            <a:pPr rtl="1"/>
            <a:r>
              <a:rPr lang="fa-IR" sz="1200" b="1" kern="1200" dirty="0" smtClean="0">
                <a:solidFill>
                  <a:schemeClr val="tx1"/>
                </a:solidFill>
                <a:latin typeface="+mn-lt"/>
                <a:ea typeface="+mn-ea"/>
                <a:cs typeface="+mn-cs"/>
              </a:rPr>
              <a:t> در اشکال به ايشان گفته شده: </a:t>
            </a:r>
          </a:p>
          <a:p>
            <a:pPr rtl="1"/>
            <a:r>
              <a:rPr lang="fa-IR" sz="1200" b="1" kern="1200" dirty="0" smtClean="0">
                <a:solidFill>
                  <a:schemeClr val="tx1"/>
                </a:solidFill>
                <a:latin typeface="+mn-lt"/>
                <a:ea typeface="+mn-ea"/>
                <a:cs typeface="+mn-cs"/>
              </a:rPr>
              <a:t> مفهوم , حکم نيست که بحث شود " هو حکم غير مذکور " يا " حکم لغير مذکور " بلکه مفهوم جمله اى است مقابل منطوق و همان گونه که منطوق قضيه اى است که حکم را شامل مى شود , مفهوم نيز قضيه اى است که شامل حکم (انشايى يا اخبارى) مى گردد (9).</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195</a:t>
            </a:fld>
            <a:endParaRPr lang="fa-I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برخى از اصولى ها معتقد اند معناى تضمنى جزء منطوق صريح نيست و آن را در زمره منطوق غير صريح دانسته اند.</a:t>
            </a:r>
          </a:p>
          <a:p>
            <a:pPr rtl="1"/>
            <a:r>
              <a:rPr lang="fa-IR" sz="1200" b="1" kern="1200" dirty="0" smtClean="0">
                <a:solidFill>
                  <a:schemeClr val="tx1"/>
                </a:solidFill>
                <a:latin typeface="+mn-lt"/>
                <a:ea typeface="+mn-ea"/>
                <a:cs typeface="+mn-cs"/>
              </a:rPr>
              <a:t> در کتاب " قوانين الاصول " آمده است: </a:t>
            </a:r>
          </a:p>
          <a:p>
            <a:pPr rtl="1"/>
            <a:r>
              <a:rPr lang="fa-IR" sz="1200" b="1" kern="1200" dirty="0" smtClean="0">
                <a:solidFill>
                  <a:schemeClr val="tx1"/>
                </a:solidFill>
                <a:latin typeface="+mn-lt"/>
                <a:ea typeface="+mn-ea"/>
                <a:cs typeface="+mn-cs"/>
              </a:rPr>
              <a:t> " المنطوق اما صريح او غير صريح فالاول هو المعنى المطابقى او التضمنى و فى کون التضمنى صريحاً اشکال بل هو من الدلالة العقلية التبعية فالاولى جعله من باب الغير الصريح ”</a:t>
            </a:r>
          </a:p>
          <a:p>
            <a:pPr rtl="1"/>
            <a:endParaRPr lang="fa-IR" sz="1200" b="1" kern="1200" dirty="0" smtClean="0">
              <a:solidFill>
                <a:schemeClr val="tx1"/>
              </a:solidFill>
              <a:latin typeface="+mn-lt"/>
              <a:ea typeface="+mn-ea"/>
              <a:cs typeface="+mn-cs"/>
            </a:endParaRPr>
          </a:p>
          <a:p>
            <a:pPr rtl="1"/>
            <a:r>
              <a:rPr lang="fa-IR" sz="1200" b="1" kern="1200" dirty="0" smtClean="0">
                <a:solidFill>
                  <a:schemeClr val="tx1"/>
                </a:solidFill>
                <a:latin typeface="+mn-lt"/>
                <a:ea typeface="+mn-ea"/>
                <a:cs typeface="+mn-cs"/>
              </a:rPr>
              <a:t>دلالت سياقى از اقسام دلالت منطوقى است که در مقابل دلالت صريحى مى آيد و دلالتى است که مستقيماً از کلام استفاده نمى شود; بلکه عقل, آن دلالت را استنباط و براى کلام اثبات مى کند, چه معناى مدلول , مقصود گوينده باشد و چه نباشد . به اين بيان که گاهى کلام متکلم به ملازمه دلالت دارد که از اين کلام , لفظ مفردى حذف شده و در تقدير است به گونه اى که بدون آن مقصود گوينده ناقص است , يا اين که کلام, به ملازمه بر مفاد جمله اى دلالت مى کند; ولى لزومش, لزوم بيّن به معناى اخص نيست تا در مفهوم داخل باشد. </a:t>
            </a:r>
          </a:p>
          <a:p>
            <a:pPr rtl="1"/>
            <a:r>
              <a:rPr lang="fa-IR" sz="1200" b="1" kern="1200" dirty="0" smtClean="0">
                <a:solidFill>
                  <a:schemeClr val="tx1"/>
                </a:solidFill>
                <a:latin typeface="+mn-lt"/>
                <a:ea typeface="+mn-ea"/>
                <a:cs typeface="+mn-cs"/>
              </a:rPr>
              <a:t> و به عبارت ديگر, دلالت سياقى آن است که سياق کلام بر لفظ يا معناى مقدر ـ مفرد يا جمله ـ دلالت کند. </a:t>
            </a:r>
          </a:p>
          <a:p>
            <a:pPr rtl="1"/>
            <a:endParaRPr lang="fa-IR"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0A5FD9-2083-4E69-A8D6-3509C35826F0}" type="slidenum">
              <a:rPr lang="fa-IR" smtClean="0"/>
              <a:pPr/>
              <a:t>197</a:t>
            </a:fld>
            <a:endParaRPr lang="fa-I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 مظفر " دو شرط براى دلالت التزامى آورده است: </a:t>
            </a:r>
          </a:p>
          <a:p>
            <a:pPr rtl="1"/>
            <a:r>
              <a:rPr lang="fa-IR" sz="1200" b="1" kern="1200" dirty="0" smtClean="0">
                <a:solidFill>
                  <a:schemeClr val="tx1"/>
                </a:solidFill>
                <a:latin typeface="+mn-lt"/>
                <a:ea typeface="+mn-ea"/>
                <a:cs typeface="+mn-cs"/>
              </a:rPr>
              <a:t> 1 ـ تلازم بين لفظ و معنا, بايد تلازم ذهنى باشد و تلازم خارجى بدون رسوخ در ذهن کفايت نمى کند. </a:t>
            </a:r>
          </a:p>
          <a:p>
            <a:pPr rtl="1"/>
            <a:r>
              <a:rPr lang="fa-IR" sz="1200" b="1" kern="1200" dirty="0" smtClean="0">
                <a:solidFill>
                  <a:schemeClr val="tx1"/>
                </a:solidFill>
                <a:latin typeface="+mn-lt"/>
                <a:ea typeface="+mn-ea"/>
                <a:cs typeface="+mn-cs"/>
              </a:rPr>
              <a:t> 2 ـ تلازم به نحو لزوم بيّن بالمعنى الاخص باشد; يعنى به محض تصور لفظ, معنا نيز , بدون نياز به قرار دادن واسطه ديگرى به ذهن آيد.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198</a:t>
            </a:fld>
            <a:endParaRPr lang="fa-I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دلالت سياقى از اقسام دلالت منطوقى است که در مقابل دلالت صريحى مى آيد و دلالتى است که مستقيماً از کلام استفاده نمى شود; بلکه عقل, آن دلالت را استنباط و براى کلام اثبات مى کند, چه معناى مدلول , مقصود گوينده باشد و چه نباشد . به اين بيان که گاهى کلام متکلم به ملازمه دلالت دارد که از اين کلام , لفظ مفردى حذف شده و در تقدير است به گونه اى که بدون آن مقصود گوينده ناقص است , يا اين که کلام, به ملازمه بر مفاد جمله اى دلالت مى کند; ولى لزومش, لزوم بيّن به معناى اخص نيست تا در مفهوم داخل باشد. </a:t>
            </a:r>
          </a:p>
          <a:p>
            <a:pPr rtl="1"/>
            <a:r>
              <a:rPr lang="fa-IR" sz="1200" b="1" kern="1200" dirty="0" smtClean="0">
                <a:solidFill>
                  <a:schemeClr val="tx1"/>
                </a:solidFill>
                <a:latin typeface="+mn-lt"/>
                <a:ea typeface="+mn-ea"/>
                <a:cs typeface="+mn-cs"/>
              </a:rPr>
              <a:t> و به عبارت ديگر, دلالت سياقى آن است که سياق کلام بر لفظ يا معناى مقدر ـ مفرد يا جمله ـ دلالت کند.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199</a:t>
            </a:fld>
            <a:endParaRPr lang="fa-I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دلالت تنبيهى در مواردى به کار رفته که مهم ترين آن ها عبارتند از: </a:t>
            </a:r>
          </a:p>
          <a:p>
            <a:pPr rtl="1"/>
            <a:r>
              <a:rPr lang="fa-IR" sz="1200" b="1" kern="1200" dirty="0" smtClean="0">
                <a:solidFill>
                  <a:schemeClr val="tx1"/>
                </a:solidFill>
                <a:latin typeface="+mn-lt"/>
                <a:ea typeface="+mn-ea"/>
                <a:cs typeface="+mn-cs"/>
              </a:rPr>
              <a:t> 1 ـ جايى که متکلم, لازمه عقلى و غرض اصلى کلام خود را قصد نمايد , مانند اين که با گفتن " من تشنه هستم " در خواست آوردن آب کند; </a:t>
            </a:r>
          </a:p>
          <a:p>
            <a:pPr rtl="1"/>
            <a:r>
              <a:rPr lang="fa-IR" sz="1200" b="1" kern="1200" dirty="0" smtClean="0">
                <a:solidFill>
                  <a:schemeClr val="tx1"/>
                </a:solidFill>
                <a:latin typeface="+mn-lt"/>
                <a:ea typeface="+mn-ea"/>
                <a:cs typeface="+mn-cs"/>
              </a:rPr>
              <a:t> 2 ـ در مواردى که در پاسخ به پرسشى, کلامى ذکر گردد و درآن به نکته اى اشاره شود که آن نکته بر عليت , يا شرطيت , يا مانعيت يا جزئيت شيئى براى حکم و يا عدم آن دلالت کند ; مانند آن که مجتهدى در پاسخ از سؤالى پيرامون شک در تعداد رکعت هاى نماز دو رکعتى بگويد: " اعد الصلاة " که از آن به دست مى آيد شک مذکور, علت بطلان نماز است . </a:t>
            </a:r>
          </a:p>
          <a:p>
            <a:pPr rtl="1"/>
            <a:r>
              <a:rPr lang="fa-IR" sz="1200" b="1" kern="1200" dirty="0" smtClean="0">
                <a:solidFill>
                  <a:schemeClr val="tx1"/>
                </a:solidFill>
                <a:latin typeface="+mn-lt"/>
                <a:ea typeface="+mn-ea"/>
                <a:cs typeface="+mn-cs"/>
              </a:rPr>
              <a:t> 3 ـ آن جا که متکلم در کلام خود دو فعل يا بيش تر مى آورد و در يک مورد, متعلقات فعل را ذکر مى کند و با اين قرينه متعلقات افعال ديگر را نمى آورد ; اما از کنار هم آمدن اين افعال , به دست مى آيد که متکلم قصد کرده متعلقات فعل دوم نيز همان متعلقات فعل اول باشد, مانند اين که متکلم بگويد: " وصلت الى النهر و شربت " , " به جوى آب رسيدم و نوشيدم " که به قرينه مقارنت اين دو فعل, معلوم مى شود که شرب ( نوشيدن ) نيز از آب همان جوى صورت گرفته است .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200</a:t>
            </a:fld>
            <a:endParaRPr lang="fa-I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b="1" kern="1200" dirty="0" smtClean="0">
                <a:solidFill>
                  <a:schemeClr val="tx1"/>
                </a:solidFill>
                <a:latin typeface="+mn-lt"/>
                <a:ea typeface="+mn-ea"/>
                <a:cs typeface="+mn-cs"/>
              </a:rPr>
              <a:t> اصوليان در بحث مفهوم دو مبناى متفاوت دارند: </a:t>
            </a:r>
          </a:p>
          <a:p>
            <a:pPr rtl="1"/>
            <a:r>
              <a:rPr lang="fa-IR" sz="1200" b="1" kern="1200" dirty="0" smtClean="0">
                <a:solidFill>
                  <a:schemeClr val="tx1"/>
                </a:solidFill>
                <a:latin typeface="+mn-lt"/>
                <a:ea typeface="+mn-ea"/>
                <a:cs typeface="+mn-cs"/>
              </a:rPr>
              <a:t> 1 ـ مبناى قدما در بحث مفهوم اين است که دلالت قضايا بر مفهوم , بر دو اصل عقلايى بنا شده است: الف: مولا و متکلم , عاقل , متوجه , مختار و مريد است ; ب: کلام خود را به منظور تفهيم معنا با غرض و هدف خاصى القا مى نمايد بنا بر اين , هنگامى که کلامى از اين متکلم عاقل و مختار صادر مى شود مثل " إن جائک زيد فاکرمه " که ميان وجوب اکرام زيد و آمدن او رابطه برقرار مى کند عقلا حکم مى کنند که متکلم با اراده و آگاهى , کلام خويش را براى هدف و غرضى بيان کرده است ; چون وى مى توانست از اول بدون قيد آوردن , بگويد " اکرم زيدا " يا مى توانست قيدهاى ديگرى را نيز اضافه کند و بگويد: " ان جائک زيد و سلم عليک و اکرمک , اکرمه " . همين که بدون قيد نياورد يا قيد اضافى نياورد و يا قيدى غير از قيد مجى ء نياورد, دليل بر اين است که آمدن زيد در نزد وى در وجوب اکرامش مدخليت دارد يعنى اگر نيامد , وجوب اکرام ندارد . </a:t>
            </a:r>
          </a:p>
          <a:p>
            <a:pPr rtl="1"/>
            <a:r>
              <a:rPr lang="fa-IR" sz="1200" b="1" kern="1200" dirty="0" smtClean="0">
                <a:solidFill>
                  <a:schemeClr val="tx1"/>
                </a:solidFill>
                <a:latin typeface="+mn-lt"/>
                <a:ea typeface="+mn-ea"/>
                <a:cs typeface="+mn-cs"/>
              </a:rPr>
              <a:t> 2 ـ مبناى متاخرين اين است که: دلالت قضايا بر مفهوم ناشى از عليت منحصره قيد ( جزا ) , براى مقيد ( شرط ) است , به گونه اى که از وجود جزا , وجود شرط ، از عدم جزا , عدم شرط , لازم مى آيد .</a:t>
            </a:r>
          </a:p>
          <a:p>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202</a:t>
            </a:fld>
            <a:endParaRPr lang="fa-I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rtl="1"/>
            <a:r>
              <a:rPr lang="fa-IR" sz="1200" b="1" kern="1200" dirty="0" smtClean="0">
                <a:solidFill>
                  <a:schemeClr val="tx1"/>
                </a:solidFill>
                <a:latin typeface="+mn-lt"/>
                <a:ea typeface="+mn-ea"/>
                <a:cs typeface="+mn-cs"/>
              </a:rPr>
              <a:t> براى مفهوم موافق دو قسم ذکر شده است: </a:t>
            </a:r>
          </a:p>
          <a:p>
            <a:pPr rtl="1"/>
            <a:r>
              <a:rPr lang="fa-IR" sz="1200" b="1" kern="1200" dirty="0" smtClean="0">
                <a:solidFill>
                  <a:schemeClr val="tx1"/>
                </a:solidFill>
                <a:latin typeface="+mn-lt"/>
                <a:ea typeface="+mn-ea"/>
                <a:cs typeface="+mn-cs"/>
              </a:rPr>
              <a:t> أ - مفهوم مستفاد به واسطه اولويت (مفهوم اولويت )</a:t>
            </a:r>
          </a:p>
          <a:p>
            <a:pPr rtl="1"/>
            <a:r>
              <a:rPr lang="fa-IR" sz="1200" b="1" kern="1200" dirty="0" smtClean="0">
                <a:solidFill>
                  <a:schemeClr val="tx1"/>
                </a:solidFill>
                <a:latin typeface="+mn-lt"/>
                <a:ea typeface="+mn-ea"/>
                <a:cs typeface="+mn-cs"/>
              </a:rPr>
              <a:t> ب - مفهوم مستفاد به واسطه علم به اتحاد علت حکم در دو موضوع (مفهوم مساوات ) </a:t>
            </a:r>
          </a:p>
          <a:p>
            <a:pPr rtl="1"/>
            <a:r>
              <a:rPr lang="fa-IR" sz="1200" b="1" kern="1200" dirty="0" smtClean="0">
                <a:solidFill>
                  <a:schemeClr val="tx1"/>
                </a:solidFill>
                <a:latin typeface="+mn-lt"/>
                <a:ea typeface="+mn-ea"/>
                <a:cs typeface="+mn-cs"/>
              </a:rPr>
              <a:t> نکته: برخى از اصولى ها بر اين باوراند که: مفهوم موافق مدلول التزامى دليل مطابقى نيست بلکه مدلول التزامى مدلول دليل مطابقى است ; زيرا ملازمه در حقيقت ميان ثبوت حکم بر موضوع مذکور وثبوت آن بر موضوع غير مذکور در کلام است و اين ربطى به دلالت دليل ندارد , به خلاف مفهوم مخالف .</a:t>
            </a:r>
          </a:p>
          <a:p>
            <a:pPr rtl="1"/>
            <a:r>
              <a:rPr lang="fa-IR" sz="1200" b="1" kern="1200" dirty="0" smtClean="0">
                <a:solidFill>
                  <a:schemeClr val="tx1"/>
                </a:solidFill>
                <a:latin typeface="+mn-lt"/>
                <a:ea typeface="+mn-ea"/>
                <a:cs typeface="+mn-cs"/>
              </a:rPr>
              <a:t> تفاوت مفهوم موافق با مخالف اين است که در مفهوم موافق سنخ حکمى که براى مفهوم ثابت مى شود با سنخ حکم منطوق از نظر نفى و اثبات يک سان است ; اما در مفهوم مخالف سنخ حکم در مفهوم با حکم منطوق از نظر نفى و اثبات يکى نيست .</a:t>
            </a:r>
          </a:p>
          <a:p>
            <a:pPr rtl="1"/>
            <a:r>
              <a:rPr lang="fa-IR" sz="1200" b="1" kern="1200" dirty="0" smtClean="0">
                <a:solidFill>
                  <a:schemeClr val="tx1"/>
                </a:solidFill>
                <a:latin typeface="+mn-lt"/>
                <a:ea typeface="+mn-ea"/>
                <a:cs typeface="+mn-cs"/>
              </a:rPr>
              <a:t>از آنجا که قيد هاي متفاوتي در کلام عقلاء براي موضوع متصور است ، مفهوم مخالف هم به حسب آنها به انواعي تقسيم مي شود .</a:t>
            </a:r>
          </a:p>
          <a:p>
            <a:pPr rtl="1"/>
            <a:r>
              <a:rPr lang="fa-IR" sz="1200" b="1" kern="1200" dirty="0" smtClean="0">
                <a:solidFill>
                  <a:schemeClr val="tx1"/>
                </a:solidFill>
                <a:latin typeface="+mn-lt"/>
                <a:ea typeface="+mn-ea"/>
                <a:cs typeface="+mn-cs"/>
              </a:rPr>
              <a:t>مفهوم مساوات از اقسام مفهوم موافق است , و آن در جايى رخ مى دهد که مفهوم موافقت از منطوق يک کلام به سبب اتحاد علت حکم ثابت بر موضوع آن ها ، به دست آيد ; يعنى وقتى علم داريم که علت حکم ثابت بر موضوع در جمله منطوق , همان علت حکم ثابت بر موضوع در مفهوم موافق است , حکم منطوق به مفهوم سرايت داده مى شود . به مفهوم موافقى که از اين راه به دست آيد , مفهوم موافق مساوات مى گويند. ( در مقابل جايى که به سبب اولويت ـ نه اتحاد در مناط حکم ـ مفهوم موافق به دست مى آيد.) مثل اين که گفته شود: " لاتشرب الخمر لانه مسکر " که در آن علت حرمت شرب خمر, اسکار آن دانسته شده است . حال اگر در موردى مثل فقاع , علم به مسکر بودن آن به دست آيد, از راه مفهوم موافق مساوات , حکم حرمت شرب به آن نيز تسرى داده مى شود. (1)</a:t>
            </a:r>
          </a:p>
          <a:p>
            <a:pPr rtl="1"/>
            <a:r>
              <a:rPr lang="fa-IR" sz="1200" b="1" kern="1200" dirty="0" smtClean="0">
                <a:solidFill>
                  <a:schemeClr val="tx1"/>
                </a:solidFill>
                <a:latin typeface="+mn-lt"/>
                <a:ea typeface="+mn-ea"/>
                <a:cs typeface="+mn-cs"/>
              </a:rPr>
              <a:t> نکته: آن جا که علت منصوص باشد مفهوم مساوات حجت است , اما جايى که علت حکم مستنبط باشد در حکم قياس اصولى است و نزد علماي شيعه حجيت ندارد.</a:t>
            </a:r>
          </a:p>
          <a:p>
            <a:pPr rtl="1"/>
            <a:r>
              <a:rPr lang="fa-IR" sz="1200" b="1" kern="1200" dirty="0" smtClean="0">
                <a:solidFill>
                  <a:schemeClr val="tx1"/>
                </a:solidFill>
                <a:latin typeface="+mn-lt"/>
                <a:ea typeface="+mn-ea"/>
                <a:cs typeface="+mn-cs"/>
              </a:rPr>
              <a:t>مفهوم اولويت که در برابر مفهوم مساوات قرار دارد ,نوعى مفهوم موافق است که به مناط اولويت منطوق کلام به دست مى آيد; به اين بيان که مناط حکم در مفهوم قوى تر و اشد از مناط حکم در منطوق است , همين امر سبب استنباط حکم مفهوم مى گردد , مثل آيه: " لا تقل لهما اف " (1) که در آن " اف " گفتن به والدين به دليل آن که موجب رنجش آنان مى گردد ، مورد نهى قرار گرفته است ; بنا بر اين , هر آن چه که مانند کتک زدن موجبات رنجش بيش تر آنان را ـ در مقايسه با اف گفتن ـ فراهم نمايد در نظر عقل به طريق اولى ممنوع است . </a:t>
            </a:r>
          </a:p>
          <a:p>
            <a:pPr rtl="1"/>
            <a:r>
              <a:rPr lang="fa-IR" sz="1200" b="1" kern="1200" dirty="0" smtClean="0">
                <a:solidFill>
                  <a:schemeClr val="tx1"/>
                </a:solidFill>
                <a:latin typeface="+mn-lt"/>
                <a:ea typeface="+mn-ea"/>
                <a:cs typeface="+mn-cs"/>
              </a:rPr>
              <a:t> در باره حجيت مفهوم اولويت , ميان عالمان شيعه بلکه ميان عالمان مسلمان اتفاق نظر وجود دارد. </a:t>
            </a:r>
          </a:p>
          <a:p>
            <a:pPr rtl="1"/>
            <a:endParaRPr lang="fa-IR" dirty="0"/>
          </a:p>
        </p:txBody>
      </p:sp>
      <p:sp>
        <p:nvSpPr>
          <p:cNvPr id="4" name="Slide Number Placeholder 3"/>
          <p:cNvSpPr>
            <a:spLocks noGrp="1"/>
          </p:cNvSpPr>
          <p:nvPr>
            <p:ph type="sldNum" sz="quarter" idx="10"/>
          </p:nvPr>
        </p:nvSpPr>
        <p:spPr/>
        <p:txBody>
          <a:bodyPr/>
          <a:lstStyle/>
          <a:p>
            <a:fld id="{9A0A5FD9-2083-4E69-A8D6-3509C35826F0}" type="slidenum">
              <a:rPr lang="fa-IR" smtClean="0"/>
              <a:pPr/>
              <a:t>203</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fa-IR"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a-IR"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912AB4-1230-4141-8466-4659CE698B16}" type="slidenum">
              <a:rPr lang="en-US"/>
              <a:pPr/>
              <a:t>‹#›</a:t>
            </a:fld>
            <a:endParaRPr lang="en-US"/>
          </a:p>
        </p:txBody>
      </p:sp>
    </p:spTree>
  </p:cSld>
  <p:clrMapOvr>
    <a:masterClrMapping/>
  </p:clrMapOvr>
  <p:transition advClick="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fa-IR"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a-IR"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912AB4-1230-4141-8466-4659CE698B16}" type="slidenum">
              <a:rPr lang="en-US"/>
              <a:pPr/>
              <a:t>‹#›</a:t>
            </a:fld>
            <a:endParaRPr lang="en-US"/>
          </a:p>
        </p:txBody>
      </p:sp>
    </p:spTree>
  </p:cSld>
  <p:clrMapOvr>
    <a:masterClrMapping/>
  </p:clrMapOvr>
  <p:transition advClick="0">
    <p:dissolv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75BB56E-9505-4ADA-BD27-483BE4BCAAC9}"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4BF2C1-31F1-4338-A4D6-98E75578C354}" type="slidenum">
              <a:rPr lang="en-US"/>
              <a:pPr/>
              <a:t>‹#›</a:t>
            </a:fld>
            <a:endParaRPr lang="en-US"/>
          </a:p>
        </p:txBody>
      </p:sp>
    </p:spTree>
  </p:cSld>
  <p:clrMapOvr>
    <a:masterClrMapping/>
  </p:clrMapOvr>
  <p:transition advClick="0">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FEC9939-3C21-4103-9335-ABD2C4A6AA0D}" type="slidenum">
              <a:rPr lang="en-US"/>
              <a:pPr/>
              <a:t>‹#›</a:t>
            </a:fld>
            <a:endParaRPr lang="en-US"/>
          </a:p>
        </p:txBody>
      </p:sp>
    </p:spTree>
  </p:cSld>
  <p:clrMapOvr>
    <a:masterClrMapping/>
  </p:clrMapOvr>
  <p:transition advClick="0">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EAF4062-4CAE-4ACC-9616-9F0CCA799C2B}" type="slidenum">
              <a:rPr lang="en-US"/>
              <a:pPr/>
              <a:t>‹#›</a:t>
            </a:fld>
            <a:endParaRPr lang="en-US"/>
          </a:p>
        </p:txBody>
      </p:sp>
    </p:spTree>
  </p:cSld>
  <p:clrMapOvr>
    <a:masterClrMapping/>
  </p:clrMapOvr>
  <p:transition advClick="0">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1"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2"/>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1"/>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8A42C93-308B-489B-B67D-C72BD390F577}" type="slidenum">
              <a:rPr lang="en-US" smtClean="0"/>
              <a:pPr/>
              <a:t>‹#›</a:t>
            </a:fld>
            <a:endParaRPr lang="en-US"/>
          </a:p>
        </p:txBody>
      </p:sp>
    </p:spTree>
  </p:cSld>
  <p:clrMapOvr>
    <a:masterClrMapping/>
  </p:clrMapOvr>
  <p:transition advClick="0">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D912AB4-1230-4141-8466-4659CE698B1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advClick="0">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5BB56E-9505-4ADA-BD27-483BE4BCAAC9}"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118F96-D0E6-47A5-A22D-5BD35B83384D}"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1444295"/>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444295"/>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75BB56E-9505-4ADA-BD27-483BE4BCAAC9}"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8A42C93-308B-489B-B67D-C72BD390F577}" type="slidenum">
              <a:rPr lang="en-US"/>
              <a:pPr/>
              <a:t>‹#›</a:t>
            </a:fld>
            <a:endParaRPr lang="en-US"/>
          </a:p>
        </p:txBody>
      </p:sp>
    </p:spTree>
  </p:cSld>
  <p:clrMapOvr>
    <a:masterClrMapping/>
  </p:clrMapOvr>
  <p:transition advClick="0">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3"/>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a:p>
        </p:txBody>
      </p:sp>
      <p:sp>
        <p:nvSpPr>
          <p:cNvPr id="6" name="Footer Placeholder 5"/>
          <p:cNvSpPr>
            <a:spLocks noGrp="1"/>
          </p:cNvSpPr>
          <p:nvPr>
            <p:ph type="ftr" sz="quarter" idx="11"/>
          </p:nvPr>
        </p:nvSpPr>
        <p:spPr>
          <a:xfrm>
            <a:off x="4380073" y="6407945"/>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75BB56E-9505-4ADA-BD27-483BE4BCAAC9}" type="slidenum">
              <a:rPr lang="en-US" smtClean="0"/>
              <a:pPr/>
              <a:t>‹#›</a:t>
            </a:fld>
            <a:endParaRPr lang="en-US"/>
          </a:p>
        </p:txBody>
      </p:sp>
      <p:sp>
        <p:nvSpPr>
          <p:cNvPr id="2" name="Title 1"/>
          <p:cNvSpPr>
            <a:spLocks noGrp="1"/>
          </p:cNvSpPr>
          <p:nvPr>
            <p:ph type="title"/>
          </p:nvPr>
        </p:nvSpPr>
        <p:spPr>
          <a:xfrm>
            <a:off x="228600" y="4865123"/>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7" y="5001994"/>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3" y="5791254"/>
            <a:ext cx="3402315"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30"/>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4" y="274641"/>
            <a:ext cx="1777471"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7A11B0E-DA37-4E81-81AD-A0CC8BCB571B}" type="slidenum">
              <a:rPr lang="en-US"/>
              <a:pPr/>
              <a:t>‹#›</a:t>
            </a:fld>
            <a:endParaRPr lang="en-US"/>
          </a:p>
        </p:txBody>
      </p:sp>
    </p:spTree>
  </p:cSld>
  <p:clrMapOvr>
    <a:masterClrMapping/>
  </p:clrMapOvr>
  <p:transition advClick="0">
    <p:dissolv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0" y="609600"/>
            <a:ext cx="44958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609600"/>
            <a:ext cx="44958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a:xfrm>
            <a:off x="0" y="6661150"/>
            <a:ext cx="2133600" cy="196850"/>
          </a:xfrm>
        </p:spPr>
        <p:txBody>
          <a:bodyPr/>
          <a:lstStyle>
            <a:lvl1pPr>
              <a:defRPr/>
            </a:lvl1pPr>
          </a:lstStyle>
          <a:p>
            <a:endParaRPr lang="en-US"/>
          </a:p>
        </p:txBody>
      </p:sp>
      <p:sp>
        <p:nvSpPr>
          <p:cNvPr id="6" name="Footer Placeholder 5"/>
          <p:cNvSpPr>
            <a:spLocks noGrp="1"/>
          </p:cNvSpPr>
          <p:nvPr>
            <p:ph type="ftr" sz="quarter" idx="11"/>
          </p:nvPr>
        </p:nvSpPr>
        <p:spPr>
          <a:xfrm>
            <a:off x="3124200" y="6689726"/>
            <a:ext cx="2895600" cy="168275"/>
          </a:xfrm>
        </p:spPr>
        <p:txBody>
          <a:bodyPr/>
          <a:lstStyle>
            <a:lvl1pPr>
              <a:defRPr/>
            </a:lvl1pPr>
          </a:lstStyle>
          <a:p>
            <a:endParaRPr lang="en-US"/>
          </a:p>
        </p:txBody>
      </p:sp>
      <p:sp>
        <p:nvSpPr>
          <p:cNvPr id="7" name="Slide Number Placeholder 6"/>
          <p:cNvSpPr>
            <a:spLocks noGrp="1"/>
          </p:cNvSpPr>
          <p:nvPr>
            <p:ph type="sldNum" sz="quarter" idx="12"/>
          </p:nvPr>
        </p:nvSpPr>
        <p:spPr>
          <a:xfrm>
            <a:off x="7010400" y="6689726"/>
            <a:ext cx="2133600" cy="136525"/>
          </a:xfrm>
        </p:spPr>
        <p:txBody>
          <a:bodyPr/>
          <a:lstStyle>
            <a:lvl1pPr>
              <a:defRPr/>
            </a:lvl1pPr>
          </a:lstStyle>
          <a:p>
            <a:fld id="{F8371AA0-77BD-4EC1-8902-16C42C65BE74}" type="slidenum">
              <a:rPr lang="en-US"/>
              <a:pPr/>
              <a:t>‹#›</a:t>
            </a:fld>
            <a:endParaRPr lang="en-US"/>
          </a:p>
        </p:txBody>
      </p:sp>
    </p:spTree>
  </p:cSld>
  <p:clrMapOvr>
    <a:masterClrMapping/>
  </p:clrMapOvr>
  <p:transition advClick="0">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44FF9EC3-9DC6-4439-8B6D-6471DE0649AD}"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advClick="0">
    <p:dissolv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B4BF2C1-31F1-4338-A4D6-98E75578C354}" type="slidenum">
              <a:rPr lang="en-US" smtClean="0"/>
              <a:pPr/>
              <a:t>‹#›</a:t>
            </a:fld>
            <a:endParaRPr lang="en-US"/>
          </a:p>
        </p:txBody>
      </p:sp>
    </p:spTree>
  </p:cSld>
  <p:clrMapOvr>
    <a:masterClrMapping/>
  </p:clrMapOvr>
  <p:transition advClick="0">
    <p:dissolv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1"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4FF9EC3-9DC6-4439-8B6D-6471DE0649AD}"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advClick="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lstStyle/>
          <a:p>
            <a:r>
              <a:rPr lang="en-US" smtClean="0"/>
              <a:t>Click to edit Master title style</a:t>
            </a:r>
            <a:endParaRPr lang="fa-IR"/>
          </a:p>
        </p:txBody>
      </p:sp>
      <p:sp>
        <p:nvSpPr>
          <p:cNvPr id="3" name="Table Placeholder 2"/>
          <p:cNvSpPr>
            <a:spLocks noGrp="1"/>
          </p:cNvSpPr>
          <p:nvPr>
            <p:ph type="tbl" idx="1"/>
          </p:nvPr>
        </p:nvSpPr>
        <p:spPr>
          <a:xfrm>
            <a:off x="457200" y="990600"/>
            <a:ext cx="8229600" cy="609600"/>
          </a:xfrm>
        </p:spPr>
        <p:txBody>
          <a:bodyPr/>
          <a:lstStyle/>
          <a:p>
            <a:endParaRPr lang="fa-IR"/>
          </a:p>
        </p:txBody>
      </p:sp>
      <p:sp>
        <p:nvSpPr>
          <p:cNvPr id="4" name="Date Placeholder 3"/>
          <p:cNvSpPr>
            <a:spLocks noGrp="1"/>
          </p:cNvSpPr>
          <p:nvPr>
            <p:ph type="dt" sz="half" idx="10"/>
          </p:nvPr>
        </p:nvSpPr>
        <p:spPr>
          <a:xfrm>
            <a:off x="457200" y="6243638"/>
            <a:ext cx="21336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3638"/>
            <a:ext cx="2133600" cy="457200"/>
          </a:xfrm>
        </p:spPr>
        <p:txBody>
          <a:bodyPr/>
          <a:lstStyle>
            <a:lvl1pPr>
              <a:defRPr/>
            </a:lvl1pPr>
          </a:lstStyle>
          <a:p>
            <a:fld id="{83AFB0EC-7063-46FC-97DB-67339C16D6D4}" type="slidenum">
              <a:rPr lang="en-US"/>
              <a:pPr/>
              <a:t>‹#›</a:t>
            </a:fld>
            <a:endParaRPr lang="en-US"/>
          </a:p>
        </p:txBody>
      </p:sp>
    </p:spTree>
  </p:cSld>
  <p:clrMapOvr>
    <a:masterClrMapping/>
  </p:clrMapOvr>
  <p:transition advClick="0">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4FF9EC3-9DC6-4439-8B6D-6471DE0649AD}" type="slidenum">
              <a:rPr lang="en-US" smtClean="0"/>
              <a:pPr/>
              <a:t>‹#›</a:t>
            </a:fld>
            <a:endParaRPr lang="en-US"/>
          </a:p>
        </p:txBody>
      </p:sp>
    </p:spTree>
  </p:cSld>
  <p:clrMapOvr>
    <a:masterClrMapping/>
  </p:clrMapOvr>
  <p:transition advClick="0">
    <p:dissolv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4FF9EC3-9DC6-4439-8B6D-6471DE0649AD}" type="slidenum">
              <a:rPr lang="en-US" smtClean="0"/>
              <a:pPr/>
              <a:t>‹#›</a:t>
            </a:fld>
            <a:endParaRPr lang="en-US"/>
          </a:p>
        </p:txBody>
      </p:sp>
    </p:spTree>
  </p:cSld>
  <p:clrMapOvr>
    <a:masterClrMapping/>
  </p:clrMapOvr>
  <p:transition advClick="0">
    <p:dissolv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4FF9EC3-9DC6-4439-8B6D-6471DE0649AD}" type="slidenum">
              <a:rPr lang="en-US" smtClean="0"/>
              <a:pPr/>
              <a:t>‹#›</a:t>
            </a:fld>
            <a:endParaRPr lang="en-US"/>
          </a:p>
        </p:txBody>
      </p:sp>
    </p:spTree>
  </p:cSld>
  <p:clrMapOvr>
    <a:masterClrMapping/>
  </p:clrMapOvr>
  <p:transition advClick="0">
    <p:dissolv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4FF9EC3-9DC6-4439-8B6D-6471DE0649AD}"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advClick="0">
    <p:dissolv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1"/>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4FF9EC3-9DC6-4439-8B6D-6471DE0649AD}" type="slidenum">
              <a:rPr lang="en-US" smtClean="0"/>
              <a:pPr/>
              <a:t>‹#›</a:t>
            </a:fld>
            <a:endParaRPr lang="en-US"/>
          </a:p>
        </p:txBody>
      </p:sp>
    </p:spTree>
  </p:cSld>
  <p:clrMapOvr>
    <a:masterClrMapping/>
  </p:clrMapOvr>
  <p:transition advClick="0">
    <p:dissolv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4FF9EC3-9DC6-4439-8B6D-6471DE0649AD}"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4"/>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2"/>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advClick="0">
    <p:dissolv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4FF9EC3-9DC6-4439-8B6D-6471DE0649AD}" type="slidenum">
              <a:rPr lang="en-US" smtClean="0"/>
              <a:pPr/>
              <a:t>‹#›</a:t>
            </a:fld>
            <a:endParaRPr lang="en-US"/>
          </a:p>
        </p:txBody>
      </p:sp>
    </p:spTree>
  </p:cSld>
  <p:clrMapOvr>
    <a:masterClrMapping/>
  </p:clrMapOvr>
  <p:transition advClick="0">
    <p:dissolv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0"/>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1"/>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4FF9EC3-9DC6-4439-8B6D-6471DE0649AD}" type="slidenum">
              <a:rPr lang="en-US" smtClean="0"/>
              <a:pPr/>
              <a:t>‹#›</a:t>
            </a:fld>
            <a:endParaRPr lang="en-US"/>
          </a:p>
        </p:txBody>
      </p:sp>
    </p:spTree>
  </p:cSld>
  <p:clrMapOvr>
    <a:masterClrMapping/>
  </p:clrMapOvr>
  <p:transition advClick="0">
    <p:dissolv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88E01A4-BABE-427C-A512-AC4DF2F8D236}" type="slidenum">
              <a:rPr lang="en-US"/>
              <a:pPr/>
              <a:t>‹#›</a:t>
            </a:fld>
            <a:endParaRPr lang="en-US"/>
          </a:p>
        </p:txBody>
      </p:sp>
    </p:spTree>
  </p:cSld>
  <p:clrMapOvr>
    <a:masterClrMapping/>
  </p:clrMapOvr>
  <p:transition advClick="0">
    <p:dissolv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8A42C93-308B-489B-B67D-C72BD390F57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990600"/>
            <a:ext cx="4038600" cy="60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990600"/>
            <a:ext cx="4038600" cy="60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118F96-D0E6-47A5-A22D-5BD35B83384D}" type="slidenum">
              <a:rPr lang="en-US"/>
              <a:pPr/>
              <a:t>‹#›</a:t>
            </a:fld>
            <a:endParaRPr lang="en-US"/>
          </a:p>
        </p:txBody>
      </p:sp>
    </p:spTree>
  </p:cSld>
  <p:clrMapOvr>
    <a:masterClrMapping/>
  </p:clrMapOvr>
  <p:transition advClick="0">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endParaRPr lang="en-US"/>
          </a:p>
        </p:txBody>
      </p:sp>
      <p:sp>
        <p:nvSpPr>
          <p:cNvPr id="9" name="Slide Number Placeholder 8"/>
          <p:cNvSpPr>
            <a:spLocks noGrp="1"/>
          </p:cNvSpPr>
          <p:nvPr>
            <p:ph type="sldNum" sz="quarter" idx="15"/>
          </p:nvPr>
        </p:nvSpPr>
        <p:spPr/>
        <p:txBody>
          <a:bodyPr rtlCol="0"/>
          <a:lstStyle/>
          <a:p>
            <a:fld id="{CD912AB4-1230-4141-8466-4659CE698B16}"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transition advClick="0">
    <p:dissolv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75BB56E-9505-4ADA-BD27-483BE4BCAAC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118F96-D0E6-47A5-A22D-5BD35B83384D}"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p:dissolv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5BB56E-9505-4ADA-BD27-483BE4BCAAC9}"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advClick="0">
    <p:dissolv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endParaRPr lang="en-US"/>
          </a:p>
        </p:txBody>
      </p:sp>
      <p:sp>
        <p:nvSpPr>
          <p:cNvPr id="7" name="Slide Number Placeholder 6"/>
          <p:cNvSpPr>
            <a:spLocks noGrp="1"/>
          </p:cNvSpPr>
          <p:nvPr>
            <p:ph type="sldNum" sz="quarter" idx="11"/>
          </p:nvPr>
        </p:nvSpPr>
        <p:spPr/>
        <p:txBody>
          <a:bodyPr rtlCol="0"/>
          <a:lstStyle/>
          <a:p>
            <a:fld id="{975BB56E-9505-4ADA-BD27-483BE4BCAAC9}"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transition advClick="0">
    <p:dissolv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endParaRPr lang="en-US"/>
          </a:p>
        </p:txBody>
      </p:sp>
      <p:sp>
        <p:nvSpPr>
          <p:cNvPr id="22" name="Slide Number Placeholder 21"/>
          <p:cNvSpPr>
            <a:spLocks noGrp="1"/>
          </p:cNvSpPr>
          <p:nvPr>
            <p:ph type="sldNum" sz="quarter" idx="15"/>
          </p:nvPr>
        </p:nvSpPr>
        <p:spPr/>
        <p:txBody>
          <a:bodyPr rtlCol="0"/>
          <a:lstStyle/>
          <a:p>
            <a:fld id="{975BB56E-9505-4ADA-BD27-483BE4BCAAC9}"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endParaRPr lang="en-US"/>
          </a:p>
        </p:txBody>
      </p:sp>
      <p:sp>
        <p:nvSpPr>
          <p:cNvPr id="18" name="Slide Number Placeholder 17"/>
          <p:cNvSpPr>
            <a:spLocks noGrp="1"/>
          </p:cNvSpPr>
          <p:nvPr>
            <p:ph type="sldNum" sz="quarter" idx="11"/>
          </p:nvPr>
        </p:nvSpPr>
        <p:spPr/>
        <p:txBody>
          <a:bodyPr rtlCol="0"/>
          <a:lstStyle/>
          <a:p>
            <a:fld id="{975BB56E-9505-4ADA-BD27-483BE4BCAAC9}"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transition advClick="0">
    <p:dissolv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87CEECD-BB49-411C-BE9C-AECF9749F1F0}" type="datetimeFigureOut">
              <a:rPr lang="fa-IR" smtClean="0"/>
              <a:pPr/>
              <a:t>1435/12/25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B84DEFB-1077-4478-95AC-10FDBA64D725}" type="slidenum">
              <a:rPr lang="fa-IR" smtClean="0"/>
              <a:pPr/>
              <a:t>‹#›</a:t>
            </a:fld>
            <a:endParaRPr lang="fa-I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87CEECD-BB49-411C-BE9C-AECF9749F1F0}" type="datetimeFigureOut">
              <a:rPr lang="fa-IR" smtClean="0"/>
              <a:pPr/>
              <a:t>1435/12/25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B84DEFB-1077-4478-95AC-10FDBA64D725}" type="slidenum">
              <a:rPr lang="fa-IR" smtClean="0"/>
              <a:pPr/>
              <a:t>‹#›</a:t>
            </a:fld>
            <a:endParaRPr lang="fa-I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p:dissolv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990600"/>
            <a:ext cx="4038600" cy="60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990600"/>
            <a:ext cx="4038600" cy="60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118F96-D0E6-47A5-A22D-5BD35B83384D}" type="slidenum">
              <a:rPr lang="en-US"/>
              <a:pPr/>
              <a:t>‹#›</a:t>
            </a:fld>
            <a:endParaRPr lang="en-US"/>
          </a:p>
        </p:txBody>
      </p:sp>
    </p:spTree>
  </p:cSld>
  <p:clrMapOvr>
    <a:masterClrMapping/>
  </p:clrMapOvr>
  <p:transition advClick="0">
    <p:dissolv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912AB4-1230-4141-8466-4659CE698B16}" type="slidenum">
              <a:rPr lang="en-US"/>
              <a:pPr/>
              <a:t>‹#›</a:t>
            </a:fld>
            <a:endParaRPr lang="en-US"/>
          </a:p>
        </p:txBody>
      </p:sp>
    </p:spTree>
  </p:cSld>
  <p:clrMapOvr>
    <a:masterClrMapping/>
  </p:clrMapOvr>
  <p:transition advClick="0">
    <p:dissolv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912AB4-1230-4141-8466-4659CE698B16}" type="slidenum">
              <a:rPr lang="en-US"/>
              <a:pPr/>
              <a:t>‹#›</a:t>
            </a:fld>
            <a:endParaRPr lang="en-US"/>
          </a:p>
        </p:txBody>
      </p:sp>
    </p:spTree>
  </p:cSld>
  <p:clrMapOvr>
    <a:masterClrMapping/>
  </p:clrMapOvr>
  <p:transition advClick="0">
    <p:dissolv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F113E8A-51A5-4EA6-9979-483582A04438}" type="slidenum">
              <a:rPr lang="en-US"/>
              <a:pPr/>
              <a:t>‹#›</a:t>
            </a:fld>
            <a:endParaRPr lang="en-US"/>
          </a:p>
        </p:txBody>
      </p:sp>
    </p:spTree>
  </p:cSld>
  <p:clrMapOvr>
    <a:masterClrMapping/>
  </p:clrMapOvr>
  <p:transition advClick="0">
    <p:dissolv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260FE91-5878-4F93-8CE0-F08CF629226D}" type="slidenum">
              <a:rPr lang="en-US"/>
              <a:pPr/>
              <a:t>‹#›</a:t>
            </a:fld>
            <a:endParaRPr lang="en-US"/>
          </a:p>
        </p:txBody>
      </p:sp>
    </p:spTree>
  </p:cSld>
  <p:clrMapOvr>
    <a:masterClrMapping/>
  </p:clrMapOvr>
  <p:transition advClick="0">
    <p:dissolv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260FE91-5878-4F93-8CE0-F08CF629226D}" type="slidenum">
              <a:rPr lang="en-US" smtClean="0"/>
              <a:pPr/>
              <a:t>‹#›</a:t>
            </a:fld>
            <a:endParaRPr lang="en-US"/>
          </a:p>
        </p:txBody>
      </p:sp>
    </p:spTree>
  </p:cSld>
  <p:clrMapOvr>
    <a:masterClrMapping/>
  </p:clrMapOvr>
  <p:transition advClick="0">
    <p:dissolv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advClick="0">
    <p:dissolv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54BC9FC-32D4-4C4E-AF40-5E0F73C9F66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912AB4-1230-4141-8466-4659CE698B16}" type="slidenum">
              <a:rPr lang="en-US"/>
              <a:pPr/>
              <a:t>‹#›</a:t>
            </a:fld>
            <a:endParaRPr lang="en-US"/>
          </a:p>
        </p:txBody>
      </p:sp>
    </p:spTree>
  </p:cSld>
  <p:clrMapOvr>
    <a:masterClrMapping/>
  </p:clrMapOvr>
  <p:transition advClick="0">
    <p:dissolv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54BC9FC-32D4-4C4E-AF40-5E0F73C9F66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54BC9FC-32D4-4C4E-AF40-5E0F73C9F66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2260FE91-5878-4F93-8CE0-F08CF629226D}"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advClick="0">
    <p:dissolv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advClick="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435C3C-8EF5-49AA-9642-EC1308808BA2}" type="slidenum">
              <a:rPr lang="en-US"/>
              <a:pPr/>
              <a:t>‹#›</a:t>
            </a:fld>
            <a:endParaRPr lang="en-US"/>
          </a:p>
        </p:txBody>
      </p:sp>
    </p:spTree>
  </p:cSld>
  <p:clrMapOvr>
    <a:masterClrMapping/>
  </p:clrMapOvr>
  <p:transition advClick="0">
    <p:dissolv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54BC9FC-32D4-4C4E-AF40-5E0F73C9F66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advClick="0">
    <p:dissolv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54BC9FC-32D4-4C4E-AF40-5E0F73C9F66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advClick="0">
    <p:dissolv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BC9FC-32D4-4C4E-AF40-5E0F73C9F66E}" type="slidenum">
              <a:rPr lang="en-US" smtClean="0"/>
              <a:pPr/>
              <a:t>‹#›</a:t>
            </a:fld>
            <a:endParaRPr lang="en-US"/>
          </a:p>
        </p:txBody>
      </p:sp>
    </p:spTree>
  </p:cSld>
  <p:clrMapOvr>
    <a:masterClrMapping/>
  </p:clrMapOvr>
  <p:transition advClick="0">
    <p:dissolv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8042720-7F75-49A0-ADA7-F5BA9AAE46CB}" type="slidenum">
              <a:rPr lang="en-US"/>
              <a:pPr/>
              <a:t>‹#›</a:t>
            </a:fld>
            <a:endParaRPr lang="en-US"/>
          </a:p>
        </p:txBody>
      </p:sp>
    </p:spTree>
  </p:cSld>
  <p:clrMapOvr>
    <a:masterClrMapping/>
  </p:clrMapOvr>
  <p:transition advClick="0">
    <p:dissolv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76F7E96A-D28E-44B8-AA54-9806CFC14201}" type="slidenum">
              <a:rPr lang="en-US"/>
              <a:pPr/>
              <a:t>‹#›</a:t>
            </a:fld>
            <a:endParaRPr lang="en-US"/>
          </a:p>
        </p:txBody>
      </p:sp>
    </p:spTree>
  </p:cSld>
  <p:clrMapOvr>
    <a:masterClrMapping/>
  </p:clrMapOvr>
  <p:transition advClick="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286000"/>
            <a:ext cx="7772400" cy="1143000"/>
          </a:xfrm>
        </p:spPr>
        <p:txBody>
          <a:bodyPr anchor="b"/>
          <a:lstStyle>
            <a:lvl1pPr>
              <a:defRPr sz="6000" b="0" i="0"/>
            </a:lvl1pPr>
          </a:lstStyle>
          <a:p>
            <a:r>
              <a:rPr lang="en-US"/>
              <a:t>Click to edit title</a:t>
            </a:r>
          </a:p>
        </p:txBody>
      </p:sp>
      <p:sp>
        <p:nvSpPr>
          <p:cNvPr id="3075" name="Rectangle 3"/>
          <p:cNvSpPr>
            <a:spLocks noGrp="1" noChangeArrowheads="1"/>
          </p:cNvSpPr>
          <p:nvPr>
            <p:ph type="subTitle" idx="1"/>
          </p:nvPr>
        </p:nvSpPr>
        <p:spPr>
          <a:xfrm>
            <a:off x="1447800" y="3429000"/>
            <a:ext cx="6400800" cy="1752600"/>
          </a:xfrm>
        </p:spPr>
        <p:txBody>
          <a:bodyPr/>
          <a:lstStyle>
            <a:lvl1pPr marL="0" indent="0" algn="ctr">
              <a:buFontTx/>
              <a:buNone/>
              <a:defRPr b="1"/>
            </a:lvl1pPr>
          </a:lstStyle>
          <a:p>
            <a:r>
              <a:rPr lang="en-US"/>
              <a:t>Click to edit Master subtitle style</a:t>
            </a:r>
          </a:p>
        </p:txBody>
      </p:sp>
      <p:sp>
        <p:nvSpPr>
          <p:cNvPr id="3076" name="Rectangle 4"/>
          <p:cNvSpPr>
            <a:spLocks noGrp="1" noChangeArrowheads="1"/>
          </p:cNvSpPr>
          <p:nvPr>
            <p:ph type="dt" sz="half" idx="2"/>
          </p:nvPr>
        </p:nvSpPr>
        <p:spPr/>
        <p:txBody>
          <a:bodyPr/>
          <a:lstStyle>
            <a:lvl1pPr>
              <a:defRPr/>
            </a:lvl1pPr>
          </a:lstStyle>
          <a:p>
            <a:endParaRPr lang="en-US"/>
          </a:p>
        </p:txBody>
      </p:sp>
      <p:sp>
        <p:nvSpPr>
          <p:cNvPr id="3077" name="Rectangle 5"/>
          <p:cNvSpPr>
            <a:spLocks noGrp="1" noChangeArrowheads="1"/>
          </p:cNvSpPr>
          <p:nvPr>
            <p:ph type="ftr" sz="quarter" idx="3"/>
          </p:nvPr>
        </p:nvSpPr>
        <p:spPr/>
        <p:txBody>
          <a:bodyPr/>
          <a:lstStyle>
            <a:lvl1pPr>
              <a:defRPr/>
            </a:lvl1pPr>
          </a:lstStyle>
          <a:p>
            <a:endParaRPr lang="en-US"/>
          </a:p>
        </p:txBody>
      </p:sp>
      <p:sp>
        <p:nvSpPr>
          <p:cNvPr id="3078" name="Rectangle 6"/>
          <p:cNvSpPr>
            <a:spLocks noGrp="1" noChangeArrowheads="1"/>
          </p:cNvSpPr>
          <p:nvPr>
            <p:ph type="sldNum" sz="quarter" idx="4"/>
          </p:nvPr>
        </p:nvSpPr>
        <p:spPr/>
        <p:txBody>
          <a:bodyPr/>
          <a:lstStyle>
            <a:lvl1pPr>
              <a:defRPr/>
            </a:lvl1pPr>
          </a:lstStyle>
          <a:p>
            <a:fld id="{18D7A663-35B9-4B3D-BBBE-E83FDBF6A3C8}" type="slidenum">
              <a:rPr lang="en-US"/>
              <a:pPr/>
              <a:t>‹#›</a:t>
            </a:fld>
            <a:endParaRPr lang="en-US"/>
          </a:p>
        </p:txBody>
      </p:sp>
    </p:spTree>
  </p:cSld>
  <p:clrMapOvr>
    <a:masterClrMapping/>
  </p:clrMapOvr>
  <p:transition advClick="0">
    <p:dissolv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30651D6-FF1C-413C-9B67-8B22D1D07F3D}" type="slidenum">
              <a:rPr lang="en-US"/>
              <a:pPr/>
              <a:t>‹#›</a:t>
            </a:fld>
            <a:endParaRPr lang="en-US"/>
          </a:p>
        </p:txBody>
      </p:sp>
    </p:spTree>
  </p:cSld>
  <p:clrMapOvr>
    <a:masterClrMapping/>
  </p:clrMapOvr>
  <p:transition advClick="0">
    <p:dissolv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001BA4D-D35E-4DF5-9BE5-4FEDE6678925}" type="slidenum">
              <a:rPr lang="en-US"/>
              <a:pPr/>
              <a:t>‹#›</a:t>
            </a:fld>
            <a:endParaRPr lang="en-US"/>
          </a:p>
        </p:txBody>
      </p:sp>
    </p:spTree>
  </p:cSld>
  <p:clrMapOvr>
    <a:masterClrMapping/>
  </p:clrMapOvr>
  <p:transition advClick="0">
    <p:dissolv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7BB4DBD-533A-4F51-AB11-C04427F298B3}" type="slidenum">
              <a:rPr lang="en-US"/>
              <a:pPr/>
              <a:t>‹#›</a:t>
            </a:fld>
            <a:endParaRPr lang="en-US"/>
          </a:p>
        </p:txBody>
      </p:sp>
    </p:spTree>
  </p:cSld>
  <p:clrMapOvr>
    <a:masterClrMapping/>
  </p:clrMapOvr>
  <p:transition advClick="0">
    <p:dissolv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EC8CCB9-955D-4ADB-BD26-EA644B4B6998}" type="slidenum">
              <a:rPr lang="en-US"/>
              <a:pPr/>
              <a:t>‹#›</a:t>
            </a:fld>
            <a:endParaRPr lang="en-US"/>
          </a:p>
        </p:txBody>
      </p:sp>
    </p:spTree>
  </p:cSld>
  <p:clrMapOvr>
    <a:masterClrMapping/>
  </p:clrMapOvr>
  <p:transition advClick="0">
    <p:dissolv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D9E495B-569A-4474-A865-FFC44925E4F3}" type="slidenum">
              <a:rPr lang="en-US"/>
              <a:pPr/>
              <a:t>‹#›</a:t>
            </a:fld>
            <a:endParaRPr lang="en-US"/>
          </a:p>
        </p:txBody>
      </p:sp>
    </p:spTree>
  </p:cSld>
  <p:clrMapOvr>
    <a:masterClrMapping/>
  </p:clrMapOvr>
  <p:transition advClick="0">
    <p:dissolv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99E2DE0-9905-4F52-B444-5FB2CEF7AA5A}" type="slidenum">
              <a:rPr lang="en-US"/>
              <a:pPr/>
              <a:t>‹#›</a:t>
            </a:fld>
            <a:endParaRPr lang="en-US"/>
          </a:p>
        </p:txBody>
      </p:sp>
    </p:spTree>
  </p:cSld>
  <p:clrMapOvr>
    <a:masterClrMapping/>
  </p:clrMapOvr>
  <p:transition advClick="0">
    <p:dissolv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D8C9143-D7E4-4D26-AEB4-A0547B6208D1}" type="slidenum">
              <a:rPr lang="en-US"/>
              <a:pPr/>
              <a:t>‹#›</a:t>
            </a:fld>
            <a:endParaRPr lang="en-US"/>
          </a:p>
        </p:txBody>
      </p:sp>
    </p:spTree>
  </p:cSld>
  <p:clrMapOvr>
    <a:masterClrMapping/>
  </p:clrMapOvr>
  <p:transition advClick="0">
    <p:dissolv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8229600" cy="609600"/>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914400" y="990600"/>
            <a:ext cx="3924300" cy="563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991100" y="990600"/>
            <a:ext cx="39243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991100" y="3886200"/>
            <a:ext cx="39243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0" y="6629400"/>
            <a:ext cx="2133600" cy="196850"/>
          </a:xfrm>
        </p:spPr>
        <p:txBody>
          <a:bodyPr/>
          <a:lstStyle>
            <a:lvl1pPr>
              <a:defRPr/>
            </a:lvl1pPr>
          </a:lstStyle>
          <a:p>
            <a:endParaRPr lang="en-US"/>
          </a:p>
        </p:txBody>
      </p:sp>
      <p:sp>
        <p:nvSpPr>
          <p:cNvPr id="7" name="Footer Placeholder 6"/>
          <p:cNvSpPr>
            <a:spLocks noGrp="1"/>
          </p:cNvSpPr>
          <p:nvPr>
            <p:ph type="ftr" sz="quarter" idx="11"/>
          </p:nvPr>
        </p:nvSpPr>
        <p:spPr>
          <a:xfrm>
            <a:off x="3124200" y="6689725"/>
            <a:ext cx="2895600" cy="168275"/>
          </a:xfrm>
        </p:spPr>
        <p:txBody>
          <a:bodyPr/>
          <a:lstStyle>
            <a:lvl1pPr>
              <a:defRPr/>
            </a:lvl1pPr>
          </a:lstStyle>
          <a:p>
            <a:endParaRPr lang="en-US"/>
          </a:p>
        </p:txBody>
      </p:sp>
      <p:sp>
        <p:nvSpPr>
          <p:cNvPr id="8" name="Slide Number Placeholder 7"/>
          <p:cNvSpPr>
            <a:spLocks noGrp="1"/>
          </p:cNvSpPr>
          <p:nvPr>
            <p:ph type="sldNum" sz="quarter" idx="12"/>
          </p:nvPr>
        </p:nvSpPr>
        <p:spPr>
          <a:xfrm>
            <a:off x="7010400" y="6689725"/>
            <a:ext cx="2133600" cy="136525"/>
          </a:xfrm>
        </p:spPr>
        <p:txBody>
          <a:bodyPr/>
          <a:lstStyle>
            <a:lvl1pPr>
              <a:defRPr/>
            </a:lvl1pPr>
          </a:lstStyle>
          <a:p>
            <a:fld id="{5FFE99F5-B7FA-43A7-876B-F53A80B99308}" type="slidenum">
              <a:rPr lang="en-US"/>
              <a:pPr/>
              <a:t>‹#›</a:t>
            </a:fld>
            <a:endParaRPr lang="en-US"/>
          </a:p>
        </p:txBody>
      </p:sp>
    </p:spTree>
  </p:cSld>
  <p:clrMapOvr>
    <a:masterClrMapping/>
  </p:clrMapOvr>
  <p:transition advClick="0">
    <p:dissolv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58C1162-22CE-40D8-9F46-85B0B4AACB67}" type="slidenum">
              <a:rPr lang="en-US"/>
              <a:pPr/>
              <a:t>‹#›</a:t>
            </a:fld>
            <a:endParaRPr lang="en-US"/>
          </a:p>
        </p:txBody>
      </p:sp>
    </p:spTree>
  </p:cSld>
  <p:clrMapOvr>
    <a:masterClrMapping/>
  </p:clrMapOvr>
  <p:transition advClick="0">
    <p:dissolv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36F4EE4-2CFE-4A99-9A97-CF34B96E6AAD}" type="slidenum">
              <a:rPr lang="en-US"/>
              <a:pPr/>
              <a:t>‹#›</a:t>
            </a:fld>
            <a:endParaRPr lang="en-US"/>
          </a:p>
        </p:txBody>
      </p:sp>
    </p:spTree>
  </p:cSld>
  <p:clrMapOvr>
    <a:masterClrMapping/>
  </p:clrMapOvr>
  <p:transition advClick="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7A11B0E-DA37-4E81-81AD-A0CC8BCB571B}" type="slidenum">
              <a:rPr lang="en-US"/>
              <a:pPr/>
              <a:t>‹#›</a:t>
            </a:fld>
            <a:endParaRPr lang="en-US"/>
          </a:p>
        </p:txBody>
      </p:sp>
    </p:spTree>
  </p:cSld>
  <p:clrMapOvr>
    <a:masterClrMapping/>
  </p:clrMapOvr>
  <p:transition advClick="0">
    <p:dissolv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91551FD-5441-4A52-9E4A-13E10F334A7D}" type="slidenum">
              <a:rPr lang="en-US"/>
              <a:pPr/>
              <a:t>‹#›</a:t>
            </a:fld>
            <a:endParaRPr lang="en-US"/>
          </a:p>
        </p:txBody>
      </p:sp>
    </p:spTree>
  </p:cSld>
  <p:clrMapOvr>
    <a:masterClrMapping/>
  </p:clrMapOvr>
  <p:transition advClick="0">
    <p:dissolv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AE221E3-0A61-47D1-A6C5-49A609C0CAE1}" type="slidenum">
              <a:rPr lang="en-US"/>
              <a:pPr/>
              <a:t>‹#›</a:t>
            </a:fld>
            <a:endParaRPr lang="en-US"/>
          </a:p>
        </p:txBody>
      </p:sp>
    </p:spTree>
  </p:cSld>
  <p:clrMapOvr>
    <a:masterClrMapping/>
  </p:clrMapOvr>
  <p:transition advClick="0">
    <p:dissolv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8A42C93-308B-489B-B67D-C72BD390F577}" type="slidenum">
              <a:rPr lang="en-US" smtClean="0"/>
              <a:pPr/>
              <a:t>‹#›</a:t>
            </a:fld>
            <a:endParaRPr lang="en-US"/>
          </a:p>
        </p:txBody>
      </p:sp>
    </p:spTree>
  </p:cSld>
  <p:clrMapOvr>
    <a:masterClrMapping/>
  </p:clrMapOvr>
  <p:transition advClick="0">
    <p:dissolve/>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D912AB4-1230-4141-8466-4659CE698B1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advClick="0">
    <p:dissolve/>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5BB56E-9505-4ADA-BD27-483BE4BCAAC9}"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118F96-D0E6-47A5-A22D-5BD35B83384D}"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75BB56E-9505-4ADA-BD27-483BE4BCAAC9}"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p:dissolv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masterClrMapping/>
  </p:clrMapOvr>
  <p:transition advClick="0">
    <p:dissolv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75BB56E-9505-4ADA-BD27-483BE4BCAAC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p:dissolv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10.xml"/><Relationship Id="rId1" Type="http://schemas.openxmlformats.org/officeDocument/2006/relationships/slideLayout" Target="../slideLayouts/slideLayout25.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1.xml"/><Relationship Id="rId1" Type="http://schemas.openxmlformats.org/officeDocument/2006/relationships/slideLayout" Target="../slideLayouts/slideLayout2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1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theme" Target="../theme/theme13.xml"/><Relationship Id="rId1" Type="http://schemas.openxmlformats.org/officeDocument/2006/relationships/slideLayout" Target="../slideLayouts/slideLayout3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1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50.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51.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52.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53.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theme" Target="../theme/theme19.xml"/><Relationship Id="rId1" Type="http://schemas.openxmlformats.org/officeDocument/2006/relationships/slideLayout" Target="../slideLayouts/slideLayout5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theme" Target="../theme/theme20.xml"/><Relationship Id="rId1" Type="http://schemas.openxmlformats.org/officeDocument/2006/relationships/slideLayout" Target="../slideLayouts/slideLayout55.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8.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21.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22.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theme" Target="../theme/theme23.xml"/><Relationship Id="rId1" Type="http://schemas.openxmlformats.org/officeDocument/2006/relationships/slideLayout" Target="../slideLayouts/slideLayout78.xml"/><Relationship Id="rId4" Type="http://schemas.openxmlformats.org/officeDocument/2006/relationships/image" Target="../media/image17.png"/></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theme" Target="../theme/theme24.xml"/><Relationship Id="rId1" Type="http://schemas.openxmlformats.org/officeDocument/2006/relationships/slideLayout" Target="../slideLayouts/slideLayout79.xml"/></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theme" Target="../theme/theme25.xml"/><Relationship Id="rId1" Type="http://schemas.openxmlformats.org/officeDocument/2006/relationships/slideLayout" Target="../slideLayouts/slideLayout80.xml"/></Relationships>
</file>

<file path=ppt/slideMasters/_rels/slideMaster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theme" Target="../theme/theme26.xml"/><Relationship Id="rId1" Type="http://schemas.openxmlformats.org/officeDocument/2006/relationships/slideLayout" Target="../slideLayouts/slideLayout81.xml"/></Relationships>
</file>

<file path=ppt/slideMasters/_rels/slideMaster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theme" Target="../theme/theme27.xml"/><Relationship Id="rId1" Type="http://schemas.openxmlformats.org/officeDocument/2006/relationships/slideLayout" Target="../slideLayouts/slideLayout82.xml"/></Relationships>
</file>

<file path=ppt/slideMasters/_rels/slideMaster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theme" Target="../theme/theme28.xml"/><Relationship Id="rId1" Type="http://schemas.openxmlformats.org/officeDocument/2006/relationships/slideLayout" Target="../slideLayouts/slideLayout83.xml"/></Relationships>
</file>

<file path=ppt/slideMasters/_rels/slideMaster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theme" Target="../theme/theme29.xml"/><Relationship Id="rId1" Type="http://schemas.openxmlformats.org/officeDocument/2006/relationships/slideLayout" Target="../slideLayouts/slideLayout8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theme" Target="../theme/theme30.xml"/><Relationship Id="rId1" Type="http://schemas.openxmlformats.org/officeDocument/2006/relationships/slideLayout" Target="../slideLayouts/slideLayout85.xml"/></Relationships>
</file>

<file path=ppt/slideMasters/_rels/slideMaster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theme" Target="../theme/theme31.xml"/><Relationship Id="rId1" Type="http://schemas.openxmlformats.org/officeDocument/2006/relationships/slideLayout" Target="../slideLayouts/slideLayout86.xml"/></Relationships>
</file>

<file path=ppt/slideMasters/_rels/slideMaster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theme" Target="../theme/theme32.xml"/><Relationship Id="rId1" Type="http://schemas.openxmlformats.org/officeDocument/2006/relationships/slideLayout" Target="../slideLayouts/slideLayout87.xml"/></Relationships>
</file>

<file path=ppt/slideMasters/_rels/slideMaster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theme" Target="../theme/theme33.xml"/><Relationship Id="rId1" Type="http://schemas.openxmlformats.org/officeDocument/2006/relationships/slideLayout" Target="../slideLayouts/slideLayout88.xml"/></Relationships>
</file>

<file path=ppt/slideMasters/_rels/slideMaster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theme" Target="../theme/theme34.xml"/><Relationship Id="rId1" Type="http://schemas.openxmlformats.org/officeDocument/2006/relationships/slideLayout" Target="../slideLayouts/slideLayout89.xml"/></Relationships>
</file>

<file path=ppt/slideMasters/_rels/slideMaster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theme" Target="../theme/theme35.xml"/><Relationship Id="rId1" Type="http://schemas.openxmlformats.org/officeDocument/2006/relationships/slideLayout" Target="../slideLayouts/slideLayout90.xml"/></Relationships>
</file>

<file path=ppt/slideMasters/_rels/slideMaster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theme" Target="../theme/theme36.xml"/><Relationship Id="rId1" Type="http://schemas.openxmlformats.org/officeDocument/2006/relationships/slideLayout" Target="../slideLayouts/slideLayout91.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8.jpe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37.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3.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6.xml"/><Relationship Id="rId1" Type="http://schemas.openxmlformats.org/officeDocument/2006/relationships/slideLayout" Target="../slideLayouts/slideLayout1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7.xml"/><Relationship Id="rId1" Type="http://schemas.openxmlformats.org/officeDocument/2006/relationships/slideLayout" Target="../slideLayouts/slideLayout12.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8.xml"/><Relationship Id="rId1" Type="http://schemas.openxmlformats.org/officeDocument/2006/relationships/slideLayout" Target="../slideLayouts/slideLayout1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8.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9.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159" name="Rectangle 39"/>
          <p:cNvSpPr>
            <a:spLocks noGrp="1" noChangeArrowheads="1"/>
          </p:cNvSpPr>
          <p:nvPr>
            <p:ph type="title"/>
          </p:nvPr>
        </p:nvSpPr>
        <p:spPr bwMode="auto">
          <a:xfrm>
            <a:off x="0" y="228600"/>
            <a:ext cx="9144000" cy="762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dirty="0" smtClean="0"/>
              <a:t>Click to edit Master title style</a:t>
            </a:r>
          </a:p>
        </p:txBody>
      </p:sp>
      <p:sp>
        <p:nvSpPr>
          <p:cNvPr id="5160"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00">
                <a:effectLst>
                  <a:outerShdw blurRad="38100" dist="38100" dir="2700000" algn="tl">
                    <a:srgbClr val="000000"/>
                  </a:outerShdw>
                </a:effectLst>
                <a:latin typeface="+mn-lt"/>
              </a:defRPr>
            </a:lvl1pPr>
          </a:lstStyle>
          <a:p>
            <a:endParaRPr lang="en-US"/>
          </a:p>
        </p:txBody>
      </p:sp>
      <p:sp>
        <p:nvSpPr>
          <p:cNvPr id="5161"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p>
        </p:txBody>
      </p:sp>
      <p:sp>
        <p:nvSpPr>
          <p:cNvPr id="5162"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975BB56E-9505-4ADA-BD27-483BE4BCAAC9}" type="slidenum">
              <a:rPr lang="en-US"/>
              <a:pPr/>
              <a:t>‹#›</a:t>
            </a:fld>
            <a:endParaRPr lang="en-US"/>
          </a:p>
        </p:txBody>
      </p:sp>
      <p:sp>
        <p:nvSpPr>
          <p:cNvPr id="5163" name="Rectangle 43"/>
          <p:cNvSpPr>
            <a:spLocks noGrp="1" noChangeArrowheads="1"/>
          </p:cNvSpPr>
          <p:nvPr>
            <p:ph type="body" idx="1"/>
          </p:nvPr>
        </p:nvSpPr>
        <p:spPr bwMode="auto">
          <a:xfrm>
            <a:off x="457200" y="990600"/>
            <a:ext cx="82296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dk2" tx1="lt1" bg2="dk1"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transition advClick="0">
    <p:dissolve/>
  </p:transition>
  <p:timing>
    <p:tnLst>
      <p:par>
        <p:cTn id="1" dur="indefinite" restart="never" nodeType="tmRoot"/>
      </p:par>
    </p:tnLst>
  </p:timing>
  <p:txStyles>
    <p:titleStyle>
      <a:lvl1pPr algn="ctr" rtl="0" fontAlgn="base">
        <a:spcBef>
          <a:spcPct val="0"/>
        </a:spcBef>
        <a:spcAft>
          <a:spcPct val="0"/>
        </a:spcAft>
        <a:defRPr sz="3600">
          <a:solidFill>
            <a:schemeClr val="tx1"/>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2pPr>
      <a:lvl3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3pPr>
      <a:lvl4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4pPr>
      <a:lvl5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16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60000"/>
        <a:buFont typeface="Wingdings" pitchFamily="2" charset="2"/>
        <a:buChar char="n"/>
        <a:defRPr sz="16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2"/>
        </a:buClr>
        <a:buChar char="•"/>
        <a:defRPr sz="16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5F18C1D-EF1A-499C-B502-3FBB0495184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16" r:id="rId1"/>
  </p:sldLayoutIdLst>
  <p:transition advClick="0">
    <p:dissolve/>
  </p:transition>
  <p:txStyles>
    <p:titleStyle>
      <a:lvl1pPr algn="ctr" rtl="0" fontAlgn="base">
        <a:spcBef>
          <a:spcPct val="0"/>
        </a:spcBef>
        <a:spcAft>
          <a:spcPct val="0"/>
        </a:spcAft>
        <a:defRPr sz="4400" b="1" i="1">
          <a:solidFill>
            <a:schemeClr val="tx2"/>
          </a:solidFill>
          <a:latin typeface="+mj-lt"/>
          <a:ea typeface="+mj-ea"/>
          <a:cs typeface="+mj-cs"/>
        </a:defRPr>
      </a:lvl1pPr>
      <a:lvl2pPr algn="ctr" rtl="0" fontAlgn="base">
        <a:spcBef>
          <a:spcPct val="0"/>
        </a:spcBef>
        <a:spcAft>
          <a:spcPct val="0"/>
        </a:spcAft>
        <a:defRPr sz="4400" b="1" i="1">
          <a:solidFill>
            <a:schemeClr val="tx2"/>
          </a:solidFill>
          <a:latin typeface="Garamond" pitchFamily="18" charset="0"/>
        </a:defRPr>
      </a:lvl2pPr>
      <a:lvl3pPr algn="ctr" rtl="0" fontAlgn="base">
        <a:spcBef>
          <a:spcPct val="0"/>
        </a:spcBef>
        <a:spcAft>
          <a:spcPct val="0"/>
        </a:spcAft>
        <a:defRPr sz="4400" b="1" i="1">
          <a:solidFill>
            <a:schemeClr val="tx2"/>
          </a:solidFill>
          <a:latin typeface="Garamond" pitchFamily="18" charset="0"/>
        </a:defRPr>
      </a:lvl3pPr>
      <a:lvl4pPr algn="ctr" rtl="0" fontAlgn="base">
        <a:spcBef>
          <a:spcPct val="0"/>
        </a:spcBef>
        <a:spcAft>
          <a:spcPct val="0"/>
        </a:spcAft>
        <a:defRPr sz="4400" b="1" i="1">
          <a:solidFill>
            <a:schemeClr val="tx2"/>
          </a:solidFill>
          <a:latin typeface="Garamond" pitchFamily="18" charset="0"/>
        </a:defRPr>
      </a:lvl4pPr>
      <a:lvl5pPr algn="ctr" rtl="0" fontAlgn="base">
        <a:spcBef>
          <a:spcPct val="0"/>
        </a:spcBef>
        <a:spcAft>
          <a:spcPct val="0"/>
        </a:spcAft>
        <a:defRPr sz="4400" b="1" i="1">
          <a:solidFill>
            <a:schemeClr val="tx2"/>
          </a:solidFill>
          <a:latin typeface="Garamond" pitchFamily="18" charset="0"/>
        </a:defRPr>
      </a:lvl5pPr>
      <a:lvl6pPr marL="457200" algn="ctr" rtl="0" fontAlgn="base">
        <a:spcBef>
          <a:spcPct val="0"/>
        </a:spcBef>
        <a:spcAft>
          <a:spcPct val="0"/>
        </a:spcAft>
        <a:defRPr sz="4400" b="1" i="1">
          <a:solidFill>
            <a:schemeClr val="tx2"/>
          </a:solidFill>
          <a:latin typeface="Garamond" pitchFamily="18" charset="0"/>
        </a:defRPr>
      </a:lvl6pPr>
      <a:lvl7pPr marL="914400" algn="ctr" rtl="0" fontAlgn="base">
        <a:spcBef>
          <a:spcPct val="0"/>
        </a:spcBef>
        <a:spcAft>
          <a:spcPct val="0"/>
        </a:spcAft>
        <a:defRPr sz="4400" b="1" i="1">
          <a:solidFill>
            <a:schemeClr val="tx2"/>
          </a:solidFill>
          <a:latin typeface="Garamond" pitchFamily="18" charset="0"/>
        </a:defRPr>
      </a:lvl7pPr>
      <a:lvl8pPr marL="1371600" algn="ctr" rtl="0" fontAlgn="base">
        <a:spcBef>
          <a:spcPct val="0"/>
        </a:spcBef>
        <a:spcAft>
          <a:spcPct val="0"/>
        </a:spcAft>
        <a:defRPr sz="4400" b="1" i="1">
          <a:solidFill>
            <a:schemeClr val="tx2"/>
          </a:solidFill>
          <a:latin typeface="Garamond" pitchFamily="18" charset="0"/>
        </a:defRPr>
      </a:lvl8pPr>
      <a:lvl9pPr marL="1828800" algn="ctr" rtl="0" fontAlgn="base">
        <a:spcBef>
          <a:spcPct val="0"/>
        </a:spcBef>
        <a:spcAft>
          <a:spcPct val="0"/>
        </a:spcAft>
        <a:defRPr sz="4400" b="1" i="1">
          <a:solidFill>
            <a:schemeClr val="tx2"/>
          </a:solidFill>
          <a:latin typeface="Garamond"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0" y="609600"/>
            <a:ext cx="9144000" cy="5867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6611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solidFill>
                  <a:schemeClr val="bg1"/>
                </a:solidFill>
                <a:latin typeface="+mn-lt"/>
              </a:defRPr>
            </a:lvl1pPr>
          </a:lstStyle>
          <a:p>
            <a:endParaRPr lang="en-US"/>
          </a:p>
        </p:txBody>
      </p:sp>
      <p:sp>
        <p:nvSpPr>
          <p:cNvPr id="1029" name="Rectangle 5"/>
          <p:cNvSpPr>
            <a:spLocks noGrp="1" noChangeArrowheads="1"/>
          </p:cNvSpPr>
          <p:nvPr>
            <p:ph type="ftr" sz="quarter" idx="3"/>
          </p:nvPr>
        </p:nvSpPr>
        <p:spPr bwMode="auto">
          <a:xfrm>
            <a:off x="3124200" y="6689726"/>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endParaRPr lang="en-US"/>
          </a:p>
        </p:txBody>
      </p:sp>
      <p:sp>
        <p:nvSpPr>
          <p:cNvPr id="1030" name="Rectangle 6"/>
          <p:cNvSpPr>
            <a:spLocks noGrp="1" noChangeArrowheads="1"/>
          </p:cNvSpPr>
          <p:nvPr>
            <p:ph type="sldNum" sz="quarter" idx="4"/>
          </p:nvPr>
        </p:nvSpPr>
        <p:spPr bwMode="auto">
          <a:xfrm>
            <a:off x="7010400" y="6689726"/>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solidFill>
                  <a:schemeClr val="bg1"/>
                </a:solidFill>
                <a:latin typeface="+mn-lt"/>
              </a:defRPr>
            </a:lvl1pPr>
          </a:lstStyle>
          <a:p>
            <a:fld id="{B030F6E3-66F4-4156-995D-B2D7CD16EA1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20" r:id="rId1"/>
  </p:sldLayoutIdLst>
  <p:transition advClick="0">
    <p:dissolve/>
  </p:transition>
  <p:txStyles>
    <p:titleStyle>
      <a:lvl1pPr algn="l" rtl="0" fontAlgn="base">
        <a:spcBef>
          <a:spcPct val="0"/>
        </a:spcBef>
        <a:spcAft>
          <a:spcPct val="0"/>
        </a:spcAft>
        <a:defRPr sz="3600">
          <a:solidFill>
            <a:schemeClr val="bg1"/>
          </a:solidFill>
          <a:latin typeface="+mj-lt"/>
          <a:ea typeface="+mj-ea"/>
          <a:cs typeface="+mj-cs"/>
        </a:defRPr>
      </a:lvl1pPr>
      <a:lvl2pPr algn="l" rtl="0" fontAlgn="base">
        <a:spcBef>
          <a:spcPct val="0"/>
        </a:spcBef>
        <a:spcAft>
          <a:spcPct val="0"/>
        </a:spcAft>
        <a:defRPr sz="3600">
          <a:solidFill>
            <a:schemeClr val="bg1"/>
          </a:solidFill>
          <a:latin typeface="Impact" pitchFamily="34" charset="0"/>
        </a:defRPr>
      </a:lvl2pPr>
      <a:lvl3pPr algn="l" rtl="0" fontAlgn="base">
        <a:spcBef>
          <a:spcPct val="0"/>
        </a:spcBef>
        <a:spcAft>
          <a:spcPct val="0"/>
        </a:spcAft>
        <a:defRPr sz="3600">
          <a:solidFill>
            <a:schemeClr val="bg1"/>
          </a:solidFill>
          <a:latin typeface="Impact" pitchFamily="34" charset="0"/>
        </a:defRPr>
      </a:lvl3pPr>
      <a:lvl4pPr algn="l" rtl="0" fontAlgn="base">
        <a:spcBef>
          <a:spcPct val="0"/>
        </a:spcBef>
        <a:spcAft>
          <a:spcPct val="0"/>
        </a:spcAft>
        <a:defRPr sz="3600">
          <a:solidFill>
            <a:schemeClr val="bg1"/>
          </a:solidFill>
          <a:latin typeface="Impact" pitchFamily="34" charset="0"/>
        </a:defRPr>
      </a:lvl4pPr>
      <a:lvl5pPr algn="l" rtl="0" fontAlgn="base">
        <a:spcBef>
          <a:spcPct val="0"/>
        </a:spcBef>
        <a:spcAft>
          <a:spcPct val="0"/>
        </a:spcAft>
        <a:defRPr sz="3600">
          <a:solidFill>
            <a:schemeClr val="bg1"/>
          </a:solidFill>
          <a:latin typeface="Impact" pitchFamily="34" charset="0"/>
        </a:defRPr>
      </a:lvl5pPr>
      <a:lvl6pPr marL="457200" algn="l" rtl="0" fontAlgn="base">
        <a:spcBef>
          <a:spcPct val="0"/>
        </a:spcBef>
        <a:spcAft>
          <a:spcPct val="0"/>
        </a:spcAft>
        <a:defRPr sz="3600">
          <a:solidFill>
            <a:schemeClr val="bg1"/>
          </a:solidFill>
          <a:latin typeface="Impact" pitchFamily="34" charset="0"/>
        </a:defRPr>
      </a:lvl6pPr>
      <a:lvl7pPr marL="914400" algn="l" rtl="0" fontAlgn="base">
        <a:spcBef>
          <a:spcPct val="0"/>
        </a:spcBef>
        <a:spcAft>
          <a:spcPct val="0"/>
        </a:spcAft>
        <a:defRPr sz="3600">
          <a:solidFill>
            <a:schemeClr val="bg1"/>
          </a:solidFill>
          <a:latin typeface="Impact" pitchFamily="34" charset="0"/>
        </a:defRPr>
      </a:lvl7pPr>
      <a:lvl8pPr marL="1371600" algn="l" rtl="0" fontAlgn="base">
        <a:spcBef>
          <a:spcPct val="0"/>
        </a:spcBef>
        <a:spcAft>
          <a:spcPct val="0"/>
        </a:spcAft>
        <a:defRPr sz="3600">
          <a:solidFill>
            <a:schemeClr val="bg1"/>
          </a:solidFill>
          <a:latin typeface="Impact" pitchFamily="34" charset="0"/>
        </a:defRPr>
      </a:lvl8pPr>
      <a:lvl9pPr marL="1828800" algn="l" rtl="0" fontAlgn="base">
        <a:spcBef>
          <a:spcPct val="0"/>
        </a:spcBef>
        <a:spcAft>
          <a:spcPct val="0"/>
        </a:spcAft>
        <a:defRPr sz="3600">
          <a:solidFill>
            <a:schemeClr val="bg1"/>
          </a:solidFill>
          <a:latin typeface="Impact" pitchFamily="34" charset="0"/>
        </a:defRPr>
      </a:lvl9pPr>
    </p:titleStyle>
    <p:bodyStyle>
      <a:lvl1pPr marL="342900" indent="-342900" algn="l" rtl="0" fontAlgn="base">
        <a:spcBef>
          <a:spcPct val="20000"/>
        </a:spcBef>
        <a:spcAft>
          <a:spcPct val="0"/>
        </a:spcAft>
        <a:buSzPct val="200000"/>
        <a:defRPr sz="2000" b="1">
          <a:solidFill>
            <a:schemeClr val="bg1"/>
          </a:solidFill>
          <a:latin typeface="+mn-lt"/>
          <a:ea typeface="+mn-ea"/>
          <a:cs typeface="+mn-cs"/>
        </a:defRPr>
      </a:lvl1pPr>
      <a:lvl2pPr marL="742950" indent="-285750" algn="l" rtl="0" fontAlgn="base">
        <a:spcBef>
          <a:spcPct val="20000"/>
        </a:spcBef>
        <a:spcAft>
          <a:spcPct val="0"/>
        </a:spcAft>
        <a:buSzPct val="200000"/>
        <a:defRPr b="1">
          <a:solidFill>
            <a:schemeClr val="bg1"/>
          </a:solidFill>
          <a:latin typeface="+mn-lt"/>
        </a:defRPr>
      </a:lvl2pPr>
      <a:lvl3pPr marL="1143000" indent="-228600" algn="l" rtl="0" fontAlgn="base">
        <a:spcBef>
          <a:spcPct val="20000"/>
        </a:spcBef>
        <a:spcAft>
          <a:spcPct val="0"/>
        </a:spcAft>
        <a:buSzPct val="200000"/>
        <a:defRPr sz="1600" b="1">
          <a:solidFill>
            <a:schemeClr val="bg1"/>
          </a:solidFill>
          <a:latin typeface="+mn-lt"/>
        </a:defRPr>
      </a:lvl3pPr>
      <a:lvl4pPr marL="1600200" indent="-228600" algn="l" rtl="0" fontAlgn="base">
        <a:spcBef>
          <a:spcPct val="20000"/>
        </a:spcBef>
        <a:spcAft>
          <a:spcPct val="0"/>
        </a:spcAft>
        <a:buSzPct val="200000"/>
        <a:defRPr sz="1400" b="1">
          <a:solidFill>
            <a:schemeClr val="bg1"/>
          </a:solidFill>
          <a:latin typeface="+mn-lt"/>
        </a:defRPr>
      </a:lvl4pPr>
      <a:lvl5pPr marL="2057400" indent="-228600" algn="l" rtl="0" fontAlgn="base">
        <a:spcBef>
          <a:spcPct val="20000"/>
        </a:spcBef>
        <a:spcAft>
          <a:spcPct val="0"/>
        </a:spcAft>
        <a:buSzPct val="200000"/>
        <a:defRPr sz="1400" b="1">
          <a:solidFill>
            <a:schemeClr val="bg1"/>
          </a:solidFill>
          <a:latin typeface="+mn-lt"/>
        </a:defRPr>
      </a:lvl5pPr>
      <a:lvl6pPr marL="2514600" indent="-228600" algn="l" rtl="0" fontAlgn="base">
        <a:spcBef>
          <a:spcPct val="20000"/>
        </a:spcBef>
        <a:spcAft>
          <a:spcPct val="0"/>
        </a:spcAft>
        <a:buSzPct val="200000"/>
        <a:defRPr sz="1400" b="1">
          <a:solidFill>
            <a:schemeClr val="bg1"/>
          </a:solidFill>
          <a:latin typeface="+mn-lt"/>
        </a:defRPr>
      </a:lvl6pPr>
      <a:lvl7pPr marL="2971800" indent="-228600" algn="l" rtl="0" fontAlgn="base">
        <a:spcBef>
          <a:spcPct val="20000"/>
        </a:spcBef>
        <a:spcAft>
          <a:spcPct val="0"/>
        </a:spcAft>
        <a:buSzPct val="200000"/>
        <a:defRPr sz="1400" b="1">
          <a:solidFill>
            <a:schemeClr val="bg1"/>
          </a:solidFill>
          <a:latin typeface="+mn-lt"/>
        </a:defRPr>
      </a:lvl7pPr>
      <a:lvl8pPr marL="3429000" indent="-228600" algn="l" rtl="0" fontAlgn="base">
        <a:spcBef>
          <a:spcPct val="20000"/>
        </a:spcBef>
        <a:spcAft>
          <a:spcPct val="0"/>
        </a:spcAft>
        <a:buSzPct val="200000"/>
        <a:defRPr sz="1400" b="1">
          <a:solidFill>
            <a:schemeClr val="bg1"/>
          </a:solidFill>
          <a:latin typeface="+mn-lt"/>
        </a:defRPr>
      </a:lvl8pPr>
      <a:lvl9pPr marL="3886200" indent="-228600" algn="l" rtl="0" fontAlgn="base">
        <a:spcBef>
          <a:spcPct val="20000"/>
        </a:spcBef>
        <a:spcAft>
          <a:spcPct val="0"/>
        </a:spcAft>
        <a:buSzPct val="200000"/>
        <a:defRPr sz="1400" b="1">
          <a:solidFill>
            <a:schemeClr val="bg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6"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8" y="21103"/>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2" y="1055078"/>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75BB56E-9505-4ADA-BD27-483BE4BCAAC9}"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ransition advClick="0">
    <p:dissolve/>
  </p:transition>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4AC170C-FA46-4479-815B-14571D7A9ED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35" r:id="rId1"/>
  </p:sldLayoutIdLst>
  <p:transition advClick="0">
    <p:dissolv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75BB56E-9505-4ADA-BD27-483BE4BCAA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advClick="0">
    <p:dissolve/>
  </p:transition>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87CEECD-BB49-411C-BE9C-AECF9749F1F0}" type="datetimeFigureOut">
              <a:rPr lang="fa-IR" smtClean="0"/>
              <a:pPr/>
              <a:t>1435/12/25</a:t>
            </a:fld>
            <a:endParaRPr lang="fa-I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a-I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B84DEFB-1077-4478-95AC-10FDBA64D725}"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73" r:id="rId1"/>
  </p:sldLayoutIdLst>
  <p:transition advClick="0">
    <p:dissolve/>
  </p:transition>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159" name="Rectangle 39"/>
          <p:cNvSpPr>
            <a:spLocks noGrp="1" noChangeArrowheads="1"/>
          </p:cNvSpPr>
          <p:nvPr>
            <p:ph type="title"/>
          </p:nvPr>
        </p:nvSpPr>
        <p:spPr bwMode="auto">
          <a:xfrm>
            <a:off x="0" y="228600"/>
            <a:ext cx="9144000" cy="762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5160"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00">
                <a:effectLst>
                  <a:outerShdw blurRad="38100" dist="38100" dir="2700000" algn="tl">
                    <a:srgbClr val="000000"/>
                  </a:outerShdw>
                </a:effectLst>
                <a:latin typeface="+mn-lt"/>
              </a:defRPr>
            </a:lvl1pPr>
          </a:lstStyle>
          <a:p>
            <a:endParaRPr lang="en-US"/>
          </a:p>
        </p:txBody>
      </p:sp>
      <p:sp>
        <p:nvSpPr>
          <p:cNvPr id="5161"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p>
        </p:txBody>
      </p:sp>
      <p:sp>
        <p:nvSpPr>
          <p:cNvPr id="5162"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975BB56E-9505-4ADA-BD27-483BE4BCAAC9}" type="slidenum">
              <a:rPr lang="en-US"/>
              <a:pPr/>
              <a:t>‹#›</a:t>
            </a:fld>
            <a:endParaRPr lang="en-US"/>
          </a:p>
        </p:txBody>
      </p:sp>
      <p:sp>
        <p:nvSpPr>
          <p:cNvPr id="5163" name="Rectangle 43"/>
          <p:cNvSpPr>
            <a:spLocks noGrp="1" noChangeArrowheads="1"/>
          </p:cNvSpPr>
          <p:nvPr>
            <p:ph type="body" idx="1"/>
          </p:nvPr>
        </p:nvSpPr>
        <p:spPr bwMode="auto">
          <a:xfrm>
            <a:off x="457200" y="990600"/>
            <a:ext cx="82296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75" r:id="rId1"/>
  </p:sldLayoutIdLst>
  <p:transition advClick="0">
    <p:dissolve/>
  </p:transition>
  <p:timing>
    <p:tnLst>
      <p:par>
        <p:cTn id="1" dur="indefinite" restart="never" nodeType="tmRoot"/>
      </p:par>
    </p:tnLst>
  </p:timing>
  <p:txStyles>
    <p:titleStyle>
      <a:lvl1pPr algn="ctr" rtl="0" fontAlgn="base">
        <a:spcBef>
          <a:spcPct val="0"/>
        </a:spcBef>
        <a:spcAft>
          <a:spcPct val="0"/>
        </a:spcAft>
        <a:defRPr sz="3600">
          <a:solidFill>
            <a:schemeClr val="tx1"/>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2pPr>
      <a:lvl3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3pPr>
      <a:lvl4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4pPr>
      <a:lvl5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16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60000"/>
        <a:buFont typeface="Wingdings" pitchFamily="2" charset="2"/>
        <a:buChar char="n"/>
        <a:defRPr sz="16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2"/>
        </a:buClr>
        <a:buChar char="•"/>
        <a:defRPr sz="16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159" name="Rectangle 39"/>
          <p:cNvSpPr>
            <a:spLocks noGrp="1" noChangeArrowheads="1"/>
          </p:cNvSpPr>
          <p:nvPr>
            <p:ph type="title"/>
          </p:nvPr>
        </p:nvSpPr>
        <p:spPr bwMode="auto">
          <a:xfrm>
            <a:off x="0" y="228600"/>
            <a:ext cx="9144000" cy="762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5160"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00">
                <a:effectLst>
                  <a:outerShdw blurRad="38100" dist="38100" dir="2700000" algn="tl">
                    <a:srgbClr val="000000"/>
                  </a:outerShdw>
                </a:effectLst>
                <a:latin typeface="+mn-lt"/>
              </a:defRPr>
            </a:lvl1pPr>
          </a:lstStyle>
          <a:p>
            <a:endParaRPr lang="en-US"/>
          </a:p>
        </p:txBody>
      </p:sp>
      <p:sp>
        <p:nvSpPr>
          <p:cNvPr id="5161"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p>
        </p:txBody>
      </p:sp>
      <p:sp>
        <p:nvSpPr>
          <p:cNvPr id="5162"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975BB56E-9505-4ADA-BD27-483BE4BCAAC9}" type="slidenum">
              <a:rPr lang="en-US"/>
              <a:pPr/>
              <a:t>‹#›</a:t>
            </a:fld>
            <a:endParaRPr lang="en-US"/>
          </a:p>
        </p:txBody>
      </p:sp>
      <p:sp>
        <p:nvSpPr>
          <p:cNvPr id="5163" name="Rectangle 43"/>
          <p:cNvSpPr>
            <a:spLocks noGrp="1" noChangeArrowheads="1"/>
          </p:cNvSpPr>
          <p:nvPr>
            <p:ph type="body" idx="1"/>
          </p:nvPr>
        </p:nvSpPr>
        <p:spPr bwMode="auto">
          <a:xfrm>
            <a:off x="457200" y="990600"/>
            <a:ext cx="82296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77" r:id="rId1"/>
  </p:sldLayoutIdLst>
  <p:transition advClick="0">
    <p:dissolve/>
  </p:transition>
  <p:timing>
    <p:tnLst>
      <p:par>
        <p:cTn id="1" dur="indefinite" restart="never" nodeType="tmRoot"/>
      </p:par>
    </p:tnLst>
  </p:timing>
  <p:txStyles>
    <p:titleStyle>
      <a:lvl1pPr algn="ctr" rtl="0" fontAlgn="base">
        <a:spcBef>
          <a:spcPct val="0"/>
        </a:spcBef>
        <a:spcAft>
          <a:spcPct val="0"/>
        </a:spcAft>
        <a:defRPr sz="3600">
          <a:solidFill>
            <a:schemeClr val="tx1"/>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2pPr>
      <a:lvl3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3pPr>
      <a:lvl4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4pPr>
      <a:lvl5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16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60000"/>
        <a:buFont typeface="Wingdings" pitchFamily="2" charset="2"/>
        <a:buChar char="n"/>
        <a:defRPr sz="16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2"/>
        </a:buClr>
        <a:buChar char="•"/>
        <a:defRPr sz="16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159" name="Rectangle 39"/>
          <p:cNvSpPr>
            <a:spLocks noGrp="1" noChangeArrowheads="1"/>
          </p:cNvSpPr>
          <p:nvPr>
            <p:ph type="title"/>
          </p:nvPr>
        </p:nvSpPr>
        <p:spPr bwMode="auto">
          <a:xfrm>
            <a:off x="0" y="228600"/>
            <a:ext cx="9144000" cy="762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5160"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00">
                <a:effectLst>
                  <a:outerShdw blurRad="38100" dist="38100" dir="2700000" algn="tl">
                    <a:srgbClr val="000000"/>
                  </a:outerShdw>
                </a:effectLst>
                <a:latin typeface="+mn-lt"/>
              </a:defRPr>
            </a:lvl1pPr>
          </a:lstStyle>
          <a:p>
            <a:endParaRPr lang="en-US"/>
          </a:p>
        </p:txBody>
      </p:sp>
      <p:sp>
        <p:nvSpPr>
          <p:cNvPr id="5161"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p>
        </p:txBody>
      </p:sp>
      <p:sp>
        <p:nvSpPr>
          <p:cNvPr id="5162"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975BB56E-9505-4ADA-BD27-483BE4BCAAC9}" type="slidenum">
              <a:rPr lang="en-US"/>
              <a:pPr/>
              <a:t>‹#›</a:t>
            </a:fld>
            <a:endParaRPr lang="en-US"/>
          </a:p>
        </p:txBody>
      </p:sp>
      <p:sp>
        <p:nvSpPr>
          <p:cNvPr id="5163" name="Rectangle 43"/>
          <p:cNvSpPr>
            <a:spLocks noGrp="1" noChangeArrowheads="1"/>
          </p:cNvSpPr>
          <p:nvPr>
            <p:ph type="body" idx="1"/>
          </p:nvPr>
        </p:nvSpPr>
        <p:spPr bwMode="auto">
          <a:xfrm>
            <a:off x="457200" y="990600"/>
            <a:ext cx="82296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79" r:id="rId1"/>
  </p:sldLayoutIdLst>
  <p:transition advClick="0">
    <p:dissolve/>
  </p:transition>
  <p:timing>
    <p:tnLst>
      <p:par>
        <p:cTn id="1" dur="indefinite" restart="never" nodeType="tmRoot"/>
      </p:par>
    </p:tnLst>
  </p:timing>
  <p:txStyles>
    <p:titleStyle>
      <a:lvl1pPr algn="ctr" rtl="0" fontAlgn="base">
        <a:spcBef>
          <a:spcPct val="0"/>
        </a:spcBef>
        <a:spcAft>
          <a:spcPct val="0"/>
        </a:spcAft>
        <a:defRPr sz="3600">
          <a:solidFill>
            <a:schemeClr val="tx1"/>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2pPr>
      <a:lvl3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3pPr>
      <a:lvl4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4pPr>
      <a:lvl5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16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60000"/>
        <a:buFont typeface="Wingdings" pitchFamily="2" charset="2"/>
        <a:buChar char="n"/>
        <a:defRPr sz="16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2"/>
        </a:buClr>
        <a:buChar char="•"/>
        <a:defRPr sz="16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22AC359-41A9-4240-8ADD-1AA9F79352B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Lst>
  <p:transition advClick="0">
    <p:dissolv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9"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1"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87CEECD-BB49-411C-BE9C-AECF9749F1F0}" type="datetimeFigureOut">
              <a:rPr lang="fa-IR" smtClean="0"/>
              <a:pPr/>
              <a:t>1435/12/25</a:t>
            </a:fld>
            <a:endParaRPr lang="fa-I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a-I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B84DEFB-1077-4478-95AC-10FDBA64D725}"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8" r:id="rId1"/>
  </p:sldLayoutIdLst>
  <p:transition advClick="0">
    <p:dissolve/>
  </p:transition>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54BC9FC-32D4-4C4E-AF40-5E0F73C9F66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83" r:id="rId1"/>
  </p:sldLayoutIdLst>
  <p:transition advClick="0">
    <p:dissolv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75BB56E-9505-4ADA-BD27-483BE4BCAA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ransition advClick="0">
    <p:dissolve/>
  </p:transition>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75BB56E-9505-4ADA-BD27-483BE4BCAAC9}"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ransition advClick="0">
    <p:dissolve/>
  </p:transition>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031" name="Picture 7" descr="Z:\newtek\_backgrounds_1.02\Tim\powerpoint templates\41-60\copper_dynamo\elements\copper_bar.png"/>
          <p:cNvPicPr>
            <a:picLocks noChangeAspect="1" noChangeArrowheads="1"/>
          </p:cNvPicPr>
          <p:nvPr/>
        </p:nvPicPr>
        <p:blipFill>
          <a:blip r:embed="rId4"/>
          <a:srcRect/>
          <a:stretch>
            <a:fillRect/>
          </a:stretch>
        </p:blipFill>
        <p:spPr bwMode="auto">
          <a:xfrm flipV="1">
            <a:off x="609600" y="838200"/>
            <a:ext cx="8686800" cy="152400"/>
          </a:xfrm>
          <a:prstGeom prst="rect">
            <a:avLst/>
          </a:prstGeom>
          <a:noFill/>
        </p:spPr>
      </p:pic>
      <p:sp>
        <p:nvSpPr>
          <p:cNvPr id="1026" name="Rectangle 2"/>
          <p:cNvSpPr>
            <a:spLocks noGrp="1" noChangeArrowheads="1"/>
          </p:cNvSpPr>
          <p:nvPr>
            <p:ph type="title"/>
          </p:nvPr>
        </p:nvSpPr>
        <p:spPr bwMode="auto">
          <a:xfrm>
            <a:off x="533400" y="152400"/>
            <a:ext cx="86106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143000"/>
            <a:ext cx="7848600" cy="495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286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mn-lt"/>
              </a:defRPr>
            </a:lvl1pPr>
          </a:lstStyle>
          <a:p>
            <a:endParaRPr lang="en-US"/>
          </a:p>
        </p:txBody>
      </p:sp>
      <p:sp>
        <p:nvSpPr>
          <p:cNvPr id="1029" name="Rectangle 5"/>
          <p:cNvSpPr>
            <a:spLocks noGrp="1" noChangeArrowheads="1"/>
          </p:cNvSpPr>
          <p:nvPr>
            <p:ph type="ftr" sz="quarter" idx="3"/>
          </p:nvPr>
        </p:nvSpPr>
        <p:spPr bwMode="auto">
          <a:xfrm>
            <a:off x="3124200" y="65532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latin typeface="+mn-lt"/>
              </a:defRPr>
            </a:lvl1pPr>
          </a:lstStyle>
          <a:p>
            <a:endParaRPr lang="en-US"/>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mn-lt"/>
              </a:defRPr>
            </a:lvl1pPr>
          </a:lstStyle>
          <a:p>
            <a:fld id="{1DD32911-D7E9-42BA-A6DF-BFB0BED8EA3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09" r:id="rId1"/>
  </p:sldLayoutIdLst>
  <p:transition advClick="0">
    <p:dissolve/>
  </p:transition>
  <p:txStyles>
    <p:titleStyle>
      <a:lvl1pPr algn="l" rtl="0" fontAlgn="base">
        <a:spcBef>
          <a:spcPct val="0"/>
        </a:spcBef>
        <a:spcAft>
          <a:spcPct val="0"/>
        </a:spcAft>
        <a:defRPr sz="4400">
          <a:solidFill>
            <a:schemeClr val="bg1"/>
          </a:solidFill>
          <a:latin typeface="+mj-lt"/>
          <a:ea typeface="+mj-ea"/>
          <a:cs typeface="+mj-cs"/>
        </a:defRPr>
      </a:lvl1pPr>
      <a:lvl2pPr algn="l" rtl="0" fontAlgn="base">
        <a:spcBef>
          <a:spcPct val="0"/>
        </a:spcBef>
        <a:spcAft>
          <a:spcPct val="0"/>
        </a:spcAft>
        <a:defRPr sz="4400">
          <a:solidFill>
            <a:schemeClr val="bg1"/>
          </a:solidFill>
          <a:latin typeface="Eras Ultra ITC" pitchFamily="34" charset="0"/>
        </a:defRPr>
      </a:lvl2pPr>
      <a:lvl3pPr algn="l" rtl="0" fontAlgn="base">
        <a:spcBef>
          <a:spcPct val="0"/>
        </a:spcBef>
        <a:spcAft>
          <a:spcPct val="0"/>
        </a:spcAft>
        <a:defRPr sz="4400">
          <a:solidFill>
            <a:schemeClr val="bg1"/>
          </a:solidFill>
          <a:latin typeface="Eras Ultra ITC" pitchFamily="34" charset="0"/>
        </a:defRPr>
      </a:lvl3pPr>
      <a:lvl4pPr algn="l" rtl="0" fontAlgn="base">
        <a:spcBef>
          <a:spcPct val="0"/>
        </a:spcBef>
        <a:spcAft>
          <a:spcPct val="0"/>
        </a:spcAft>
        <a:defRPr sz="4400">
          <a:solidFill>
            <a:schemeClr val="bg1"/>
          </a:solidFill>
          <a:latin typeface="Eras Ultra ITC" pitchFamily="34" charset="0"/>
        </a:defRPr>
      </a:lvl4pPr>
      <a:lvl5pPr algn="l" rtl="0" fontAlgn="base">
        <a:spcBef>
          <a:spcPct val="0"/>
        </a:spcBef>
        <a:spcAft>
          <a:spcPct val="0"/>
        </a:spcAft>
        <a:defRPr sz="4400">
          <a:solidFill>
            <a:schemeClr val="bg1"/>
          </a:solidFill>
          <a:latin typeface="Eras Ultra ITC" pitchFamily="34" charset="0"/>
        </a:defRPr>
      </a:lvl5pPr>
      <a:lvl6pPr marL="457200" algn="l" rtl="0" fontAlgn="base">
        <a:spcBef>
          <a:spcPct val="0"/>
        </a:spcBef>
        <a:spcAft>
          <a:spcPct val="0"/>
        </a:spcAft>
        <a:defRPr sz="4400">
          <a:solidFill>
            <a:schemeClr val="bg1"/>
          </a:solidFill>
          <a:latin typeface="Eras Ultra ITC" pitchFamily="34" charset="0"/>
        </a:defRPr>
      </a:lvl6pPr>
      <a:lvl7pPr marL="914400" algn="l" rtl="0" fontAlgn="base">
        <a:spcBef>
          <a:spcPct val="0"/>
        </a:spcBef>
        <a:spcAft>
          <a:spcPct val="0"/>
        </a:spcAft>
        <a:defRPr sz="4400">
          <a:solidFill>
            <a:schemeClr val="bg1"/>
          </a:solidFill>
          <a:latin typeface="Eras Ultra ITC" pitchFamily="34" charset="0"/>
        </a:defRPr>
      </a:lvl7pPr>
      <a:lvl8pPr marL="1371600" algn="l" rtl="0" fontAlgn="base">
        <a:spcBef>
          <a:spcPct val="0"/>
        </a:spcBef>
        <a:spcAft>
          <a:spcPct val="0"/>
        </a:spcAft>
        <a:defRPr sz="4400">
          <a:solidFill>
            <a:schemeClr val="bg1"/>
          </a:solidFill>
          <a:latin typeface="Eras Ultra ITC" pitchFamily="34" charset="0"/>
        </a:defRPr>
      </a:lvl8pPr>
      <a:lvl9pPr marL="1828800" algn="l" rtl="0" fontAlgn="base">
        <a:spcBef>
          <a:spcPct val="0"/>
        </a:spcBef>
        <a:spcAft>
          <a:spcPct val="0"/>
        </a:spcAft>
        <a:defRPr sz="4400">
          <a:solidFill>
            <a:schemeClr val="bg1"/>
          </a:solidFill>
          <a:latin typeface="Eras Ultra ITC" pitchFamily="34"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12DEE48-C7AB-4C11-BBC3-D1443D6095A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1" r:id="rId1"/>
  </p:sldLayoutIdLst>
  <p:transition advClick="0">
    <p:dissolv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38200" y="304800"/>
            <a:ext cx="83058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14400" y="990600"/>
            <a:ext cx="8229600" cy="5486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mn-lt"/>
              </a:defRPr>
            </a:lvl1pPr>
          </a:lstStyle>
          <a:p>
            <a:endParaRPr lang="en-US"/>
          </a:p>
        </p:txBody>
      </p:sp>
      <p:sp>
        <p:nvSpPr>
          <p:cNvPr id="1029" name="Rectangle 5"/>
          <p:cNvSpPr>
            <a:spLocks noGrp="1" noChangeArrowheads="1"/>
          </p:cNvSpPr>
          <p:nvPr>
            <p:ph type="ftr" sz="quarter" idx="3"/>
          </p:nvPr>
        </p:nvSpPr>
        <p:spPr bwMode="auto">
          <a:xfrm>
            <a:off x="3124200" y="65532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latin typeface="+mn-lt"/>
              </a:defRPr>
            </a:lvl1pPr>
          </a:lstStyle>
          <a:p>
            <a:endParaRPr lang="en-US"/>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mn-lt"/>
              </a:defRPr>
            </a:lvl1pPr>
          </a:lstStyle>
          <a:p>
            <a:fld id="{E75572C7-D805-4BFF-A6C5-65707074219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3" r:id="rId1"/>
  </p:sldLayoutIdLst>
  <p:transition advClick="0">
    <p:dissolve/>
  </p:transition>
  <p:txStyles>
    <p:titleStyle>
      <a:lvl1pPr algn="l" rtl="0" fontAlgn="base">
        <a:spcBef>
          <a:spcPct val="0"/>
        </a:spcBef>
        <a:spcAft>
          <a:spcPct val="0"/>
        </a:spcAft>
        <a:defRPr sz="4400" i="1">
          <a:solidFill>
            <a:srgbClr val="FFFFCC"/>
          </a:solidFill>
          <a:latin typeface="+mj-lt"/>
          <a:ea typeface="+mj-ea"/>
          <a:cs typeface="+mj-cs"/>
        </a:defRPr>
      </a:lvl1pPr>
      <a:lvl2pPr algn="l" rtl="0" fontAlgn="base">
        <a:spcBef>
          <a:spcPct val="0"/>
        </a:spcBef>
        <a:spcAft>
          <a:spcPct val="0"/>
        </a:spcAft>
        <a:defRPr sz="4400" i="1">
          <a:solidFill>
            <a:srgbClr val="FFFFCC"/>
          </a:solidFill>
          <a:latin typeface="Aero" pitchFamily="2" charset="0"/>
        </a:defRPr>
      </a:lvl2pPr>
      <a:lvl3pPr algn="l" rtl="0" fontAlgn="base">
        <a:spcBef>
          <a:spcPct val="0"/>
        </a:spcBef>
        <a:spcAft>
          <a:spcPct val="0"/>
        </a:spcAft>
        <a:defRPr sz="4400" i="1">
          <a:solidFill>
            <a:srgbClr val="FFFFCC"/>
          </a:solidFill>
          <a:latin typeface="Aero" pitchFamily="2" charset="0"/>
        </a:defRPr>
      </a:lvl3pPr>
      <a:lvl4pPr algn="l" rtl="0" fontAlgn="base">
        <a:spcBef>
          <a:spcPct val="0"/>
        </a:spcBef>
        <a:spcAft>
          <a:spcPct val="0"/>
        </a:spcAft>
        <a:defRPr sz="4400" i="1">
          <a:solidFill>
            <a:srgbClr val="FFFFCC"/>
          </a:solidFill>
          <a:latin typeface="Aero" pitchFamily="2" charset="0"/>
        </a:defRPr>
      </a:lvl4pPr>
      <a:lvl5pPr algn="l" rtl="0" fontAlgn="base">
        <a:spcBef>
          <a:spcPct val="0"/>
        </a:spcBef>
        <a:spcAft>
          <a:spcPct val="0"/>
        </a:spcAft>
        <a:defRPr sz="4400" i="1">
          <a:solidFill>
            <a:srgbClr val="FFFFCC"/>
          </a:solidFill>
          <a:latin typeface="Aero" pitchFamily="2" charset="0"/>
        </a:defRPr>
      </a:lvl5pPr>
      <a:lvl6pPr marL="457200" algn="l" rtl="0" fontAlgn="base">
        <a:spcBef>
          <a:spcPct val="0"/>
        </a:spcBef>
        <a:spcAft>
          <a:spcPct val="0"/>
        </a:spcAft>
        <a:defRPr sz="4400" i="1">
          <a:solidFill>
            <a:srgbClr val="FFFFCC"/>
          </a:solidFill>
          <a:latin typeface="Aero" pitchFamily="2" charset="0"/>
        </a:defRPr>
      </a:lvl6pPr>
      <a:lvl7pPr marL="914400" algn="l" rtl="0" fontAlgn="base">
        <a:spcBef>
          <a:spcPct val="0"/>
        </a:spcBef>
        <a:spcAft>
          <a:spcPct val="0"/>
        </a:spcAft>
        <a:defRPr sz="4400" i="1">
          <a:solidFill>
            <a:srgbClr val="FFFFCC"/>
          </a:solidFill>
          <a:latin typeface="Aero" pitchFamily="2" charset="0"/>
        </a:defRPr>
      </a:lvl7pPr>
      <a:lvl8pPr marL="1371600" algn="l" rtl="0" fontAlgn="base">
        <a:spcBef>
          <a:spcPct val="0"/>
        </a:spcBef>
        <a:spcAft>
          <a:spcPct val="0"/>
        </a:spcAft>
        <a:defRPr sz="4400" i="1">
          <a:solidFill>
            <a:srgbClr val="FFFFCC"/>
          </a:solidFill>
          <a:latin typeface="Aero" pitchFamily="2" charset="0"/>
        </a:defRPr>
      </a:lvl8pPr>
      <a:lvl9pPr marL="1828800" algn="l" rtl="0" fontAlgn="base">
        <a:spcBef>
          <a:spcPct val="0"/>
        </a:spcBef>
        <a:spcAft>
          <a:spcPct val="0"/>
        </a:spcAft>
        <a:defRPr sz="4400" i="1">
          <a:solidFill>
            <a:srgbClr val="FFFFCC"/>
          </a:solidFill>
          <a:latin typeface="Aero" pitchFamily="2" charset="0"/>
        </a:defRPr>
      </a:lvl9pPr>
    </p:titleStyle>
    <p:bodyStyle>
      <a:lvl1pPr marL="342900" indent="-342900" algn="l" rtl="0" fontAlgn="base">
        <a:spcBef>
          <a:spcPct val="20000"/>
        </a:spcBef>
        <a:spcAft>
          <a:spcPct val="0"/>
        </a:spcAft>
        <a:buChar char="•"/>
        <a:defRPr sz="2800">
          <a:solidFill>
            <a:schemeClr val="bg1"/>
          </a:solidFill>
          <a:latin typeface="+mn-lt"/>
          <a:ea typeface="+mn-ea"/>
          <a:cs typeface="+mn-cs"/>
        </a:defRPr>
      </a:lvl1pPr>
      <a:lvl2pPr marL="742950" indent="-285750" algn="l" rtl="0" fontAlgn="base">
        <a:spcBef>
          <a:spcPct val="20000"/>
        </a:spcBef>
        <a:spcAft>
          <a:spcPct val="0"/>
        </a:spcAft>
        <a:buChar char="–"/>
        <a:defRPr sz="2400">
          <a:solidFill>
            <a:schemeClr val="bg1"/>
          </a:solidFill>
          <a:latin typeface="+mn-lt"/>
        </a:defRPr>
      </a:lvl2pPr>
      <a:lvl3pPr marL="1143000" indent="-228600" algn="l" rtl="0" fontAlgn="base">
        <a:spcBef>
          <a:spcPct val="20000"/>
        </a:spcBef>
        <a:spcAft>
          <a:spcPct val="0"/>
        </a:spcAft>
        <a:buChar char="•"/>
        <a:defRPr sz="2000">
          <a:solidFill>
            <a:schemeClr val="bg1"/>
          </a:solidFill>
          <a:latin typeface="+mn-lt"/>
        </a:defRPr>
      </a:lvl3pPr>
      <a:lvl4pPr marL="1600200" indent="-228600" algn="l" rtl="0" fontAlgn="base">
        <a:spcBef>
          <a:spcPct val="20000"/>
        </a:spcBef>
        <a:spcAft>
          <a:spcPct val="0"/>
        </a:spcAft>
        <a:buChar char="–"/>
        <a:defRPr>
          <a:solidFill>
            <a:schemeClr val="bg1"/>
          </a:solidFill>
          <a:latin typeface="+mn-lt"/>
        </a:defRPr>
      </a:lvl4pPr>
      <a:lvl5pPr marL="2057400" indent="-228600" algn="l" rtl="0" fontAlgn="base">
        <a:spcBef>
          <a:spcPct val="20000"/>
        </a:spcBef>
        <a:spcAft>
          <a:spcPct val="0"/>
        </a:spcAft>
        <a:buChar char="»"/>
        <a:defRPr>
          <a:solidFill>
            <a:schemeClr val="bg1"/>
          </a:solidFill>
          <a:latin typeface="+mn-lt"/>
        </a:defRPr>
      </a:lvl5pPr>
      <a:lvl6pPr marL="2514600" indent="-228600" algn="l" rtl="0" fontAlgn="base">
        <a:spcBef>
          <a:spcPct val="20000"/>
        </a:spcBef>
        <a:spcAft>
          <a:spcPct val="0"/>
        </a:spcAft>
        <a:buChar char="»"/>
        <a:defRPr>
          <a:solidFill>
            <a:schemeClr val="bg1"/>
          </a:solidFill>
          <a:latin typeface="+mn-lt"/>
        </a:defRPr>
      </a:lvl6pPr>
      <a:lvl7pPr marL="2971800" indent="-228600" algn="l" rtl="0" fontAlgn="base">
        <a:spcBef>
          <a:spcPct val="20000"/>
        </a:spcBef>
        <a:spcAft>
          <a:spcPct val="0"/>
        </a:spcAft>
        <a:buChar char="»"/>
        <a:defRPr>
          <a:solidFill>
            <a:schemeClr val="bg1"/>
          </a:solidFill>
          <a:latin typeface="+mn-lt"/>
        </a:defRPr>
      </a:lvl7pPr>
      <a:lvl8pPr marL="3429000" indent="-228600" algn="l" rtl="0" fontAlgn="base">
        <a:spcBef>
          <a:spcPct val="20000"/>
        </a:spcBef>
        <a:spcAft>
          <a:spcPct val="0"/>
        </a:spcAft>
        <a:buChar char="»"/>
        <a:defRPr>
          <a:solidFill>
            <a:schemeClr val="bg1"/>
          </a:solidFill>
          <a:latin typeface="+mn-lt"/>
        </a:defRPr>
      </a:lvl8pPr>
      <a:lvl9pPr marL="3886200" indent="-228600" algn="l" rtl="0" fontAlgn="base">
        <a:spcBef>
          <a:spcPct val="20000"/>
        </a:spcBef>
        <a:spcAft>
          <a:spcPct val="0"/>
        </a:spcAft>
        <a:buChar char="»"/>
        <a:defRPr>
          <a:solidFill>
            <a:schemeClr val="bg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0" y="685800"/>
            <a:ext cx="9144000" cy="571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6294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1"/>
                </a:solidFill>
                <a:latin typeface="Arial Black" pitchFamily="34" charset="0"/>
              </a:defRPr>
            </a:lvl1pPr>
          </a:lstStyle>
          <a:p>
            <a:endParaRPr lang="en-US"/>
          </a:p>
        </p:txBody>
      </p:sp>
      <p:sp>
        <p:nvSpPr>
          <p:cNvPr id="1029" name="Rectangle 5"/>
          <p:cNvSpPr>
            <a:spLocks noGrp="1" noChangeArrowheads="1"/>
          </p:cNvSpPr>
          <p:nvPr>
            <p:ph type="ftr" sz="quarter" idx="3"/>
          </p:nvPr>
        </p:nvSpPr>
        <p:spPr bwMode="auto">
          <a:xfrm>
            <a:off x="3124200" y="66294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bg1"/>
                </a:solidFill>
                <a:latin typeface="Arial Black" pitchFamily="34" charset="0"/>
              </a:defRPr>
            </a:lvl1pPr>
          </a:lstStyle>
          <a:p>
            <a:endParaRPr lang="en-US"/>
          </a:p>
        </p:txBody>
      </p:sp>
      <p:sp>
        <p:nvSpPr>
          <p:cNvPr id="1030" name="Rectangle 6"/>
          <p:cNvSpPr>
            <a:spLocks noGrp="1" noChangeArrowheads="1"/>
          </p:cNvSpPr>
          <p:nvPr>
            <p:ph type="sldNum" sz="quarter" idx="4"/>
          </p:nvPr>
        </p:nvSpPr>
        <p:spPr bwMode="auto">
          <a:xfrm>
            <a:off x="7239000" y="66294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chemeClr val="bg1"/>
                </a:solidFill>
                <a:latin typeface="Arial Black" pitchFamily="34" charset="0"/>
              </a:defRPr>
            </a:lvl1pPr>
          </a:lstStyle>
          <a:p>
            <a:fld id="{54088D57-5AE3-496D-B0C8-31893C19F3C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5" r:id="rId1"/>
  </p:sldLayoutIdLst>
  <p:transition advClick="0">
    <p:dissolve/>
  </p:transition>
  <p:txStyles>
    <p:titleStyle>
      <a:lvl1pPr algn="l" rtl="0" fontAlgn="base">
        <a:spcBef>
          <a:spcPct val="0"/>
        </a:spcBef>
        <a:spcAft>
          <a:spcPct val="0"/>
        </a:spcAft>
        <a:defRPr sz="3600">
          <a:solidFill>
            <a:schemeClr val="bg1"/>
          </a:solidFill>
          <a:latin typeface="+mj-lt"/>
          <a:ea typeface="+mj-ea"/>
          <a:cs typeface="+mj-cs"/>
        </a:defRPr>
      </a:lvl1pPr>
      <a:lvl2pPr algn="l" rtl="0" fontAlgn="base">
        <a:spcBef>
          <a:spcPct val="0"/>
        </a:spcBef>
        <a:spcAft>
          <a:spcPct val="0"/>
        </a:spcAft>
        <a:defRPr sz="3600">
          <a:solidFill>
            <a:schemeClr val="bg1"/>
          </a:solidFill>
          <a:latin typeface="Franklin Gothic Heavy" pitchFamily="34" charset="0"/>
        </a:defRPr>
      </a:lvl2pPr>
      <a:lvl3pPr algn="l" rtl="0" fontAlgn="base">
        <a:spcBef>
          <a:spcPct val="0"/>
        </a:spcBef>
        <a:spcAft>
          <a:spcPct val="0"/>
        </a:spcAft>
        <a:defRPr sz="3600">
          <a:solidFill>
            <a:schemeClr val="bg1"/>
          </a:solidFill>
          <a:latin typeface="Franklin Gothic Heavy" pitchFamily="34" charset="0"/>
        </a:defRPr>
      </a:lvl3pPr>
      <a:lvl4pPr algn="l" rtl="0" fontAlgn="base">
        <a:spcBef>
          <a:spcPct val="0"/>
        </a:spcBef>
        <a:spcAft>
          <a:spcPct val="0"/>
        </a:spcAft>
        <a:defRPr sz="3600">
          <a:solidFill>
            <a:schemeClr val="bg1"/>
          </a:solidFill>
          <a:latin typeface="Franklin Gothic Heavy" pitchFamily="34" charset="0"/>
        </a:defRPr>
      </a:lvl4pPr>
      <a:lvl5pPr algn="l" rtl="0" fontAlgn="base">
        <a:spcBef>
          <a:spcPct val="0"/>
        </a:spcBef>
        <a:spcAft>
          <a:spcPct val="0"/>
        </a:spcAft>
        <a:defRPr sz="3600">
          <a:solidFill>
            <a:schemeClr val="bg1"/>
          </a:solidFill>
          <a:latin typeface="Franklin Gothic Heavy" pitchFamily="34" charset="0"/>
        </a:defRPr>
      </a:lvl5pPr>
      <a:lvl6pPr marL="457200" algn="l" rtl="0" fontAlgn="base">
        <a:spcBef>
          <a:spcPct val="0"/>
        </a:spcBef>
        <a:spcAft>
          <a:spcPct val="0"/>
        </a:spcAft>
        <a:defRPr sz="3600">
          <a:solidFill>
            <a:schemeClr val="bg1"/>
          </a:solidFill>
          <a:latin typeface="Franklin Gothic Heavy" pitchFamily="34" charset="0"/>
        </a:defRPr>
      </a:lvl6pPr>
      <a:lvl7pPr marL="914400" algn="l" rtl="0" fontAlgn="base">
        <a:spcBef>
          <a:spcPct val="0"/>
        </a:spcBef>
        <a:spcAft>
          <a:spcPct val="0"/>
        </a:spcAft>
        <a:defRPr sz="3600">
          <a:solidFill>
            <a:schemeClr val="bg1"/>
          </a:solidFill>
          <a:latin typeface="Franklin Gothic Heavy" pitchFamily="34" charset="0"/>
        </a:defRPr>
      </a:lvl7pPr>
      <a:lvl8pPr marL="1371600" algn="l" rtl="0" fontAlgn="base">
        <a:spcBef>
          <a:spcPct val="0"/>
        </a:spcBef>
        <a:spcAft>
          <a:spcPct val="0"/>
        </a:spcAft>
        <a:defRPr sz="3600">
          <a:solidFill>
            <a:schemeClr val="bg1"/>
          </a:solidFill>
          <a:latin typeface="Franklin Gothic Heavy" pitchFamily="34" charset="0"/>
        </a:defRPr>
      </a:lvl8pPr>
      <a:lvl9pPr marL="1828800" algn="l" rtl="0" fontAlgn="base">
        <a:spcBef>
          <a:spcPct val="0"/>
        </a:spcBef>
        <a:spcAft>
          <a:spcPct val="0"/>
        </a:spcAft>
        <a:defRPr sz="3600">
          <a:solidFill>
            <a:schemeClr val="bg1"/>
          </a:solidFill>
          <a:latin typeface="Franklin Gothic Heavy" pitchFamily="34" charset="0"/>
        </a:defRPr>
      </a:lvl9pPr>
    </p:titleStyle>
    <p:bodyStyle>
      <a:lvl1pPr marL="342900" indent="-342900" algn="l" rtl="0" fontAlgn="base">
        <a:spcBef>
          <a:spcPct val="20000"/>
        </a:spcBef>
        <a:spcAft>
          <a:spcPct val="0"/>
        </a:spcAft>
        <a:buChar char="•"/>
        <a:defRPr sz="2400">
          <a:solidFill>
            <a:schemeClr val="bg1"/>
          </a:solidFill>
          <a:latin typeface="+mn-lt"/>
          <a:ea typeface="+mn-ea"/>
          <a:cs typeface="+mn-cs"/>
        </a:defRPr>
      </a:lvl1pPr>
      <a:lvl2pPr marL="742950" indent="-285750" algn="l" rtl="0" fontAlgn="base">
        <a:spcBef>
          <a:spcPct val="20000"/>
        </a:spcBef>
        <a:spcAft>
          <a:spcPct val="0"/>
        </a:spcAft>
        <a:buChar char="–"/>
        <a:defRPr sz="2000">
          <a:solidFill>
            <a:schemeClr val="bg1"/>
          </a:solidFill>
          <a:latin typeface="+mn-lt"/>
        </a:defRPr>
      </a:lvl2pPr>
      <a:lvl3pPr marL="1143000" indent="-228600" algn="l" rtl="0" fontAlgn="base">
        <a:spcBef>
          <a:spcPct val="20000"/>
        </a:spcBef>
        <a:spcAft>
          <a:spcPct val="0"/>
        </a:spcAft>
        <a:buChar char="•"/>
        <a:defRPr>
          <a:solidFill>
            <a:schemeClr val="bg1"/>
          </a:solidFill>
          <a:latin typeface="+mn-lt"/>
        </a:defRPr>
      </a:lvl3pPr>
      <a:lvl4pPr marL="1600200" indent="-228600" algn="l" rtl="0" fontAlgn="base">
        <a:spcBef>
          <a:spcPct val="20000"/>
        </a:spcBef>
        <a:spcAft>
          <a:spcPct val="0"/>
        </a:spcAft>
        <a:buChar char="–"/>
        <a:defRPr sz="1600">
          <a:solidFill>
            <a:schemeClr val="bg1"/>
          </a:solidFill>
          <a:latin typeface="+mn-lt"/>
        </a:defRPr>
      </a:lvl4pPr>
      <a:lvl5pPr marL="2057400" indent="-228600" algn="l" rtl="0" fontAlgn="base">
        <a:spcBef>
          <a:spcPct val="20000"/>
        </a:spcBef>
        <a:spcAft>
          <a:spcPct val="0"/>
        </a:spcAft>
        <a:buChar char="»"/>
        <a:defRPr sz="1600">
          <a:solidFill>
            <a:schemeClr val="bg1"/>
          </a:solidFill>
          <a:latin typeface="+mn-lt"/>
        </a:defRPr>
      </a:lvl5pPr>
      <a:lvl6pPr marL="2514600" indent="-228600" algn="l" rtl="0" fontAlgn="base">
        <a:spcBef>
          <a:spcPct val="20000"/>
        </a:spcBef>
        <a:spcAft>
          <a:spcPct val="0"/>
        </a:spcAft>
        <a:buChar char="»"/>
        <a:defRPr sz="1600">
          <a:solidFill>
            <a:schemeClr val="bg1"/>
          </a:solidFill>
          <a:latin typeface="+mn-lt"/>
        </a:defRPr>
      </a:lvl6pPr>
      <a:lvl7pPr marL="2971800" indent="-228600" algn="l" rtl="0" fontAlgn="base">
        <a:spcBef>
          <a:spcPct val="20000"/>
        </a:spcBef>
        <a:spcAft>
          <a:spcPct val="0"/>
        </a:spcAft>
        <a:buChar char="»"/>
        <a:defRPr sz="1600">
          <a:solidFill>
            <a:schemeClr val="bg1"/>
          </a:solidFill>
          <a:latin typeface="+mn-lt"/>
        </a:defRPr>
      </a:lvl7pPr>
      <a:lvl8pPr marL="3429000" indent="-228600" algn="l" rtl="0" fontAlgn="base">
        <a:spcBef>
          <a:spcPct val="20000"/>
        </a:spcBef>
        <a:spcAft>
          <a:spcPct val="0"/>
        </a:spcAft>
        <a:buChar char="»"/>
        <a:defRPr sz="1600">
          <a:solidFill>
            <a:schemeClr val="bg1"/>
          </a:solidFill>
          <a:latin typeface="+mn-lt"/>
        </a:defRPr>
      </a:lvl8pPr>
      <a:lvl9pPr marL="3886200" indent="-228600" algn="l" rtl="0" fontAlgn="base">
        <a:spcBef>
          <a:spcPct val="20000"/>
        </a:spcBef>
        <a:spcAft>
          <a:spcPct val="0"/>
        </a:spcAft>
        <a:buChar char="»"/>
        <a:defRPr sz="1600">
          <a:solidFill>
            <a:schemeClr val="bg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3048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219200" y="1600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42E5AF8-01BD-444A-87B7-DD355A4B5DA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Lst>
  <p:transition advClick="0">
    <p:dissolv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accent2"/>
                </a:solidFill>
                <a:latin typeface="+mn-lt"/>
              </a:defRPr>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accent2"/>
                </a:solidFill>
                <a:latin typeface="+mn-lt"/>
              </a:defRPr>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accent2"/>
                </a:solidFill>
                <a:latin typeface="+mn-lt"/>
              </a:defRPr>
            </a:lvl1pPr>
          </a:lstStyle>
          <a:p>
            <a:fld id="{3649B209-FA93-48E6-A9B1-79BCBD93C04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9" r:id="rId1"/>
  </p:sldLayoutIdLst>
  <p:transition advClick="0">
    <p:dissolve/>
  </p:transition>
  <p:txStyles>
    <p:titleStyle>
      <a:lvl1pPr algn="ctr" rtl="0" fontAlgn="base">
        <a:spcBef>
          <a:spcPct val="0"/>
        </a:spcBef>
        <a:spcAft>
          <a:spcPct val="0"/>
        </a:spcAft>
        <a:defRPr sz="4400">
          <a:solidFill>
            <a:schemeClr val="accent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2pPr>
      <a:lvl3pPr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3pPr>
      <a:lvl4pPr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4pPr>
      <a:lvl5pPr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5pPr>
      <a:lvl6pPr marL="457200"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6pPr>
      <a:lvl7pPr marL="914400"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7pPr>
      <a:lvl8pPr marL="1371600"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8pPr>
      <a:lvl9pPr marL="1828800" algn="ctr" rtl="0" fontAlgn="base">
        <a:spcBef>
          <a:spcPct val="0"/>
        </a:spcBef>
        <a:spcAft>
          <a:spcPct val="0"/>
        </a:spcAft>
        <a:defRPr sz="4400">
          <a:solidFill>
            <a:schemeClr val="accent2"/>
          </a:solidFill>
          <a:effectLst>
            <a:outerShdw blurRad="38100" dist="38100" dir="2700000" algn="tl">
              <a:srgbClr val="C0C0C0"/>
            </a:outerShdw>
          </a:effectLst>
          <a:latin typeface="Verdana" pitchFamily="34" charset="0"/>
        </a:defRPr>
      </a:lvl9pPr>
    </p:titleStyle>
    <p:bodyStyle>
      <a:lvl1pPr marL="342900" indent="-342900" algn="l" rtl="0" fontAlgn="base">
        <a:spcBef>
          <a:spcPct val="20000"/>
        </a:spcBef>
        <a:spcAft>
          <a:spcPct val="0"/>
        </a:spcAft>
        <a:buChar char="•"/>
        <a:defRPr sz="3200">
          <a:solidFill>
            <a:schemeClr val="accent2"/>
          </a:solidFill>
          <a:latin typeface="+mn-lt"/>
          <a:ea typeface="+mn-ea"/>
          <a:cs typeface="+mn-cs"/>
        </a:defRPr>
      </a:lvl1pPr>
      <a:lvl2pPr marL="742950" indent="-285750" algn="l" rtl="0" fontAlgn="base">
        <a:spcBef>
          <a:spcPct val="20000"/>
        </a:spcBef>
        <a:spcAft>
          <a:spcPct val="0"/>
        </a:spcAft>
        <a:buChar char="–"/>
        <a:defRPr sz="2800">
          <a:solidFill>
            <a:schemeClr val="accent2"/>
          </a:solidFill>
          <a:latin typeface="+mn-lt"/>
        </a:defRPr>
      </a:lvl2pPr>
      <a:lvl3pPr marL="1143000" indent="-228600" algn="l" rtl="0" fontAlgn="base">
        <a:spcBef>
          <a:spcPct val="20000"/>
        </a:spcBef>
        <a:spcAft>
          <a:spcPct val="0"/>
        </a:spcAft>
        <a:buChar char="•"/>
        <a:defRPr sz="2400">
          <a:solidFill>
            <a:schemeClr val="accent2"/>
          </a:solidFill>
          <a:latin typeface="+mn-lt"/>
        </a:defRPr>
      </a:lvl3pPr>
      <a:lvl4pPr marL="1600200" indent="-228600" algn="l" rtl="0" fontAlgn="base">
        <a:spcBef>
          <a:spcPct val="20000"/>
        </a:spcBef>
        <a:spcAft>
          <a:spcPct val="0"/>
        </a:spcAft>
        <a:buChar char="–"/>
        <a:defRPr sz="2000">
          <a:solidFill>
            <a:schemeClr val="accent2"/>
          </a:solidFill>
          <a:latin typeface="+mn-lt"/>
        </a:defRPr>
      </a:lvl4pPr>
      <a:lvl5pPr marL="2057400" indent="-228600" algn="l" rtl="0" fontAlgn="base">
        <a:spcBef>
          <a:spcPct val="20000"/>
        </a:spcBef>
        <a:spcAft>
          <a:spcPct val="0"/>
        </a:spcAft>
        <a:buChar char="»"/>
        <a:defRPr sz="2000">
          <a:solidFill>
            <a:schemeClr val="accent2"/>
          </a:solidFill>
          <a:latin typeface="+mn-lt"/>
        </a:defRPr>
      </a:lvl5pPr>
      <a:lvl6pPr marL="2514600" indent="-228600" algn="l" rtl="0" fontAlgn="base">
        <a:spcBef>
          <a:spcPct val="20000"/>
        </a:spcBef>
        <a:spcAft>
          <a:spcPct val="0"/>
        </a:spcAft>
        <a:buChar char="»"/>
        <a:defRPr sz="2000">
          <a:solidFill>
            <a:schemeClr val="accent2"/>
          </a:solidFill>
          <a:latin typeface="+mn-lt"/>
        </a:defRPr>
      </a:lvl6pPr>
      <a:lvl7pPr marL="2971800" indent="-228600" algn="l" rtl="0" fontAlgn="base">
        <a:spcBef>
          <a:spcPct val="20000"/>
        </a:spcBef>
        <a:spcAft>
          <a:spcPct val="0"/>
        </a:spcAft>
        <a:buChar char="»"/>
        <a:defRPr sz="2000">
          <a:solidFill>
            <a:schemeClr val="accent2"/>
          </a:solidFill>
          <a:latin typeface="+mn-lt"/>
        </a:defRPr>
      </a:lvl7pPr>
      <a:lvl8pPr marL="3429000" indent="-228600" algn="l" rtl="0" fontAlgn="base">
        <a:spcBef>
          <a:spcPct val="20000"/>
        </a:spcBef>
        <a:spcAft>
          <a:spcPct val="0"/>
        </a:spcAft>
        <a:buChar char="»"/>
        <a:defRPr sz="2000">
          <a:solidFill>
            <a:schemeClr val="accent2"/>
          </a:solidFill>
          <a:latin typeface="+mn-lt"/>
        </a:defRPr>
      </a:lvl8pPr>
      <a:lvl9pPr marL="3886200" indent="-228600" algn="l" rtl="0" fontAlgn="base">
        <a:spcBef>
          <a:spcPct val="20000"/>
        </a:spcBef>
        <a:spcAft>
          <a:spcPct val="0"/>
        </a:spcAft>
        <a:buChar char="»"/>
        <a:defRPr sz="2000">
          <a:solidFill>
            <a:schemeClr val="accent2"/>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667000" y="0"/>
            <a:ext cx="6477000"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667000" y="1143000"/>
            <a:ext cx="6019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074F95E-F554-447E-A66D-74EFBEDEAD8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21" r:id="rId1"/>
  </p:sldLayoutIdLst>
  <p:transition advClick="0">
    <p:dissolve/>
  </p:transition>
  <p:txStyles>
    <p:titleStyle>
      <a:lvl1pPr algn="l" rtl="0" fontAlgn="base">
        <a:spcBef>
          <a:spcPct val="0"/>
        </a:spcBef>
        <a:spcAft>
          <a:spcPct val="0"/>
        </a:spcAft>
        <a:defRPr sz="4000">
          <a:solidFill>
            <a:schemeClr val="bg1"/>
          </a:solidFill>
          <a:latin typeface="+mj-lt"/>
          <a:ea typeface="+mj-ea"/>
          <a:cs typeface="+mj-cs"/>
        </a:defRPr>
      </a:lvl1pPr>
      <a:lvl2pPr algn="l" rtl="0" fontAlgn="base">
        <a:spcBef>
          <a:spcPct val="0"/>
        </a:spcBef>
        <a:spcAft>
          <a:spcPct val="0"/>
        </a:spcAft>
        <a:defRPr sz="4000">
          <a:solidFill>
            <a:schemeClr val="bg1"/>
          </a:solidFill>
          <a:latin typeface="Franklin Gothic Demi" pitchFamily="34" charset="0"/>
        </a:defRPr>
      </a:lvl2pPr>
      <a:lvl3pPr algn="l" rtl="0" fontAlgn="base">
        <a:spcBef>
          <a:spcPct val="0"/>
        </a:spcBef>
        <a:spcAft>
          <a:spcPct val="0"/>
        </a:spcAft>
        <a:defRPr sz="4000">
          <a:solidFill>
            <a:schemeClr val="bg1"/>
          </a:solidFill>
          <a:latin typeface="Franklin Gothic Demi" pitchFamily="34" charset="0"/>
        </a:defRPr>
      </a:lvl3pPr>
      <a:lvl4pPr algn="l" rtl="0" fontAlgn="base">
        <a:spcBef>
          <a:spcPct val="0"/>
        </a:spcBef>
        <a:spcAft>
          <a:spcPct val="0"/>
        </a:spcAft>
        <a:defRPr sz="4000">
          <a:solidFill>
            <a:schemeClr val="bg1"/>
          </a:solidFill>
          <a:latin typeface="Franklin Gothic Demi" pitchFamily="34" charset="0"/>
        </a:defRPr>
      </a:lvl4pPr>
      <a:lvl5pPr algn="l" rtl="0" fontAlgn="base">
        <a:spcBef>
          <a:spcPct val="0"/>
        </a:spcBef>
        <a:spcAft>
          <a:spcPct val="0"/>
        </a:spcAft>
        <a:defRPr sz="4000">
          <a:solidFill>
            <a:schemeClr val="bg1"/>
          </a:solidFill>
          <a:latin typeface="Franklin Gothic Demi" pitchFamily="34" charset="0"/>
        </a:defRPr>
      </a:lvl5pPr>
      <a:lvl6pPr marL="457200" algn="l" rtl="0" fontAlgn="base">
        <a:spcBef>
          <a:spcPct val="0"/>
        </a:spcBef>
        <a:spcAft>
          <a:spcPct val="0"/>
        </a:spcAft>
        <a:defRPr sz="4000">
          <a:solidFill>
            <a:schemeClr val="bg1"/>
          </a:solidFill>
          <a:latin typeface="Franklin Gothic Demi" pitchFamily="34" charset="0"/>
        </a:defRPr>
      </a:lvl6pPr>
      <a:lvl7pPr marL="914400" algn="l" rtl="0" fontAlgn="base">
        <a:spcBef>
          <a:spcPct val="0"/>
        </a:spcBef>
        <a:spcAft>
          <a:spcPct val="0"/>
        </a:spcAft>
        <a:defRPr sz="4000">
          <a:solidFill>
            <a:schemeClr val="bg1"/>
          </a:solidFill>
          <a:latin typeface="Franklin Gothic Demi" pitchFamily="34" charset="0"/>
        </a:defRPr>
      </a:lvl7pPr>
      <a:lvl8pPr marL="1371600" algn="l" rtl="0" fontAlgn="base">
        <a:spcBef>
          <a:spcPct val="0"/>
        </a:spcBef>
        <a:spcAft>
          <a:spcPct val="0"/>
        </a:spcAft>
        <a:defRPr sz="4000">
          <a:solidFill>
            <a:schemeClr val="bg1"/>
          </a:solidFill>
          <a:latin typeface="Franklin Gothic Demi" pitchFamily="34" charset="0"/>
        </a:defRPr>
      </a:lvl8pPr>
      <a:lvl9pPr marL="1828800" algn="l" rtl="0" fontAlgn="base">
        <a:spcBef>
          <a:spcPct val="0"/>
        </a:spcBef>
        <a:spcAft>
          <a:spcPct val="0"/>
        </a:spcAft>
        <a:defRPr sz="4000">
          <a:solidFill>
            <a:schemeClr val="bg1"/>
          </a:solidFill>
          <a:latin typeface="Franklin Gothic Demi" pitchFamily="34" charset="0"/>
        </a:defRPr>
      </a:lvl9pPr>
    </p:titleStyle>
    <p:bodyStyle>
      <a:lvl1pPr marL="342900" indent="-342900" algn="l" rtl="0" fontAlgn="base">
        <a:spcBef>
          <a:spcPct val="20000"/>
        </a:spcBef>
        <a:spcAft>
          <a:spcPct val="0"/>
        </a:spcAft>
        <a:buChar char="•"/>
        <a:defRPr sz="2400" b="1">
          <a:solidFill>
            <a:srgbClr val="442200"/>
          </a:solidFill>
          <a:latin typeface="+mn-lt"/>
          <a:ea typeface="+mn-ea"/>
          <a:cs typeface="+mn-cs"/>
        </a:defRPr>
      </a:lvl1pPr>
      <a:lvl2pPr marL="742950" indent="-285750" algn="l" rtl="0" fontAlgn="base">
        <a:spcBef>
          <a:spcPct val="20000"/>
        </a:spcBef>
        <a:spcAft>
          <a:spcPct val="0"/>
        </a:spcAft>
        <a:buChar char="–"/>
        <a:defRPr sz="2000" b="1">
          <a:solidFill>
            <a:srgbClr val="442200"/>
          </a:solidFill>
          <a:latin typeface="+mn-lt"/>
        </a:defRPr>
      </a:lvl2pPr>
      <a:lvl3pPr marL="1143000" indent="-228600" algn="l" rtl="0" fontAlgn="base">
        <a:spcBef>
          <a:spcPct val="20000"/>
        </a:spcBef>
        <a:spcAft>
          <a:spcPct val="0"/>
        </a:spcAft>
        <a:buChar char="•"/>
        <a:defRPr b="1">
          <a:solidFill>
            <a:srgbClr val="442200"/>
          </a:solidFill>
          <a:latin typeface="+mn-lt"/>
        </a:defRPr>
      </a:lvl3pPr>
      <a:lvl4pPr marL="1600200" indent="-228600" algn="l" rtl="0" fontAlgn="base">
        <a:spcBef>
          <a:spcPct val="20000"/>
        </a:spcBef>
        <a:spcAft>
          <a:spcPct val="0"/>
        </a:spcAft>
        <a:buChar char="–"/>
        <a:defRPr sz="1600" b="1">
          <a:solidFill>
            <a:srgbClr val="442200"/>
          </a:solidFill>
          <a:latin typeface="+mn-lt"/>
        </a:defRPr>
      </a:lvl4pPr>
      <a:lvl5pPr marL="2057400" indent="-228600" algn="l" rtl="0" fontAlgn="base">
        <a:spcBef>
          <a:spcPct val="20000"/>
        </a:spcBef>
        <a:spcAft>
          <a:spcPct val="0"/>
        </a:spcAft>
        <a:buChar char="»"/>
        <a:defRPr sz="1600" b="1">
          <a:solidFill>
            <a:srgbClr val="442200"/>
          </a:solidFill>
          <a:latin typeface="+mn-lt"/>
        </a:defRPr>
      </a:lvl5pPr>
      <a:lvl6pPr marL="2514600" indent="-228600" algn="l" rtl="0" fontAlgn="base">
        <a:spcBef>
          <a:spcPct val="20000"/>
        </a:spcBef>
        <a:spcAft>
          <a:spcPct val="0"/>
        </a:spcAft>
        <a:buChar char="»"/>
        <a:defRPr sz="1600" b="1">
          <a:solidFill>
            <a:srgbClr val="442200"/>
          </a:solidFill>
          <a:latin typeface="+mn-lt"/>
        </a:defRPr>
      </a:lvl6pPr>
      <a:lvl7pPr marL="2971800" indent="-228600" algn="l" rtl="0" fontAlgn="base">
        <a:spcBef>
          <a:spcPct val="20000"/>
        </a:spcBef>
        <a:spcAft>
          <a:spcPct val="0"/>
        </a:spcAft>
        <a:buChar char="»"/>
        <a:defRPr sz="1600" b="1">
          <a:solidFill>
            <a:srgbClr val="442200"/>
          </a:solidFill>
          <a:latin typeface="+mn-lt"/>
        </a:defRPr>
      </a:lvl7pPr>
      <a:lvl8pPr marL="3429000" indent="-228600" algn="l" rtl="0" fontAlgn="base">
        <a:spcBef>
          <a:spcPct val="20000"/>
        </a:spcBef>
        <a:spcAft>
          <a:spcPct val="0"/>
        </a:spcAft>
        <a:buChar char="»"/>
        <a:defRPr sz="1600" b="1">
          <a:solidFill>
            <a:srgbClr val="442200"/>
          </a:solidFill>
          <a:latin typeface="+mn-lt"/>
        </a:defRPr>
      </a:lvl8pPr>
      <a:lvl9pPr marL="3886200" indent="-228600" algn="l" rtl="0" fontAlgn="base">
        <a:spcBef>
          <a:spcPct val="20000"/>
        </a:spcBef>
        <a:spcAft>
          <a:spcPct val="0"/>
        </a:spcAft>
        <a:buChar char="»"/>
        <a:defRPr sz="1600" b="1">
          <a:solidFill>
            <a:srgbClr val="442200"/>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159" name="Rectangle 39"/>
          <p:cNvSpPr>
            <a:spLocks noGrp="1" noChangeArrowheads="1"/>
          </p:cNvSpPr>
          <p:nvPr>
            <p:ph type="title"/>
          </p:nvPr>
        </p:nvSpPr>
        <p:spPr bwMode="auto">
          <a:xfrm>
            <a:off x="0" y="228600"/>
            <a:ext cx="9144000" cy="762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5160"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00">
                <a:effectLst>
                  <a:outerShdw blurRad="38100" dist="38100" dir="2700000" algn="tl">
                    <a:srgbClr val="000000"/>
                  </a:outerShdw>
                </a:effectLst>
                <a:latin typeface="+mn-lt"/>
              </a:defRPr>
            </a:lvl1pPr>
          </a:lstStyle>
          <a:p>
            <a:endParaRPr lang="en-US"/>
          </a:p>
        </p:txBody>
      </p:sp>
      <p:sp>
        <p:nvSpPr>
          <p:cNvPr id="5161"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p>
        </p:txBody>
      </p:sp>
      <p:sp>
        <p:nvSpPr>
          <p:cNvPr id="5162"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975BB56E-9505-4ADA-BD27-483BE4BCAAC9}" type="slidenum">
              <a:rPr lang="en-US"/>
              <a:pPr/>
              <a:t>‹#›</a:t>
            </a:fld>
            <a:endParaRPr lang="en-US"/>
          </a:p>
        </p:txBody>
      </p:sp>
      <p:sp>
        <p:nvSpPr>
          <p:cNvPr id="5163" name="Rectangle 43"/>
          <p:cNvSpPr>
            <a:spLocks noGrp="1" noChangeArrowheads="1"/>
          </p:cNvSpPr>
          <p:nvPr>
            <p:ph type="body" idx="1"/>
          </p:nvPr>
        </p:nvSpPr>
        <p:spPr bwMode="auto">
          <a:xfrm>
            <a:off x="457200" y="990600"/>
            <a:ext cx="82296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70" r:id="rId1"/>
  </p:sldLayoutIdLst>
  <p:transition advClick="0">
    <p:dissolve/>
  </p:transition>
  <p:timing>
    <p:tnLst>
      <p:par>
        <p:cTn id="1" dur="indefinite" restart="never" nodeType="tmRoot"/>
      </p:par>
    </p:tnLst>
  </p:timing>
  <p:txStyles>
    <p:titleStyle>
      <a:lvl1pPr algn="ctr" rtl="0" fontAlgn="base">
        <a:spcBef>
          <a:spcPct val="0"/>
        </a:spcBef>
        <a:spcAft>
          <a:spcPct val="0"/>
        </a:spcAft>
        <a:defRPr sz="3600">
          <a:solidFill>
            <a:schemeClr val="tx1"/>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2pPr>
      <a:lvl3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3pPr>
      <a:lvl4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4pPr>
      <a:lvl5pPr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3600">
          <a:solidFill>
            <a:schemeClr val="tx1"/>
          </a:solidFill>
          <a:effectLst>
            <a:outerShdw blurRad="38100" dist="38100" dir="2700000" algn="tl">
              <a:srgbClr val="000000"/>
            </a:outerShdw>
          </a:effectLst>
          <a:latin typeface="Arial" pitchFamily="34"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16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60000"/>
        <a:buFont typeface="Wingdings" pitchFamily="2" charset="2"/>
        <a:buChar char="n"/>
        <a:defRPr sz="16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2"/>
        </a:buClr>
        <a:buChar char="•"/>
        <a:defRPr sz="16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23F55B1-2D09-42CD-B305-4074CD7E661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23" r:id="rId1"/>
  </p:sldLayoutIdLst>
  <p:transition advClick="0">
    <p:dissolve/>
  </p:transition>
  <p:txStyles>
    <p:titleStyle>
      <a:lvl1pPr algn="l" rtl="0" fontAlgn="base">
        <a:spcBef>
          <a:spcPct val="0"/>
        </a:spcBef>
        <a:spcAft>
          <a:spcPct val="0"/>
        </a:spcAft>
        <a:defRPr sz="4400">
          <a:solidFill>
            <a:srgbClr val="542C2C"/>
          </a:solidFill>
          <a:latin typeface="+mj-lt"/>
          <a:ea typeface="+mj-ea"/>
          <a:cs typeface="+mj-cs"/>
        </a:defRPr>
      </a:lvl1pPr>
      <a:lvl2pPr algn="l" rtl="0" fontAlgn="base">
        <a:spcBef>
          <a:spcPct val="0"/>
        </a:spcBef>
        <a:spcAft>
          <a:spcPct val="0"/>
        </a:spcAft>
        <a:defRPr sz="4400">
          <a:solidFill>
            <a:srgbClr val="542C2C"/>
          </a:solidFill>
          <a:latin typeface="Arial" pitchFamily="34" charset="0"/>
        </a:defRPr>
      </a:lvl2pPr>
      <a:lvl3pPr algn="l" rtl="0" fontAlgn="base">
        <a:spcBef>
          <a:spcPct val="0"/>
        </a:spcBef>
        <a:spcAft>
          <a:spcPct val="0"/>
        </a:spcAft>
        <a:defRPr sz="4400">
          <a:solidFill>
            <a:srgbClr val="542C2C"/>
          </a:solidFill>
          <a:latin typeface="Arial" pitchFamily="34" charset="0"/>
        </a:defRPr>
      </a:lvl3pPr>
      <a:lvl4pPr algn="l" rtl="0" fontAlgn="base">
        <a:spcBef>
          <a:spcPct val="0"/>
        </a:spcBef>
        <a:spcAft>
          <a:spcPct val="0"/>
        </a:spcAft>
        <a:defRPr sz="4400">
          <a:solidFill>
            <a:srgbClr val="542C2C"/>
          </a:solidFill>
          <a:latin typeface="Arial" pitchFamily="34" charset="0"/>
        </a:defRPr>
      </a:lvl4pPr>
      <a:lvl5pPr algn="l" rtl="0" fontAlgn="base">
        <a:spcBef>
          <a:spcPct val="0"/>
        </a:spcBef>
        <a:spcAft>
          <a:spcPct val="0"/>
        </a:spcAft>
        <a:defRPr sz="4400">
          <a:solidFill>
            <a:srgbClr val="542C2C"/>
          </a:solidFill>
          <a:latin typeface="Arial" pitchFamily="34" charset="0"/>
        </a:defRPr>
      </a:lvl5pPr>
      <a:lvl6pPr marL="457200" algn="l" rtl="0" fontAlgn="base">
        <a:spcBef>
          <a:spcPct val="0"/>
        </a:spcBef>
        <a:spcAft>
          <a:spcPct val="0"/>
        </a:spcAft>
        <a:defRPr sz="4400">
          <a:solidFill>
            <a:srgbClr val="542C2C"/>
          </a:solidFill>
          <a:latin typeface="Arial" pitchFamily="34" charset="0"/>
        </a:defRPr>
      </a:lvl6pPr>
      <a:lvl7pPr marL="914400" algn="l" rtl="0" fontAlgn="base">
        <a:spcBef>
          <a:spcPct val="0"/>
        </a:spcBef>
        <a:spcAft>
          <a:spcPct val="0"/>
        </a:spcAft>
        <a:defRPr sz="4400">
          <a:solidFill>
            <a:srgbClr val="542C2C"/>
          </a:solidFill>
          <a:latin typeface="Arial" pitchFamily="34" charset="0"/>
        </a:defRPr>
      </a:lvl7pPr>
      <a:lvl8pPr marL="1371600" algn="l" rtl="0" fontAlgn="base">
        <a:spcBef>
          <a:spcPct val="0"/>
        </a:spcBef>
        <a:spcAft>
          <a:spcPct val="0"/>
        </a:spcAft>
        <a:defRPr sz="4400">
          <a:solidFill>
            <a:srgbClr val="542C2C"/>
          </a:solidFill>
          <a:latin typeface="Arial" pitchFamily="34" charset="0"/>
        </a:defRPr>
      </a:lvl8pPr>
      <a:lvl9pPr marL="1828800" algn="l" rtl="0" fontAlgn="base">
        <a:spcBef>
          <a:spcPct val="0"/>
        </a:spcBef>
        <a:spcAft>
          <a:spcPct val="0"/>
        </a:spcAft>
        <a:defRPr sz="4400">
          <a:solidFill>
            <a:srgbClr val="542C2C"/>
          </a:solidFill>
          <a:latin typeface="Arial" pitchFamily="34" charset="0"/>
        </a:defRPr>
      </a:lvl9pPr>
    </p:titleStyle>
    <p:bodyStyle>
      <a:lvl1pPr marL="342900" indent="-342900" algn="l" rtl="0" fontAlgn="base">
        <a:spcBef>
          <a:spcPct val="20000"/>
        </a:spcBef>
        <a:spcAft>
          <a:spcPct val="0"/>
        </a:spcAft>
        <a:buChar char="•"/>
        <a:defRPr sz="2400">
          <a:solidFill>
            <a:schemeClr val="bg1"/>
          </a:solidFill>
          <a:latin typeface="+mn-lt"/>
          <a:ea typeface="+mn-ea"/>
          <a:cs typeface="+mn-cs"/>
        </a:defRPr>
      </a:lvl1pPr>
      <a:lvl2pPr marL="742950" indent="-285750" algn="l" rtl="0" fontAlgn="base">
        <a:spcBef>
          <a:spcPct val="20000"/>
        </a:spcBef>
        <a:spcAft>
          <a:spcPct val="0"/>
        </a:spcAft>
        <a:buChar char="–"/>
        <a:defRPr sz="2000">
          <a:solidFill>
            <a:schemeClr val="bg1"/>
          </a:solidFill>
          <a:latin typeface="+mn-lt"/>
        </a:defRPr>
      </a:lvl2pPr>
      <a:lvl3pPr marL="1143000" indent="-228600" algn="l" rtl="0" fontAlgn="base">
        <a:spcBef>
          <a:spcPct val="20000"/>
        </a:spcBef>
        <a:spcAft>
          <a:spcPct val="0"/>
        </a:spcAft>
        <a:buChar char="•"/>
        <a:defRPr>
          <a:solidFill>
            <a:schemeClr val="bg1"/>
          </a:solidFill>
          <a:latin typeface="+mn-lt"/>
        </a:defRPr>
      </a:lvl3pPr>
      <a:lvl4pPr marL="1600200" indent="-228600" algn="l" rtl="0" fontAlgn="base">
        <a:spcBef>
          <a:spcPct val="20000"/>
        </a:spcBef>
        <a:spcAft>
          <a:spcPct val="0"/>
        </a:spcAft>
        <a:buChar char="–"/>
        <a:defRPr sz="1600">
          <a:solidFill>
            <a:schemeClr val="bg1"/>
          </a:solidFill>
          <a:latin typeface="+mn-lt"/>
        </a:defRPr>
      </a:lvl4pPr>
      <a:lvl5pPr marL="2057400" indent="-228600" algn="l" rtl="0" fontAlgn="base">
        <a:spcBef>
          <a:spcPct val="20000"/>
        </a:spcBef>
        <a:spcAft>
          <a:spcPct val="0"/>
        </a:spcAft>
        <a:buChar char="»"/>
        <a:defRPr sz="1600">
          <a:solidFill>
            <a:schemeClr val="bg1"/>
          </a:solidFill>
          <a:latin typeface="+mn-lt"/>
        </a:defRPr>
      </a:lvl5pPr>
      <a:lvl6pPr marL="2514600" indent="-228600" algn="l" rtl="0" fontAlgn="base">
        <a:spcBef>
          <a:spcPct val="20000"/>
        </a:spcBef>
        <a:spcAft>
          <a:spcPct val="0"/>
        </a:spcAft>
        <a:buChar char="»"/>
        <a:defRPr sz="1600">
          <a:solidFill>
            <a:schemeClr val="bg1"/>
          </a:solidFill>
          <a:latin typeface="+mn-lt"/>
        </a:defRPr>
      </a:lvl6pPr>
      <a:lvl7pPr marL="2971800" indent="-228600" algn="l" rtl="0" fontAlgn="base">
        <a:spcBef>
          <a:spcPct val="20000"/>
        </a:spcBef>
        <a:spcAft>
          <a:spcPct val="0"/>
        </a:spcAft>
        <a:buChar char="»"/>
        <a:defRPr sz="1600">
          <a:solidFill>
            <a:schemeClr val="bg1"/>
          </a:solidFill>
          <a:latin typeface="+mn-lt"/>
        </a:defRPr>
      </a:lvl7pPr>
      <a:lvl8pPr marL="3429000" indent="-228600" algn="l" rtl="0" fontAlgn="base">
        <a:spcBef>
          <a:spcPct val="20000"/>
        </a:spcBef>
        <a:spcAft>
          <a:spcPct val="0"/>
        </a:spcAft>
        <a:buChar char="»"/>
        <a:defRPr sz="1600">
          <a:solidFill>
            <a:schemeClr val="bg1"/>
          </a:solidFill>
          <a:latin typeface="+mn-lt"/>
        </a:defRPr>
      </a:lvl8pPr>
      <a:lvl9pPr marL="3886200" indent="-228600" algn="l" rtl="0" fontAlgn="base">
        <a:spcBef>
          <a:spcPct val="20000"/>
        </a:spcBef>
        <a:spcAft>
          <a:spcPct val="0"/>
        </a:spcAft>
        <a:buChar char="»"/>
        <a:defRPr sz="1600">
          <a:solidFill>
            <a:schemeClr val="bg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3733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331B002-8362-4303-9B2E-9E0D3712449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25" r:id="rId1"/>
  </p:sldLayoutIdLst>
  <p:transition advClick="0">
    <p:dissolve/>
  </p:transition>
  <p:txStyles>
    <p:titleStyle>
      <a:lvl1pPr algn="ctr" rtl="0" fontAlgn="base">
        <a:spcBef>
          <a:spcPct val="0"/>
        </a:spcBef>
        <a:spcAft>
          <a:spcPct val="0"/>
        </a:spcAft>
        <a:defRPr sz="4400" i="1">
          <a:solidFill>
            <a:schemeClr val="tx2"/>
          </a:solidFill>
          <a:latin typeface="+mj-lt"/>
          <a:ea typeface="+mj-ea"/>
          <a:cs typeface="+mj-cs"/>
        </a:defRPr>
      </a:lvl1pPr>
      <a:lvl2pPr algn="ctr" rtl="0" fontAlgn="base">
        <a:spcBef>
          <a:spcPct val="0"/>
        </a:spcBef>
        <a:spcAft>
          <a:spcPct val="0"/>
        </a:spcAft>
        <a:defRPr sz="4400" i="1">
          <a:solidFill>
            <a:schemeClr val="tx2"/>
          </a:solidFill>
          <a:latin typeface="Impact" pitchFamily="34" charset="0"/>
        </a:defRPr>
      </a:lvl2pPr>
      <a:lvl3pPr algn="ctr" rtl="0" fontAlgn="base">
        <a:spcBef>
          <a:spcPct val="0"/>
        </a:spcBef>
        <a:spcAft>
          <a:spcPct val="0"/>
        </a:spcAft>
        <a:defRPr sz="4400" i="1">
          <a:solidFill>
            <a:schemeClr val="tx2"/>
          </a:solidFill>
          <a:latin typeface="Impact" pitchFamily="34" charset="0"/>
        </a:defRPr>
      </a:lvl3pPr>
      <a:lvl4pPr algn="ctr" rtl="0" fontAlgn="base">
        <a:spcBef>
          <a:spcPct val="0"/>
        </a:spcBef>
        <a:spcAft>
          <a:spcPct val="0"/>
        </a:spcAft>
        <a:defRPr sz="4400" i="1">
          <a:solidFill>
            <a:schemeClr val="tx2"/>
          </a:solidFill>
          <a:latin typeface="Impact" pitchFamily="34" charset="0"/>
        </a:defRPr>
      </a:lvl4pPr>
      <a:lvl5pPr algn="ctr" rtl="0" fontAlgn="base">
        <a:spcBef>
          <a:spcPct val="0"/>
        </a:spcBef>
        <a:spcAft>
          <a:spcPct val="0"/>
        </a:spcAft>
        <a:defRPr sz="4400" i="1">
          <a:solidFill>
            <a:schemeClr val="tx2"/>
          </a:solidFill>
          <a:latin typeface="Impact" pitchFamily="34" charset="0"/>
        </a:defRPr>
      </a:lvl5pPr>
      <a:lvl6pPr marL="457200" algn="ctr" rtl="0" fontAlgn="base">
        <a:spcBef>
          <a:spcPct val="0"/>
        </a:spcBef>
        <a:spcAft>
          <a:spcPct val="0"/>
        </a:spcAft>
        <a:defRPr sz="4400" i="1">
          <a:solidFill>
            <a:schemeClr val="tx2"/>
          </a:solidFill>
          <a:latin typeface="Impact" pitchFamily="34" charset="0"/>
        </a:defRPr>
      </a:lvl6pPr>
      <a:lvl7pPr marL="914400" algn="ctr" rtl="0" fontAlgn="base">
        <a:spcBef>
          <a:spcPct val="0"/>
        </a:spcBef>
        <a:spcAft>
          <a:spcPct val="0"/>
        </a:spcAft>
        <a:defRPr sz="4400" i="1">
          <a:solidFill>
            <a:schemeClr val="tx2"/>
          </a:solidFill>
          <a:latin typeface="Impact" pitchFamily="34" charset="0"/>
        </a:defRPr>
      </a:lvl7pPr>
      <a:lvl8pPr marL="1371600" algn="ctr" rtl="0" fontAlgn="base">
        <a:spcBef>
          <a:spcPct val="0"/>
        </a:spcBef>
        <a:spcAft>
          <a:spcPct val="0"/>
        </a:spcAft>
        <a:defRPr sz="4400" i="1">
          <a:solidFill>
            <a:schemeClr val="tx2"/>
          </a:solidFill>
          <a:latin typeface="Impact" pitchFamily="34" charset="0"/>
        </a:defRPr>
      </a:lvl8pPr>
      <a:lvl9pPr marL="1828800" algn="ctr" rtl="0" fontAlgn="base">
        <a:spcBef>
          <a:spcPct val="0"/>
        </a:spcBef>
        <a:spcAft>
          <a:spcPct val="0"/>
        </a:spcAft>
        <a:defRPr sz="4400" i="1">
          <a:solidFill>
            <a:schemeClr val="tx2"/>
          </a:solidFill>
          <a:latin typeface="Impact" pitchFamily="34" charset="0"/>
        </a:defRPr>
      </a:lvl9pPr>
    </p:titleStyle>
    <p:bodyStyle>
      <a:lvl1pPr marL="342900" indent="-342900" algn="l" rtl="0" fontAlgn="base">
        <a:spcBef>
          <a:spcPct val="20000"/>
        </a:spcBef>
        <a:spcAft>
          <a:spcPct val="0"/>
        </a:spcAft>
        <a:buChar char="•"/>
        <a:defRPr sz="3200" i="1">
          <a:solidFill>
            <a:schemeClr val="tx1"/>
          </a:solidFill>
          <a:latin typeface="+mn-lt"/>
          <a:ea typeface="+mn-ea"/>
          <a:cs typeface="+mn-cs"/>
        </a:defRPr>
      </a:lvl1pPr>
      <a:lvl2pPr marL="742950" indent="-285750" algn="l" rtl="0" fontAlgn="base">
        <a:spcBef>
          <a:spcPct val="20000"/>
        </a:spcBef>
        <a:spcAft>
          <a:spcPct val="0"/>
        </a:spcAft>
        <a:buChar char="–"/>
        <a:defRPr sz="2800" i="1">
          <a:solidFill>
            <a:schemeClr val="tx1"/>
          </a:solidFill>
          <a:latin typeface="+mn-lt"/>
        </a:defRPr>
      </a:lvl2pPr>
      <a:lvl3pPr marL="1143000" indent="-228600" algn="l" rtl="0" fontAlgn="base">
        <a:spcBef>
          <a:spcPct val="20000"/>
        </a:spcBef>
        <a:spcAft>
          <a:spcPct val="0"/>
        </a:spcAft>
        <a:buChar char="•"/>
        <a:defRPr sz="2400" i="1">
          <a:solidFill>
            <a:schemeClr val="tx1"/>
          </a:solidFill>
          <a:latin typeface="+mn-lt"/>
        </a:defRPr>
      </a:lvl3pPr>
      <a:lvl4pPr marL="1600200" indent="-228600" algn="l" rtl="0" fontAlgn="base">
        <a:spcBef>
          <a:spcPct val="20000"/>
        </a:spcBef>
        <a:spcAft>
          <a:spcPct val="0"/>
        </a:spcAft>
        <a:buChar char="–"/>
        <a:defRPr sz="2000" i="1">
          <a:solidFill>
            <a:schemeClr val="tx1"/>
          </a:solidFill>
          <a:latin typeface="+mn-lt"/>
        </a:defRPr>
      </a:lvl4pPr>
      <a:lvl5pPr marL="2057400" indent="-228600" algn="l" rtl="0" fontAlgn="base">
        <a:spcBef>
          <a:spcPct val="20000"/>
        </a:spcBef>
        <a:spcAft>
          <a:spcPct val="0"/>
        </a:spcAft>
        <a:buChar char="»"/>
        <a:defRPr sz="2000" i="1">
          <a:solidFill>
            <a:schemeClr val="tx1"/>
          </a:solidFill>
          <a:latin typeface="+mn-lt"/>
        </a:defRPr>
      </a:lvl5pPr>
      <a:lvl6pPr marL="2514600" indent="-228600" algn="l" rtl="0" fontAlgn="base">
        <a:spcBef>
          <a:spcPct val="20000"/>
        </a:spcBef>
        <a:spcAft>
          <a:spcPct val="0"/>
        </a:spcAft>
        <a:buChar char="»"/>
        <a:defRPr sz="2000" i="1">
          <a:solidFill>
            <a:schemeClr val="tx1"/>
          </a:solidFill>
          <a:latin typeface="+mn-lt"/>
        </a:defRPr>
      </a:lvl6pPr>
      <a:lvl7pPr marL="2971800" indent="-228600" algn="l" rtl="0" fontAlgn="base">
        <a:spcBef>
          <a:spcPct val="20000"/>
        </a:spcBef>
        <a:spcAft>
          <a:spcPct val="0"/>
        </a:spcAft>
        <a:buChar char="»"/>
        <a:defRPr sz="2000" i="1">
          <a:solidFill>
            <a:schemeClr val="tx1"/>
          </a:solidFill>
          <a:latin typeface="+mn-lt"/>
        </a:defRPr>
      </a:lvl7pPr>
      <a:lvl8pPr marL="3429000" indent="-228600" algn="l" rtl="0" fontAlgn="base">
        <a:spcBef>
          <a:spcPct val="20000"/>
        </a:spcBef>
        <a:spcAft>
          <a:spcPct val="0"/>
        </a:spcAft>
        <a:buChar char="»"/>
        <a:defRPr sz="2000" i="1">
          <a:solidFill>
            <a:schemeClr val="tx1"/>
          </a:solidFill>
          <a:latin typeface="+mn-lt"/>
        </a:defRPr>
      </a:lvl8pPr>
      <a:lvl9pPr marL="3886200" indent="-228600" algn="l" rtl="0" fontAlgn="base">
        <a:spcBef>
          <a:spcPct val="20000"/>
        </a:spcBef>
        <a:spcAft>
          <a:spcPct val="0"/>
        </a:spcAft>
        <a:buChar char="»"/>
        <a:defRPr sz="2000" i="1">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76200"/>
            <a:ext cx="82296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14400" y="990600"/>
            <a:ext cx="8001000" cy="5638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62940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solidFill>
                  <a:schemeClr val="bg1"/>
                </a:solidFill>
                <a:latin typeface="+mn-lt"/>
              </a:defRPr>
            </a:lvl1pPr>
          </a:lstStyle>
          <a:p>
            <a:endParaRPr lang="en-US"/>
          </a:p>
        </p:txBody>
      </p:sp>
      <p:sp>
        <p:nvSpPr>
          <p:cNvPr id="1029"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endParaRPr lang="en-US"/>
          </a:p>
        </p:txBody>
      </p:sp>
      <p:sp>
        <p:nvSpPr>
          <p:cNvPr id="1030" name="Rectangle 6"/>
          <p:cNvSpPr>
            <a:spLocks noGrp="1" noChangeArrowheads="1"/>
          </p:cNvSpPr>
          <p:nvPr>
            <p:ph type="sldNum" sz="quarter" idx="4"/>
          </p:nvPr>
        </p:nvSpPr>
        <p:spPr bwMode="auto">
          <a:xfrm>
            <a:off x="7010400" y="6689725"/>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solidFill>
                  <a:schemeClr val="bg1"/>
                </a:solidFill>
                <a:latin typeface="+mn-lt"/>
              </a:defRPr>
            </a:lvl1pPr>
          </a:lstStyle>
          <a:p>
            <a:fld id="{9EFF50E3-E6E1-4B5E-B3AC-447CCFDEDA4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27" r:id="rId1"/>
  </p:sldLayoutIdLst>
  <p:transition advClick="0">
    <p:dissolve/>
  </p:transition>
  <p:txStyles>
    <p:titleStyle>
      <a:lvl1pPr algn="l" rtl="0" fontAlgn="base">
        <a:spcBef>
          <a:spcPct val="0"/>
        </a:spcBef>
        <a:spcAft>
          <a:spcPct val="0"/>
        </a:spcAft>
        <a:defRPr sz="3600">
          <a:solidFill>
            <a:schemeClr val="bg1"/>
          </a:solidFill>
          <a:latin typeface="+mj-lt"/>
          <a:ea typeface="+mj-ea"/>
          <a:cs typeface="+mj-cs"/>
        </a:defRPr>
      </a:lvl1pPr>
      <a:lvl2pPr algn="l" rtl="0" fontAlgn="base">
        <a:spcBef>
          <a:spcPct val="0"/>
        </a:spcBef>
        <a:spcAft>
          <a:spcPct val="0"/>
        </a:spcAft>
        <a:defRPr sz="3600">
          <a:solidFill>
            <a:schemeClr val="bg1"/>
          </a:solidFill>
          <a:latin typeface="Impact" pitchFamily="34" charset="0"/>
        </a:defRPr>
      </a:lvl2pPr>
      <a:lvl3pPr algn="l" rtl="0" fontAlgn="base">
        <a:spcBef>
          <a:spcPct val="0"/>
        </a:spcBef>
        <a:spcAft>
          <a:spcPct val="0"/>
        </a:spcAft>
        <a:defRPr sz="3600">
          <a:solidFill>
            <a:schemeClr val="bg1"/>
          </a:solidFill>
          <a:latin typeface="Impact" pitchFamily="34" charset="0"/>
        </a:defRPr>
      </a:lvl3pPr>
      <a:lvl4pPr algn="l" rtl="0" fontAlgn="base">
        <a:spcBef>
          <a:spcPct val="0"/>
        </a:spcBef>
        <a:spcAft>
          <a:spcPct val="0"/>
        </a:spcAft>
        <a:defRPr sz="3600">
          <a:solidFill>
            <a:schemeClr val="bg1"/>
          </a:solidFill>
          <a:latin typeface="Impact" pitchFamily="34" charset="0"/>
        </a:defRPr>
      </a:lvl4pPr>
      <a:lvl5pPr algn="l" rtl="0" fontAlgn="base">
        <a:spcBef>
          <a:spcPct val="0"/>
        </a:spcBef>
        <a:spcAft>
          <a:spcPct val="0"/>
        </a:spcAft>
        <a:defRPr sz="3600">
          <a:solidFill>
            <a:schemeClr val="bg1"/>
          </a:solidFill>
          <a:latin typeface="Impact" pitchFamily="34" charset="0"/>
        </a:defRPr>
      </a:lvl5pPr>
      <a:lvl6pPr marL="457200" algn="l" rtl="0" fontAlgn="base">
        <a:spcBef>
          <a:spcPct val="0"/>
        </a:spcBef>
        <a:spcAft>
          <a:spcPct val="0"/>
        </a:spcAft>
        <a:defRPr sz="3600">
          <a:solidFill>
            <a:schemeClr val="bg1"/>
          </a:solidFill>
          <a:latin typeface="Impact" pitchFamily="34" charset="0"/>
        </a:defRPr>
      </a:lvl6pPr>
      <a:lvl7pPr marL="914400" algn="l" rtl="0" fontAlgn="base">
        <a:spcBef>
          <a:spcPct val="0"/>
        </a:spcBef>
        <a:spcAft>
          <a:spcPct val="0"/>
        </a:spcAft>
        <a:defRPr sz="3600">
          <a:solidFill>
            <a:schemeClr val="bg1"/>
          </a:solidFill>
          <a:latin typeface="Impact" pitchFamily="34" charset="0"/>
        </a:defRPr>
      </a:lvl7pPr>
      <a:lvl8pPr marL="1371600" algn="l" rtl="0" fontAlgn="base">
        <a:spcBef>
          <a:spcPct val="0"/>
        </a:spcBef>
        <a:spcAft>
          <a:spcPct val="0"/>
        </a:spcAft>
        <a:defRPr sz="3600">
          <a:solidFill>
            <a:schemeClr val="bg1"/>
          </a:solidFill>
          <a:latin typeface="Impact" pitchFamily="34" charset="0"/>
        </a:defRPr>
      </a:lvl8pPr>
      <a:lvl9pPr marL="1828800" algn="l" rtl="0" fontAlgn="base">
        <a:spcBef>
          <a:spcPct val="0"/>
        </a:spcBef>
        <a:spcAft>
          <a:spcPct val="0"/>
        </a:spcAft>
        <a:defRPr sz="3600">
          <a:solidFill>
            <a:schemeClr val="bg1"/>
          </a:solidFill>
          <a:latin typeface="Impact" pitchFamily="34" charset="0"/>
        </a:defRPr>
      </a:lvl9pPr>
    </p:titleStyle>
    <p:bodyStyle>
      <a:lvl1pPr marL="342900" indent="-342900" algn="l" rtl="0" fontAlgn="base">
        <a:spcBef>
          <a:spcPct val="20000"/>
        </a:spcBef>
        <a:spcAft>
          <a:spcPct val="0"/>
        </a:spcAft>
        <a:buSzPct val="200000"/>
        <a:defRPr sz="2000" b="1">
          <a:solidFill>
            <a:schemeClr val="tx1"/>
          </a:solidFill>
          <a:latin typeface="+mn-lt"/>
          <a:ea typeface="+mn-ea"/>
          <a:cs typeface="+mn-cs"/>
        </a:defRPr>
      </a:lvl1pPr>
      <a:lvl2pPr marL="742950" indent="-285750" algn="l" rtl="0" fontAlgn="base">
        <a:spcBef>
          <a:spcPct val="20000"/>
        </a:spcBef>
        <a:spcAft>
          <a:spcPct val="0"/>
        </a:spcAft>
        <a:buSzPct val="200000"/>
        <a:defRPr b="1">
          <a:solidFill>
            <a:schemeClr val="tx1"/>
          </a:solidFill>
          <a:latin typeface="+mn-lt"/>
        </a:defRPr>
      </a:lvl2pPr>
      <a:lvl3pPr marL="1143000" indent="-228600" algn="l" rtl="0" fontAlgn="base">
        <a:spcBef>
          <a:spcPct val="20000"/>
        </a:spcBef>
        <a:spcAft>
          <a:spcPct val="0"/>
        </a:spcAft>
        <a:buSzPct val="200000"/>
        <a:defRPr sz="1600" b="1">
          <a:solidFill>
            <a:schemeClr val="tx1"/>
          </a:solidFill>
          <a:latin typeface="+mn-lt"/>
        </a:defRPr>
      </a:lvl3pPr>
      <a:lvl4pPr marL="1600200" indent="-228600" algn="l" rtl="0" fontAlgn="base">
        <a:spcBef>
          <a:spcPct val="20000"/>
        </a:spcBef>
        <a:spcAft>
          <a:spcPct val="0"/>
        </a:spcAft>
        <a:buSzPct val="200000"/>
        <a:defRPr sz="1400" b="1">
          <a:solidFill>
            <a:schemeClr val="tx1"/>
          </a:solidFill>
          <a:latin typeface="+mn-lt"/>
        </a:defRPr>
      </a:lvl4pPr>
      <a:lvl5pPr marL="2057400" indent="-228600" algn="l" rtl="0" fontAlgn="base">
        <a:spcBef>
          <a:spcPct val="20000"/>
        </a:spcBef>
        <a:spcAft>
          <a:spcPct val="0"/>
        </a:spcAft>
        <a:buSzPct val="200000"/>
        <a:defRPr sz="1400" b="1">
          <a:solidFill>
            <a:schemeClr val="tx1"/>
          </a:solidFill>
          <a:latin typeface="+mn-lt"/>
        </a:defRPr>
      </a:lvl5pPr>
      <a:lvl6pPr marL="2514600" indent="-228600" algn="l" rtl="0" fontAlgn="base">
        <a:spcBef>
          <a:spcPct val="20000"/>
        </a:spcBef>
        <a:spcAft>
          <a:spcPct val="0"/>
        </a:spcAft>
        <a:buSzPct val="200000"/>
        <a:defRPr sz="1400" b="1">
          <a:solidFill>
            <a:schemeClr val="tx1"/>
          </a:solidFill>
          <a:latin typeface="+mn-lt"/>
        </a:defRPr>
      </a:lvl6pPr>
      <a:lvl7pPr marL="2971800" indent="-228600" algn="l" rtl="0" fontAlgn="base">
        <a:spcBef>
          <a:spcPct val="20000"/>
        </a:spcBef>
        <a:spcAft>
          <a:spcPct val="0"/>
        </a:spcAft>
        <a:buSzPct val="200000"/>
        <a:defRPr sz="1400" b="1">
          <a:solidFill>
            <a:schemeClr val="tx1"/>
          </a:solidFill>
          <a:latin typeface="+mn-lt"/>
        </a:defRPr>
      </a:lvl7pPr>
      <a:lvl8pPr marL="3429000" indent="-228600" algn="l" rtl="0" fontAlgn="base">
        <a:spcBef>
          <a:spcPct val="20000"/>
        </a:spcBef>
        <a:spcAft>
          <a:spcPct val="0"/>
        </a:spcAft>
        <a:buSzPct val="200000"/>
        <a:defRPr sz="1400" b="1">
          <a:solidFill>
            <a:schemeClr val="tx1"/>
          </a:solidFill>
          <a:latin typeface="+mn-lt"/>
        </a:defRPr>
      </a:lvl8pPr>
      <a:lvl9pPr marL="3886200" indent="-228600" algn="l" rtl="0" fontAlgn="base">
        <a:spcBef>
          <a:spcPct val="20000"/>
        </a:spcBef>
        <a:spcAft>
          <a:spcPct val="0"/>
        </a:spcAft>
        <a:buSzPct val="200000"/>
        <a:defRPr sz="1400" b="1">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76200"/>
            <a:ext cx="7467600" cy="990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143000"/>
            <a:ext cx="8229600" cy="4983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7285ED6-53BE-4FB0-967F-17632F39EB2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Lst>
  <p:transition advClick="0">
    <p:dissolve/>
  </p:transition>
  <p:txStyles>
    <p:titleStyle>
      <a:lvl1pPr algn="l" rtl="0" fontAlgn="base">
        <a:spcBef>
          <a:spcPct val="0"/>
        </a:spcBef>
        <a:spcAft>
          <a:spcPct val="0"/>
        </a:spcAft>
        <a:defRPr sz="4000">
          <a:solidFill>
            <a:srgbClr val="B9DFC6"/>
          </a:solidFill>
          <a:latin typeface="+mj-lt"/>
          <a:ea typeface="+mj-ea"/>
          <a:cs typeface="+mj-cs"/>
        </a:defRPr>
      </a:lvl1pPr>
      <a:lvl2pPr algn="l" rtl="0" fontAlgn="base">
        <a:spcBef>
          <a:spcPct val="0"/>
        </a:spcBef>
        <a:spcAft>
          <a:spcPct val="0"/>
        </a:spcAft>
        <a:defRPr sz="4000">
          <a:solidFill>
            <a:srgbClr val="B9DFC6"/>
          </a:solidFill>
          <a:latin typeface="Arial" pitchFamily="34" charset="0"/>
        </a:defRPr>
      </a:lvl2pPr>
      <a:lvl3pPr algn="l" rtl="0" fontAlgn="base">
        <a:spcBef>
          <a:spcPct val="0"/>
        </a:spcBef>
        <a:spcAft>
          <a:spcPct val="0"/>
        </a:spcAft>
        <a:defRPr sz="4000">
          <a:solidFill>
            <a:srgbClr val="B9DFC6"/>
          </a:solidFill>
          <a:latin typeface="Arial" pitchFamily="34" charset="0"/>
        </a:defRPr>
      </a:lvl3pPr>
      <a:lvl4pPr algn="l" rtl="0" fontAlgn="base">
        <a:spcBef>
          <a:spcPct val="0"/>
        </a:spcBef>
        <a:spcAft>
          <a:spcPct val="0"/>
        </a:spcAft>
        <a:defRPr sz="4000">
          <a:solidFill>
            <a:srgbClr val="B9DFC6"/>
          </a:solidFill>
          <a:latin typeface="Arial" pitchFamily="34" charset="0"/>
        </a:defRPr>
      </a:lvl4pPr>
      <a:lvl5pPr algn="l" rtl="0" fontAlgn="base">
        <a:spcBef>
          <a:spcPct val="0"/>
        </a:spcBef>
        <a:spcAft>
          <a:spcPct val="0"/>
        </a:spcAft>
        <a:defRPr sz="4000">
          <a:solidFill>
            <a:srgbClr val="B9DFC6"/>
          </a:solidFill>
          <a:latin typeface="Arial" pitchFamily="34" charset="0"/>
        </a:defRPr>
      </a:lvl5pPr>
      <a:lvl6pPr marL="457200" algn="l" rtl="0" fontAlgn="base">
        <a:spcBef>
          <a:spcPct val="0"/>
        </a:spcBef>
        <a:spcAft>
          <a:spcPct val="0"/>
        </a:spcAft>
        <a:defRPr sz="4000">
          <a:solidFill>
            <a:srgbClr val="B9DFC6"/>
          </a:solidFill>
          <a:latin typeface="Arial" pitchFamily="34" charset="0"/>
        </a:defRPr>
      </a:lvl6pPr>
      <a:lvl7pPr marL="914400" algn="l" rtl="0" fontAlgn="base">
        <a:spcBef>
          <a:spcPct val="0"/>
        </a:spcBef>
        <a:spcAft>
          <a:spcPct val="0"/>
        </a:spcAft>
        <a:defRPr sz="4000">
          <a:solidFill>
            <a:srgbClr val="B9DFC6"/>
          </a:solidFill>
          <a:latin typeface="Arial" pitchFamily="34" charset="0"/>
        </a:defRPr>
      </a:lvl7pPr>
      <a:lvl8pPr marL="1371600" algn="l" rtl="0" fontAlgn="base">
        <a:spcBef>
          <a:spcPct val="0"/>
        </a:spcBef>
        <a:spcAft>
          <a:spcPct val="0"/>
        </a:spcAft>
        <a:defRPr sz="4000">
          <a:solidFill>
            <a:srgbClr val="B9DFC6"/>
          </a:solidFill>
          <a:latin typeface="Arial" pitchFamily="34" charset="0"/>
        </a:defRPr>
      </a:lvl8pPr>
      <a:lvl9pPr marL="1828800" algn="l" rtl="0" fontAlgn="base">
        <a:spcBef>
          <a:spcPct val="0"/>
        </a:spcBef>
        <a:spcAft>
          <a:spcPct val="0"/>
        </a:spcAft>
        <a:defRPr sz="4000">
          <a:solidFill>
            <a:srgbClr val="B9DFC6"/>
          </a:solidFill>
          <a:latin typeface="Arial" pitchFamily="34" charset="0"/>
        </a:defRPr>
      </a:lvl9pPr>
    </p:titleStyle>
    <p:bodyStyle>
      <a:lvl1pPr marL="342900" indent="-342900" algn="l" rtl="0" fontAlgn="base">
        <a:spcBef>
          <a:spcPct val="20000"/>
        </a:spcBef>
        <a:spcAft>
          <a:spcPct val="0"/>
        </a:spcAft>
        <a:buChar char="•"/>
        <a:defRPr sz="2000">
          <a:solidFill>
            <a:schemeClr val="tx1"/>
          </a:solidFill>
          <a:latin typeface="+mn-lt"/>
          <a:ea typeface="+mn-ea"/>
          <a:cs typeface="+mn-cs"/>
        </a:defRPr>
      </a:lvl1pPr>
      <a:lvl2pPr marL="742950" indent="-285750" algn="l" rtl="0" fontAlgn="base">
        <a:spcBef>
          <a:spcPct val="20000"/>
        </a:spcBef>
        <a:spcAft>
          <a:spcPct val="0"/>
        </a:spcAft>
        <a:buChar char="–"/>
        <a:defRPr>
          <a:solidFill>
            <a:schemeClr val="tx1"/>
          </a:solidFill>
          <a:latin typeface="+mn-lt"/>
        </a:defRPr>
      </a:lvl2pPr>
      <a:lvl3pPr marL="1143000" indent="-228600" algn="l" rtl="0" fontAlgn="base">
        <a:spcBef>
          <a:spcPct val="20000"/>
        </a:spcBef>
        <a:spcAft>
          <a:spcPct val="0"/>
        </a:spcAft>
        <a:buChar char="•"/>
        <a:defRPr sz="1600">
          <a:solidFill>
            <a:schemeClr val="tx1"/>
          </a:solidFill>
          <a:latin typeface="+mn-lt"/>
        </a:defRPr>
      </a:lvl3pPr>
      <a:lvl4pPr marL="1600200" indent="-228600" algn="l" rtl="0" fontAlgn="base">
        <a:spcBef>
          <a:spcPct val="20000"/>
        </a:spcBef>
        <a:spcAft>
          <a:spcPct val="0"/>
        </a:spcAft>
        <a:buChar char="–"/>
        <a:defRPr sz="1400">
          <a:solidFill>
            <a:schemeClr val="tx1"/>
          </a:solidFill>
          <a:latin typeface="+mn-lt"/>
        </a:defRPr>
      </a:lvl4pPr>
      <a:lvl5pPr marL="2057400" indent="-228600" algn="l" rtl="0" fontAlgn="base">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152400"/>
            <a:ext cx="8991600"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28600" y="1143000"/>
            <a:ext cx="8686800" cy="4648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4008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endParaRPr lang="en-US"/>
          </a:p>
        </p:txBody>
      </p:sp>
      <p:sp>
        <p:nvSpPr>
          <p:cNvPr id="1029" name="Rectangle 5"/>
          <p:cNvSpPr>
            <a:spLocks noGrp="1" noChangeArrowheads="1"/>
          </p:cNvSpPr>
          <p:nvPr>
            <p:ph type="ftr" sz="quarter" idx="3"/>
          </p:nvPr>
        </p:nvSpPr>
        <p:spPr bwMode="auto">
          <a:xfrm>
            <a:off x="3124200" y="64008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defRPr>
            </a:lvl1pPr>
          </a:lstStyle>
          <a:p>
            <a:endParaRPr lang="en-US"/>
          </a:p>
        </p:txBody>
      </p:sp>
      <p:sp>
        <p:nvSpPr>
          <p:cNvPr id="1030" name="Rectangle 6"/>
          <p:cNvSpPr>
            <a:spLocks noGrp="1" noChangeArrowheads="1"/>
          </p:cNvSpPr>
          <p:nvPr>
            <p:ph type="sldNum" sz="quarter" idx="4"/>
          </p:nvPr>
        </p:nvSpPr>
        <p:spPr bwMode="auto">
          <a:xfrm>
            <a:off x="7239000" y="64008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fld id="{7B128A33-DC2C-43E5-8986-485B15F7ACE9}" type="slidenum">
              <a:rPr lang="en-US"/>
              <a:pPr/>
              <a:t>‹#›</a:t>
            </a:fld>
            <a:endParaRPr lang="en-US"/>
          </a:p>
        </p:txBody>
      </p:sp>
      <p:sp>
        <p:nvSpPr>
          <p:cNvPr id="1031" name="Line 7"/>
          <p:cNvSpPr>
            <a:spLocks noChangeShapeType="1"/>
          </p:cNvSpPr>
          <p:nvPr/>
        </p:nvSpPr>
        <p:spPr bwMode="auto">
          <a:xfrm>
            <a:off x="0" y="914400"/>
            <a:ext cx="9144000" cy="0"/>
          </a:xfrm>
          <a:prstGeom prst="line">
            <a:avLst/>
          </a:prstGeom>
          <a:noFill/>
          <a:ln w="3175">
            <a:solidFill>
              <a:schemeClr val="bg1"/>
            </a:solidFill>
            <a:round/>
            <a:headEnd/>
            <a:tailEnd/>
          </a:ln>
          <a:effectLst/>
        </p:spPr>
        <p:txBody>
          <a:bodyPr/>
          <a:lstStyle/>
          <a:p>
            <a:endParaRPr lang="fa-IR"/>
          </a:p>
        </p:txBody>
      </p:sp>
    </p:spTree>
  </p:cSld>
  <p:clrMap bg1="lt1" tx1="dk1" bg2="lt2" tx2="dk2" accent1="accent1" accent2="accent2" accent3="accent3" accent4="accent4" accent5="accent5" accent6="accent6" hlink="hlink" folHlink="folHlink"/>
  <p:sldLayoutIdLst>
    <p:sldLayoutId id="2147483831" r:id="rId1"/>
  </p:sldLayoutIdLst>
  <p:transition advClick="0">
    <p:dissolve/>
  </p:transition>
  <p:txStyles>
    <p:titleStyle>
      <a:lvl1pPr algn="ctr" rtl="0" fontAlgn="base">
        <a:spcBef>
          <a:spcPct val="0"/>
        </a:spcBef>
        <a:spcAft>
          <a:spcPct val="0"/>
        </a:spcAft>
        <a:defRPr sz="4800">
          <a:solidFill>
            <a:schemeClr val="bg1"/>
          </a:solidFill>
          <a:latin typeface="+mj-lt"/>
          <a:ea typeface="+mj-ea"/>
          <a:cs typeface="+mj-cs"/>
        </a:defRPr>
      </a:lvl1pPr>
      <a:lvl2pPr algn="ctr" rtl="0" fontAlgn="base">
        <a:spcBef>
          <a:spcPct val="0"/>
        </a:spcBef>
        <a:spcAft>
          <a:spcPct val="0"/>
        </a:spcAft>
        <a:defRPr sz="4800">
          <a:solidFill>
            <a:schemeClr val="bg1"/>
          </a:solidFill>
          <a:latin typeface="Eras Bold ITC" pitchFamily="34" charset="0"/>
        </a:defRPr>
      </a:lvl2pPr>
      <a:lvl3pPr algn="ctr" rtl="0" fontAlgn="base">
        <a:spcBef>
          <a:spcPct val="0"/>
        </a:spcBef>
        <a:spcAft>
          <a:spcPct val="0"/>
        </a:spcAft>
        <a:defRPr sz="4800">
          <a:solidFill>
            <a:schemeClr val="bg1"/>
          </a:solidFill>
          <a:latin typeface="Eras Bold ITC" pitchFamily="34" charset="0"/>
        </a:defRPr>
      </a:lvl3pPr>
      <a:lvl4pPr algn="ctr" rtl="0" fontAlgn="base">
        <a:spcBef>
          <a:spcPct val="0"/>
        </a:spcBef>
        <a:spcAft>
          <a:spcPct val="0"/>
        </a:spcAft>
        <a:defRPr sz="4800">
          <a:solidFill>
            <a:schemeClr val="bg1"/>
          </a:solidFill>
          <a:latin typeface="Eras Bold ITC" pitchFamily="34" charset="0"/>
        </a:defRPr>
      </a:lvl4pPr>
      <a:lvl5pPr algn="ctr" rtl="0" fontAlgn="base">
        <a:spcBef>
          <a:spcPct val="0"/>
        </a:spcBef>
        <a:spcAft>
          <a:spcPct val="0"/>
        </a:spcAft>
        <a:defRPr sz="4800">
          <a:solidFill>
            <a:schemeClr val="bg1"/>
          </a:solidFill>
          <a:latin typeface="Eras Bold ITC" pitchFamily="34" charset="0"/>
        </a:defRPr>
      </a:lvl5pPr>
      <a:lvl6pPr marL="457200" algn="ctr" rtl="0" fontAlgn="base">
        <a:spcBef>
          <a:spcPct val="0"/>
        </a:spcBef>
        <a:spcAft>
          <a:spcPct val="0"/>
        </a:spcAft>
        <a:defRPr sz="4800">
          <a:solidFill>
            <a:schemeClr val="bg1"/>
          </a:solidFill>
          <a:latin typeface="Eras Bold ITC" pitchFamily="34" charset="0"/>
        </a:defRPr>
      </a:lvl6pPr>
      <a:lvl7pPr marL="914400" algn="ctr" rtl="0" fontAlgn="base">
        <a:spcBef>
          <a:spcPct val="0"/>
        </a:spcBef>
        <a:spcAft>
          <a:spcPct val="0"/>
        </a:spcAft>
        <a:defRPr sz="4800">
          <a:solidFill>
            <a:schemeClr val="bg1"/>
          </a:solidFill>
          <a:latin typeface="Eras Bold ITC" pitchFamily="34" charset="0"/>
        </a:defRPr>
      </a:lvl7pPr>
      <a:lvl8pPr marL="1371600" algn="ctr" rtl="0" fontAlgn="base">
        <a:spcBef>
          <a:spcPct val="0"/>
        </a:spcBef>
        <a:spcAft>
          <a:spcPct val="0"/>
        </a:spcAft>
        <a:defRPr sz="4800">
          <a:solidFill>
            <a:schemeClr val="bg1"/>
          </a:solidFill>
          <a:latin typeface="Eras Bold ITC" pitchFamily="34" charset="0"/>
        </a:defRPr>
      </a:lvl8pPr>
      <a:lvl9pPr marL="1828800" algn="ctr" rtl="0" fontAlgn="base">
        <a:spcBef>
          <a:spcPct val="0"/>
        </a:spcBef>
        <a:spcAft>
          <a:spcPct val="0"/>
        </a:spcAft>
        <a:defRPr sz="4800">
          <a:solidFill>
            <a:schemeClr val="bg1"/>
          </a:solidFill>
          <a:latin typeface="Eras Bold ITC" pitchFamily="34"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defRPr>
      </a:lvl2pPr>
      <a:lvl3pPr marL="1143000" indent="-228600" algn="l" rtl="0" fontAlgn="base">
        <a:spcBef>
          <a:spcPct val="20000"/>
        </a:spcBef>
        <a:spcAft>
          <a:spcPct val="0"/>
        </a:spcAft>
        <a:buChar char="•"/>
        <a:defRPr>
          <a:solidFill>
            <a:schemeClr val="tx1"/>
          </a:solidFill>
          <a:latin typeface="+mn-lt"/>
        </a:defRPr>
      </a:lvl3pPr>
      <a:lvl4pPr marL="1600200" indent="-228600" algn="l" rtl="0" fontAlgn="base">
        <a:spcBef>
          <a:spcPct val="20000"/>
        </a:spcBef>
        <a:spcAft>
          <a:spcPct val="0"/>
        </a:spcAft>
        <a:buChar char="–"/>
        <a:defRPr sz="1600">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914400" y="1295400"/>
            <a:ext cx="8077200" cy="502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endParaRPr lang="en-US"/>
          </a:p>
        </p:txBody>
      </p:sp>
      <p:sp>
        <p:nvSpPr>
          <p:cNvPr id="1029" name="Rectangle 5"/>
          <p:cNvSpPr>
            <a:spLocks noGrp="1" noChangeArrowheads="1"/>
          </p:cNvSpPr>
          <p:nvPr>
            <p:ph type="ftr" sz="quarter" idx="3"/>
          </p:nvPr>
        </p:nvSpPr>
        <p:spPr bwMode="auto">
          <a:xfrm>
            <a:off x="3124200" y="65532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defRPr>
            </a:lvl1pPr>
          </a:lstStyle>
          <a:p>
            <a:endParaRPr lang="en-US"/>
          </a:p>
        </p:txBody>
      </p:sp>
      <p:sp>
        <p:nvSpPr>
          <p:cNvPr id="1030" name="Rectangle 6"/>
          <p:cNvSpPr>
            <a:spLocks noGrp="1" noChangeArrowheads="1"/>
          </p:cNvSpPr>
          <p:nvPr>
            <p:ph type="sldNum" sz="quarter" idx="4"/>
          </p:nvPr>
        </p:nvSpPr>
        <p:spPr bwMode="auto">
          <a:xfrm>
            <a:off x="7239000" y="65532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fld id="{E2382C9C-AA17-467C-B194-7BAC50B8BA9B}" type="slidenum">
              <a:rPr lang="en-US"/>
              <a:pPr/>
              <a:t>‹#›</a:t>
            </a:fld>
            <a:endParaRPr lang="en-US"/>
          </a:p>
        </p:txBody>
      </p:sp>
      <p:grpSp>
        <p:nvGrpSpPr>
          <p:cNvPr id="2" name="Group 13"/>
          <p:cNvGrpSpPr>
            <a:grpSpLocks/>
          </p:cNvGrpSpPr>
          <p:nvPr/>
        </p:nvGrpSpPr>
        <p:grpSpPr bwMode="auto">
          <a:xfrm>
            <a:off x="0" y="685800"/>
            <a:ext cx="9077325" cy="500063"/>
            <a:chOff x="-6" y="3552"/>
            <a:chExt cx="5718" cy="315"/>
          </a:xfrm>
        </p:grpSpPr>
        <p:sp>
          <p:nvSpPr>
            <p:cNvPr id="1034" name="Line 10"/>
            <p:cNvSpPr>
              <a:spLocks noChangeShapeType="1"/>
            </p:cNvSpPr>
            <p:nvPr userDrawn="1"/>
          </p:nvSpPr>
          <p:spPr bwMode="auto">
            <a:xfrm>
              <a:off x="0" y="3840"/>
              <a:ext cx="5712" cy="0"/>
            </a:xfrm>
            <a:prstGeom prst="line">
              <a:avLst/>
            </a:prstGeom>
            <a:noFill/>
            <a:ln w="19050">
              <a:solidFill>
                <a:schemeClr val="tx1"/>
              </a:solidFill>
              <a:round/>
              <a:headEnd/>
              <a:tailEnd/>
            </a:ln>
            <a:effectLst/>
          </p:spPr>
          <p:txBody>
            <a:bodyPr/>
            <a:lstStyle/>
            <a:p>
              <a:endParaRPr lang="fa-IR"/>
            </a:p>
          </p:txBody>
        </p:sp>
        <p:sp>
          <p:nvSpPr>
            <p:cNvPr id="1035" name="Line 11"/>
            <p:cNvSpPr>
              <a:spLocks noChangeShapeType="1"/>
            </p:cNvSpPr>
            <p:nvPr userDrawn="1"/>
          </p:nvSpPr>
          <p:spPr bwMode="auto">
            <a:xfrm>
              <a:off x="-6" y="3867"/>
              <a:ext cx="576" cy="0"/>
            </a:xfrm>
            <a:prstGeom prst="line">
              <a:avLst/>
            </a:prstGeom>
            <a:noFill/>
            <a:ln w="76200">
              <a:solidFill>
                <a:schemeClr val="tx1"/>
              </a:solidFill>
              <a:round/>
              <a:headEnd/>
              <a:tailEnd/>
            </a:ln>
            <a:effectLst/>
          </p:spPr>
          <p:txBody>
            <a:bodyPr/>
            <a:lstStyle/>
            <a:p>
              <a:endParaRPr lang="fa-IR"/>
            </a:p>
          </p:txBody>
        </p:sp>
        <p:sp>
          <p:nvSpPr>
            <p:cNvPr id="1036" name="Rectangle 12"/>
            <p:cNvSpPr>
              <a:spLocks noChangeArrowheads="1"/>
            </p:cNvSpPr>
            <p:nvPr userDrawn="1"/>
          </p:nvSpPr>
          <p:spPr bwMode="auto">
            <a:xfrm>
              <a:off x="5472" y="3552"/>
              <a:ext cx="240" cy="288"/>
            </a:xfrm>
            <a:prstGeom prst="rect">
              <a:avLst/>
            </a:prstGeom>
            <a:solidFill>
              <a:schemeClr val="tx1"/>
            </a:solidFill>
            <a:ln w="9525">
              <a:solidFill>
                <a:schemeClr val="tx1"/>
              </a:solidFill>
              <a:miter lim="800000"/>
              <a:headEnd/>
              <a:tailEnd/>
            </a:ln>
            <a:effectLst/>
          </p:spPr>
          <p:txBody>
            <a:bodyPr wrap="none" anchor="ctr"/>
            <a:lstStyle/>
            <a:p>
              <a:pPr algn="ctr"/>
              <a:endParaRPr lang="fa-IR" sz="2400">
                <a:solidFill>
                  <a:schemeClr val="bg1"/>
                </a:solidFill>
              </a:endParaRPr>
            </a:p>
          </p:txBody>
        </p:sp>
      </p:grpSp>
      <p:sp>
        <p:nvSpPr>
          <p:cNvPr id="1026" name="Rectangle 2"/>
          <p:cNvSpPr>
            <a:spLocks noGrp="1" noChangeArrowheads="1"/>
          </p:cNvSpPr>
          <p:nvPr>
            <p:ph type="title"/>
          </p:nvPr>
        </p:nvSpPr>
        <p:spPr bwMode="auto">
          <a:xfrm>
            <a:off x="152400" y="685800"/>
            <a:ext cx="8513763"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9" name="Line 15"/>
          <p:cNvSpPr>
            <a:spLocks noChangeShapeType="1"/>
          </p:cNvSpPr>
          <p:nvPr/>
        </p:nvSpPr>
        <p:spPr bwMode="auto">
          <a:xfrm flipH="1">
            <a:off x="0" y="6477000"/>
            <a:ext cx="9134475" cy="0"/>
          </a:xfrm>
          <a:prstGeom prst="line">
            <a:avLst/>
          </a:prstGeom>
          <a:noFill/>
          <a:ln w="19050">
            <a:solidFill>
              <a:schemeClr val="tx1"/>
            </a:solidFill>
            <a:round/>
            <a:headEnd/>
            <a:tailEnd/>
          </a:ln>
          <a:effectLst/>
        </p:spPr>
        <p:txBody>
          <a:bodyPr/>
          <a:lstStyle/>
          <a:p>
            <a:endParaRPr lang="fa-IR"/>
          </a:p>
        </p:txBody>
      </p:sp>
      <p:sp>
        <p:nvSpPr>
          <p:cNvPr id="1040" name="Line 16"/>
          <p:cNvSpPr>
            <a:spLocks noChangeShapeType="1"/>
          </p:cNvSpPr>
          <p:nvPr/>
        </p:nvSpPr>
        <p:spPr bwMode="auto">
          <a:xfrm flipH="1">
            <a:off x="8237538" y="6519863"/>
            <a:ext cx="906462" cy="0"/>
          </a:xfrm>
          <a:prstGeom prst="line">
            <a:avLst/>
          </a:prstGeom>
          <a:noFill/>
          <a:ln w="76200">
            <a:solidFill>
              <a:schemeClr val="tx1"/>
            </a:solidFill>
            <a:round/>
            <a:headEnd/>
            <a:tailEnd/>
          </a:ln>
          <a:effectLst/>
        </p:spPr>
        <p:txBody>
          <a:bodyPr/>
          <a:lstStyle/>
          <a:p>
            <a:endParaRPr lang="fa-IR"/>
          </a:p>
        </p:txBody>
      </p:sp>
    </p:spTree>
  </p:cSld>
  <p:clrMap bg1="lt1" tx1="dk1" bg2="lt2" tx2="dk2" accent1="accent1" accent2="accent2" accent3="accent3" accent4="accent4" accent5="accent5" accent6="accent6" hlink="hlink" folHlink="folHlink"/>
  <p:sldLayoutIdLst>
    <p:sldLayoutId id="2147483833" r:id="rId1"/>
  </p:sldLayoutIdLst>
  <p:transition advClick="0">
    <p:dissolve/>
  </p:transition>
  <p:txStyles>
    <p:titleStyle>
      <a:lvl1pPr algn="r" rtl="0" fontAlgn="base">
        <a:spcBef>
          <a:spcPct val="0"/>
        </a:spcBef>
        <a:spcAft>
          <a:spcPct val="0"/>
        </a:spcAft>
        <a:defRPr sz="3600">
          <a:solidFill>
            <a:schemeClr val="tx1"/>
          </a:solidFill>
          <a:latin typeface="+mj-lt"/>
          <a:ea typeface="+mj-ea"/>
          <a:cs typeface="+mj-cs"/>
        </a:defRPr>
      </a:lvl1pPr>
      <a:lvl2pPr algn="r" rtl="0" fontAlgn="base">
        <a:spcBef>
          <a:spcPct val="0"/>
        </a:spcBef>
        <a:spcAft>
          <a:spcPct val="0"/>
        </a:spcAft>
        <a:defRPr sz="3600">
          <a:solidFill>
            <a:schemeClr val="tx1"/>
          </a:solidFill>
          <a:latin typeface="Arial Black" pitchFamily="34" charset="0"/>
        </a:defRPr>
      </a:lvl2pPr>
      <a:lvl3pPr algn="r" rtl="0" fontAlgn="base">
        <a:spcBef>
          <a:spcPct val="0"/>
        </a:spcBef>
        <a:spcAft>
          <a:spcPct val="0"/>
        </a:spcAft>
        <a:defRPr sz="3600">
          <a:solidFill>
            <a:schemeClr val="tx1"/>
          </a:solidFill>
          <a:latin typeface="Arial Black" pitchFamily="34" charset="0"/>
        </a:defRPr>
      </a:lvl3pPr>
      <a:lvl4pPr algn="r" rtl="0" fontAlgn="base">
        <a:spcBef>
          <a:spcPct val="0"/>
        </a:spcBef>
        <a:spcAft>
          <a:spcPct val="0"/>
        </a:spcAft>
        <a:defRPr sz="3600">
          <a:solidFill>
            <a:schemeClr val="tx1"/>
          </a:solidFill>
          <a:latin typeface="Arial Black" pitchFamily="34" charset="0"/>
        </a:defRPr>
      </a:lvl4pPr>
      <a:lvl5pPr algn="r" rtl="0" fontAlgn="base">
        <a:spcBef>
          <a:spcPct val="0"/>
        </a:spcBef>
        <a:spcAft>
          <a:spcPct val="0"/>
        </a:spcAft>
        <a:defRPr sz="3600">
          <a:solidFill>
            <a:schemeClr val="tx1"/>
          </a:solidFill>
          <a:latin typeface="Arial Black" pitchFamily="34" charset="0"/>
        </a:defRPr>
      </a:lvl5pPr>
      <a:lvl6pPr marL="457200" algn="r" rtl="0" fontAlgn="base">
        <a:spcBef>
          <a:spcPct val="0"/>
        </a:spcBef>
        <a:spcAft>
          <a:spcPct val="0"/>
        </a:spcAft>
        <a:defRPr sz="3600">
          <a:solidFill>
            <a:schemeClr val="tx1"/>
          </a:solidFill>
          <a:latin typeface="Arial Black" pitchFamily="34" charset="0"/>
        </a:defRPr>
      </a:lvl6pPr>
      <a:lvl7pPr marL="914400" algn="r" rtl="0" fontAlgn="base">
        <a:spcBef>
          <a:spcPct val="0"/>
        </a:spcBef>
        <a:spcAft>
          <a:spcPct val="0"/>
        </a:spcAft>
        <a:defRPr sz="3600">
          <a:solidFill>
            <a:schemeClr val="tx1"/>
          </a:solidFill>
          <a:latin typeface="Arial Black" pitchFamily="34" charset="0"/>
        </a:defRPr>
      </a:lvl7pPr>
      <a:lvl8pPr marL="1371600" algn="r" rtl="0" fontAlgn="base">
        <a:spcBef>
          <a:spcPct val="0"/>
        </a:spcBef>
        <a:spcAft>
          <a:spcPct val="0"/>
        </a:spcAft>
        <a:defRPr sz="3600">
          <a:solidFill>
            <a:schemeClr val="tx1"/>
          </a:solidFill>
          <a:latin typeface="Arial Black" pitchFamily="34" charset="0"/>
        </a:defRPr>
      </a:lvl8pPr>
      <a:lvl9pPr marL="1828800" algn="r" rtl="0" fontAlgn="base">
        <a:spcBef>
          <a:spcPct val="0"/>
        </a:spcBef>
        <a:spcAft>
          <a:spcPct val="0"/>
        </a:spcAft>
        <a:defRPr sz="3600">
          <a:solidFill>
            <a:schemeClr val="tx1"/>
          </a:solidFill>
          <a:latin typeface="Arial Black" pitchFamily="34"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b="1">
          <a:solidFill>
            <a:schemeClr val="tx1"/>
          </a:solidFill>
          <a:latin typeface="+mn-lt"/>
        </a:defRPr>
      </a:lvl2pPr>
      <a:lvl3pPr marL="1143000" indent="-228600" algn="l" rtl="0" fontAlgn="base">
        <a:spcBef>
          <a:spcPct val="20000"/>
        </a:spcBef>
        <a:spcAft>
          <a:spcPct val="0"/>
        </a:spcAft>
        <a:buChar char="•"/>
        <a:defRPr sz="2000" b="1">
          <a:solidFill>
            <a:schemeClr val="tx1"/>
          </a:solidFill>
          <a:latin typeface="+mn-lt"/>
        </a:defRPr>
      </a:lvl3pPr>
      <a:lvl4pPr marL="1600200" indent="-228600" algn="l" rtl="0" fontAlgn="base">
        <a:spcBef>
          <a:spcPct val="20000"/>
        </a:spcBef>
        <a:spcAft>
          <a:spcPct val="0"/>
        </a:spcAft>
        <a:buChar char="–"/>
        <a:defRPr b="1">
          <a:solidFill>
            <a:schemeClr val="tx1"/>
          </a:solidFill>
          <a:latin typeface="+mn-lt"/>
        </a:defRPr>
      </a:lvl4pPr>
      <a:lvl5pPr marL="2057400" indent="-228600" algn="l" rtl="0" fontAlgn="base">
        <a:spcBef>
          <a:spcPct val="20000"/>
        </a:spcBef>
        <a:spcAft>
          <a:spcPct val="0"/>
        </a:spcAft>
        <a:buChar char="»"/>
        <a:defRPr b="1">
          <a:solidFill>
            <a:schemeClr val="tx1"/>
          </a:solidFill>
          <a:latin typeface="+mn-lt"/>
        </a:defRPr>
      </a:lvl5pPr>
      <a:lvl6pPr marL="2514600" indent="-228600" algn="l" rtl="0" fontAlgn="base">
        <a:spcBef>
          <a:spcPct val="20000"/>
        </a:spcBef>
        <a:spcAft>
          <a:spcPct val="0"/>
        </a:spcAft>
        <a:buChar char="»"/>
        <a:defRPr b="1">
          <a:solidFill>
            <a:schemeClr val="tx1"/>
          </a:solidFill>
          <a:latin typeface="+mn-lt"/>
        </a:defRPr>
      </a:lvl6pPr>
      <a:lvl7pPr marL="2971800" indent="-228600" algn="l" rtl="0" fontAlgn="base">
        <a:spcBef>
          <a:spcPct val="20000"/>
        </a:spcBef>
        <a:spcAft>
          <a:spcPct val="0"/>
        </a:spcAft>
        <a:buChar char="»"/>
        <a:defRPr b="1">
          <a:solidFill>
            <a:schemeClr val="tx1"/>
          </a:solidFill>
          <a:latin typeface="+mn-lt"/>
        </a:defRPr>
      </a:lvl7pPr>
      <a:lvl8pPr marL="3429000" indent="-228600" algn="l" rtl="0" fontAlgn="base">
        <a:spcBef>
          <a:spcPct val="20000"/>
        </a:spcBef>
        <a:spcAft>
          <a:spcPct val="0"/>
        </a:spcAft>
        <a:buChar char="»"/>
        <a:defRPr b="1">
          <a:solidFill>
            <a:schemeClr val="tx1"/>
          </a:solidFill>
          <a:latin typeface="+mn-lt"/>
        </a:defRPr>
      </a:lvl8pPr>
      <a:lvl9pPr marL="3886200" indent="-228600" algn="l" rtl="0" fontAlgn="base">
        <a:spcBef>
          <a:spcPct val="20000"/>
        </a:spcBef>
        <a:spcAft>
          <a:spcPct val="0"/>
        </a:spcAft>
        <a:buChar char="»"/>
        <a:defRPr b="1">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8382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7526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2F87DA3-49FF-4336-9318-97878DD6B09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35" r:id="rId1"/>
  </p:sldLayoutIdLst>
  <p:transition advClick="0">
    <p:dissolv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75BB56E-9505-4ADA-BD27-483BE4BCAA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ransition advClick="0">
    <p:dissolve/>
  </p:transition>
  <p:timing>
    <p:tnLst>
      <p:par>
        <p:cTn id="1" dur="indefinite" restart="never" nodeType="tmRoot"/>
      </p:par>
    </p:tnLst>
  </p:timing>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8229600"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0668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A4D617F-11D7-4975-B044-CBFB3913494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Lst>
  <p:transition advClick="0">
    <p:dissolve/>
  </p:transition>
  <p:txStyles>
    <p:titleStyle>
      <a:lvl1pPr algn="l" rtl="0" fontAlgn="base">
        <a:spcBef>
          <a:spcPct val="0"/>
        </a:spcBef>
        <a:spcAft>
          <a:spcPct val="0"/>
        </a:spcAft>
        <a:defRPr sz="3600">
          <a:solidFill>
            <a:srgbClr val="E6D0B2"/>
          </a:solidFill>
          <a:latin typeface="+mj-lt"/>
          <a:ea typeface="+mj-ea"/>
          <a:cs typeface="+mj-cs"/>
        </a:defRPr>
      </a:lvl1pPr>
      <a:lvl2pPr algn="l" rtl="0" fontAlgn="base">
        <a:spcBef>
          <a:spcPct val="0"/>
        </a:spcBef>
        <a:spcAft>
          <a:spcPct val="0"/>
        </a:spcAft>
        <a:defRPr sz="3600">
          <a:solidFill>
            <a:srgbClr val="E6D0B2"/>
          </a:solidFill>
          <a:latin typeface="Arial" pitchFamily="34" charset="0"/>
        </a:defRPr>
      </a:lvl2pPr>
      <a:lvl3pPr algn="l" rtl="0" fontAlgn="base">
        <a:spcBef>
          <a:spcPct val="0"/>
        </a:spcBef>
        <a:spcAft>
          <a:spcPct val="0"/>
        </a:spcAft>
        <a:defRPr sz="3600">
          <a:solidFill>
            <a:srgbClr val="E6D0B2"/>
          </a:solidFill>
          <a:latin typeface="Arial" pitchFamily="34" charset="0"/>
        </a:defRPr>
      </a:lvl3pPr>
      <a:lvl4pPr algn="l" rtl="0" fontAlgn="base">
        <a:spcBef>
          <a:spcPct val="0"/>
        </a:spcBef>
        <a:spcAft>
          <a:spcPct val="0"/>
        </a:spcAft>
        <a:defRPr sz="3600">
          <a:solidFill>
            <a:srgbClr val="E6D0B2"/>
          </a:solidFill>
          <a:latin typeface="Arial" pitchFamily="34" charset="0"/>
        </a:defRPr>
      </a:lvl4pPr>
      <a:lvl5pPr algn="l" rtl="0" fontAlgn="base">
        <a:spcBef>
          <a:spcPct val="0"/>
        </a:spcBef>
        <a:spcAft>
          <a:spcPct val="0"/>
        </a:spcAft>
        <a:defRPr sz="3600">
          <a:solidFill>
            <a:srgbClr val="E6D0B2"/>
          </a:solidFill>
          <a:latin typeface="Arial" pitchFamily="34" charset="0"/>
        </a:defRPr>
      </a:lvl5pPr>
      <a:lvl6pPr marL="457200" algn="l" rtl="0" fontAlgn="base">
        <a:spcBef>
          <a:spcPct val="0"/>
        </a:spcBef>
        <a:spcAft>
          <a:spcPct val="0"/>
        </a:spcAft>
        <a:defRPr sz="3600">
          <a:solidFill>
            <a:srgbClr val="E6D0B2"/>
          </a:solidFill>
          <a:latin typeface="Arial" pitchFamily="34" charset="0"/>
        </a:defRPr>
      </a:lvl6pPr>
      <a:lvl7pPr marL="914400" algn="l" rtl="0" fontAlgn="base">
        <a:spcBef>
          <a:spcPct val="0"/>
        </a:spcBef>
        <a:spcAft>
          <a:spcPct val="0"/>
        </a:spcAft>
        <a:defRPr sz="3600">
          <a:solidFill>
            <a:srgbClr val="E6D0B2"/>
          </a:solidFill>
          <a:latin typeface="Arial" pitchFamily="34" charset="0"/>
        </a:defRPr>
      </a:lvl7pPr>
      <a:lvl8pPr marL="1371600" algn="l" rtl="0" fontAlgn="base">
        <a:spcBef>
          <a:spcPct val="0"/>
        </a:spcBef>
        <a:spcAft>
          <a:spcPct val="0"/>
        </a:spcAft>
        <a:defRPr sz="3600">
          <a:solidFill>
            <a:srgbClr val="E6D0B2"/>
          </a:solidFill>
          <a:latin typeface="Arial" pitchFamily="34" charset="0"/>
        </a:defRPr>
      </a:lvl8pPr>
      <a:lvl9pPr marL="1828800" algn="l" rtl="0" fontAlgn="base">
        <a:spcBef>
          <a:spcPct val="0"/>
        </a:spcBef>
        <a:spcAft>
          <a:spcPct val="0"/>
        </a:spcAft>
        <a:defRPr sz="3600">
          <a:solidFill>
            <a:srgbClr val="E6D0B2"/>
          </a:solidFill>
          <a:latin typeface="Arial" pitchFamily="34" charset="0"/>
        </a:defRPr>
      </a:lvl9pPr>
    </p:titleStyle>
    <p:bodyStyle>
      <a:lvl1pPr marL="342900" indent="-342900" algn="l" rtl="0" fontAlgn="base">
        <a:spcBef>
          <a:spcPct val="20000"/>
        </a:spcBef>
        <a:spcAft>
          <a:spcPct val="0"/>
        </a:spcAft>
        <a:buChar char="•"/>
        <a:defRPr>
          <a:solidFill>
            <a:schemeClr val="tx1"/>
          </a:solidFill>
          <a:latin typeface="+mn-lt"/>
          <a:ea typeface="+mn-ea"/>
          <a:cs typeface="+mn-cs"/>
        </a:defRPr>
      </a:lvl1pPr>
      <a:lvl2pPr marL="742950" indent="-285750" algn="l" rtl="0" fontAlgn="base">
        <a:spcBef>
          <a:spcPct val="20000"/>
        </a:spcBef>
        <a:spcAft>
          <a:spcPct val="0"/>
        </a:spcAft>
        <a:buChar char="–"/>
        <a:defRPr sz="1600">
          <a:solidFill>
            <a:schemeClr val="tx1"/>
          </a:solidFill>
          <a:latin typeface="+mn-lt"/>
        </a:defRPr>
      </a:lvl2pPr>
      <a:lvl3pPr marL="1143000" indent="-228600" algn="l" rtl="0" fontAlgn="base">
        <a:spcBef>
          <a:spcPct val="20000"/>
        </a:spcBef>
        <a:spcAft>
          <a:spcPct val="0"/>
        </a:spcAft>
        <a:buChar char="•"/>
        <a:defRPr sz="1400">
          <a:solidFill>
            <a:schemeClr val="tx1"/>
          </a:solidFill>
          <a:latin typeface="+mn-lt"/>
        </a:defRPr>
      </a:lvl3pPr>
      <a:lvl4pPr marL="1600200" indent="-228600" algn="l" rtl="0" fontAlgn="base">
        <a:spcBef>
          <a:spcPct val="20000"/>
        </a:spcBef>
        <a:spcAft>
          <a:spcPct val="0"/>
        </a:spcAft>
        <a:buChar char="–"/>
        <a:defRPr sz="1200">
          <a:solidFill>
            <a:schemeClr val="tx1"/>
          </a:solidFill>
          <a:latin typeface="+mn-lt"/>
        </a:defRPr>
      </a:lvl4pPr>
      <a:lvl5pPr marL="2057400" indent="-228600" algn="l" rtl="0" fontAlgn="base">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5F18C1D-EF1A-499C-B502-3FBB0495184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86" r:id="rId2"/>
    <p:sldLayoutId id="2147483721" r:id="rId3"/>
  </p:sldLayoutIdLst>
  <p:transition advClick="0">
    <p:dissolve/>
  </p:transition>
  <p:txStyles>
    <p:titleStyle>
      <a:lvl1pPr algn="ctr" rtl="0" fontAlgn="base">
        <a:spcBef>
          <a:spcPct val="0"/>
        </a:spcBef>
        <a:spcAft>
          <a:spcPct val="0"/>
        </a:spcAft>
        <a:defRPr sz="4400" b="1" i="1">
          <a:solidFill>
            <a:schemeClr val="tx2"/>
          </a:solidFill>
          <a:latin typeface="+mj-lt"/>
          <a:ea typeface="+mj-ea"/>
          <a:cs typeface="+mj-cs"/>
        </a:defRPr>
      </a:lvl1pPr>
      <a:lvl2pPr algn="ctr" rtl="0" fontAlgn="base">
        <a:spcBef>
          <a:spcPct val="0"/>
        </a:spcBef>
        <a:spcAft>
          <a:spcPct val="0"/>
        </a:spcAft>
        <a:defRPr sz="4400" b="1" i="1">
          <a:solidFill>
            <a:schemeClr val="tx2"/>
          </a:solidFill>
          <a:latin typeface="Garamond" pitchFamily="18" charset="0"/>
        </a:defRPr>
      </a:lvl2pPr>
      <a:lvl3pPr algn="ctr" rtl="0" fontAlgn="base">
        <a:spcBef>
          <a:spcPct val="0"/>
        </a:spcBef>
        <a:spcAft>
          <a:spcPct val="0"/>
        </a:spcAft>
        <a:defRPr sz="4400" b="1" i="1">
          <a:solidFill>
            <a:schemeClr val="tx2"/>
          </a:solidFill>
          <a:latin typeface="Garamond" pitchFamily="18" charset="0"/>
        </a:defRPr>
      </a:lvl3pPr>
      <a:lvl4pPr algn="ctr" rtl="0" fontAlgn="base">
        <a:spcBef>
          <a:spcPct val="0"/>
        </a:spcBef>
        <a:spcAft>
          <a:spcPct val="0"/>
        </a:spcAft>
        <a:defRPr sz="4400" b="1" i="1">
          <a:solidFill>
            <a:schemeClr val="tx2"/>
          </a:solidFill>
          <a:latin typeface="Garamond" pitchFamily="18" charset="0"/>
        </a:defRPr>
      </a:lvl4pPr>
      <a:lvl5pPr algn="ctr" rtl="0" fontAlgn="base">
        <a:spcBef>
          <a:spcPct val="0"/>
        </a:spcBef>
        <a:spcAft>
          <a:spcPct val="0"/>
        </a:spcAft>
        <a:defRPr sz="4400" b="1" i="1">
          <a:solidFill>
            <a:schemeClr val="tx2"/>
          </a:solidFill>
          <a:latin typeface="Garamond" pitchFamily="18" charset="0"/>
        </a:defRPr>
      </a:lvl5pPr>
      <a:lvl6pPr marL="457200" algn="ctr" rtl="0" fontAlgn="base">
        <a:spcBef>
          <a:spcPct val="0"/>
        </a:spcBef>
        <a:spcAft>
          <a:spcPct val="0"/>
        </a:spcAft>
        <a:defRPr sz="4400" b="1" i="1">
          <a:solidFill>
            <a:schemeClr val="tx2"/>
          </a:solidFill>
          <a:latin typeface="Garamond" pitchFamily="18" charset="0"/>
        </a:defRPr>
      </a:lvl6pPr>
      <a:lvl7pPr marL="914400" algn="ctr" rtl="0" fontAlgn="base">
        <a:spcBef>
          <a:spcPct val="0"/>
        </a:spcBef>
        <a:spcAft>
          <a:spcPct val="0"/>
        </a:spcAft>
        <a:defRPr sz="4400" b="1" i="1">
          <a:solidFill>
            <a:schemeClr val="tx2"/>
          </a:solidFill>
          <a:latin typeface="Garamond" pitchFamily="18" charset="0"/>
        </a:defRPr>
      </a:lvl7pPr>
      <a:lvl8pPr marL="1371600" algn="ctr" rtl="0" fontAlgn="base">
        <a:spcBef>
          <a:spcPct val="0"/>
        </a:spcBef>
        <a:spcAft>
          <a:spcPct val="0"/>
        </a:spcAft>
        <a:defRPr sz="4400" b="1" i="1">
          <a:solidFill>
            <a:schemeClr val="tx2"/>
          </a:solidFill>
          <a:latin typeface="Garamond" pitchFamily="18" charset="0"/>
        </a:defRPr>
      </a:lvl8pPr>
      <a:lvl9pPr marL="1828800" algn="ctr" rtl="0" fontAlgn="base">
        <a:spcBef>
          <a:spcPct val="0"/>
        </a:spcBef>
        <a:spcAft>
          <a:spcPct val="0"/>
        </a:spcAft>
        <a:defRPr sz="4400" b="1" i="1">
          <a:solidFill>
            <a:schemeClr val="tx2"/>
          </a:solidFill>
          <a:latin typeface="Garamond"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152400"/>
            <a:ext cx="75438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143000" y="1219201"/>
            <a:ext cx="7543800" cy="4906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4FF9EC3-9DC6-4439-8B6D-6471DE0649A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6" r:id="rId1"/>
  </p:sldLayoutIdLst>
  <p:transition advClick="0">
    <p:dissolve/>
  </p:transition>
  <p:txStyles>
    <p:titleStyle>
      <a:lvl1pPr algn="l" rtl="0" fontAlgn="base">
        <a:spcBef>
          <a:spcPct val="0"/>
        </a:spcBef>
        <a:spcAft>
          <a:spcPct val="0"/>
        </a:spcAft>
        <a:defRPr sz="3600">
          <a:solidFill>
            <a:srgbClr val="FBFCD0"/>
          </a:solidFill>
          <a:latin typeface="+mj-lt"/>
          <a:ea typeface="+mj-ea"/>
          <a:cs typeface="+mj-cs"/>
        </a:defRPr>
      </a:lvl1pPr>
      <a:lvl2pPr algn="l" rtl="0" fontAlgn="base">
        <a:spcBef>
          <a:spcPct val="0"/>
        </a:spcBef>
        <a:spcAft>
          <a:spcPct val="0"/>
        </a:spcAft>
        <a:defRPr sz="3600">
          <a:solidFill>
            <a:srgbClr val="FBFCD0"/>
          </a:solidFill>
          <a:latin typeface="Arial" pitchFamily="34" charset="0"/>
        </a:defRPr>
      </a:lvl2pPr>
      <a:lvl3pPr algn="l" rtl="0" fontAlgn="base">
        <a:spcBef>
          <a:spcPct val="0"/>
        </a:spcBef>
        <a:spcAft>
          <a:spcPct val="0"/>
        </a:spcAft>
        <a:defRPr sz="3600">
          <a:solidFill>
            <a:srgbClr val="FBFCD0"/>
          </a:solidFill>
          <a:latin typeface="Arial" pitchFamily="34" charset="0"/>
        </a:defRPr>
      </a:lvl3pPr>
      <a:lvl4pPr algn="l" rtl="0" fontAlgn="base">
        <a:spcBef>
          <a:spcPct val="0"/>
        </a:spcBef>
        <a:spcAft>
          <a:spcPct val="0"/>
        </a:spcAft>
        <a:defRPr sz="3600">
          <a:solidFill>
            <a:srgbClr val="FBFCD0"/>
          </a:solidFill>
          <a:latin typeface="Arial" pitchFamily="34" charset="0"/>
        </a:defRPr>
      </a:lvl4pPr>
      <a:lvl5pPr algn="l" rtl="0" fontAlgn="base">
        <a:spcBef>
          <a:spcPct val="0"/>
        </a:spcBef>
        <a:spcAft>
          <a:spcPct val="0"/>
        </a:spcAft>
        <a:defRPr sz="3600">
          <a:solidFill>
            <a:srgbClr val="FBFCD0"/>
          </a:solidFill>
          <a:latin typeface="Arial" pitchFamily="34" charset="0"/>
        </a:defRPr>
      </a:lvl5pPr>
      <a:lvl6pPr marL="457200" algn="l" rtl="0" fontAlgn="base">
        <a:spcBef>
          <a:spcPct val="0"/>
        </a:spcBef>
        <a:spcAft>
          <a:spcPct val="0"/>
        </a:spcAft>
        <a:defRPr sz="3600">
          <a:solidFill>
            <a:srgbClr val="FBFCD0"/>
          </a:solidFill>
          <a:latin typeface="Arial" pitchFamily="34" charset="0"/>
        </a:defRPr>
      </a:lvl6pPr>
      <a:lvl7pPr marL="914400" algn="l" rtl="0" fontAlgn="base">
        <a:spcBef>
          <a:spcPct val="0"/>
        </a:spcBef>
        <a:spcAft>
          <a:spcPct val="0"/>
        </a:spcAft>
        <a:defRPr sz="3600">
          <a:solidFill>
            <a:srgbClr val="FBFCD0"/>
          </a:solidFill>
          <a:latin typeface="Arial" pitchFamily="34" charset="0"/>
        </a:defRPr>
      </a:lvl7pPr>
      <a:lvl8pPr marL="1371600" algn="l" rtl="0" fontAlgn="base">
        <a:spcBef>
          <a:spcPct val="0"/>
        </a:spcBef>
        <a:spcAft>
          <a:spcPct val="0"/>
        </a:spcAft>
        <a:defRPr sz="3600">
          <a:solidFill>
            <a:srgbClr val="FBFCD0"/>
          </a:solidFill>
          <a:latin typeface="Arial" pitchFamily="34" charset="0"/>
        </a:defRPr>
      </a:lvl8pPr>
      <a:lvl9pPr marL="1828800" algn="l" rtl="0" fontAlgn="base">
        <a:spcBef>
          <a:spcPct val="0"/>
        </a:spcBef>
        <a:spcAft>
          <a:spcPct val="0"/>
        </a:spcAft>
        <a:defRPr sz="3600">
          <a:solidFill>
            <a:srgbClr val="FBFCD0"/>
          </a:solidFill>
          <a:latin typeface="Arial" pitchFamily="34" charset="0"/>
        </a:defRPr>
      </a:lvl9pPr>
    </p:titleStyle>
    <p:bodyStyle>
      <a:lvl1pPr marL="342900" indent="-342900" algn="l" rtl="0" fontAlgn="base">
        <a:spcBef>
          <a:spcPct val="20000"/>
        </a:spcBef>
        <a:spcAft>
          <a:spcPct val="0"/>
        </a:spcAft>
        <a:buChar char="•"/>
        <a:defRPr sz="2000" b="1">
          <a:solidFill>
            <a:schemeClr val="bg1"/>
          </a:solidFill>
          <a:latin typeface="+mn-lt"/>
          <a:ea typeface="+mn-ea"/>
          <a:cs typeface="+mn-cs"/>
        </a:defRPr>
      </a:lvl1pPr>
      <a:lvl2pPr marL="742950" indent="-285750" algn="l" rtl="0" fontAlgn="base">
        <a:spcBef>
          <a:spcPct val="20000"/>
        </a:spcBef>
        <a:spcAft>
          <a:spcPct val="0"/>
        </a:spcAft>
        <a:buChar char="–"/>
        <a:defRPr b="1">
          <a:solidFill>
            <a:schemeClr val="bg1"/>
          </a:solidFill>
          <a:latin typeface="+mn-lt"/>
        </a:defRPr>
      </a:lvl2pPr>
      <a:lvl3pPr marL="1143000" indent="-228600" algn="l" rtl="0" fontAlgn="base">
        <a:spcBef>
          <a:spcPct val="20000"/>
        </a:spcBef>
        <a:spcAft>
          <a:spcPct val="0"/>
        </a:spcAft>
        <a:buChar char="•"/>
        <a:defRPr sz="1600" b="1">
          <a:solidFill>
            <a:schemeClr val="bg1"/>
          </a:solidFill>
          <a:latin typeface="+mn-lt"/>
        </a:defRPr>
      </a:lvl3pPr>
      <a:lvl4pPr marL="1600200" indent="-228600" algn="l" rtl="0" fontAlgn="base">
        <a:spcBef>
          <a:spcPct val="20000"/>
        </a:spcBef>
        <a:spcAft>
          <a:spcPct val="0"/>
        </a:spcAft>
        <a:buChar char="–"/>
        <a:defRPr sz="1400" b="1">
          <a:solidFill>
            <a:schemeClr val="bg1"/>
          </a:solidFill>
          <a:latin typeface="+mn-lt"/>
        </a:defRPr>
      </a:lvl4pPr>
      <a:lvl5pPr marL="2057400" indent="-228600" algn="l" rtl="0" fontAlgn="base">
        <a:spcBef>
          <a:spcPct val="20000"/>
        </a:spcBef>
        <a:spcAft>
          <a:spcPct val="0"/>
        </a:spcAft>
        <a:buChar char="»"/>
        <a:defRPr sz="1400" b="1">
          <a:solidFill>
            <a:schemeClr val="bg1"/>
          </a:solidFill>
          <a:latin typeface="+mn-lt"/>
        </a:defRPr>
      </a:lvl5pPr>
      <a:lvl6pPr marL="2514600" indent="-228600" algn="l" rtl="0" fontAlgn="base">
        <a:spcBef>
          <a:spcPct val="20000"/>
        </a:spcBef>
        <a:spcAft>
          <a:spcPct val="0"/>
        </a:spcAft>
        <a:buChar char="»"/>
        <a:defRPr sz="1400" b="1">
          <a:solidFill>
            <a:schemeClr val="bg1"/>
          </a:solidFill>
          <a:latin typeface="+mn-lt"/>
        </a:defRPr>
      </a:lvl6pPr>
      <a:lvl7pPr marL="2971800" indent="-228600" algn="l" rtl="0" fontAlgn="base">
        <a:spcBef>
          <a:spcPct val="20000"/>
        </a:spcBef>
        <a:spcAft>
          <a:spcPct val="0"/>
        </a:spcAft>
        <a:buChar char="»"/>
        <a:defRPr sz="1400" b="1">
          <a:solidFill>
            <a:schemeClr val="bg1"/>
          </a:solidFill>
          <a:latin typeface="+mn-lt"/>
        </a:defRPr>
      </a:lvl7pPr>
      <a:lvl8pPr marL="3429000" indent="-228600" algn="l" rtl="0" fontAlgn="base">
        <a:spcBef>
          <a:spcPct val="20000"/>
        </a:spcBef>
        <a:spcAft>
          <a:spcPct val="0"/>
        </a:spcAft>
        <a:buChar char="»"/>
        <a:defRPr sz="1400" b="1">
          <a:solidFill>
            <a:schemeClr val="bg1"/>
          </a:solidFill>
          <a:latin typeface="+mn-lt"/>
        </a:defRPr>
      </a:lvl8pPr>
      <a:lvl9pPr marL="3886200" indent="-228600" algn="l" rtl="0" fontAlgn="base">
        <a:spcBef>
          <a:spcPct val="20000"/>
        </a:spcBef>
        <a:spcAft>
          <a:spcPct val="0"/>
        </a:spcAft>
        <a:buChar char="»"/>
        <a:defRPr sz="1400" b="1">
          <a:solidFill>
            <a:schemeClr val="bg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52400"/>
            <a:ext cx="82296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143000"/>
            <a:ext cx="80772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1F065D4-B108-4420-A11B-4E85619F6C6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80" r:id="rId1"/>
  </p:sldLayoutIdLst>
  <p:transition advClick="0">
    <p:dissolve/>
  </p:transition>
  <p:txStyles>
    <p:titleStyle>
      <a:lvl1pPr algn="ctr" rtl="0" fontAlgn="base">
        <a:spcBef>
          <a:spcPct val="0"/>
        </a:spcBef>
        <a:spcAft>
          <a:spcPct val="0"/>
        </a:spcAft>
        <a:defRPr sz="4000" b="1" i="1">
          <a:solidFill>
            <a:srgbClr val="FFFFCC"/>
          </a:solidFill>
          <a:latin typeface="+mj-lt"/>
          <a:ea typeface="+mj-ea"/>
          <a:cs typeface="+mj-cs"/>
        </a:defRPr>
      </a:lvl1pPr>
      <a:lvl2pPr algn="ctr" rtl="0" fontAlgn="base">
        <a:spcBef>
          <a:spcPct val="0"/>
        </a:spcBef>
        <a:spcAft>
          <a:spcPct val="0"/>
        </a:spcAft>
        <a:defRPr sz="4000" b="1" i="1">
          <a:solidFill>
            <a:srgbClr val="FFFFCC"/>
          </a:solidFill>
          <a:latin typeface="Times New Roman" pitchFamily="18" charset="0"/>
        </a:defRPr>
      </a:lvl2pPr>
      <a:lvl3pPr algn="ctr" rtl="0" fontAlgn="base">
        <a:spcBef>
          <a:spcPct val="0"/>
        </a:spcBef>
        <a:spcAft>
          <a:spcPct val="0"/>
        </a:spcAft>
        <a:defRPr sz="4000" b="1" i="1">
          <a:solidFill>
            <a:srgbClr val="FFFFCC"/>
          </a:solidFill>
          <a:latin typeface="Times New Roman" pitchFamily="18" charset="0"/>
        </a:defRPr>
      </a:lvl3pPr>
      <a:lvl4pPr algn="ctr" rtl="0" fontAlgn="base">
        <a:spcBef>
          <a:spcPct val="0"/>
        </a:spcBef>
        <a:spcAft>
          <a:spcPct val="0"/>
        </a:spcAft>
        <a:defRPr sz="4000" b="1" i="1">
          <a:solidFill>
            <a:srgbClr val="FFFFCC"/>
          </a:solidFill>
          <a:latin typeface="Times New Roman" pitchFamily="18" charset="0"/>
        </a:defRPr>
      </a:lvl4pPr>
      <a:lvl5pPr algn="ctr" rtl="0" fontAlgn="base">
        <a:spcBef>
          <a:spcPct val="0"/>
        </a:spcBef>
        <a:spcAft>
          <a:spcPct val="0"/>
        </a:spcAft>
        <a:defRPr sz="4000" b="1" i="1">
          <a:solidFill>
            <a:srgbClr val="FFFFCC"/>
          </a:solidFill>
          <a:latin typeface="Times New Roman" pitchFamily="18" charset="0"/>
        </a:defRPr>
      </a:lvl5pPr>
      <a:lvl6pPr marL="457200" algn="ctr" rtl="0" fontAlgn="base">
        <a:spcBef>
          <a:spcPct val="0"/>
        </a:spcBef>
        <a:spcAft>
          <a:spcPct val="0"/>
        </a:spcAft>
        <a:defRPr sz="4000" b="1" i="1">
          <a:solidFill>
            <a:srgbClr val="FFFFCC"/>
          </a:solidFill>
          <a:latin typeface="Times New Roman" pitchFamily="18" charset="0"/>
        </a:defRPr>
      </a:lvl6pPr>
      <a:lvl7pPr marL="914400" algn="ctr" rtl="0" fontAlgn="base">
        <a:spcBef>
          <a:spcPct val="0"/>
        </a:spcBef>
        <a:spcAft>
          <a:spcPct val="0"/>
        </a:spcAft>
        <a:defRPr sz="4000" b="1" i="1">
          <a:solidFill>
            <a:srgbClr val="FFFFCC"/>
          </a:solidFill>
          <a:latin typeface="Times New Roman" pitchFamily="18" charset="0"/>
        </a:defRPr>
      </a:lvl7pPr>
      <a:lvl8pPr marL="1371600" algn="ctr" rtl="0" fontAlgn="base">
        <a:spcBef>
          <a:spcPct val="0"/>
        </a:spcBef>
        <a:spcAft>
          <a:spcPct val="0"/>
        </a:spcAft>
        <a:defRPr sz="4000" b="1" i="1">
          <a:solidFill>
            <a:srgbClr val="FFFFCC"/>
          </a:solidFill>
          <a:latin typeface="Times New Roman" pitchFamily="18" charset="0"/>
        </a:defRPr>
      </a:lvl8pPr>
      <a:lvl9pPr marL="1828800" algn="ctr" rtl="0" fontAlgn="base">
        <a:spcBef>
          <a:spcPct val="0"/>
        </a:spcBef>
        <a:spcAft>
          <a:spcPct val="0"/>
        </a:spcAft>
        <a:defRPr sz="4000" b="1" i="1">
          <a:solidFill>
            <a:srgbClr val="FFFFCC"/>
          </a:solidFill>
          <a:latin typeface="Times New Roman" pitchFamily="18" charset="0"/>
        </a:defRPr>
      </a:lvl9pPr>
    </p:titleStyle>
    <p:bodyStyle>
      <a:lvl1pPr marL="342900" indent="-342900" algn="l" rtl="0" fontAlgn="base">
        <a:spcBef>
          <a:spcPct val="20000"/>
        </a:spcBef>
        <a:spcAft>
          <a:spcPct val="0"/>
        </a:spcAft>
        <a:buChar char="•"/>
        <a:defRPr sz="2000" b="1">
          <a:solidFill>
            <a:schemeClr val="tx1"/>
          </a:solidFill>
          <a:latin typeface="+mn-lt"/>
          <a:ea typeface="+mn-ea"/>
          <a:cs typeface="+mn-cs"/>
        </a:defRPr>
      </a:lvl1pPr>
      <a:lvl2pPr marL="742950" indent="-285750" algn="l" rtl="0" fontAlgn="base">
        <a:spcBef>
          <a:spcPct val="20000"/>
        </a:spcBef>
        <a:spcAft>
          <a:spcPct val="0"/>
        </a:spcAft>
        <a:buChar char="–"/>
        <a:defRPr b="1">
          <a:solidFill>
            <a:schemeClr val="tx1"/>
          </a:solidFill>
          <a:latin typeface="+mn-lt"/>
        </a:defRPr>
      </a:lvl2pPr>
      <a:lvl3pPr marL="1143000" indent="-228600" algn="l" rtl="0" fontAlgn="base">
        <a:spcBef>
          <a:spcPct val="20000"/>
        </a:spcBef>
        <a:spcAft>
          <a:spcPct val="0"/>
        </a:spcAft>
        <a:buChar char="•"/>
        <a:defRPr sz="1600" b="1">
          <a:solidFill>
            <a:schemeClr val="tx1"/>
          </a:solidFill>
          <a:latin typeface="+mn-lt"/>
        </a:defRPr>
      </a:lvl3pPr>
      <a:lvl4pPr marL="1600200" indent="-228600" algn="l" rtl="0" fontAlgn="base">
        <a:spcBef>
          <a:spcPct val="20000"/>
        </a:spcBef>
        <a:spcAft>
          <a:spcPct val="0"/>
        </a:spcAft>
        <a:buChar char="–"/>
        <a:defRPr sz="1400" b="1">
          <a:solidFill>
            <a:schemeClr val="tx1"/>
          </a:solidFill>
          <a:latin typeface="+mn-lt"/>
        </a:defRPr>
      </a:lvl4pPr>
      <a:lvl5pPr marL="2057400" indent="-228600" algn="l" rtl="0" fontAlgn="base">
        <a:spcBef>
          <a:spcPct val="20000"/>
        </a:spcBef>
        <a:spcAft>
          <a:spcPct val="0"/>
        </a:spcAft>
        <a:buChar char="»"/>
        <a:defRPr sz="1400" b="1">
          <a:solidFill>
            <a:schemeClr val="tx1"/>
          </a:solidFill>
          <a:latin typeface="+mn-lt"/>
        </a:defRPr>
      </a:lvl5pPr>
      <a:lvl6pPr marL="2514600" indent="-228600" algn="l" rtl="0" fontAlgn="base">
        <a:spcBef>
          <a:spcPct val="20000"/>
        </a:spcBef>
        <a:spcAft>
          <a:spcPct val="0"/>
        </a:spcAft>
        <a:buChar char="»"/>
        <a:defRPr sz="1400" b="1">
          <a:solidFill>
            <a:schemeClr val="tx1"/>
          </a:solidFill>
          <a:latin typeface="+mn-lt"/>
        </a:defRPr>
      </a:lvl6pPr>
      <a:lvl7pPr marL="2971800" indent="-228600" algn="l" rtl="0" fontAlgn="base">
        <a:spcBef>
          <a:spcPct val="20000"/>
        </a:spcBef>
        <a:spcAft>
          <a:spcPct val="0"/>
        </a:spcAft>
        <a:buChar char="»"/>
        <a:defRPr sz="1400" b="1">
          <a:solidFill>
            <a:schemeClr val="tx1"/>
          </a:solidFill>
          <a:latin typeface="+mn-lt"/>
        </a:defRPr>
      </a:lvl7pPr>
      <a:lvl8pPr marL="3429000" indent="-228600" algn="l" rtl="0" fontAlgn="base">
        <a:spcBef>
          <a:spcPct val="20000"/>
        </a:spcBef>
        <a:spcAft>
          <a:spcPct val="0"/>
        </a:spcAft>
        <a:buChar char="»"/>
        <a:defRPr sz="1400" b="1">
          <a:solidFill>
            <a:schemeClr val="tx1"/>
          </a:solidFill>
          <a:latin typeface="+mn-lt"/>
        </a:defRPr>
      </a:lvl8pPr>
      <a:lvl9pPr marL="3886200" indent="-228600" algn="l" rtl="0" fontAlgn="base">
        <a:spcBef>
          <a:spcPct val="20000"/>
        </a:spcBef>
        <a:spcAft>
          <a:spcPct val="0"/>
        </a:spcAft>
        <a:buChar char="»"/>
        <a:defRPr sz="1400" b="1">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8229600"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143000"/>
            <a:ext cx="8229600" cy="5181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DBAD04B-3CB3-4B53-A8BF-22DF87E5C4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90" r:id="rId1"/>
  </p:sldLayoutIdLst>
  <p:transition advClick="0">
    <p:dissolve/>
  </p:transition>
  <p:txStyles>
    <p:titleStyle>
      <a:lvl1pPr algn="ctr" rtl="0" fontAlgn="base">
        <a:spcBef>
          <a:spcPct val="0"/>
        </a:spcBef>
        <a:spcAft>
          <a:spcPct val="0"/>
        </a:spcAft>
        <a:defRPr sz="4400">
          <a:solidFill>
            <a:schemeClr val="bg1"/>
          </a:solidFill>
          <a:latin typeface="+mj-lt"/>
          <a:ea typeface="+mj-ea"/>
          <a:cs typeface="+mj-cs"/>
        </a:defRPr>
      </a:lvl1pPr>
      <a:lvl2pPr algn="ctr" rtl="0" fontAlgn="base">
        <a:spcBef>
          <a:spcPct val="0"/>
        </a:spcBef>
        <a:spcAft>
          <a:spcPct val="0"/>
        </a:spcAft>
        <a:defRPr sz="4400">
          <a:solidFill>
            <a:schemeClr val="bg1"/>
          </a:solidFill>
          <a:latin typeface="Arial Black" pitchFamily="34" charset="0"/>
        </a:defRPr>
      </a:lvl2pPr>
      <a:lvl3pPr algn="ctr" rtl="0" fontAlgn="base">
        <a:spcBef>
          <a:spcPct val="0"/>
        </a:spcBef>
        <a:spcAft>
          <a:spcPct val="0"/>
        </a:spcAft>
        <a:defRPr sz="4400">
          <a:solidFill>
            <a:schemeClr val="bg1"/>
          </a:solidFill>
          <a:latin typeface="Arial Black" pitchFamily="34" charset="0"/>
        </a:defRPr>
      </a:lvl3pPr>
      <a:lvl4pPr algn="ctr" rtl="0" fontAlgn="base">
        <a:spcBef>
          <a:spcPct val="0"/>
        </a:spcBef>
        <a:spcAft>
          <a:spcPct val="0"/>
        </a:spcAft>
        <a:defRPr sz="4400">
          <a:solidFill>
            <a:schemeClr val="bg1"/>
          </a:solidFill>
          <a:latin typeface="Arial Black" pitchFamily="34" charset="0"/>
        </a:defRPr>
      </a:lvl4pPr>
      <a:lvl5pPr algn="ctr" rtl="0" fontAlgn="base">
        <a:spcBef>
          <a:spcPct val="0"/>
        </a:spcBef>
        <a:spcAft>
          <a:spcPct val="0"/>
        </a:spcAft>
        <a:defRPr sz="4400">
          <a:solidFill>
            <a:schemeClr val="bg1"/>
          </a:solidFill>
          <a:latin typeface="Arial Black" pitchFamily="34" charset="0"/>
        </a:defRPr>
      </a:lvl5pPr>
      <a:lvl6pPr marL="457200" algn="ctr" rtl="0" fontAlgn="base">
        <a:spcBef>
          <a:spcPct val="0"/>
        </a:spcBef>
        <a:spcAft>
          <a:spcPct val="0"/>
        </a:spcAft>
        <a:defRPr sz="4400">
          <a:solidFill>
            <a:schemeClr val="bg1"/>
          </a:solidFill>
          <a:latin typeface="Arial Black" pitchFamily="34" charset="0"/>
        </a:defRPr>
      </a:lvl6pPr>
      <a:lvl7pPr marL="914400" algn="ctr" rtl="0" fontAlgn="base">
        <a:spcBef>
          <a:spcPct val="0"/>
        </a:spcBef>
        <a:spcAft>
          <a:spcPct val="0"/>
        </a:spcAft>
        <a:defRPr sz="4400">
          <a:solidFill>
            <a:schemeClr val="bg1"/>
          </a:solidFill>
          <a:latin typeface="Arial Black" pitchFamily="34" charset="0"/>
        </a:defRPr>
      </a:lvl7pPr>
      <a:lvl8pPr marL="1371600" algn="ctr" rtl="0" fontAlgn="base">
        <a:spcBef>
          <a:spcPct val="0"/>
        </a:spcBef>
        <a:spcAft>
          <a:spcPct val="0"/>
        </a:spcAft>
        <a:defRPr sz="4400">
          <a:solidFill>
            <a:schemeClr val="bg1"/>
          </a:solidFill>
          <a:latin typeface="Arial Black" pitchFamily="34" charset="0"/>
        </a:defRPr>
      </a:lvl8pPr>
      <a:lvl9pPr marL="1828800" algn="ctr" rtl="0" fontAlgn="base">
        <a:spcBef>
          <a:spcPct val="0"/>
        </a:spcBef>
        <a:spcAft>
          <a:spcPct val="0"/>
        </a:spcAft>
        <a:defRPr sz="4400">
          <a:solidFill>
            <a:schemeClr val="bg1"/>
          </a:solidFill>
          <a:latin typeface="Arial Black" pitchFamily="34" charset="0"/>
        </a:defRPr>
      </a:lvl9pPr>
    </p:titleStyle>
    <p:bodyStyle>
      <a:lvl1pPr marL="342900" indent="-342900" algn="l" rtl="0" fontAlgn="base">
        <a:spcBef>
          <a:spcPct val="20000"/>
        </a:spcBef>
        <a:spcAft>
          <a:spcPct val="0"/>
        </a:spcAft>
        <a:buChar char="•"/>
        <a:defRPr sz="3200">
          <a:solidFill>
            <a:srgbClr val="000066"/>
          </a:solidFill>
          <a:latin typeface="+mn-lt"/>
          <a:ea typeface="+mn-ea"/>
          <a:cs typeface="+mn-cs"/>
        </a:defRPr>
      </a:lvl1pPr>
      <a:lvl2pPr marL="742950" indent="-285750" algn="l" rtl="0" fontAlgn="base">
        <a:spcBef>
          <a:spcPct val="20000"/>
        </a:spcBef>
        <a:spcAft>
          <a:spcPct val="0"/>
        </a:spcAft>
        <a:buChar char="–"/>
        <a:defRPr sz="2800">
          <a:solidFill>
            <a:srgbClr val="000066"/>
          </a:solidFill>
          <a:latin typeface="+mn-lt"/>
        </a:defRPr>
      </a:lvl2pPr>
      <a:lvl3pPr marL="1143000" indent="-228600" algn="l" rtl="0" fontAlgn="base">
        <a:spcBef>
          <a:spcPct val="20000"/>
        </a:spcBef>
        <a:spcAft>
          <a:spcPct val="0"/>
        </a:spcAft>
        <a:buChar char="•"/>
        <a:defRPr sz="2400">
          <a:solidFill>
            <a:srgbClr val="000066"/>
          </a:solidFill>
          <a:latin typeface="+mn-lt"/>
        </a:defRPr>
      </a:lvl3pPr>
      <a:lvl4pPr marL="1600200" indent="-228600" algn="l" rtl="0" fontAlgn="base">
        <a:spcBef>
          <a:spcPct val="20000"/>
        </a:spcBef>
        <a:spcAft>
          <a:spcPct val="0"/>
        </a:spcAft>
        <a:buChar char="–"/>
        <a:defRPr sz="2000">
          <a:solidFill>
            <a:srgbClr val="000066"/>
          </a:solidFill>
          <a:latin typeface="+mn-lt"/>
        </a:defRPr>
      </a:lvl4pPr>
      <a:lvl5pPr marL="2057400" indent="-228600" algn="l" rtl="0" fontAlgn="base">
        <a:spcBef>
          <a:spcPct val="20000"/>
        </a:spcBef>
        <a:spcAft>
          <a:spcPct val="0"/>
        </a:spcAft>
        <a:buChar char="»"/>
        <a:defRPr sz="2000">
          <a:solidFill>
            <a:srgbClr val="000066"/>
          </a:solidFill>
          <a:latin typeface="+mn-lt"/>
        </a:defRPr>
      </a:lvl5pPr>
      <a:lvl6pPr marL="2514600" indent="-228600" algn="l" rtl="0" fontAlgn="base">
        <a:spcBef>
          <a:spcPct val="20000"/>
        </a:spcBef>
        <a:spcAft>
          <a:spcPct val="0"/>
        </a:spcAft>
        <a:buChar char="»"/>
        <a:defRPr sz="2000">
          <a:solidFill>
            <a:srgbClr val="000066"/>
          </a:solidFill>
          <a:latin typeface="+mn-lt"/>
        </a:defRPr>
      </a:lvl6pPr>
      <a:lvl7pPr marL="2971800" indent="-228600" algn="l" rtl="0" fontAlgn="base">
        <a:spcBef>
          <a:spcPct val="20000"/>
        </a:spcBef>
        <a:spcAft>
          <a:spcPct val="0"/>
        </a:spcAft>
        <a:buChar char="»"/>
        <a:defRPr sz="2000">
          <a:solidFill>
            <a:srgbClr val="000066"/>
          </a:solidFill>
          <a:latin typeface="+mn-lt"/>
        </a:defRPr>
      </a:lvl7pPr>
      <a:lvl8pPr marL="3429000" indent="-228600" algn="l" rtl="0" fontAlgn="base">
        <a:spcBef>
          <a:spcPct val="20000"/>
        </a:spcBef>
        <a:spcAft>
          <a:spcPct val="0"/>
        </a:spcAft>
        <a:buChar char="»"/>
        <a:defRPr sz="2000">
          <a:solidFill>
            <a:srgbClr val="000066"/>
          </a:solidFill>
          <a:latin typeface="+mn-lt"/>
        </a:defRPr>
      </a:lvl8pPr>
      <a:lvl9pPr marL="3886200" indent="-228600" algn="l" rtl="0" fontAlgn="base">
        <a:spcBef>
          <a:spcPct val="20000"/>
        </a:spcBef>
        <a:spcAft>
          <a:spcPct val="0"/>
        </a:spcAft>
        <a:buChar char="»"/>
        <a:defRPr sz="2000">
          <a:solidFill>
            <a:srgbClr val="000066"/>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7" y="5001994"/>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3" y="5791254"/>
            <a:ext cx="3402315"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9"/>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en-US"/>
          </a:p>
        </p:txBody>
      </p:sp>
      <p:sp>
        <p:nvSpPr>
          <p:cNvPr id="22" name="Footer Placeholder 21"/>
          <p:cNvSpPr>
            <a:spLocks noGrp="1"/>
          </p:cNvSpPr>
          <p:nvPr>
            <p:ph type="ftr" sz="quarter" idx="3"/>
          </p:nvPr>
        </p:nvSpPr>
        <p:spPr>
          <a:xfrm>
            <a:off x="4380073" y="6407945"/>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5"/>
            <a:ext cx="365760" cy="365125"/>
          </a:xfrm>
          <a:prstGeom prst="rect">
            <a:avLst/>
          </a:prstGeom>
        </p:spPr>
        <p:txBody>
          <a:bodyPr vert="horz" anchor="b"/>
          <a:lstStyle>
            <a:lvl1pPr algn="r" eaLnBrk="1" latinLnBrk="0" hangingPunct="1">
              <a:defRPr kumimoji="0" sz="1000" b="0">
                <a:solidFill>
                  <a:schemeClr val="tx1"/>
                </a:solidFill>
              </a:defRPr>
            </a:lvl1pPr>
            <a:extLst/>
          </a:lstStyle>
          <a:p>
            <a:fld id="{975BB56E-9505-4ADA-BD27-483BE4BCAA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ransition advClick="0">
    <p:dissolve/>
  </p:transition>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1.emf"/><Relationship Id="rId7" Type="http://schemas.openxmlformats.org/officeDocument/2006/relationships/slide" Target="slide33.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slide" Target="slide48.xml"/><Relationship Id="rId5" Type="http://schemas.openxmlformats.org/officeDocument/2006/relationships/slide" Target="slide53.xml"/><Relationship Id="rId4" Type="http://schemas.openxmlformats.org/officeDocument/2006/relationships/image" Target="../media/image32.emf"/></Relationships>
</file>

<file path=ppt/slides/_rels/slide10.xml.rels><?xml version="1.0" encoding="UTF-8" standalone="yes"?>
<Relationships xmlns="http://schemas.openxmlformats.org/package/2006/relationships"><Relationship Id="rId8" Type="http://schemas.openxmlformats.org/officeDocument/2006/relationships/slide" Target="slide85.xml"/><Relationship Id="rId3" Type="http://schemas.openxmlformats.org/officeDocument/2006/relationships/slide" Target="slide86.xml"/><Relationship Id="rId7" Type="http://schemas.openxmlformats.org/officeDocument/2006/relationships/image" Target="../media/image33.emf"/><Relationship Id="rId2" Type="http://schemas.openxmlformats.org/officeDocument/2006/relationships/slide" Target="slide89.xml"/><Relationship Id="rId1" Type="http://schemas.openxmlformats.org/officeDocument/2006/relationships/slideLayout" Target="../slideLayouts/slideLayout1.xml"/><Relationship Id="rId6" Type="http://schemas.openxmlformats.org/officeDocument/2006/relationships/slide" Target="slide90.xml"/><Relationship Id="rId5" Type="http://schemas.openxmlformats.org/officeDocument/2006/relationships/slide" Target="slide88.xml"/><Relationship Id="rId4" Type="http://schemas.openxmlformats.org/officeDocument/2006/relationships/slide" Target="slide87.xml"/><Relationship Id="rId9" Type="http://schemas.openxmlformats.org/officeDocument/2006/relationships/slide" Target="slide3.xml"/></Relationships>
</file>

<file path=ppt/slides/_rels/slide10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slide" Target="slide14.xml"/></Relationships>
</file>

<file path=ppt/slides/_rels/slide10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0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0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slide" Target="slide14.xml"/></Relationships>
</file>

<file path=ppt/slides/_rels/slide10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slide" Target="slide94.xml"/><Relationship Id="rId1" Type="http://schemas.openxmlformats.org/officeDocument/2006/relationships/slideLayout" Target="../slideLayouts/slideLayout93.xml"/><Relationship Id="rId6" Type="http://schemas.openxmlformats.org/officeDocument/2006/relationships/slide" Target="slide3.xml"/><Relationship Id="rId5" Type="http://schemas.openxmlformats.org/officeDocument/2006/relationships/slide" Target="slide92.xml"/><Relationship Id="rId4" Type="http://schemas.openxmlformats.org/officeDocument/2006/relationships/slide" Target="slide91.xml"/></Relationships>
</file>

<file path=ppt/slides/_rels/slide1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slide" Target="slide15.xml"/></Relationships>
</file>

<file path=ppt/slides/_rels/slide1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slide" Target="slide15.xml"/></Relationships>
</file>

<file path=ppt/slides/_rels/slide112.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slide" Target="slide116.xml"/><Relationship Id="rId2" Type="http://schemas.openxmlformats.org/officeDocument/2006/relationships/image" Target="../media/image36.jpeg"/><Relationship Id="rId1" Type="http://schemas.openxmlformats.org/officeDocument/2006/relationships/slideLayout" Target="../slideLayouts/slideLayout12.xml"/><Relationship Id="rId6" Type="http://schemas.openxmlformats.org/officeDocument/2006/relationships/slide" Target="slide115.xml"/><Relationship Id="rId5" Type="http://schemas.openxmlformats.org/officeDocument/2006/relationships/slide" Target="slide114.xml"/><Relationship Id="rId4" Type="http://schemas.openxmlformats.org/officeDocument/2006/relationships/slide" Target="slide113.xml"/></Relationships>
</file>

<file path=ppt/slides/_rels/slide113.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97.xml"/><Relationship Id="rId2" Type="http://schemas.openxmlformats.org/officeDocument/2006/relationships/slide" Target="slide95.xml"/><Relationship Id="rId1" Type="http://schemas.openxmlformats.org/officeDocument/2006/relationships/slideLayout" Target="../slideLayouts/slideLayout10.xml"/><Relationship Id="rId5" Type="http://schemas.openxmlformats.org/officeDocument/2006/relationships/slide" Target="slide3.xml"/><Relationship Id="rId4" Type="http://schemas.openxmlformats.org/officeDocument/2006/relationships/slide" Target="slide96.xml"/></Relationships>
</file>

<file path=ppt/slides/_rels/slide1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2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5.xml"/><Relationship Id="rId1" Type="http://schemas.openxmlformats.org/officeDocument/2006/relationships/slideLayout" Target="../slideLayouts/slideLayout12.xml"/><Relationship Id="rId4" Type="http://schemas.openxmlformats.org/officeDocument/2006/relationships/slide" Target="slide18.xml"/></Relationships>
</file>

<file path=ppt/slides/_rels/slide13.xml.rels><?xml version="1.0" encoding="UTF-8" standalone="yes"?>
<Relationships xmlns="http://schemas.openxmlformats.org/package/2006/relationships"><Relationship Id="rId3" Type="http://schemas.openxmlformats.org/officeDocument/2006/relationships/slide" Target="slide99.xml"/><Relationship Id="rId2" Type="http://schemas.openxmlformats.org/officeDocument/2006/relationships/slide" Target="slide100.xml"/><Relationship Id="rId1" Type="http://schemas.openxmlformats.org/officeDocument/2006/relationships/slideLayout" Target="../slideLayouts/slideLayout1.xml"/><Relationship Id="rId5" Type="http://schemas.openxmlformats.org/officeDocument/2006/relationships/slide" Target="slide3.xml"/><Relationship Id="rId4" Type="http://schemas.openxmlformats.org/officeDocument/2006/relationships/slide" Target="slide98.xml"/></Relationships>
</file>

<file path=ppt/slides/_rels/slide13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6.xml"/><Relationship Id="rId1" Type="http://schemas.openxmlformats.org/officeDocument/2006/relationships/slideLayout" Target="../slideLayouts/slideLayout12.xml"/><Relationship Id="rId4" Type="http://schemas.openxmlformats.org/officeDocument/2006/relationships/slide" Target="slide18.xml"/></Relationships>
</file>

<file path=ppt/slides/_rels/slide1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slide" Target="slide19.xml"/></Relationships>
</file>

<file path=ppt/slides/_rels/slide1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0.xml"/><Relationship Id="rId1" Type="http://schemas.openxmlformats.org/officeDocument/2006/relationships/slideLayout" Target="../slideLayouts/slideLayout12.xml"/><Relationship Id="rId4" Type="http://schemas.openxmlformats.org/officeDocument/2006/relationships/slide" Target="slide19.xml"/></Relationships>
</file>

<file path=ppt/slides/_rels/slide1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slide" Target="slide19.xml"/></Relationships>
</file>

<file path=ppt/slides/_rels/slide1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1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14.xml.rels><?xml version="1.0" encoding="UTF-8" standalone="yes"?>
<Relationships xmlns="http://schemas.openxmlformats.org/package/2006/relationships"><Relationship Id="rId8" Type="http://schemas.openxmlformats.org/officeDocument/2006/relationships/slide" Target="slide105.xml"/><Relationship Id="rId3" Type="http://schemas.openxmlformats.org/officeDocument/2006/relationships/slide" Target="slide101.xml"/><Relationship Id="rId7" Type="http://schemas.openxmlformats.org/officeDocument/2006/relationships/slide" Target="slide106.xml"/><Relationship Id="rId2" Type="http://schemas.openxmlformats.org/officeDocument/2006/relationships/slide" Target="slide102.xml"/><Relationship Id="rId1" Type="http://schemas.openxmlformats.org/officeDocument/2006/relationships/slideLayout" Target="../slideLayouts/slideLayout1.xml"/><Relationship Id="rId6" Type="http://schemas.openxmlformats.org/officeDocument/2006/relationships/slide" Target="slide107.xml"/><Relationship Id="rId11" Type="http://schemas.openxmlformats.org/officeDocument/2006/relationships/slide" Target="slide3.xml"/><Relationship Id="rId5" Type="http://schemas.openxmlformats.org/officeDocument/2006/relationships/slide" Target="slide108.xml"/><Relationship Id="rId10" Type="http://schemas.openxmlformats.org/officeDocument/2006/relationships/slide" Target="slide104.xml"/><Relationship Id="rId4" Type="http://schemas.openxmlformats.org/officeDocument/2006/relationships/slide" Target="slide109.xml"/><Relationship Id="rId9" Type="http://schemas.openxmlformats.org/officeDocument/2006/relationships/slide" Target="slide103.xml"/></Relationships>
</file>

<file path=ppt/slides/_rels/slide1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4.xml"/><Relationship Id="rId1" Type="http://schemas.openxmlformats.org/officeDocument/2006/relationships/slideLayout" Target="../slideLayouts/slideLayout12.xml"/><Relationship Id="rId4" Type="http://schemas.openxmlformats.org/officeDocument/2006/relationships/slide" Target="slide20.xml"/></Relationships>
</file>

<file path=ppt/slides/_rels/slide1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5.xml"/><Relationship Id="rId1" Type="http://schemas.openxmlformats.org/officeDocument/2006/relationships/slideLayout" Target="../slideLayouts/slideLayout12.xml"/><Relationship Id="rId4" Type="http://schemas.openxmlformats.org/officeDocument/2006/relationships/slide" Target="slide20.xml"/></Relationships>
</file>

<file path=ppt/slides/_rels/slide1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6.xml"/><Relationship Id="rId1" Type="http://schemas.openxmlformats.org/officeDocument/2006/relationships/slideLayout" Target="../slideLayouts/slideLayout12.xml"/><Relationship Id="rId4" Type="http://schemas.openxmlformats.org/officeDocument/2006/relationships/slide" Target="slide20.xml"/></Relationships>
</file>

<file path=ppt/slides/_rels/slide1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144.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45.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8.xml"/><Relationship Id="rId1" Type="http://schemas.openxmlformats.org/officeDocument/2006/relationships/slideLayout" Target="../slideLayouts/slideLayout26.xml"/><Relationship Id="rId4" Type="http://schemas.openxmlformats.org/officeDocument/2006/relationships/slide" Target="slide21.xml"/></Relationships>
</file>

<file path=ppt/slides/_rels/slide1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9.xml"/><Relationship Id="rId1" Type="http://schemas.openxmlformats.org/officeDocument/2006/relationships/slideLayout" Target="../slideLayouts/slideLayout26.xml"/><Relationship Id="rId4" Type="http://schemas.openxmlformats.org/officeDocument/2006/relationships/slide" Target="slide21.xml"/></Relationships>
</file>

<file path=ppt/slides/_rels/slide148.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4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 Target="slide111.xml"/><Relationship Id="rId7" Type="http://schemas.openxmlformats.org/officeDocument/2006/relationships/slide" Target="slide3.xml"/><Relationship Id="rId2" Type="http://schemas.openxmlformats.org/officeDocument/2006/relationships/slide" Target="slide110.xml"/><Relationship Id="rId1" Type="http://schemas.openxmlformats.org/officeDocument/2006/relationships/slideLayout" Target="../slideLayouts/slideLayout40.xml"/><Relationship Id="rId6" Type="http://schemas.openxmlformats.org/officeDocument/2006/relationships/slide" Target="slide118.xml"/><Relationship Id="rId5" Type="http://schemas.openxmlformats.org/officeDocument/2006/relationships/slide" Target="slide117.xml"/><Relationship Id="rId4" Type="http://schemas.openxmlformats.org/officeDocument/2006/relationships/slide" Target="slide112.xml"/></Relationships>
</file>

<file path=ppt/slides/_rels/slide1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15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5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53.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5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1.xml"/><Relationship Id="rId1" Type="http://schemas.openxmlformats.org/officeDocument/2006/relationships/slideLayout" Target="../slideLayouts/slideLayout25.xml"/><Relationship Id="rId4" Type="http://schemas.openxmlformats.org/officeDocument/2006/relationships/slide" Target="slide22.xml"/></Relationships>
</file>

<file path=ppt/slides/_rels/slide15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2.xml"/><Relationship Id="rId1" Type="http://schemas.openxmlformats.org/officeDocument/2006/relationships/slideLayout" Target="../slideLayouts/slideLayout25.xml"/><Relationship Id="rId4" Type="http://schemas.openxmlformats.org/officeDocument/2006/relationships/slide" Target="slide22.xml"/></Relationships>
</file>

<file path=ppt/slides/_rels/slide15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3.xml"/><Relationship Id="rId1" Type="http://schemas.openxmlformats.org/officeDocument/2006/relationships/slideLayout" Target="../slideLayouts/slideLayout26.xml"/><Relationship Id="rId4" Type="http://schemas.openxmlformats.org/officeDocument/2006/relationships/slide" Target="slide22.xml"/></Relationships>
</file>

<file path=ppt/slides/_rels/slide1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4.xml"/><Relationship Id="rId1" Type="http://schemas.openxmlformats.org/officeDocument/2006/relationships/slideLayout" Target="../slideLayouts/slideLayout26.xml"/><Relationship Id="rId4" Type="http://schemas.openxmlformats.org/officeDocument/2006/relationships/slide" Target="slide22.xml"/></Relationships>
</file>

<file path=ppt/slides/_rels/slide15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5.xml"/><Relationship Id="rId1" Type="http://schemas.openxmlformats.org/officeDocument/2006/relationships/slideLayout" Target="../slideLayouts/slideLayout26.xml"/><Relationship Id="rId4" Type="http://schemas.openxmlformats.org/officeDocument/2006/relationships/slide" Target="slide22.xml"/></Relationships>
</file>

<file path=ppt/slides/_rels/slide16.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image" Target="../media/image33.emf"/><Relationship Id="rId7" Type="http://schemas.openxmlformats.org/officeDocument/2006/relationships/slide" Target="slide17.xml"/><Relationship Id="rId12" Type="http://schemas.openxmlformats.org/officeDocument/2006/relationships/slide" Target="slide2.xml"/><Relationship Id="rId2" Type="http://schemas.openxmlformats.org/officeDocument/2006/relationships/slide" Target="slide23.xml"/><Relationship Id="rId1" Type="http://schemas.openxmlformats.org/officeDocument/2006/relationships/slideLayout" Target="../slideLayouts/slideLayout1.xml"/><Relationship Id="rId6" Type="http://schemas.openxmlformats.org/officeDocument/2006/relationships/slide" Target="slide19.xml"/><Relationship Id="rId11" Type="http://schemas.openxmlformats.org/officeDocument/2006/relationships/slide" Target="slide22.xml"/><Relationship Id="rId5" Type="http://schemas.openxmlformats.org/officeDocument/2006/relationships/slide" Target="slide21.xml"/><Relationship Id="rId10" Type="http://schemas.openxmlformats.org/officeDocument/2006/relationships/slide" Target="slide25.xml"/><Relationship Id="rId4" Type="http://schemas.openxmlformats.org/officeDocument/2006/relationships/slide" Target="slide24.xml"/><Relationship Id="rId9" Type="http://schemas.openxmlformats.org/officeDocument/2006/relationships/slide" Target="slide20.xml"/></Relationships>
</file>

<file path=ppt/slides/_rels/slide16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6.xml"/><Relationship Id="rId1" Type="http://schemas.openxmlformats.org/officeDocument/2006/relationships/slideLayout" Target="../slideLayouts/slideLayout11.xml"/><Relationship Id="rId4" Type="http://schemas.openxmlformats.org/officeDocument/2006/relationships/slide" Target="slide22.xml"/></Relationships>
</file>

<file path=ppt/slides/_rels/slide16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6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6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6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7.xml"/><Relationship Id="rId1" Type="http://schemas.openxmlformats.org/officeDocument/2006/relationships/slideLayout" Target="../slideLayouts/slideLayout26.xml"/><Relationship Id="rId4" Type="http://schemas.openxmlformats.org/officeDocument/2006/relationships/slide" Target="slide23.xml"/></Relationships>
</file>

<file path=ppt/slides/_rels/slide16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66.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6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8.xml"/><Relationship Id="rId1" Type="http://schemas.openxmlformats.org/officeDocument/2006/relationships/slideLayout" Target="../slideLayouts/slideLayout11.xml"/><Relationship Id="rId4" Type="http://schemas.openxmlformats.org/officeDocument/2006/relationships/slide" Target="slide24.xml"/></Relationships>
</file>

<file path=ppt/slides/_rels/slide168.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6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9.xml"/><Relationship Id="rId1" Type="http://schemas.openxmlformats.org/officeDocument/2006/relationships/slideLayout" Target="../slideLayouts/slideLayout26.xml"/><Relationship Id="rId4" Type="http://schemas.openxmlformats.org/officeDocument/2006/relationships/slide" Target="slide25.xml"/></Relationships>
</file>

<file path=ppt/slides/_rels/slide17.xml.rels><?xml version="1.0" encoding="UTF-8" standalone="yes"?>
<Relationships xmlns="http://schemas.openxmlformats.org/package/2006/relationships"><Relationship Id="rId8" Type="http://schemas.openxmlformats.org/officeDocument/2006/relationships/slide" Target="slide120.xml"/><Relationship Id="rId3" Type="http://schemas.openxmlformats.org/officeDocument/2006/relationships/slide" Target="slide123.xml"/><Relationship Id="rId7" Type="http://schemas.openxmlformats.org/officeDocument/2006/relationships/slide" Target="slide127.xml"/><Relationship Id="rId2" Type="http://schemas.openxmlformats.org/officeDocument/2006/relationships/slide" Target="slide122.xml"/><Relationship Id="rId1" Type="http://schemas.openxmlformats.org/officeDocument/2006/relationships/slideLayout" Target="../slideLayouts/slideLayout1.xml"/><Relationship Id="rId6" Type="http://schemas.openxmlformats.org/officeDocument/2006/relationships/slide" Target="slide126.xml"/><Relationship Id="rId11" Type="http://schemas.openxmlformats.org/officeDocument/2006/relationships/slide" Target="slide16.xml"/><Relationship Id="rId5" Type="http://schemas.openxmlformats.org/officeDocument/2006/relationships/slide" Target="slide125.xml"/><Relationship Id="rId10" Type="http://schemas.openxmlformats.org/officeDocument/2006/relationships/slide" Target="slide121.xml"/><Relationship Id="rId4" Type="http://schemas.openxmlformats.org/officeDocument/2006/relationships/slide" Target="slide124.xml"/><Relationship Id="rId9" Type="http://schemas.openxmlformats.org/officeDocument/2006/relationships/slide" Target="slide119.xml"/></Relationships>
</file>

<file path=ppt/slides/_rels/slide17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71.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72.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7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17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0.xml"/><Relationship Id="rId1" Type="http://schemas.openxmlformats.org/officeDocument/2006/relationships/slideLayout" Target="../slideLayouts/slideLayout11.xml"/><Relationship Id="rId4" Type="http://schemas.openxmlformats.org/officeDocument/2006/relationships/slide" Target="slide27.xml"/></Relationships>
</file>

<file path=ppt/slides/_rels/slide175.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81.xml"/><Relationship Id="rId1" Type="http://schemas.openxmlformats.org/officeDocument/2006/relationships/slideLayout" Target="../slideLayouts/slideLayout28.xml"/></Relationships>
</file>

<file path=ppt/slides/_rels/slide17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slide" Target="slide27.xml"/></Relationships>
</file>

<file path=ppt/slides/_rels/slide177.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38.xml"/></Relationships>
</file>

<file path=ppt/slides/_rels/slide178.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79.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83.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8" Type="http://schemas.openxmlformats.org/officeDocument/2006/relationships/slide" Target="slide128.xml"/><Relationship Id="rId3" Type="http://schemas.openxmlformats.org/officeDocument/2006/relationships/slide" Target="slide133.xml"/><Relationship Id="rId7" Type="http://schemas.openxmlformats.org/officeDocument/2006/relationships/slide" Target="slide134.xml"/><Relationship Id="rId2" Type="http://schemas.openxmlformats.org/officeDocument/2006/relationships/slide" Target="slide132.xml"/><Relationship Id="rId1" Type="http://schemas.openxmlformats.org/officeDocument/2006/relationships/slideLayout" Target="../slideLayouts/slideLayout15.xml"/><Relationship Id="rId6" Type="http://schemas.openxmlformats.org/officeDocument/2006/relationships/slide" Target="slide131.xml"/><Relationship Id="rId5" Type="http://schemas.openxmlformats.org/officeDocument/2006/relationships/slide" Target="slide130.xml"/><Relationship Id="rId4" Type="http://schemas.openxmlformats.org/officeDocument/2006/relationships/slide" Target="slide129.xml"/><Relationship Id="rId9" Type="http://schemas.openxmlformats.org/officeDocument/2006/relationships/slide" Target="slide16.xml"/></Relationships>
</file>

<file path=ppt/slides/_rels/slide18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4.xml"/><Relationship Id="rId1" Type="http://schemas.openxmlformats.org/officeDocument/2006/relationships/slideLayout" Target="../slideLayouts/slideLayout7.xml"/><Relationship Id="rId4" Type="http://schemas.openxmlformats.org/officeDocument/2006/relationships/slide" Target="slide28.xml"/></Relationships>
</file>

<file path=ppt/slides/_rels/slide18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18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83.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86.xml"/><Relationship Id="rId1" Type="http://schemas.openxmlformats.org/officeDocument/2006/relationships/slideLayout" Target="../slideLayouts/slideLayout28.xml"/></Relationships>
</file>

<file path=ppt/slides/_rels/slide184.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87.xml"/><Relationship Id="rId1" Type="http://schemas.openxmlformats.org/officeDocument/2006/relationships/slideLayout" Target="../slideLayouts/slideLayout38.xml"/></Relationships>
</file>

<file path=ppt/slides/_rels/slide186.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87.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88.xml"/><Relationship Id="rId1" Type="http://schemas.openxmlformats.org/officeDocument/2006/relationships/slideLayout" Target="../slideLayouts/slideLayout28.xml"/></Relationships>
</file>

<file path=ppt/slides/_rels/slide188.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slide" Target="slide137.xml"/><Relationship Id="rId1" Type="http://schemas.openxmlformats.org/officeDocument/2006/relationships/slideLayout" Target="../slideLayouts/slideLayout1.xml"/><Relationship Id="rId5" Type="http://schemas.openxmlformats.org/officeDocument/2006/relationships/slide" Target="slide16.xml"/><Relationship Id="rId4" Type="http://schemas.openxmlformats.org/officeDocument/2006/relationships/slide" Target="slide136.xml"/></Relationships>
</file>

<file path=ppt/slides/_rels/slide19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9.xml"/><Relationship Id="rId1" Type="http://schemas.openxmlformats.org/officeDocument/2006/relationships/slideLayout" Target="../slideLayouts/slideLayout11.xml"/><Relationship Id="rId4" Type="http://schemas.openxmlformats.org/officeDocument/2006/relationships/slide" Target="slide29.xml"/></Relationships>
</file>

<file path=ppt/slides/_rels/slide191.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90.xml"/><Relationship Id="rId1" Type="http://schemas.openxmlformats.org/officeDocument/2006/relationships/slideLayout" Target="../slideLayouts/slideLayout28.xml"/></Relationships>
</file>

<file path=ppt/slides/_rels/slide19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1.xml"/><Relationship Id="rId1" Type="http://schemas.openxmlformats.org/officeDocument/2006/relationships/slideLayout" Target="../slideLayouts/slideLayout7.xml"/><Relationship Id="rId4" Type="http://schemas.openxmlformats.org/officeDocument/2006/relationships/slide" Target="slide29.xml"/></Relationships>
</file>

<file path=ppt/slides/_rels/slide193.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38.xml"/></Relationships>
</file>

<file path=ppt/slides/_rels/slide19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2.xml"/><Relationship Id="rId1" Type="http://schemas.openxmlformats.org/officeDocument/2006/relationships/slideLayout" Target="../slideLayouts/slideLayout11.xml"/><Relationship Id="rId4" Type="http://schemas.openxmlformats.org/officeDocument/2006/relationships/slide" Target="slide30.xml"/></Relationships>
</file>

<file path=ppt/slides/_rels/slide19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93.xml"/><Relationship Id="rId1" Type="http://schemas.openxmlformats.org/officeDocument/2006/relationships/slideLayout" Target="../slideLayouts/slideLayout28.xml"/></Relationships>
</file>

<file path=ppt/slides/_rels/slide196.xml.rels><?xml version="1.0" encoding="UTF-8" standalone="yes"?>
<Relationships xmlns="http://schemas.openxmlformats.org/package/2006/relationships"><Relationship Id="rId8" Type="http://schemas.openxmlformats.org/officeDocument/2006/relationships/slide" Target="slide201.xml"/><Relationship Id="rId3" Type="http://schemas.openxmlformats.org/officeDocument/2006/relationships/slide" Target="slide30.xml"/><Relationship Id="rId7" Type="http://schemas.openxmlformats.org/officeDocument/2006/relationships/slide" Target="slide200.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slide" Target="slide199.xml"/><Relationship Id="rId5" Type="http://schemas.openxmlformats.org/officeDocument/2006/relationships/slide" Target="slide198.xml"/><Relationship Id="rId4" Type="http://schemas.openxmlformats.org/officeDocument/2006/relationships/slide" Target="slide197.xml"/></Relationships>
</file>

<file path=ppt/slides/_rels/slide197.xml.rels><?xml version="1.0" encoding="UTF-8" standalone="yes"?>
<Relationships xmlns="http://schemas.openxmlformats.org/package/2006/relationships"><Relationship Id="rId3" Type="http://schemas.openxmlformats.org/officeDocument/2006/relationships/slide" Target="slide196.xml"/><Relationship Id="rId2" Type="http://schemas.openxmlformats.org/officeDocument/2006/relationships/notesSlide" Target="../notesSlides/notesSlide94.xml"/><Relationship Id="rId1" Type="http://schemas.openxmlformats.org/officeDocument/2006/relationships/slideLayout" Target="../slideLayouts/slideLayout38.xml"/></Relationships>
</file>

<file path=ppt/slides/_rels/slide19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5.xml"/><Relationship Id="rId1" Type="http://schemas.openxmlformats.org/officeDocument/2006/relationships/slideLayout" Target="../slideLayouts/slideLayout11.xml"/><Relationship Id="rId4" Type="http://schemas.openxmlformats.org/officeDocument/2006/relationships/slide" Target="slide196.xml"/></Relationships>
</file>

<file path=ppt/slides/_rels/slide199.xml.rels><?xml version="1.0" encoding="UTF-8" standalone="yes"?>
<Relationships xmlns="http://schemas.openxmlformats.org/package/2006/relationships"><Relationship Id="rId3" Type="http://schemas.openxmlformats.org/officeDocument/2006/relationships/slide" Target="slide196.xml"/><Relationship Id="rId2" Type="http://schemas.openxmlformats.org/officeDocument/2006/relationships/notesSlide" Target="../notesSlides/notesSlide96.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slide" Target="slide16.xml"/><Relationship Id="rId7" Type="http://schemas.openxmlformats.org/officeDocument/2006/relationships/slide" Target="slide3.xml"/><Relationship Id="rId2" Type="http://schemas.openxmlformats.org/officeDocument/2006/relationships/slide" Target="slide26.xml"/><Relationship Id="rId1" Type="http://schemas.openxmlformats.org/officeDocument/2006/relationships/slideLayout" Target="../slideLayouts/slideLayout6.xml"/><Relationship Id="rId6" Type="http://schemas.openxmlformats.org/officeDocument/2006/relationships/slide" Target="slide30.xml"/><Relationship Id="rId5" Type="http://schemas.openxmlformats.org/officeDocument/2006/relationships/slide" Target="slide31.xml"/><Relationship Id="rId4" Type="http://schemas.openxmlformats.org/officeDocument/2006/relationships/slide" Target="slide32.xml"/></Relationships>
</file>

<file path=ppt/slides/_rels/slide20.xml.rels><?xml version="1.0" encoding="UTF-8" standalone="yes"?>
<Relationships xmlns="http://schemas.openxmlformats.org/package/2006/relationships"><Relationship Id="rId8" Type="http://schemas.openxmlformats.org/officeDocument/2006/relationships/slide" Target="slide143.xml"/><Relationship Id="rId3" Type="http://schemas.openxmlformats.org/officeDocument/2006/relationships/slide" Target="slide145.xml"/><Relationship Id="rId7" Type="http://schemas.openxmlformats.org/officeDocument/2006/relationships/slide" Target="slide142.xml"/><Relationship Id="rId2" Type="http://schemas.openxmlformats.org/officeDocument/2006/relationships/slide" Target="slide138.xml"/><Relationship Id="rId1" Type="http://schemas.openxmlformats.org/officeDocument/2006/relationships/slideLayout" Target="../slideLayouts/slideLayout1.xml"/><Relationship Id="rId6" Type="http://schemas.openxmlformats.org/officeDocument/2006/relationships/slide" Target="slide141.xml"/><Relationship Id="rId5" Type="http://schemas.openxmlformats.org/officeDocument/2006/relationships/slide" Target="slide140.xml"/><Relationship Id="rId10" Type="http://schemas.openxmlformats.org/officeDocument/2006/relationships/slide" Target="slide16.xml"/><Relationship Id="rId4" Type="http://schemas.openxmlformats.org/officeDocument/2006/relationships/slide" Target="slide139.xml"/><Relationship Id="rId9" Type="http://schemas.openxmlformats.org/officeDocument/2006/relationships/slide" Target="slide144.xml"/></Relationships>
</file>

<file path=ppt/slides/_rels/slide20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7.xml"/><Relationship Id="rId1" Type="http://schemas.openxmlformats.org/officeDocument/2006/relationships/slideLayout" Target="../slideLayouts/slideLayout7.xml"/><Relationship Id="rId4" Type="http://schemas.openxmlformats.org/officeDocument/2006/relationships/slide" Target="slide196.xml"/></Relationships>
</file>

<file path=ppt/slides/_rels/slide201.xml.rels><?xml version="1.0" encoding="UTF-8" standalone="yes"?>
<Relationships xmlns="http://schemas.openxmlformats.org/package/2006/relationships"><Relationship Id="rId2" Type="http://schemas.openxmlformats.org/officeDocument/2006/relationships/slide" Target="slide196.xml"/><Relationship Id="rId1" Type="http://schemas.openxmlformats.org/officeDocument/2006/relationships/slideLayout" Target="../slideLayouts/slideLayout38.xml"/></Relationships>
</file>

<file path=ppt/slides/_rels/slide20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8.xml"/><Relationship Id="rId1" Type="http://schemas.openxmlformats.org/officeDocument/2006/relationships/slideLayout" Target="../slideLayouts/slideLayout11.xml"/><Relationship Id="rId4" Type="http://schemas.openxmlformats.org/officeDocument/2006/relationships/slide" Target="slide30.xml"/></Relationships>
</file>

<file path=ppt/slides/_rels/slide20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99.xml"/><Relationship Id="rId1" Type="http://schemas.openxmlformats.org/officeDocument/2006/relationships/slideLayout" Target="../slideLayouts/slideLayout28.xml"/></Relationships>
</file>

<file path=ppt/slides/_rels/slide204.xml.rels><?xml version="1.0" encoding="UTF-8" standalone="yes"?>
<Relationships xmlns="http://schemas.openxmlformats.org/package/2006/relationships"><Relationship Id="rId8" Type="http://schemas.openxmlformats.org/officeDocument/2006/relationships/slide" Target="slide212.xml"/><Relationship Id="rId3" Type="http://schemas.openxmlformats.org/officeDocument/2006/relationships/slide" Target="slide30.xml"/><Relationship Id="rId7" Type="http://schemas.openxmlformats.org/officeDocument/2006/relationships/slide" Target="slide205.xml"/><Relationship Id="rId2" Type="http://schemas.openxmlformats.org/officeDocument/2006/relationships/slideLayout" Target="../slideLayouts/slideLayout11.xml"/><Relationship Id="rId1" Type="http://schemas.openxmlformats.org/officeDocument/2006/relationships/themeOverride" Target="../theme/themeOverride6.xml"/><Relationship Id="rId6" Type="http://schemas.openxmlformats.org/officeDocument/2006/relationships/slide" Target="slide225.xml"/><Relationship Id="rId5" Type="http://schemas.openxmlformats.org/officeDocument/2006/relationships/slide" Target="slide223.xml"/><Relationship Id="rId4" Type="http://schemas.openxmlformats.org/officeDocument/2006/relationships/slide" Target="slide216.xml"/><Relationship Id="rId9" Type="http://schemas.openxmlformats.org/officeDocument/2006/relationships/slide" Target="slide214.xml"/></Relationships>
</file>

<file path=ppt/slides/_rels/slide205.xml.rels><?xml version="1.0" encoding="UTF-8" standalone="yes"?>
<Relationships xmlns="http://schemas.openxmlformats.org/package/2006/relationships"><Relationship Id="rId8" Type="http://schemas.openxmlformats.org/officeDocument/2006/relationships/slide" Target="slide211.xml"/><Relationship Id="rId3" Type="http://schemas.openxmlformats.org/officeDocument/2006/relationships/slide" Target="slide206.xml"/><Relationship Id="rId7" Type="http://schemas.openxmlformats.org/officeDocument/2006/relationships/slide" Target="slide204.xml"/><Relationship Id="rId2" Type="http://schemas.openxmlformats.org/officeDocument/2006/relationships/slideLayout" Target="../slideLayouts/slideLayout51.xml"/><Relationship Id="rId1" Type="http://schemas.openxmlformats.org/officeDocument/2006/relationships/themeOverride" Target="../theme/themeOverride7.xml"/><Relationship Id="rId6" Type="http://schemas.openxmlformats.org/officeDocument/2006/relationships/slide" Target="slide210.xml"/><Relationship Id="rId5" Type="http://schemas.openxmlformats.org/officeDocument/2006/relationships/slide" Target="slide208.xml"/><Relationship Id="rId4" Type="http://schemas.openxmlformats.org/officeDocument/2006/relationships/slide" Target="slide207.xml"/></Relationships>
</file>

<file path=ppt/slides/_rels/slide206.xml.rels><?xml version="1.0" encoding="UTF-8" standalone="yes"?>
<Relationships xmlns="http://schemas.openxmlformats.org/package/2006/relationships"><Relationship Id="rId3" Type="http://schemas.openxmlformats.org/officeDocument/2006/relationships/slide" Target="slide205.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slide" Target="slide205.xml"/><Relationship Id="rId1" Type="http://schemas.openxmlformats.org/officeDocument/2006/relationships/slideLayout" Target="../slideLayouts/slideLayout38.xml"/></Relationships>
</file>

<file path=ppt/slides/_rels/slide20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0.xml"/><Relationship Id="rId1" Type="http://schemas.openxmlformats.org/officeDocument/2006/relationships/slideLayout" Target="../slideLayouts/slideLayout11.xml"/><Relationship Id="rId5" Type="http://schemas.openxmlformats.org/officeDocument/2006/relationships/slide" Target="slide209.xml"/><Relationship Id="rId4" Type="http://schemas.openxmlformats.org/officeDocument/2006/relationships/slide" Target="slide205.xml"/></Relationships>
</file>

<file path=ppt/slides/_rels/slide209.xml.rels><?xml version="1.0" encoding="UTF-8" standalone="yes"?>
<Relationships xmlns="http://schemas.openxmlformats.org/package/2006/relationships"><Relationship Id="rId2" Type="http://schemas.openxmlformats.org/officeDocument/2006/relationships/slide" Target="slide208.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8" Type="http://schemas.openxmlformats.org/officeDocument/2006/relationships/slide" Target="slide146.xml"/><Relationship Id="rId3" Type="http://schemas.openxmlformats.org/officeDocument/2006/relationships/slide" Target="slide152.xml"/><Relationship Id="rId7" Type="http://schemas.openxmlformats.org/officeDocument/2006/relationships/slide" Target="slide149.xml"/><Relationship Id="rId2" Type="http://schemas.openxmlformats.org/officeDocument/2006/relationships/slide" Target="slide151.xml"/><Relationship Id="rId1" Type="http://schemas.openxmlformats.org/officeDocument/2006/relationships/slideLayout" Target="../slideLayouts/slideLayout1.xml"/><Relationship Id="rId6" Type="http://schemas.openxmlformats.org/officeDocument/2006/relationships/slide" Target="slide148.xml"/><Relationship Id="rId5" Type="http://schemas.openxmlformats.org/officeDocument/2006/relationships/slide" Target="slide147.xml"/><Relationship Id="rId10" Type="http://schemas.openxmlformats.org/officeDocument/2006/relationships/slide" Target="slide16.xml"/><Relationship Id="rId4" Type="http://schemas.openxmlformats.org/officeDocument/2006/relationships/slide" Target="slide153.xml"/><Relationship Id="rId9" Type="http://schemas.openxmlformats.org/officeDocument/2006/relationships/slide" Target="slide150.xml"/></Relationships>
</file>

<file path=ppt/slides/_rels/slide210.xml.rels><?xml version="1.0" encoding="UTF-8" standalone="yes"?>
<Relationships xmlns="http://schemas.openxmlformats.org/package/2006/relationships"><Relationship Id="rId3" Type="http://schemas.openxmlformats.org/officeDocument/2006/relationships/slide" Target="slide205.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3" Type="http://schemas.openxmlformats.org/officeDocument/2006/relationships/slide" Target="slide205.xml"/><Relationship Id="rId2" Type="http://schemas.openxmlformats.org/officeDocument/2006/relationships/notesSlide" Target="../notesSlides/notesSlide101.xml"/><Relationship Id="rId1" Type="http://schemas.openxmlformats.org/officeDocument/2006/relationships/slideLayout" Target="../slideLayouts/slideLayout38.xml"/></Relationships>
</file>

<file path=ppt/slides/_rels/slide212.xml.rels><?xml version="1.0" encoding="UTF-8" standalone="yes"?>
<Relationships xmlns="http://schemas.openxmlformats.org/package/2006/relationships"><Relationship Id="rId3" Type="http://schemas.openxmlformats.org/officeDocument/2006/relationships/slide" Target="slide204.xml"/><Relationship Id="rId2" Type="http://schemas.openxmlformats.org/officeDocument/2006/relationships/image" Target="../media/image35.jpeg"/><Relationship Id="rId1" Type="http://schemas.openxmlformats.org/officeDocument/2006/relationships/slideLayout" Target="../slideLayouts/slideLayout11.xml"/><Relationship Id="rId4" Type="http://schemas.openxmlformats.org/officeDocument/2006/relationships/slide" Target="slide213.xml"/></Relationships>
</file>

<file path=ppt/slides/_rels/slide213.xml.rels><?xml version="1.0" encoding="UTF-8" standalone="yes"?>
<Relationships xmlns="http://schemas.openxmlformats.org/package/2006/relationships"><Relationship Id="rId2" Type="http://schemas.openxmlformats.org/officeDocument/2006/relationships/slide" Target="slide212.xml"/><Relationship Id="rId1" Type="http://schemas.openxmlformats.org/officeDocument/2006/relationships/slideLayout" Target="../slideLayouts/slideLayout28.xml"/></Relationships>
</file>

<file path=ppt/slides/_rels/slide214.xml.rels><?xml version="1.0" encoding="UTF-8" standalone="yes"?>
<Relationships xmlns="http://schemas.openxmlformats.org/package/2006/relationships"><Relationship Id="rId3" Type="http://schemas.openxmlformats.org/officeDocument/2006/relationships/slide" Target="slide204.xml"/><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slide" Target="slide215.xml"/></Relationships>
</file>

<file path=ppt/slides/_rels/slide215.xml.rels><?xml version="1.0" encoding="UTF-8" standalone="yes"?>
<Relationships xmlns="http://schemas.openxmlformats.org/package/2006/relationships"><Relationship Id="rId2" Type="http://schemas.openxmlformats.org/officeDocument/2006/relationships/slide" Target="slide214.xml"/><Relationship Id="rId1" Type="http://schemas.openxmlformats.org/officeDocument/2006/relationships/slideLayout" Target="../slideLayouts/slideLayout38.xml"/></Relationships>
</file>

<file path=ppt/slides/_rels/slide216.xml.rels><?xml version="1.0" encoding="UTF-8" standalone="yes"?>
<Relationships xmlns="http://schemas.openxmlformats.org/package/2006/relationships"><Relationship Id="rId8" Type="http://schemas.openxmlformats.org/officeDocument/2006/relationships/slide" Target="slide221.xml"/><Relationship Id="rId3" Type="http://schemas.openxmlformats.org/officeDocument/2006/relationships/slide" Target="slide204.xml"/><Relationship Id="rId7" Type="http://schemas.openxmlformats.org/officeDocument/2006/relationships/slide" Target="slide220.xml"/><Relationship Id="rId2" Type="http://schemas.openxmlformats.org/officeDocument/2006/relationships/notesSlide" Target="../notesSlides/notesSlide102.xml"/><Relationship Id="rId1" Type="http://schemas.openxmlformats.org/officeDocument/2006/relationships/slideLayout" Target="../slideLayouts/slideLayout52.xml"/><Relationship Id="rId6" Type="http://schemas.openxmlformats.org/officeDocument/2006/relationships/slide" Target="slide219.xml"/><Relationship Id="rId5" Type="http://schemas.openxmlformats.org/officeDocument/2006/relationships/slide" Target="slide218.xml"/><Relationship Id="rId4" Type="http://schemas.openxmlformats.org/officeDocument/2006/relationships/slide" Target="slide217.xml"/><Relationship Id="rId9" Type="http://schemas.openxmlformats.org/officeDocument/2006/relationships/slide" Target="slide222.xml"/></Relationships>
</file>

<file path=ppt/slides/_rels/slide2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3.xml"/><Relationship Id="rId1" Type="http://schemas.openxmlformats.org/officeDocument/2006/relationships/slideLayout" Target="../slideLayouts/slideLayout11.xml"/><Relationship Id="rId4" Type="http://schemas.openxmlformats.org/officeDocument/2006/relationships/slide" Target="slide216.xml"/></Relationships>
</file>

<file path=ppt/slides/_rels/slide218.xml.rels><?xml version="1.0" encoding="UTF-8" standalone="yes"?>
<Relationships xmlns="http://schemas.openxmlformats.org/package/2006/relationships"><Relationship Id="rId3" Type="http://schemas.openxmlformats.org/officeDocument/2006/relationships/slide" Target="slide216.xml"/><Relationship Id="rId2" Type="http://schemas.openxmlformats.org/officeDocument/2006/relationships/notesSlide" Target="../notesSlides/notesSlide104.xml"/><Relationship Id="rId1" Type="http://schemas.openxmlformats.org/officeDocument/2006/relationships/slideLayout" Target="../slideLayouts/slideLayout52.xml"/></Relationships>
</file>

<file path=ppt/slides/_rels/slide219.xml.rels><?xml version="1.0" encoding="UTF-8" standalone="yes"?>
<Relationships xmlns="http://schemas.openxmlformats.org/package/2006/relationships"><Relationship Id="rId2" Type="http://schemas.openxmlformats.org/officeDocument/2006/relationships/slide" Target="slide216.xml"/><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8" Type="http://schemas.openxmlformats.org/officeDocument/2006/relationships/slide" Target="slide158.xml"/><Relationship Id="rId3" Type="http://schemas.openxmlformats.org/officeDocument/2006/relationships/slide" Target="slide161.xml"/><Relationship Id="rId7" Type="http://schemas.openxmlformats.org/officeDocument/2006/relationships/slide" Target="slide157.xml"/><Relationship Id="rId2" Type="http://schemas.openxmlformats.org/officeDocument/2006/relationships/slide" Target="slide154.xml"/><Relationship Id="rId1" Type="http://schemas.openxmlformats.org/officeDocument/2006/relationships/slideLayout" Target="../slideLayouts/slideLayout10.xml"/><Relationship Id="rId6" Type="http://schemas.openxmlformats.org/officeDocument/2006/relationships/slide" Target="slide156.xml"/><Relationship Id="rId5" Type="http://schemas.openxmlformats.org/officeDocument/2006/relationships/slide" Target="slide160.xml"/><Relationship Id="rId10" Type="http://schemas.openxmlformats.org/officeDocument/2006/relationships/slide" Target="slide16.xml"/><Relationship Id="rId4" Type="http://schemas.openxmlformats.org/officeDocument/2006/relationships/slide" Target="slide155.xml"/><Relationship Id="rId9" Type="http://schemas.openxmlformats.org/officeDocument/2006/relationships/slide" Target="slide159.xml"/></Relationships>
</file>

<file path=ppt/slides/_rels/slide220.xml.rels><?xml version="1.0" encoding="UTF-8" standalone="yes"?>
<Relationships xmlns="http://schemas.openxmlformats.org/package/2006/relationships"><Relationship Id="rId2" Type="http://schemas.openxmlformats.org/officeDocument/2006/relationships/slide" Target="slide216.xml"/><Relationship Id="rId1" Type="http://schemas.openxmlformats.org/officeDocument/2006/relationships/slideLayout" Target="../slideLayouts/slideLayout52.xml"/></Relationships>
</file>

<file path=ppt/slides/_rels/slide221.xml.rels><?xml version="1.0" encoding="UTF-8" standalone="yes"?>
<Relationships xmlns="http://schemas.openxmlformats.org/package/2006/relationships"><Relationship Id="rId3" Type="http://schemas.openxmlformats.org/officeDocument/2006/relationships/slide" Target="slide216.xml"/><Relationship Id="rId2" Type="http://schemas.openxmlformats.org/officeDocument/2006/relationships/notesSlide" Target="../notesSlides/notesSlide105.xml"/><Relationship Id="rId1" Type="http://schemas.openxmlformats.org/officeDocument/2006/relationships/slideLayout" Target="../slideLayouts/slideLayout28.xml"/></Relationships>
</file>

<file path=ppt/slides/_rels/slide222.xml.rels><?xml version="1.0" encoding="UTF-8" standalone="yes"?>
<Relationships xmlns="http://schemas.openxmlformats.org/package/2006/relationships"><Relationship Id="rId3" Type="http://schemas.openxmlformats.org/officeDocument/2006/relationships/slide" Target="slide216.xml"/><Relationship Id="rId2" Type="http://schemas.openxmlformats.org/officeDocument/2006/relationships/notesSlide" Target="../notesSlides/notesSlide106.xml"/><Relationship Id="rId1" Type="http://schemas.openxmlformats.org/officeDocument/2006/relationships/slideLayout" Target="../slideLayouts/slideLayout28.xml"/></Relationships>
</file>

<file path=ppt/slides/_rels/slide223.xml.rels><?xml version="1.0" encoding="UTF-8" standalone="yes"?>
<Relationships xmlns="http://schemas.openxmlformats.org/package/2006/relationships"><Relationship Id="rId3" Type="http://schemas.openxmlformats.org/officeDocument/2006/relationships/slide" Target="slide224.xml"/><Relationship Id="rId2" Type="http://schemas.openxmlformats.org/officeDocument/2006/relationships/slide" Target="slide204.xml"/><Relationship Id="rId1" Type="http://schemas.openxmlformats.org/officeDocument/2006/relationships/slideLayout" Target="../slideLayouts/slideLayout52.xml"/></Relationships>
</file>

<file path=ppt/slides/_rels/slide224.xml.rels><?xml version="1.0" encoding="UTF-8" standalone="yes"?>
<Relationships xmlns="http://schemas.openxmlformats.org/package/2006/relationships"><Relationship Id="rId2" Type="http://schemas.openxmlformats.org/officeDocument/2006/relationships/slide" Target="slide223.xml"/><Relationship Id="rId1" Type="http://schemas.openxmlformats.org/officeDocument/2006/relationships/slideLayout" Target="../slideLayouts/slideLayout52.xml"/></Relationships>
</file>

<file path=ppt/slides/_rels/slide225.xml.rels><?xml version="1.0" encoding="UTF-8" standalone="yes"?>
<Relationships xmlns="http://schemas.openxmlformats.org/package/2006/relationships"><Relationship Id="rId2" Type="http://schemas.openxmlformats.org/officeDocument/2006/relationships/slide" Target="slide204.xml"/><Relationship Id="rId1" Type="http://schemas.openxmlformats.org/officeDocument/2006/relationships/slideLayout" Target="../slideLayouts/slideLayout28.xml"/></Relationships>
</file>

<file path=ppt/slides/_rels/slide226.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107.xml"/><Relationship Id="rId1" Type="http://schemas.openxmlformats.org/officeDocument/2006/relationships/slideLayout" Target="../slideLayouts/slideLayout28.xml"/></Relationships>
</file>

<file path=ppt/slides/_rels/slide227.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108.xml"/><Relationship Id="rId1" Type="http://schemas.openxmlformats.org/officeDocument/2006/relationships/slideLayout" Target="../slideLayouts/slideLayout52.xml"/><Relationship Id="rId4" Type="http://schemas.openxmlformats.org/officeDocument/2006/relationships/slide" Target="slide228.xml"/></Relationships>
</file>

<file path=ppt/slides/_rels/slide228.xml.rels><?xml version="1.0" encoding="UTF-8" standalone="yes"?>
<Relationships xmlns="http://schemas.openxmlformats.org/package/2006/relationships"><Relationship Id="rId3" Type="http://schemas.openxmlformats.org/officeDocument/2006/relationships/slide" Target="slide227.xml"/><Relationship Id="rId2" Type="http://schemas.openxmlformats.org/officeDocument/2006/relationships/notesSlide" Target="../notesSlides/notesSlide109.xml"/><Relationship Id="rId1" Type="http://schemas.openxmlformats.org/officeDocument/2006/relationships/slideLayout" Target="../slideLayouts/slideLayout52.xml"/></Relationships>
</file>

<file path=ppt/slides/_rels/slide229.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3" Type="http://schemas.openxmlformats.org/officeDocument/2006/relationships/slide" Target="slide165.xml"/><Relationship Id="rId2" Type="http://schemas.openxmlformats.org/officeDocument/2006/relationships/slide" Target="slide164.xml"/><Relationship Id="rId1" Type="http://schemas.openxmlformats.org/officeDocument/2006/relationships/slideLayout" Target="../slideLayouts/slideLayout1.xml"/><Relationship Id="rId6" Type="http://schemas.openxmlformats.org/officeDocument/2006/relationships/slide" Target="slide16.xml"/><Relationship Id="rId5" Type="http://schemas.openxmlformats.org/officeDocument/2006/relationships/slide" Target="slide163.xml"/><Relationship Id="rId4" Type="http://schemas.openxmlformats.org/officeDocument/2006/relationships/slide" Target="slide166.xml"/></Relationships>
</file>

<file path=ppt/slides/_rels/slide230.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52.xml"/></Relationships>
</file>

<file path=ppt/slides/_rels/slide232.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110.xml"/><Relationship Id="rId1" Type="http://schemas.openxmlformats.org/officeDocument/2006/relationships/slideLayout" Target="../slideLayouts/slideLayout38.xml"/></Relationships>
</file>

<file path=ppt/slides/_rels/slide233.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52.xml"/></Relationships>
</file>

<file path=ppt/slides/_rels/slide234.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111.xml"/><Relationship Id="rId1" Type="http://schemas.openxmlformats.org/officeDocument/2006/relationships/slideLayout" Target="../slideLayouts/slideLayout28.xml"/></Relationships>
</file>

<file path=ppt/slides/_rels/slide2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12.xml"/><Relationship Id="rId1" Type="http://schemas.openxmlformats.org/officeDocument/2006/relationships/slideLayout" Target="../slideLayouts/slideLayout52.xml"/></Relationships>
</file>

<file path=ppt/slides/_rels/slide2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13.xml"/><Relationship Id="rId1" Type="http://schemas.openxmlformats.org/officeDocument/2006/relationships/slideLayout" Target="../slideLayouts/slideLayout38.xml"/></Relationships>
</file>

<file path=ppt/slides/_rels/slide237.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52.xml"/></Relationships>
</file>

<file path=ppt/slides/_rels/slide2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4.xml"/><Relationship Id="rId1" Type="http://schemas.openxmlformats.org/officeDocument/2006/relationships/slideLayout" Target="../slideLayouts/slideLayout11.xml"/><Relationship Id="rId5" Type="http://schemas.openxmlformats.org/officeDocument/2006/relationships/slide" Target="slide239.xml"/><Relationship Id="rId4" Type="http://schemas.openxmlformats.org/officeDocument/2006/relationships/slide" Target="slide32.xml"/></Relationships>
</file>

<file path=ppt/slides/_rels/slide239.xml.rels><?xml version="1.0" encoding="UTF-8" standalone="yes"?>
<Relationships xmlns="http://schemas.openxmlformats.org/package/2006/relationships"><Relationship Id="rId2" Type="http://schemas.openxmlformats.org/officeDocument/2006/relationships/slide" Target="slide238.xml"/><Relationship Id="rId1" Type="http://schemas.openxmlformats.org/officeDocument/2006/relationships/slideLayout" Target="../slideLayouts/slideLayout53.xml"/></Relationships>
</file>

<file path=ppt/slides/_rels/slide24.xml.rels><?xml version="1.0" encoding="UTF-8" standalone="yes"?>
<Relationships xmlns="http://schemas.openxmlformats.org/package/2006/relationships"><Relationship Id="rId3" Type="http://schemas.openxmlformats.org/officeDocument/2006/relationships/slide" Target="slide168.xml"/><Relationship Id="rId2" Type="http://schemas.openxmlformats.org/officeDocument/2006/relationships/slide" Target="slide167.xml"/><Relationship Id="rId1" Type="http://schemas.openxmlformats.org/officeDocument/2006/relationships/slideLayout" Target="../slideLayouts/slideLayout1.xml"/><Relationship Id="rId4" Type="http://schemas.openxmlformats.org/officeDocument/2006/relationships/slide" Target="slide16.xml"/></Relationships>
</file>

<file path=ppt/slides/_rels/slide24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15.xml"/><Relationship Id="rId1" Type="http://schemas.openxmlformats.org/officeDocument/2006/relationships/slideLayout" Target="../slideLayouts/slideLayout28.xml"/></Relationships>
</file>

<file path=ppt/slides/_rels/slide24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16.xml"/><Relationship Id="rId1" Type="http://schemas.openxmlformats.org/officeDocument/2006/relationships/slideLayout" Target="../slideLayouts/slideLayout53.xml"/></Relationships>
</file>

<file path=ppt/slides/_rels/slide2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7.xml"/><Relationship Id="rId1" Type="http://schemas.openxmlformats.org/officeDocument/2006/relationships/slideLayout" Target="../slideLayouts/slideLayout7.xml"/><Relationship Id="rId4" Type="http://schemas.openxmlformats.org/officeDocument/2006/relationships/slide" Target="slide33.xml"/></Relationships>
</file>

<file path=ppt/slides/_rels/slide243.xml.rels><?xml version="1.0" encoding="UTF-8" standalone="yes"?>
<Relationships xmlns="http://schemas.openxmlformats.org/package/2006/relationships"><Relationship Id="rId2" Type="http://schemas.openxmlformats.org/officeDocument/2006/relationships/slide" Target="slide35.xml"/><Relationship Id="rId1" Type="http://schemas.openxmlformats.org/officeDocument/2006/relationships/slideLayout" Target="../slideLayouts/slideLayout53.xml"/></Relationships>
</file>

<file path=ppt/slides/_rels/slide244.xml.rels><?xml version="1.0" encoding="UTF-8" standalone="yes"?>
<Relationships xmlns="http://schemas.openxmlformats.org/package/2006/relationships"><Relationship Id="rId2" Type="http://schemas.openxmlformats.org/officeDocument/2006/relationships/slide" Target="slide35.xml"/><Relationship Id="rId1" Type="http://schemas.openxmlformats.org/officeDocument/2006/relationships/slideLayout" Target="../slideLayouts/slideLayout38.xml"/></Relationships>
</file>

<file path=ppt/slides/_rels/slide24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46.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118.xml"/><Relationship Id="rId1" Type="http://schemas.openxmlformats.org/officeDocument/2006/relationships/slideLayout" Target="../slideLayouts/slideLayout53.xml"/></Relationships>
</file>

<file path=ppt/slides/_rels/slide247.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28.xml"/></Relationships>
</file>

<file path=ppt/slides/_rels/slide248.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55.xml"/></Relationships>
</file>

<file path=ppt/slides/_rels/slide249.xml.rels><?xml version="1.0" encoding="UTF-8" standalone="yes"?>
<Relationships xmlns="http://schemas.openxmlformats.org/package/2006/relationships"><Relationship Id="rId2" Type="http://schemas.openxmlformats.org/officeDocument/2006/relationships/slide" Target="slide37.xml"/><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8" Type="http://schemas.openxmlformats.org/officeDocument/2006/relationships/slide" Target="slide170.xml"/><Relationship Id="rId3" Type="http://schemas.openxmlformats.org/officeDocument/2006/relationships/image" Target="../media/image31.emf"/><Relationship Id="rId7" Type="http://schemas.openxmlformats.org/officeDocument/2006/relationships/slide" Target="slide171.xml"/><Relationship Id="rId2" Type="http://schemas.openxmlformats.org/officeDocument/2006/relationships/slide" Target="slide169.xml"/><Relationship Id="rId1" Type="http://schemas.openxmlformats.org/officeDocument/2006/relationships/slideLayout" Target="../slideLayouts/slideLayout50.xml"/><Relationship Id="rId6" Type="http://schemas.openxmlformats.org/officeDocument/2006/relationships/slide" Target="slide172.xml"/><Relationship Id="rId5" Type="http://schemas.openxmlformats.org/officeDocument/2006/relationships/slide" Target="slide173.xml"/><Relationship Id="rId4" Type="http://schemas.openxmlformats.org/officeDocument/2006/relationships/image" Target="../media/image32.emf"/><Relationship Id="rId9" Type="http://schemas.openxmlformats.org/officeDocument/2006/relationships/slide" Target="slide16.xml"/></Relationships>
</file>

<file path=ppt/slides/_rels/slide2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9.xml"/><Relationship Id="rId1" Type="http://schemas.openxmlformats.org/officeDocument/2006/relationships/slideLayout" Target="../slideLayouts/slideLayout7.xml"/><Relationship Id="rId4" Type="http://schemas.openxmlformats.org/officeDocument/2006/relationships/slide" Target="slide37.xml"/></Relationships>
</file>

<file path=ppt/slides/_rels/slide251.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120.xml"/><Relationship Id="rId1" Type="http://schemas.openxmlformats.org/officeDocument/2006/relationships/slideLayout" Target="../slideLayouts/slideLayout38.xml"/></Relationships>
</file>

<file path=ppt/slides/_rels/slide252.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53.xml"/></Relationships>
</file>

<file path=ppt/slides/_rels/slide253.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28.xml"/></Relationships>
</file>

<file path=ppt/slides/_rels/slide254.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53.xml"/></Relationships>
</file>

<file path=ppt/slides/_rels/slide256.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38.xml"/></Relationships>
</file>

<file path=ppt/slides/_rels/slide25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1.xml"/><Relationship Id="rId1" Type="http://schemas.openxmlformats.org/officeDocument/2006/relationships/slideLayout" Target="../slideLayouts/slideLayout11.xml"/><Relationship Id="rId4" Type="http://schemas.openxmlformats.org/officeDocument/2006/relationships/slide" Target="slide39.xml"/></Relationships>
</file>

<file path=ppt/slides/_rels/slide258.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122.xml"/><Relationship Id="rId1" Type="http://schemas.openxmlformats.org/officeDocument/2006/relationships/slideLayout" Target="../slideLayouts/slideLayout28.xml"/></Relationships>
</file>

<file path=ppt/slides/_rels/slide259.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123.xml"/><Relationship Id="rId1" Type="http://schemas.openxmlformats.org/officeDocument/2006/relationships/slideLayout" Target="../slideLayouts/slideLayout56.xml"/><Relationship Id="rId4" Type="http://schemas.openxmlformats.org/officeDocument/2006/relationships/slide" Target="slide260.xml"/></Relationships>
</file>

<file path=ppt/slides/_rels/slide26.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slideLayout" Target="../slideLayouts/slideLayout1.xml"/><Relationship Id="rId1" Type="http://schemas.openxmlformats.org/officeDocument/2006/relationships/themeOverride" Target="../theme/themeOverride3.xml"/><Relationship Id="rId6" Type="http://schemas.openxmlformats.org/officeDocument/2006/relationships/slide" Target="slide2.xml"/><Relationship Id="rId5" Type="http://schemas.openxmlformats.org/officeDocument/2006/relationships/slide" Target="slide27.xml"/><Relationship Id="rId4" Type="http://schemas.openxmlformats.org/officeDocument/2006/relationships/slide" Target="slide28.xml"/></Relationships>
</file>

<file path=ppt/slides/_rels/slide260.xml.rels><?xml version="1.0" encoding="UTF-8" standalone="yes"?>
<Relationships xmlns="http://schemas.openxmlformats.org/package/2006/relationships"><Relationship Id="rId2" Type="http://schemas.openxmlformats.org/officeDocument/2006/relationships/slide" Target="slide259.xml"/><Relationship Id="rId1" Type="http://schemas.openxmlformats.org/officeDocument/2006/relationships/slideLayout" Target="../slideLayouts/slideLayout54.xml"/></Relationships>
</file>

<file path=ppt/slides/_rels/slide261.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38.xml"/></Relationships>
</file>

<file path=ppt/slides/_rels/slide263.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124.xml"/><Relationship Id="rId1" Type="http://schemas.openxmlformats.org/officeDocument/2006/relationships/slideLayout" Target="../slideLayouts/slideLayout53.xml"/></Relationships>
</file>

<file path=ppt/slides/_rels/slide264.xml.rels><?xml version="1.0" encoding="UTF-8" standalone="yes"?>
<Relationships xmlns="http://schemas.openxmlformats.org/package/2006/relationships"><Relationship Id="rId3" Type="http://schemas.openxmlformats.org/officeDocument/2006/relationships/slide" Target="slide265.xml"/><Relationship Id="rId2" Type="http://schemas.openxmlformats.org/officeDocument/2006/relationships/slide" Target="slide40.xml"/><Relationship Id="rId1" Type="http://schemas.openxmlformats.org/officeDocument/2006/relationships/slideLayout" Target="../slideLayouts/slideLayout28.xml"/></Relationships>
</file>

<file path=ppt/slides/_rels/slide2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5.xml"/><Relationship Id="rId1" Type="http://schemas.openxmlformats.org/officeDocument/2006/relationships/slideLayout" Target="../slideLayouts/slideLayout7.xml"/><Relationship Id="rId4" Type="http://schemas.openxmlformats.org/officeDocument/2006/relationships/slide" Target="slide264.xml"/></Relationships>
</file>

<file path=ppt/slides/_rels/slide266.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38.xml"/></Relationships>
</file>

<file path=ppt/slides/_rels/slide267.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68.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126.xml"/><Relationship Id="rId1" Type="http://schemas.openxmlformats.org/officeDocument/2006/relationships/slideLayout" Target="../slideLayouts/slideLayout28.xml"/></Relationships>
</file>

<file path=ppt/slides/_rels/slide269.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3" Type="http://schemas.openxmlformats.org/officeDocument/2006/relationships/slide" Target="slide176.xml"/><Relationship Id="rId7" Type="http://schemas.openxmlformats.org/officeDocument/2006/relationships/slide" Target="slide26.xml"/><Relationship Id="rId2" Type="http://schemas.openxmlformats.org/officeDocument/2006/relationships/slide" Target="slide175.xml"/><Relationship Id="rId1" Type="http://schemas.openxmlformats.org/officeDocument/2006/relationships/slideLayout" Target="../slideLayouts/slideLayout81.xml"/><Relationship Id="rId6" Type="http://schemas.openxmlformats.org/officeDocument/2006/relationships/slide" Target="slide174.xml"/><Relationship Id="rId5" Type="http://schemas.openxmlformats.org/officeDocument/2006/relationships/slide" Target="slide178.xml"/><Relationship Id="rId4" Type="http://schemas.openxmlformats.org/officeDocument/2006/relationships/slide" Target="slide177.xml"/></Relationships>
</file>

<file path=ppt/slides/_rels/slide270.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54.xml"/></Relationships>
</file>

<file path=ppt/slides/_rels/slide271.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38.xml"/></Relationships>
</file>

<file path=ppt/slides/_rels/slide273.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127.xml"/><Relationship Id="rId1" Type="http://schemas.openxmlformats.org/officeDocument/2006/relationships/slideLayout" Target="../slideLayouts/slideLayout53.xml"/></Relationships>
</file>

<file path=ppt/slides/_rels/slide274.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28.xml"/></Relationships>
</file>

<file path=ppt/slides/_rels/slide275.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53.xml"/></Relationships>
</file>

<file path=ppt/slides/_rels/slide27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8.xml"/><Relationship Id="rId1" Type="http://schemas.openxmlformats.org/officeDocument/2006/relationships/slideLayout" Target="../slideLayouts/slideLayout7.xml"/><Relationship Id="rId4" Type="http://schemas.openxmlformats.org/officeDocument/2006/relationships/slide" Target="slide43.xml"/></Relationships>
</file>

<file path=ppt/slides/_rels/slide277.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53.xml"/></Relationships>
</file>

<file path=ppt/slides/_rels/slide278.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38.xml"/></Relationships>
</file>

<file path=ppt/slides/_rels/slide279.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slide" Target="slide180.xml"/><Relationship Id="rId7" Type="http://schemas.openxmlformats.org/officeDocument/2006/relationships/slide" Target="slide182.xml"/><Relationship Id="rId2" Type="http://schemas.openxmlformats.org/officeDocument/2006/relationships/slide" Target="slide181.xml"/><Relationship Id="rId1" Type="http://schemas.openxmlformats.org/officeDocument/2006/relationships/slideLayout" Target="../slideLayouts/slideLayout2.xml"/><Relationship Id="rId6" Type="http://schemas.openxmlformats.org/officeDocument/2006/relationships/slide" Target="slide183.xml"/><Relationship Id="rId5" Type="http://schemas.openxmlformats.org/officeDocument/2006/relationships/slide" Target="slide26.xml"/><Relationship Id="rId4" Type="http://schemas.openxmlformats.org/officeDocument/2006/relationships/slide" Target="slide179.xml"/></Relationships>
</file>

<file path=ppt/slides/_rels/slide280.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28.xml"/></Relationships>
</file>

<file path=ppt/slides/_rels/slide281.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54.xml"/></Relationships>
</file>

<file path=ppt/slides/_rels/slide28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9.xml"/><Relationship Id="rId1" Type="http://schemas.openxmlformats.org/officeDocument/2006/relationships/slideLayout" Target="../slideLayouts/slideLayout7.xml"/><Relationship Id="rId4" Type="http://schemas.openxmlformats.org/officeDocument/2006/relationships/slide" Target="slide44.xml"/></Relationships>
</file>

<file path=ppt/slides/_rels/slide283.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notesSlide" Target="../notesSlides/notesSlide130.xml"/><Relationship Id="rId1" Type="http://schemas.openxmlformats.org/officeDocument/2006/relationships/slideLayout" Target="../slideLayouts/slideLayout38.xml"/></Relationships>
</file>

<file path=ppt/slides/_rels/slide284.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131.xml"/><Relationship Id="rId1" Type="http://schemas.openxmlformats.org/officeDocument/2006/relationships/slideLayout" Target="../slideLayouts/slideLayout53.xml"/></Relationships>
</file>

<file path=ppt/slides/_rels/slide285.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132.xml"/><Relationship Id="rId1" Type="http://schemas.openxmlformats.org/officeDocument/2006/relationships/slideLayout" Target="../slideLayouts/slideLayout28.xml"/></Relationships>
</file>

<file path=ppt/slides/_rels/slide286.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53.xml"/></Relationships>
</file>

<file path=ppt/slides/_rels/slide28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3.xml"/><Relationship Id="rId1" Type="http://schemas.openxmlformats.org/officeDocument/2006/relationships/slideLayout" Target="../slideLayouts/slideLayout7.xml"/><Relationship Id="rId5" Type="http://schemas.openxmlformats.org/officeDocument/2006/relationships/slide" Target="slide288.xml"/><Relationship Id="rId4" Type="http://schemas.openxmlformats.org/officeDocument/2006/relationships/slide" Target="slide45.xml"/></Relationships>
</file>

<file path=ppt/slides/_rels/slide288.xml.rels><?xml version="1.0" encoding="UTF-8" standalone="yes"?>
<Relationships xmlns="http://schemas.openxmlformats.org/package/2006/relationships"><Relationship Id="rId2" Type="http://schemas.openxmlformats.org/officeDocument/2006/relationships/slide" Target="slide287.xml"/><Relationship Id="rId1" Type="http://schemas.openxmlformats.org/officeDocument/2006/relationships/slideLayout" Target="../slideLayouts/slideLayout53.xml"/></Relationships>
</file>

<file path=ppt/slides/_rels/slide289.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8" Type="http://schemas.openxmlformats.org/officeDocument/2006/relationships/slide" Target="slide189.xml"/><Relationship Id="rId3" Type="http://schemas.openxmlformats.org/officeDocument/2006/relationships/slide" Target="slide186.xml"/><Relationship Id="rId7" Type="http://schemas.openxmlformats.org/officeDocument/2006/relationships/slide" Target="slide184.xml"/><Relationship Id="rId12" Type="http://schemas.openxmlformats.org/officeDocument/2006/relationships/slide" Target="slide26.xml"/><Relationship Id="rId2" Type="http://schemas.openxmlformats.org/officeDocument/2006/relationships/slide" Target="slide185.xml"/><Relationship Id="rId1" Type="http://schemas.openxmlformats.org/officeDocument/2006/relationships/slideLayout" Target="../slideLayouts/slideLayout1.xml"/><Relationship Id="rId6" Type="http://schemas.openxmlformats.org/officeDocument/2006/relationships/slide" Target="slide193.xml"/><Relationship Id="rId11" Type="http://schemas.openxmlformats.org/officeDocument/2006/relationships/slide" Target="slide188.xml"/><Relationship Id="rId5" Type="http://schemas.openxmlformats.org/officeDocument/2006/relationships/slide" Target="slide192.xml"/><Relationship Id="rId10" Type="http://schemas.openxmlformats.org/officeDocument/2006/relationships/slide" Target="slide191.xml"/><Relationship Id="rId4" Type="http://schemas.openxmlformats.org/officeDocument/2006/relationships/slide" Target="slide187.xml"/><Relationship Id="rId9" Type="http://schemas.openxmlformats.org/officeDocument/2006/relationships/slide" Target="slide190.xml"/></Relationships>
</file>

<file path=ppt/slides/_rels/slide290.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53.xml"/></Relationships>
</file>

<file path=ppt/slides/_rels/slide291.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9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134.xml"/><Relationship Id="rId1" Type="http://schemas.openxmlformats.org/officeDocument/2006/relationships/slideLayout" Target="../slideLayouts/slideLayout28.xml"/></Relationships>
</file>

<file path=ppt/slides/_rels/slide29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38.xml"/></Relationships>
</file>

<file path=ppt/slides/_rels/slide295.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135.xml"/><Relationship Id="rId1" Type="http://schemas.openxmlformats.org/officeDocument/2006/relationships/slideLayout" Target="../slideLayouts/slideLayout53.xml"/></Relationships>
</file>

<file path=ppt/slides/_rels/slide296.xml.rels><?xml version="1.0" encoding="UTF-8" standalone="yes"?>
<Relationships xmlns="http://schemas.openxmlformats.org/package/2006/relationships"><Relationship Id="rId2" Type="http://schemas.openxmlformats.org/officeDocument/2006/relationships/slide" Target="slide46.xml"/><Relationship Id="rId1" Type="http://schemas.openxmlformats.org/officeDocument/2006/relationships/slideLayout" Target="../slideLayouts/slideLayout28.xml"/></Relationships>
</file>

<file path=ppt/slides/_rels/slide297.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2" Type="http://schemas.openxmlformats.org/officeDocument/2006/relationships/slide" Target="slide47.xml"/><Relationship Id="rId1" Type="http://schemas.openxmlformats.org/officeDocument/2006/relationships/slideLayout" Target="../slideLayouts/slideLayout38.xml"/></Relationships>
</file>

<file path=ppt/slides/_rels/slide299.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0.xml"/><Relationship Id="rId3" Type="http://schemas.openxmlformats.org/officeDocument/2006/relationships/slide" Target="slide5.xml"/><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slide" Target="slide8.xml"/><Relationship Id="rId11" Type="http://schemas.openxmlformats.org/officeDocument/2006/relationships/slide" Target="slide14.xml"/><Relationship Id="rId5" Type="http://schemas.openxmlformats.org/officeDocument/2006/relationships/slide" Target="slide7.xml"/><Relationship Id="rId15" Type="http://schemas.openxmlformats.org/officeDocument/2006/relationships/slide" Target="slide2.xml"/><Relationship Id="rId10" Type="http://schemas.openxmlformats.org/officeDocument/2006/relationships/slide" Target="slide13.xml"/><Relationship Id="rId4" Type="http://schemas.openxmlformats.org/officeDocument/2006/relationships/slide" Target="slide6.xml"/><Relationship Id="rId9" Type="http://schemas.openxmlformats.org/officeDocument/2006/relationships/slide" Target="slide12.xml"/><Relationship Id="rId14" Type="http://schemas.openxmlformats.org/officeDocument/2006/relationships/slide" Target="slide4.xml"/></Relationships>
</file>

<file path=ppt/slides/_rels/slide3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202.xml"/><Relationship Id="rId7" Type="http://schemas.openxmlformats.org/officeDocument/2006/relationships/slide" Target="slide204.xml"/><Relationship Id="rId2" Type="http://schemas.openxmlformats.org/officeDocument/2006/relationships/slide" Target="slide196.xml"/><Relationship Id="rId1" Type="http://schemas.openxmlformats.org/officeDocument/2006/relationships/slideLayout" Target="../slideLayouts/slideLayout1.xml"/><Relationship Id="rId6" Type="http://schemas.openxmlformats.org/officeDocument/2006/relationships/slide" Target="slide195.xml"/><Relationship Id="rId5" Type="http://schemas.openxmlformats.org/officeDocument/2006/relationships/slide" Target="slide194.xml"/><Relationship Id="rId4" Type="http://schemas.openxmlformats.org/officeDocument/2006/relationships/slide" Target="slide203.xml"/></Relationships>
</file>

<file path=ppt/slides/_rels/slide30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6.xml"/><Relationship Id="rId1" Type="http://schemas.openxmlformats.org/officeDocument/2006/relationships/slideLayout" Target="../slideLayouts/slideLayout78.xml"/><Relationship Id="rId4" Type="http://schemas.openxmlformats.org/officeDocument/2006/relationships/slide" Target="slide48.xml"/></Relationships>
</file>

<file path=ppt/slides/_rels/slide301.xml.rels><?xml version="1.0" encoding="UTF-8" standalone="yes"?>
<Relationships xmlns="http://schemas.openxmlformats.org/package/2006/relationships"><Relationship Id="rId2" Type="http://schemas.openxmlformats.org/officeDocument/2006/relationships/slide" Target="slide48.xml"/><Relationship Id="rId1" Type="http://schemas.openxmlformats.org/officeDocument/2006/relationships/slideLayout" Target="../slideLayouts/slideLayout28.xml"/></Relationships>
</file>

<file path=ppt/slides/_rels/slide30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7.xml"/><Relationship Id="rId1" Type="http://schemas.openxmlformats.org/officeDocument/2006/relationships/slideLayout" Target="../slideLayouts/slideLayout79.xml"/><Relationship Id="rId4" Type="http://schemas.openxmlformats.org/officeDocument/2006/relationships/slide" Target="slide49.xml"/></Relationships>
</file>

<file path=ppt/slides/_rels/slide303.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image" Target="../media/image43.jpeg"/><Relationship Id="rId1" Type="http://schemas.openxmlformats.org/officeDocument/2006/relationships/slideLayout" Target="../slideLayouts/slideLayout80.xml"/></Relationships>
</file>

<file path=ppt/slides/_rels/slide304.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image" Target="../media/image44.jpeg"/><Relationship Id="rId1" Type="http://schemas.openxmlformats.org/officeDocument/2006/relationships/slideLayout" Target="../slideLayouts/slideLayout81.xml"/></Relationships>
</file>

<file path=ppt/slides/_rels/slide305.xml.rels><?xml version="1.0" encoding="UTF-8" standalone="yes"?>
<Relationships xmlns="http://schemas.openxmlformats.org/package/2006/relationships"><Relationship Id="rId8" Type="http://schemas.openxmlformats.org/officeDocument/2006/relationships/slide" Target="slide308.xml"/><Relationship Id="rId3" Type="http://schemas.openxmlformats.org/officeDocument/2006/relationships/slide" Target="slide311.xml"/><Relationship Id="rId7" Type="http://schemas.openxmlformats.org/officeDocument/2006/relationships/slide" Target="slide307.xml"/><Relationship Id="rId2" Type="http://schemas.openxmlformats.org/officeDocument/2006/relationships/slide" Target="slide49.xml"/><Relationship Id="rId1" Type="http://schemas.openxmlformats.org/officeDocument/2006/relationships/slideLayout" Target="../slideLayouts/slideLayout91.xml"/><Relationship Id="rId6" Type="http://schemas.openxmlformats.org/officeDocument/2006/relationships/slide" Target="slide306.xml"/><Relationship Id="rId5" Type="http://schemas.openxmlformats.org/officeDocument/2006/relationships/slide" Target="slide315.xml"/><Relationship Id="rId4" Type="http://schemas.openxmlformats.org/officeDocument/2006/relationships/slide" Target="slide312.xml"/><Relationship Id="rId9" Type="http://schemas.openxmlformats.org/officeDocument/2006/relationships/slide" Target="slide309.xml"/></Relationships>
</file>

<file path=ppt/slides/_rels/slide30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8.xml"/><Relationship Id="rId1" Type="http://schemas.openxmlformats.org/officeDocument/2006/relationships/slideLayout" Target="../slideLayouts/slideLayout82.xml"/><Relationship Id="rId4" Type="http://schemas.openxmlformats.org/officeDocument/2006/relationships/slide" Target="slide305.xml"/></Relationships>
</file>

<file path=ppt/slides/_rels/slide30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9.xml"/><Relationship Id="rId1" Type="http://schemas.openxmlformats.org/officeDocument/2006/relationships/slideLayout" Target="../slideLayouts/slideLayout83.xml"/><Relationship Id="rId4" Type="http://schemas.openxmlformats.org/officeDocument/2006/relationships/slide" Target="slide305.xml"/></Relationships>
</file>

<file path=ppt/slides/_rels/slide308.xml.rels><?xml version="1.0" encoding="UTF-8" standalone="yes"?>
<Relationships xmlns="http://schemas.openxmlformats.org/package/2006/relationships"><Relationship Id="rId3" Type="http://schemas.openxmlformats.org/officeDocument/2006/relationships/slide" Target="slide305.xml"/><Relationship Id="rId2" Type="http://schemas.openxmlformats.org/officeDocument/2006/relationships/image" Target="../media/image47.jpeg"/><Relationship Id="rId1" Type="http://schemas.openxmlformats.org/officeDocument/2006/relationships/slideLayout" Target="../slideLayouts/slideLayout84.xml"/></Relationships>
</file>

<file path=ppt/slides/_rels/slide309.xml.rels><?xml version="1.0" encoding="UTF-8" standalone="yes"?>
<Relationships xmlns="http://schemas.openxmlformats.org/package/2006/relationships"><Relationship Id="rId3" Type="http://schemas.openxmlformats.org/officeDocument/2006/relationships/slide" Target="slide310.xml"/><Relationship Id="rId2" Type="http://schemas.openxmlformats.org/officeDocument/2006/relationships/slide" Target="slide305.xml"/><Relationship Id="rId1" Type="http://schemas.openxmlformats.org/officeDocument/2006/relationships/slideLayout" Target="../slideLayouts/slideLayout85.xml"/></Relationships>
</file>

<file path=ppt/slides/_rels/slide31.xml.rels><?xml version="1.0" encoding="UTF-8" standalone="yes"?>
<Relationships xmlns="http://schemas.openxmlformats.org/package/2006/relationships"><Relationship Id="rId8" Type="http://schemas.openxmlformats.org/officeDocument/2006/relationships/slide" Target="slide234.xml"/><Relationship Id="rId3" Type="http://schemas.openxmlformats.org/officeDocument/2006/relationships/slide" Target="slide226.xml"/><Relationship Id="rId7" Type="http://schemas.openxmlformats.org/officeDocument/2006/relationships/slide" Target="slide229.xml"/><Relationship Id="rId2" Type="http://schemas.openxmlformats.org/officeDocument/2006/relationships/slide" Target="slide231.xml"/><Relationship Id="rId1" Type="http://schemas.openxmlformats.org/officeDocument/2006/relationships/slideLayout" Target="../slideLayouts/slideLayout3.xml"/><Relationship Id="rId6" Type="http://schemas.openxmlformats.org/officeDocument/2006/relationships/slide" Target="slide233.xml"/><Relationship Id="rId5" Type="http://schemas.openxmlformats.org/officeDocument/2006/relationships/slide" Target="slide227.xml"/><Relationship Id="rId10" Type="http://schemas.openxmlformats.org/officeDocument/2006/relationships/slide" Target="slide2.xml"/><Relationship Id="rId4" Type="http://schemas.openxmlformats.org/officeDocument/2006/relationships/slide" Target="slide232.xml"/><Relationship Id="rId9" Type="http://schemas.openxmlformats.org/officeDocument/2006/relationships/slide" Target="slide230.xml"/></Relationships>
</file>

<file path=ppt/slides/_rels/slide310.xml.rels><?xml version="1.0" encoding="UTF-8" standalone="yes"?>
<Relationships xmlns="http://schemas.openxmlformats.org/package/2006/relationships"><Relationship Id="rId3" Type="http://schemas.openxmlformats.org/officeDocument/2006/relationships/slide" Target="slide309.xml"/><Relationship Id="rId2" Type="http://schemas.openxmlformats.org/officeDocument/2006/relationships/image" Target="../media/image48.jpeg"/><Relationship Id="rId1" Type="http://schemas.openxmlformats.org/officeDocument/2006/relationships/slideLayout" Target="../slideLayouts/slideLayout86.xml"/></Relationships>
</file>

<file path=ppt/slides/_rels/slide31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0.xml"/><Relationship Id="rId1" Type="http://schemas.openxmlformats.org/officeDocument/2006/relationships/slideLayout" Target="../slideLayouts/slideLayout87.xml"/><Relationship Id="rId4" Type="http://schemas.openxmlformats.org/officeDocument/2006/relationships/slide" Target="slide305.xml"/></Relationships>
</file>

<file path=ppt/slides/_rels/slide312.xml.rels><?xml version="1.0" encoding="UTF-8" standalone="yes"?>
<Relationships xmlns="http://schemas.openxmlformats.org/package/2006/relationships"><Relationship Id="rId3" Type="http://schemas.openxmlformats.org/officeDocument/2006/relationships/slide" Target="slide305.xml"/><Relationship Id="rId2" Type="http://schemas.openxmlformats.org/officeDocument/2006/relationships/image" Target="../media/image50.jpeg"/><Relationship Id="rId1" Type="http://schemas.openxmlformats.org/officeDocument/2006/relationships/slideLayout" Target="../slideLayouts/slideLayout89.xml"/><Relationship Id="rId4" Type="http://schemas.openxmlformats.org/officeDocument/2006/relationships/slide" Target="slide313.xml"/></Relationships>
</file>

<file path=ppt/slides/_rels/slide313.xml.rels><?xml version="1.0" encoding="UTF-8" standalone="yes"?>
<Relationships xmlns="http://schemas.openxmlformats.org/package/2006/relationships"><Relationship Id="rId3" Type="http://schemas.openxmlformats.org/officeDocument/2006/relationships/slide" Target="slide312.xml"/><Relationship Id="rId2" Type="http://schemas.openxmlformats.org/officeDocument/2006/relationships/image" Target="../media/image51.jpeg"/><Relationship Id="rId1" Type="http://schemas.openxmlformats.org/officeDocument/2006/relationships/slideLayout" Target="../slideLayouts/slideLayout90.xml"/><Relationship Id="rId4" Type="http://schemas.openxmlformats.org/officeDocument/2006/relationships/slide" Target="slide314.xml"/></Relationships>
</file>

<file path=ppt/slides/_rels/slide314.xml.rels><?xml version="1.0" encoding="UTF-8" standalone="yes"?>
<Relationships xmlns="http://schemas.openxmlformats.org/package/2006/relationships"><Relationship Id="rId2" Type="http://schemas.openxmlformats.org/officeDocument/2006/relationships/slide" Target="slide313.xml"/><Relationship Id="rId1" Type="http://schemas.openxmlformats.org/officeDocument/2006/relationships/slideLayout" Target="../slideLayouts/slideLayout91.xml"/></Relationships>
</file>

<file path=ppt/slides/_rels/slide315.xml.rels><?xml version="1.0" encoding="UTF-8" standalone="yes"?>
<Relationships xmlns="http://schemas.openxmlformats.org/package/2006/relationships"><Relationship Id="rId3" Type="http://schemas.openxmlformats.org/officeDocument/2006/relationships/slide" Target="slide305.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16.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141.xml"/><Relationship Id="rId1" Type="http://schemas.openxmlformats.org/officeDocument/2006/relationships/slideLayout" Target="../slideLayouts/slideLayout38.xml"/></Relationships>
</file>

<file path=ppt/slides/_rels/slide3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2.xml"/><Relationship Id="rId1" Type="http://schemas.openxmlformats.org/officeDocument/2006/relationships/slideLayout" Target="../slideLayouts/slideLayout78.xml"/><Relationship Id="rId4" Type="http://schemas.openxmlformats.org/officeDocument/2006/relationships/slide" Target="slide49.xml"/></Relationships>
</file>

<file path=ppt/slides/_rels/slide318.xml.rels><?xml version="1.0" encoding="UTF-8" standalone="yes"?>
<Relationships xmlns="http://schemas.openxmlformats.org/package/2006/relationships"><Relationship Id="rId2" Type="http://schemas.openxmlformats.org/officeDocument/2006/relationships/slide" Target="slide49.xml"/><Relationship Id="rId1" Type="http://schemas.openxmlformats.org/officeDocument/2006/relationships/slideLayout" Target="../slideLayouts/slideLayout28.xml"/></Relationships>
</file>

<file path=ppt/slides/_rels/slide319.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image" Target="../media/image42.jpeg"/><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236.xml"/><Relationship Id="rId7" Type="http://schemas.openxmlformats.org/officeDocument/2006/relationships/slide" Target="slide241.xml"/><Relationship Id="rId2" Type="http://schemas.openxmlformats.org/officeDocument/2006/relationships/slide" Target="slide235.xml"/><Relationship Id="rId1" Type="http://schemas.openxmlformats.org/officeDocument/2006/relationships/slideLayout" Target="../slideLayouts/slideLayout1.xml"/><Relationship Id="rId6" Type="http://schemas.openxmlformats.org/officeDocument/2006/relationships/slide" Target="slide240.xml"/><Relationship Id="rId5" Type="http://schemas.openxmlformats.org/officeDocument/2006/relationships/slide" Target="slide238.xml"/><Relationship Id="rId4" Type="http://schemas.openxmlformats.org/officeDocument/2006/relationships/slide" Target="slide237.xml"/></Relationships>
</file>

<file path=ppt/slides/_rels/slide3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3.xml"/><Relationship Id="rId1" Type="http://schemas.openxmlformats.org/officeDocument/2006/relationships/slideLayout" Target="../slideLayouts/slideLayout80.xml"/><Relationship Id="rId4" Type="http://schemas.openxmlformats.org/officeDocument/2006/relationships/slide" Target="slide50.xml"/></Relationships>
</file>

<file path=ppt/slides/_rels/slide321.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44.jpeg"/><Relationship Id="rId1" Type="http://schemas.openxmlformats.org/officeDocument/2006/relationships/slideLayout" Target="../slideLayouts/slideLayout81.xml"/></Relationships>
</file>

<file path=ppt/slides/_rels/slide322.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45.jpeg"/><Relationship Id="rId1" Type="http://schemas.openxmlformats.org/officeDocument/2006/relationships/slideLayout" Target="../slideLayouts/slideLayout82.xml"/></Relationships>
</file>

<file path=ppt/slides/_rels/slide323.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46.jpeg"/><Relationship Id="rId1" Type="http://schemas.openxmlformats.org/officeDocument/2006/relationships/slideLayout" Target="../slideLayouts/slideLayout83.xml"/></Relationships>
</file>

<file path=ppt/slides/_rels/slide324.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47.jpeg"/><Relationship Id="rId1" Type="http://schemas.openxmlformats.org/officeDocument/2006/relationships/slideLayout" Target="../slideLayouts/slideLayout84.xml"/></Relationships>
</file>

<file path=ppt/slides/_rels/slide325.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144.xml"/><Relationship Id="rId1" Type="http://schemas.openxmlformats.org/officeDocument/2006/relationships/slideLayout" Target="../slideLayouts/slideLayout85.xml"/></Relationships>
</file>

<file path=ppt/slides/_rels/slide326.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48.jpeg"/><Relationship Id="rId1" Type="http://schemas.openxmlformats.org/officeDocument/2006/relationships/slideLayout" Target="../slideLayouts/slideLayout86.xml"/></Relationships>
</file>

<file path=ppt/slides/_rels/slide327.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image" Target="../media/image49.jpeg"/><Relationship Id="rId1" Type="http://schemas.openxmlformats.org/officeDocument/2006/relationships/slideLayout" Target="../slideLayouts/slideLayout87.xml"/></Relationships>
</file>

<file path=ppt/slides/_rels/slide3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5.xml"/><Relationship Id="rId1" Type="http://schemas.openxmlformats.org/officeDocument/2006/relationships/slideLayout" Target="../slideLayouts/slideLayout88.xml"/><Relationship Id="rId4" Type="http://schemas.openxmlformats.org/officeDocument/2006/relationships/slide" Target="slide51.xml"/></Relationships>
</file>

<file path=ppt/slides/_rels/slide3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6.xml"/><Relationship Id="rId1" Type="http://schemas.openxmlformats.org/officeDocument/2006/relationships/slideLayout" Target="../slideLayouts/slideLayout89.xml"/><Relationship Id="rId4" Type="http://schemas.openxmlformats.org/officeDocument/2006/relationships/slide" Target="slide51.xml"/></Relationships>
</file>

<file path=ppt/slides/_rels/slide33.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slide" Target="slide34.xml"/><Relationship Id="rId1" Type="http://schemas.openxmlformats.org/officeDocument/2006/relationships/slideLayout" Target="../slideLayouts/slideLayout1.xml"/><Relationship Id="rId5" Type="http://schemas.openxmlformats.org/officeDocument/2006/relationships/slide" Target="slide1.xml"/><Relationship Id="rId4" Type="http://schemas.openxmlformats.org/officeDocument/2006/relationships/slide" Target="slide242.xml"/></Relationships>
</file>

<file path=ppt/slides/_rels/slide3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7.xml"/><Relationship Id="rId1" Type="http://schemas.openxmlformats.org/officeDocument/2006/relationships/slideLayout" Target="../slideLayouts/slideLayout90.xml"/><Relationship Id="rId4" Type="http://schemas.openxmlformats.org/officeDocument/2006/relationships/slide" Target="slide51.xml"/></Relationships>
</file>

<file path=ppt/slides/_rels/slide331.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notesSlide" Target="../notesSlides/notesSlide148.xml"/><Relationship Id="rId1" Type="http://schemas.openxmlformats.org/officeDocument/2006/relationships/slideLayout" Target="../slideLayouts/slideLayout91.xml"/><Relationship Id="rId4" Type="http://schemas.openxmlformats.org/officeDocument/2006/relationships/slide" Target="slide332.xml"/></Relationships>
</file>

<file path=ppt/slides/_rels/slide3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9.xml"/><Relationship Id="rId1" Type="http://schemas.openxmlformats.org/officeDocument/2006/relationships/slideLayout" Target="../slideLayouts/slideLayout7.xml"/><Relationship Id="rId5" Type="http://schemas.openxmlformats.org/officeDocument/2006/relationships/slide" Target="slide331.xml"/><Relationship Id="rId4" Type="http://schemas.openxmlformats.org/officeDocument/2006/relationships/slide" Target="slide333.xml"/></Relationships>
</file>

<file path=ppt/slides/_rels/slide333.xml.rels><?xml version="1.0" encoding="UTF-8" standalone="yes"?>
<Relationships xmlns="http://schemas.openxmlformats.org/package/2006/relationships"><Relationship Id="rId2" Type="http://schemas.openxmlformats.org/officeDocument/2006/relationships/slide" Target="slide332.xml"/><Relationship Id="rId1" Type="http://schemas.openxmlformats.org/officeDocument/2006/relationships/slideLayout" Target="../slideLayouts/slideLayout38.xml"/></Relationships>
</file>

<file path=ppt/slides/_rels/slide3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0.xml"/><Relationship Id="rId1" Type="http://schemas.openxmlformats.org/officeDocument/2006/relationships/slideLayout" Target="../slideLayouts/slideLayout78.xml"/><Relationship Id="rId4" Type="http://schemas.openxmlformats.org/officeDocument/2006/relationships/slide" Target="slide51.xml"/></Relationships>
</file>

<file path=ppt/slides/_rels/slide335.xml.rels><?xml version="1.0" encoding="UTF-8" standalone="yes"?>
<Relationships xmlns="http://schemas.openxmlformats.org/package/2006/relationships"><Relationship Id="rId2" Type="http://schemas.openxmlformats.org/officeDocument/2006/relationships/slide" Target="slide52.xml"/><Relationship Id="rId1" Type="http://schemas.openxmlformats.org/officeDocument/2006/relationships/slideLayout" Target="../slideLayouts/slideLayout28.xml"/></Relationships>
</file>

<file path=ppt/slides/_rels/slide3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1.xml"/><Relationship Id="rId1" Type="http://schemas.openxmlformats.org/officeDocument/2006/relationships/slideLayout" Target="../slideLayouts/slideLayout79.xml"/><Relationship Id="rId4" Type="http://schemas.openxmlformats.org/officeDocument/2006/relationships/slide" Target="slide52.xml"/></Relationships>
</file>

<file path=ppt/slides/_rels/slide337.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image" Target="../media/image43.jpeg"/><Relationship Id="rId1" Type="http://schemas.openxmlformats.org/officeDocument/2006/relationships/slideLayout" Target="../slideLayouts/slideLayout80.xml"/></Relationships>
</file>

<file path=ppt/slides/_rels/slide3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2.xml"/><Relationship Id="rId1" Type="http://schemas.openxmlformats.org/officeDocument/2006/relationships/slideLayout" Target="../slideLayouts/slideLayout81.xml"/><Relationship Id="rId4" Type="http://schemas.openxmlformats.org/officeDocument/2006/relationships/slide" Target="slide52.xml"/></Relationships>
</file>

<file path=ppt/slides/_rels/slide339.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image" Target="../media/image45.jpeg"/><Relationship Id="rId1" Type="http://schemas.openxmlformats.org/officeDocument/2006/relationships/slideLayout" Target="../slideLayouts/slideLayout82.xml"/><Relationship Id="rId4" Type="http://schemas.openxmlformats.org/officeDocument/2006/relationships/slide" Target="slide340.xml"/></Relationships>
</file>

<file path=ppt/slides/_rels/slide34.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slide" Target="slide37.xml"/><Relationship Id="rId7" Type="http://schemas.openxmlformats.org/officeDocument/2006/relationships/slide" Target="slide35.xml"/><Relationship Id="rId2" Type="http://schemas.openxmlformats.org/officeDocument/2006/relationships/slide" Target="slide36.xml"/><Relationship Id="rId1" Type="http://schemas.openxmlformats.org/officeDocument/2006/relationships/slideLayout" Target="../slideLayouts/slideLayout4.xml"/><Relationship Id="rId6" Type="http://schemas.openxmlformats.org/officeDocument/2006/relationships/slide" Target="slide41.xml"/><Relationship Id="rId5" Type="http://schemas.openxmlformats.org/officeDocument/2006/relationships/slide" Target="slide40.xml"/><Relationship Id="rId4" Type="http://schemas.openxmlformats.org/officeDocument/2006/relationships/slide" Target="slide39.xml"/><Relationship Id="rId9" Type="http://schemas.openxmlformats.org/officeDocument/2006/relationships/slide" Target="slide33.xml"/></Relationships>
</file>

<file path=ppt/slides/_rels/slide340.xml.rels><?xml version="1.0" encoding="UTF-8" standalone="yes"?>
<Relationships xmlns="http://schemas.openxmlformats.org/package/2006/relationships"><Relationship Id="rId3" Type="http://schemas.openxmlformats.org/officeDocument/2006/relationships/slide" Target="slide339.xml"/><Relationship Id="rId2" Type="http://schemas.openxmlformats.org/officeDocument/2006/relationships/image" Target="../media/image47.jpeg"/><Relationship Id="rId1" Type="http://schemas.openxmlformats.org/officeDocument/2006/relationships/slideLayout" Target="../slideLayouts/slideLayout84.xml"/><Relationship Id="rId4" Type="http://schemas.openxmlformats.org/officeDocument/2006/relationships/slide" Target="slide341.xml"/></Relationships>
</file>

<file path=ppt/slides/_rels/slide341.xml.rels><?xml version="1.0" encoding="UTF-8" standalone="yes"?>
<Relationships xmlns="http://schemas.openxmlformats.org/package/2006/relationships"><Relationship Id="rId2" Type="http://schemas.openxmlformats.org/officeDocument/2006/relationships/slide" Target="slide340.xml"/><Relationship Id="rId1" Type="http://schemas.openxmlformats.org/officeDocument/2006/relationships/slideLayout" Target="../slideLayouts/slideLayout85.xml"/></Relationships>
</file>

<file path=ppt/slides/_rels/slide342.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image" Target="../media/image33.emf"/><Relationship Id="rId7" Type="http://schemas.openxmlformats.org/officeDocument/2006/relationships/slide" Target="slide349.xml"/><Relationship Id="rId2" Type="http://schemas.openxmlformats.org/officeDocument/2006/relationships/slide" Target="slide350.xml"/><Relationship Id="rId1" Type="http://schemas.openxmlformats.org/officeDocument/2006/relationships/slideLayout" Target="../slideLayouts/slideLayout85.xml"/><Relationship Id="rId6" Type="http://schemas.openxmlformats.org/officeDocument/2006/relationships/slide" Target="slide344.xml"/><Relationship Id="rId11" Type="http://schemas.openxmlformats.org/officeDocument/2006/relationships/slide" Target="slide346.xml"/><Relationship Id="rId5" Type="http://schemas.openxmlformats.org/officeDocument/2006/relationships/slide" Target="slide343.xml"/><Relationship Id="rId10" Type="http://schemas.openxmlformats.org/officeDocument/2006/relationships/slide" Target="slide347.xml"/><Relationship Id="rId4" Type="http://schemas.openxmlformats.org/officeDocument/2006/relationships/slide" Target="slide348.xml"/><Relationship Id="rId9" Type="http://schemas.openxmlformats.org/officeDocument/2006/relationships/slide" Target="slide345.xml"/></Relationships>
</file>

<file path=ppt/slides/_rels/slide343.xml.rels><?xml version="1.0" encoding="UTF-8" standalone="yes"?>
<Relationships xmlns="http://schemas.openxmlformats.org/package/2006/relationships"><Relationship Id="rId3" Type="http://schemas.openxmlformats.org/officeDocument/2006/relationships/slide" Target="slide342.xml"/><Relationship Id="rId2" Type="http://schemas.openxmlformats.org/officeDocument/2006/relationships/image" Target="../media/image48.jpeg"/><Relationship Id="rId1" Type="http://schemas.openxmlformats.org/officeDocument/2006/relationships/slideLayout" Target="../slideLayouts/slideLayout86.xml"/></Relationships>
</file>

<file path=ppt/slides/_rels/slide3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3.xml"/><Relationship Id="rId1" Type="http://schemas.openxmlformats.org/officeDocument/2006/relationships/slideLayout" Target="../slideLayouts/slideLayout87.xml"/><Relationship Id="rId4" Type="http://schemas.openxmlformats.org/officeDocument/2006/relationships/slide" Target="slide342.xml"/></Relationships>
</file>

<file path=ppt/slides/_rels/slide345.xml.rels><?xml version="1.0" encoding="UTF-8" standalone="yes"?>
<Relationships xmlns="http://schemas.openxmlformats.org/package/2006/relationships"><Relationship Id="rId3" Type="http://schemas.openxmlformats.org/officeDocument/2006/relationships/slide" Target="slide342.xml"/><Relationship Id="rId2" Type="http://schemas.openxmlformats.org/officeDocument/2006/relationships/image" Target="../media/image50.jpeg"/><Relationship Id="rId1" Type="http://schemas.openxmlformats.org/officeDocument/2006/relationships/slideLayout" Target="../slideLayouts/slideLayout89.xml"/></Relationships>
</file>

<file path=ppt/slides/_rels/slide346.xml.rels><?xml version="1.0" encoding="UTF-8" standalone="yes"?>
<Relationships xmlns="http://schemas.openxmlformats.org/package/2006/relationships"><Relationship Id="rId3" Type="http://schemas.openxmlformats.org/officeDocument/2006/relationships/slide" Target="slide342.xml"/><Relationship Id="rId2" Type="http://schemas.openxmlformats.org/officeDocument/2006/relationships/image" Target="../media/image51.jpeg"/><Relationship Id="rId1" Type="http://schemas.openxmlformats.org/officeDocument/2006/relationships/slideLayout" Target="../slideLayouts/slideLayout90.xml"/></Relationships>
</file>

<file path=ppt/slides/_rels/slide347.xml.rels><?xml version="1.0" encoding="UTF-8" standalone="yes"?>
<Relationships xmlns="http://schemas.openxmlformats.org/package/2006/relationships"><Relationship Id="rId3" Type="http://schemas.openxmlformats.org/officeDocument/2006/relationships/slide" Target="slide342.xml"/><Relationship Id="rId2" Type="http://schemas.openxmlformats.org/officeDocument/2006/relationships/notesSlide" Target="../notesSlides/notesSlide154.xml"/><Relationship Id="rId1" Type="http://schemas.openxmlformats.org/officeDocument/2006/relationships/slideLayout" Target="../slideLayouts/slideLayout91.xml"/></Relationships>
</file>

<file path=ppt/slides/_rels/slide348.xml.rels><?xml version="1.0" encoding="UTF-8" standalone="yes"?>
<Relationships xmlns="http://schemas.openxmlformats.org/package/2006/relationships"><Relationship Id="rId3" Type="http://schemas.openxmlformats.org/officeDocument/2006/relationships/slide" Target="slide342.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49.xml.rels><?xml version="1.0" encoding="UTF-8" standalone="yes"?>
<Relationships xmlns="http://schemas.openxmlformats.org/package/2006/relationships"><Relationship Id="rId2" Type="http://schemas.openxmlformats.org/officeDocument/2006/relationships/slide" Target="slide342.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3" Type="http://schemas.openxmlformats.org/officeDocument/2006/relationships/slide" Target="slide245.xml"/><Relationship Id="rId2" Type="http://schemas.openxmlformats.org/officeDocument/2006/relationships/slide" Target="slide243.xml"/><Relationship Id="rId1" Type="http://schemas.openxmlformats.org/officeDocument/2006/relationships/slideLayout" Target="../slideLayouts/slideLayout1.xml"/><Relationship Id="rId5" Type="http://schemas.openxmlformats.org/officeDocument/2006/relationships/slide" Target="slide34.xml"/><Relationship Id="rId4" Type="http://schemas.openxmlformats.org/officeDocument/2006/relationships/slide" Target="slide244.xml"/></Relationships>
</file>

<file path=ppt/slides/_rels/slide350.xml.rels><?xml version="1.0" encoding="UTF-8" standalone="yes"?>
<Relationships xmlns="http://schemas.openxmlformats.org/package/2006/relationships"><Relationship Id="rId3" Type="http://schemas.openxmlformats.org/officeDocument/2006/relationships/slide" Target="slide342.xml"/><Relationship Id="rId2" Type="http://schemas.openxmlformats.org/officeDocument/2006/relationships/image" Target="../media/image41.jpeg"/><Relationship Id="rId1" Type="http://schemas.openxmlformats.org/officeDocument/2006/relationships/slideLayout" Target="../slideLayouts/slideLayout78.xml"/></Relationships>
</file>

<file path=ppt/slides/_rels/slide351.xml.rels><?xml version="1.0" encoding="UTF-8" standalone="yes"?>
<Relationships xmlns="http://schemas.openxmlformats.org/package/2006/relationships"><Relationship Id="rId2" Type="http://schemas.openxmlformats.org/officeDocument/2006/relationships/slide" Target="slide53.xml"/><Relationship Id="rId1" Type="http://schemas.openxmlformats.org/officeDocument/2006/relationships/slideLayout" Target="../slideLayouts/slideLayout28.xml"/></Relationships>
</file>

<file path=ppt/slides/_rels/slide3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5.xml"/><Relationship Id="rId1" Type="http://schemas.openxmlformats.org/officeDocument/2006/relationships/slideLayout" Target="../slideLayouts/slideLayout79.xml"/><Relationship Id="rId4" Type="http://schemas.openxmlformats.org/officeDocument/2006/relationships/slide" Target="slide53.xml"/></Relationships>
</file>

<file path=ppt/slides/_rels/slide353.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43.jpeg"/><Relationship Id="rId1" Type="http://schemas.openxmlformats.org/officeDocument/2006/relationships/slideLayout" Target="../slideLayouts/slideLayout80.xml"/></Relationships>
</file>

<file path=ppt/slides/_rels/slide354.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44.jpeg"/><Relationship Id="rId1" Type="http://schemas.openxmlformats.org/officeDocument/2006/relationships/slideLayout" Target="../slideLayouts/slideLayout81.xml"/></Relationships>
</file>

<file path=ppt/slides/_rels/slide35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6.xml"/><Relationship Id="rId1" Type="http://schemas.openxmlformats.org/officeDocument/2006/relationships/slideLayout" Target="../slideLayouts/slideLayout82.xml"/><Relationship Id="rId4" Type="http://schemas.openxmlformats.org/officeDocument/2006/relationships/slide" Target="slide53.xml"/></Relationships>
</file>

<file path=ppt/slides/_rels/slide356.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47.jpeg"/><Relationship Id="rId1" Type="http://schemas.openxmlformats.org/officeDocument/2006/relationships/slideLayout" Target="../slideLayouts/slideLayout84.xml"/><Relationship Id="rId4" Type="http://schemas.openxmlformats.org/officeDocument/2006/relationships/slide" Target="slide357.xml"/></Relationships>
</file>

<file path=ppt/slides/_rels/slide357.xml.rels><?xml version="1.0" encoding="UTF-8" standalone="yes"?>
<Relationships xmlns="http://schemas.openxmlformats.org/package/2006/relationships"><Relationship Id="rId3" Type="http://schemas.openxmlformats.org/officeDocument/2006/relationships/slide" Target="slide356.xml"/><Relationship Id="rId2" Type="http://schemas.openxmlformats.org/officeDocument/2006/relationships/image" Target="../media/image49.jpeg"/><Relationship Id="rId1" Type="http://schemas.openxmlformats.org/officeDocument/2006/relationships/slideLayout" Target="../slideLayouts/slideLayout87.xml"/></Relationships>
</file>

<file path=ppt/slides/_rels/slide358.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50.jpeg"/><Relationship Id="rId1" Type="http://schemas.openxmlformats.org/officeDocument/2006/relationships/slideLayout" Target="../slideLayouts/slideLayout89.xml"/></Relationships>
</file>

<file path=ppt/slides/_rels/slide359.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51.jpeg"/><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3" Type="http://schemas.openxmlformats.org/officeDocument/2006/relationships/slide" Target="slide248.xml"/><Relationship Id="rId2" Type="http://schemas.openxmlformats.org/officeDocument/2006/relationships/slide" Target="slide246.xml"/><Relationship Id="rId1" Type="http://schemas.openxmlformats.org/officeDocument/2006/relationships/slideLayout" Target="../slideLayouts/slideLayout1.xml"/><Relationship Id="rId5" Type="http://schemas.openxmlformats.org/officeDocument/2006/relationships/slide" Target="slide34.xml"/><Relationship Id="rId4" Type="http://schemas.openxmlformats.org/officeDocument/2006/relationships/slide" Target="slide247.xml"/></Relationships>
</file>

<file path=ppt/slides/_rels/slide360.xml.rels><?xml version="1.0" encoding="UTF-8" standalone="yes"?>
<Relationships xmlns="http://schemas.openxmlformats.org/package/2006/relationships"><Relationship Id="rId2" Type="http://schemas.openxmlformats.org/officeDocument/2006/relationships/slide" Target="slide53.xml"/><Relationship Id="rId1" Type="http://schemas.openxmlformats.org/officeDocument/2006/relationships/slideLayout" Target="../slideLayouts/slideLayout91.xml"/></Relationships>
</file>

<file path=ppt/slides/_rels/slide361.xml.rels><?xml version="1.0" encoding="UTF-8" standalone="yes"?>
<Relationships xmlns="http://schemas.openxmlformats.org/package/2006/relationships"><Relationship Id="rId3" Type="http://schemas.openxmlformats.org/officeDocument/2006/relationships/slide" Target="slide53.xml"/><Relationship Id="rId7" Type="http://schemas.openxmlformats.org/officeDocument/2006/relationships/slide" Target="slide363.xml"/><Relationship Id="rId2" Type="http://schemas.openxmlformats.org/officeDocument/2006/relationships/slide" Target="slide362.xml"/><Relationship Id="rId1" Type="http://schemas.openxmlformats.org/officeDocument/2006/relationships/slideLayout" Target="../slideLayouts/slideLayout81.xml"/><Relationship Id="rId6" Type="http://schemas.openxmlformats.org/officeDocument/2006/relationships/slide" Target="slide365.xml"/><Relationship Id="rId5" Type="http://schemas.openxmlformats.org/officeDocument/2006/relationships/slide" Target="slide366.xml"/><Relationship Id="rId4" Type="http://schemas.openxmlformats.org/officeDocument/2006/relationships/slide" Target="slide367.xml"/></Relationships>
</file>

<file path=ppt/slides/_rels/slide362.xml.rels><?xml version="1.0" encoding="UTF-8" standalone="yes"?>
<Relationships xmlns="http://schemas.openxmlformats.org/package/2006/relationships"><Relationship Id="rId3" Type="http://schemas.openxmlformats.org/officeDocument/2006/relationships/slide" Target="slide361.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6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7.xml"/><Relationship Id="rId1" Type="http://schemas.openxmlformats.org/officeDocument/2006/relationships/slideLayout" Target="../slideLayouts/slideLayout84.xml"/><Relationship Id="rId5" Type="http://schemas.openxmlformats.org/officeDocument/2006/relationships/slide" Target="slide364.xml"/><Relationship Id="rId4" Type="http://schemas.openxmlformats.org/officeDocument/2006/relationships/slide" Target="slide361.xml"/></Relationships>
</file>

<file path=ppt/slides/_rels/slide364.xml.rels><?xml version="1.0" encoding="UTF-8" standalone="yes"?>
<Relationships xmlns="http://schemas.openxmlformats.org/package/2006/relationships"><Relationship Id="rId3" Type="http://schemas.openxmlformats.org/officeDocument/2006/relationships/slide" Target="slide363.xml"/><Relationship Id="rId2" Type="http://schemas.openxmlformats.org/officeDocument/2006/relationships/image" Target="../media/image49.jpeg"/><Relationship Id="rId1" Type="http://schemas.openxmlformats.org/officeDocument/2006/relationships/slideLayout" Target="../slideLayouts/slideLayout87.xml"/></Relationships>
</file>

<file path=ppt/slides/_rels/slide365.xml.rels><?xml version="1.0" encoding="UTF-8" standalone="yes"?>
<Relationships xmlns="http://schemas.openxmlformats.org/package/2006/relationships"><Relationship Id="rId3" Type="http://schemas.openxmlformats.org/officeDocument/2006/relationships/slide" Target="slide361.xml"/><Relationship Id="rId2" Type="http://schemas.openxmlformats.org/officeDocument/2006/relationships/image" Target="../media/image50.jpeg"/><Relationship Id="rId1" Type="http://schemas.openxmlformats.org/officeDocument/2006/relationships/slideLayout" Target="../slideLayouts/slideLayout89.xml"/></Relationships>
</file>

<file path=ppt/slides/_rels/slide366.xml.rels><?xml version="1.0" encoding="UTF-8" standalone="yes"?>
<Relationships xmlns="http://schemas.openxmlformats.org/package/2006/relationships"><Relationship Id="rId3" Type="http://schemas.openxmlformats.org/officeDocument/2006/relationships/slide" Target="slide361.xml"/><Relationship Id="rId2" Type="http://schemas.openxmlformats.org/officeDocument/2006/relationships/image" Target="../media/image51.jpeg"/><Relationship Id="rId1" Type="http://schemas.openxmlformats.org/officeDocument/2006/relationships/slideLayout" Target="../slideLayouts/slideLayout90.xml"/></Relationships>
</file>

<file path=ppt/slides/_rels/slide367.xml.rels><?xml version="1.0" encoding="UTF-8" standalone="yes"?>
<Relationships xmlns="http://schemas.openxmlformats.org/package/2006/relationships"><Relationship Id="rId2" Type="http://schemas.openxmlformats.org/officeDocument/2006/relationships/slide" Target="slide361.xml"/><Relationship Id="rId1" Type="http://schemas.openxmlformats.org/officeDocument/2006/relationships/slideLayout" Target="../slideLayouts/slideLayout91.xml"/></Relationships>
</file>

<file path=ppt/slides/_rels/slide37.xml.rels><?xml version="1.0" encoding="UTF-8" standalone="yes"?>
<Relationships xmlns="http://schemas.openxmlformats.org/package/2006/relationships"><Relationship Id="rId3" Type="http://schemas.openxmlformats.org/officeDocument/2006/relationships/slide" Target="slide249.xml"/><Relationship Id="rId2" Type="http://schemas.openxmlformats.org/officeDocument/2006/relationships/slide" Target="slide250.xml"/><Relationship Id="rId1" Type="http://schemas.openxmlformats.org/officeDocument/2006/relationships/slideLayout" Target="../slideLayouts/slideLayout2.xml"/><Relationship Id="rId4" Type="http://schemas.openxmlformats.org/officeDocument/2006/relationships/slide" Target="slide34.xml"/></Relationships>
</file>

<file path=ppt/slides/_rels/slide38.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252.xml"/><Relationship Id="rId7" Type="http://schemas.openxmlformats.org/officeDocument/2006/relationships/slide" Target="slide256.xml"/><Relationship Id="rId2" Type="http://schemas.openxmlformats.org/officeDocument/2006/relationships/slide" Target="slide251.xml"/><Relationship Id="rId1" Type="http://schemas.openxmlformats.org/officeDocument/2006/relationships/slideLayout" Target="../slideLayouts/slideLayout10.xml"/><Relationship Id="rId6" Type="http://schemas.openxmlformats.org/officeDocument/2006/relationships/slide" Target="slide255.xml"/><Relationship Id="rId5" Type="http://schemas.openxmlformats.org/officeDocument/2006/relationships/slide" Target="slide254.xml"/><Relationship Id="rId4" Type="http://schemas.openxmlformats.org/officeDocument/2006/relationships/slide" Target="slide253.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slide" Target="slide34.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slide" Target="slide57.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55.xml"/><Relationship Id="rId4" Type="http://schemas.openxmlformats.org/officeDocument/2006/relationships/slide" Target="slide54.xml"/></Relationships>
</file>

<file path=ppt/slides/_rels/slide40.xml.rels><?xml version="1.0" encoding="UTF-8" standalone="yes"?>
<Relationships xmlns="http://schemas.openxmlformats.org/package/2006/relationships"><Relationship Id="rId3" Type="http://schemas.openxmlformats.org/officeDocument/2006/relationships/slide" Target="slide264.xml"/><Relationship Id="rId7" Type="http://schemas.openxmlformats.org/officeDocument/2006/relationships/slide" Target="slide267.xml"/><Relationship Id="rId2" Type="http://schemas.openxmlformats.org/officeDocument/2006/relationships/slide" Target="slide266.xml"/><Relationship Id="rId1" Type="http://schemas.openxmlformats.org/officeDocument/2006/relationships/slideLayout" Target="../slideLayouts/slideLayout1.xml"/><Relationship Id="rId6" Type="http://schemas.openxmlformats.org/officeDocument/2006/relationships/slide" Target="slide34.xml"/><Relationship Id="rId5" Type="http://schemas.openxmlformats.org/officeDocument/2006/relationships/slide" Target="slide262.xml"/><Relationship Id="rId4" Type="http://schemas.openxmlformats.org/officeDocument/2006/relationships/slide" Target="slide263.xml"/></Relationships>
</file>

<file path=ppt/slides/_rels/slide41.xml.rels><?xml version="1.0" encoding="UTF-8" standalone="yes"?>
<Relationships xmlns="http://schemas.openxmlformats.org/package/2006/relationships"><Relationship Id="rId3" Type="http://schemas.openxmlformats.org/officeDocument/2006/relationships/slide" Target="slide268.xml"/><Relationship Id="rId7" Type="http://schemas.openxmlformats.org/officeDocument/2006/relationships/slide" Target="slide270.xml"/><Relationship Id="rId2" Type="http://schemas.openxmlformats.org/officeDocument/2006/relationships/slide" Target="slide272.xml"/><Relationship Id="rId1" Type="http://schemas.openxmlformats.org/officeDocument/2006/relationships/slideLayout" Target="../slideLayouts/slideLayout1.xml"/><Relationship Id="rId6" Type="http://schemas.openxmlformats.org/officeDocument/2006/relationships/slide" Target="slide269.xml"/><Relationship Id="rId5" Type="http://schemas.openxmlformats.org/officeDocument/2006/relationships/slide" Target="slide271.xml"/><Relationship Id="rId4" Type="http://schemas.openxmlformats.org/officeDocument/2006/relationships/slide" Target="slide34.xml"/></Relationships>
</file>

<file path=ppt/slides/_rels/slide42.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 Target="slide46.xml"/><Relationship Id="rId7" Type="http://schemas.openxmlformats.org/officeDocument/2006/relationships/slide" Target="slide275.xml"/><Relationship Id="rId2" Type="http://schemas.openxmlformats.org/officeDocument/2006/relationships/slide" Target="slide45.xml"/><Relationship Id="rId1" Type="http://schemas.openxmlformats.org/officeDocument/2006/relationships/slideLayout" Target="../slideLayouts/slideLayout50.xml"/><Relationship Id="rId6" Type="http://schemas.openxmlformats.org/officeDocument/2006/relationships/slide" Target="slide273.xml"/><Relationship Id="rId5" Type="http://schemas.openxmlformats.org/officeDocument/2006/relationships/slide" Target="slide274.xml"/><Relationship Id="rId10" Type="http://schemas.openxmlformats.org/officeDocument/2006/relationships/slide" Target="slide33.xml"/><Relationship Id="rId4" Type="http://schemas.openxmlformats.org/officeDocument/2006/relationships/slide" Target="slide47.xml"/><Relationship Id="rId9" Type="http://schemas.openxmlformats.org/officeDocument/2006/relationships/slide" Target="slide44.xml"/></Relationships>
</file>

<file path=ppt/slides/_rels/slide43.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slide" Target="slide278.xml"/><Relationship Id="rId7" Type="http://schemas.openxmlformats.org/officeDocument/2006/relationships/slide" Target="slide276.xml"/><Relationship Id="rId2" Type="http://schemas.openxmlformats.org/officeDocument/2006/relationships/slide" Target="slide279.xml"/><Relationship Id="rId1" Type="http://schemas.openxmlformats.org/officeDocument/2006/relationships/slideLayout" Target="../slideLayouts/slideLayout10.xml"/><Relationship Id="rId6" Type="http://schemas.openxmlformats.org/officeDocument/2006/relationships/slide" Target="slide281.xml"/><Relationship Id="rId5" Type="http://schemas.openxmlformats.org/officeDocument/2006/relationships/slide" Target="slide277.xml"/><Relationship Id="rId4" Type="http://schemas.openxmlformats.org/officeDocument/2006/relationships/slide" Target="slide280.xml"/></Relationships>
</file>

<file path=ppt/slides/_rels/slide44.xml.rels><?xml version="1.0" encoding="UTF-8" standalone="yes"?>
<Relationships xmlns="http://schemas.openxmlformats.org/package/2006/relationships"><Relationship Id="rId3" Type="http://schemas.openxmlformats.org/officeDocument/2006/relationships/slide" Target="slide282.xml"/><Relationship Id="rId2" Type="http://schemas.openxmlformats.org/officeDocument/2006/relationships/slide" Target="slide283.xml"/><Relationship Id="rId1" Type="http://schemas.openxmlformats.org/officeDocument/2006/relationships/slideLayout" Target="../slideLayouts/slideLayout2.xml"/><Relationship Id="rId4" Type="http://schemas.openxmlformats.org/officeDocument/2006/relationships/slide" Target="slide42.xml"/></Relationships>
</file>

<file path=ppt/slides/_rels/slide45.xml.rels><?xml version="1.0" encoding="UTF-8" standalone="yes"?>
<Relationships xmlns="http://schemas.openxmlformats.org/package/2006/relationships"><Relationship Id="rId8" Type="http://schemas.openxmlformats.org/officeDocument/2006/relationships/slide" Target="slide294.xml"/><Relationship Id="rId3" Type="http://schemas.openxmlformats.org/officeDocument/2006/relationships/slide" Target="slide286.xml"/><Relationship Id="rId7" Type="http://schemas.openxmlformats.org/officeDocument/2006/relationships/slide" Target="slide292.xml"/><Relationship Id="rId12" Type="http://schemas.openxmlformats.org/officeDocument/2006/relationships/slide" Target="slide290.xml"/><Relationship Id="rId2" Type="http://schemas.openxmlformats.org/officeDocument/2006/relationships/slide" Target="slide284.xml"/><Relationship Id="rId1" Type="http://schemas.openxmlformats.org/officeDocument/2006/relationships/slideLayout" Target="../slideLayouts/slideLayout1.xml"/><Relationship Id="rId6" Type="http://schemas.openxmlformats.org/officeDocument/2006/relationships/slide" Target="slide293.xml"/><Relationship Id="rId11" Type="http://schemas.openxmlformats.org/officeDocument/2006/relationships/slide" Target="slide291.xml"/><Relationship Id="rId5" Type="http://schemas.openxmlformats.org/officeDocument/2006/relationships/slide" Target="slide42.xml"/><Relationship Id="rId10" Type="http://schemas.openxmlformats.org/officeDocument/2006/relationships/slide" Target="slide287.xml"/><Relationship Id="rId4" Type="http://schemas.openxmlformats.org/officeDocument/2006/relationships/slide" Target="slide285.xml"/><Relationship Id="rId9" Type="http://schemas.openxmlformats.org/officeDocument/2006/relationships/slide" Target="slide289.xml"/></Relationships>
</file>

<file path=ppt/slides/_rels/slide46.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5.xml"/><Relationship Id="rId1" Type="http://schemas.openxmlformats.org/officeDocument/2006/relationships/themeOverride" Target="../theme/themeOverride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slide" Target="slide42.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8.xml.rels><?xml version="1.0" encoding="UTF-8" standalone="yes"?>
<Relationships xmlns="http://schemas.openxmlformats.org/package/2006/relationships"><Relationship Id="rId8" Type="http://schemas.openxmlformats.org/officeDocument/2006/relationships/slide" Target="slide300.xml"/><Relationship Id="rId3" Type="http://schemas.openxmlformats.org/officeDocument/2006/relationships/image" Target="../media/image32.emf"/><Relationship Id="rId7" Type="http://schemas.openxmlformats.org/officeDocument/2006/relationships/slide" Target="slide49.xml"/><Relationship Id="rId2" Type="http://schemas.openxmlformats.org/officeDocument/2006/relationships/image" Target="../media/image31.emf"/><Relationship Id="rId1" Type="http://schemas.openxmlformats.org/officeDocument/2006/relationships/slideLayout" Target="../slideLayouts/slideLayout1.xml"/><Relationship Id="rId6" Type="http://schemas.openxmlformats.org/officeDocument/2006/relationships/slide" Target="slide50.xml"/><Relationship Id="rId5" Type="http://schemas.openxmlformats.org/officeDocument/2006/relationships/slide" Target="slide51.xml"/><Relationship Id="rId10" Type="http://schemas.openxmlformats.org/officeDocument/2006/relationships/slide" Target="slide1.xml"/><Relationship Id="rId4" Type="http://schemas.openxmlformats.org/officeDocument/2006/relationships/slide" Target="slide52.xml"/><Relationship Id="rId9" Type="http://schemas.openxmlformats.org/officeDocument/2006/relationships/slide" Target="slide301.xml"/></Relationships>
</file>

<file path=ppt/slides/_rels/slide49.xml.rels><?xml version="1.0" encoding="UTF-8" standalone="yes"?>
<Relationships xmlns="http://schemas.openxmlformats.org/package/2006/relationships"><Relationship Id="rId8" Type="http://schemas.openxmlformats.org/officeDocument/2006/relationships/slide" Target="slide305.xml"/><Relationship Id="rId3" Type="http://schemas.openxmlformats.org/officeDocument/2006/relationships/slide" Target="slide302.xml"/><Relationship Id="rId7" Type="http://schemas.openxmlformats.org/officeDocument/2006/relationships/slide" Target="slide318.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317.xml"/><Relationship Id="rId11" Type="http://schemas.openxmlformats.org/officeDocument/2006/relationships/slide" Target="slide48.xml"/><Relationship Id="rId5" Type="http://schemas.openxmlformats.org/officeDocument/2006/relationships/slide" Target="slide316.xml"/><Relationship Id="rId10" Type="http://schemas.openxmlformats.org/officeDocument/2006/relationships/slide" Target="slide303.xml"/><Relationship Id="rId4" Type="http://schemas.openxmlformats.org/officeDocument/2006/relationships/slide" Target="slide319.xml"/><Relationship Id="rId9" Type="http://schemas.openxmlformats.org/officeDocument/2006/relationships/slide" Target="slide304.xml"/></Relationships>
</file>

<file path=ppt/slides/_rels/slide5.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slide" Target="slide61.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58.xml"/><Relationship Id="rId4" Type="http://schemas.openxmlformats.org/officeDocument/2006/relationships/slide" Target="slide59.xml"/></Relationships>
</file>

<file path=ppt/slides/_rels/slide50.xml.rels><?xml version="1.0" encoding="UTF-8" standalone="yes"?>
<Relationships xmlns="http://schemas.openxmlformats.org/package/2006/relationships"><Relationship Id="rId8" Type="http://schemas.openxmlformats.org/officeDocument/2006/relationships/slide" Target="slide323.xml"/><Relationship Id="rId3" Type="http://schemas.openxmlformats.org/officeDocument/2006/relationships/slide" Target="slide321.xml"/><Relationship Id="rId7" Type="http://schemas.openxmlformats.org/officeDocument/2006/relationships/slide" Target="slide324.xml"/><Relationship Id="rId2" Type="http://schemas.openxmlformats.org/officeDocument/2006/relationships/slide" Target="slide326.xml"/><Relationship Id="rId1" Type="http://schemas.openxmlformats.org/officeDocument/2006/relationships/slideLayout" Target="../slideLayouts/slideLayout1.xml"/><Relationship Id="rId6" Type="http://schemas.openxmlformats.org/officeDocument/2006/relationships/slide" Target="slide320.xml"/><Relationship Id="rId5" Type="http://schemas.openxmlformats.org/officeDocument/2006/relationships/slide" Target="slide325.xml"/><Relationship Id="rId4" Type="http://schemas.openxmlformats.org/officeDocument/2006/relationships/slide" Target="slide322.xml"/><Relationship Id="rId9" Type="http://schemas.openxmlformats.org/officeDocument/2006/relationships/slide" Target="slide48.xml"/></Relationships>
</file>

<file path=ppt/slides/_rels/slide51.xml.rels><?xml version="1.0" encoding="UTF-8" standalone="yes"?>
<Relationships xmlns="http://schemas.openxmlformats.org/package/2006/relationships"><Relationship Id="rId8" Type="http://schemas.openxmlformats.org/officeDocument/2006/relationships/slide" Target="slide48.xml"/><Relationship Id="rId3" Type="http://schemas.openxmlformats.org/officeDocument/2006/relationships/slide" Target="slide328.xml"/><Relationship Id="rId7" Type="http://schemas.openxmlformats.org/officeDocument/2006/relationships/slide" Target="slide327.xml"/><Relationship Id="rId2" Type="http://schemas.openxmlformats.org/officeDocument/2006/relationships/notesSlide" Target="../notesSlides/notesSlide4.xml"/><Relationship Id="rId1" Type="http://schemas.openxmlformats.org/officeDocument/2006/relationships/slideLayout" Target="../slideLayouts/slideLayout91.xml"/><Relationship Id="rId6" Type="http://schemas.openxmlformats.org/officeDocument/2006/relationships/slide" Target="slide331.xml"/><Relationship Id="rId5" Type="http://schemas.openxmlformats.org/officeDocument/2006/relationships/slide" Target="slide330.xml"/><Relationship Id="rId4" Type="http://schemas.openxmlformats.org/officeDocument/2006/relationships/slide" Target="slide329.xml"/><Relationship Id="rId9" Type="http://schemas.openxmlformats.org/officeDocument/2006/relationships/slide" Target="slide334.xml"/></Relationships>
</file>

<file path=ppt/slides/_rels/slide52.xml.rels><?xml version="1.0" encoding="UTF-8" standalone="yes"?>
<Relationships xmlns="http://schemas.openxmlformats.org/package/2006/relationships"><Relationship Id="rId8" Type="http://schemas.openxmlformats.org/officeDocument/2006/relationships/slide" Target="slide48.xml"/><Relationship Id="rId3" Type="http://schemas.openxmlformats.org/officeDocument/2006/relationships/slide" Target="slide335.xml"/><Relationship Id="rId7" Type="http://schemas.openxmlformats.org/officeDocument/2006/relationships/slide" Target="slide339.xml"/><Relationship Id="rId2" Type="http://schemas.openxmlformats.org/officeDocument/2006/relationships/slide" Target="slide342.xml"/><Relationship Id="rId1" Type="http://schemas.openxmlformats.org/officeDocument/2006/relationships/slideLayout" Target="../slideLayouts/slideLayout1.xml"/><Relationship Id="rId6" Type="http://schemas.openxmlformats.org/officeDocument/2006/relationships/slide" Target="slide338.xml"/><Relationship Id="rId5" Type="http://schemas.openxmlformats.org/officeDocument/2006/relationships/slide" Target="slide337.xml"/><Relationship Id="rId4" Type="http://schemas.openxmlformats.org/officeDocument/2006/relationships/slide" Target="slide336.xml"/></Relationships>
</file>

<file path=ppt/slides/_rels/slide53.xml.rels><?xml version="1.0" encoding="UTF-8" standalone="yes"?>
<Relationships xmlns="http://schemas.openxmlformats.org/package/2006/relationships"><Relationship Id="rId8" Type="http://schemas.openxmlformats.org/officeDocument/2006/relationships/slide" Target="slide351.xml"/><Relationship Id="rId3" Type="http://schemas.openxmlformats.org/officeDocument/2006/relationships/slide" Target="slide356.xml"/><Relationship Id="rId7" Type="http://schemas.openxmlformats.org/officeDocument/2006/relationships/slide" Target="slide352.xml"/><Relationship Id="rId12" Type="http://schemas.openxmlformats.org/officeDocument/2006/relationships/slide" Target="slide1.xml"/><Relationship Id="rId2" Type="http://schemas.openxmlformats.org/officeDocument/2006/relationships/slide" Target="slide355.xml"/><Relationship Id="rId1" Type="http://schemas.openxmlformats.org/officeDocument/2006/relationships/slideLayout" Target="../slideLayouts/slideLayout1.xml"/><Relationship Id="rId6" Type="http://schemas.openxmlformats.org/officeDocument/2006/relationships/slide" Target="slide353.xml"/><Relationship Id="rId11" Type="http://schemas.openxmlformats.org/officeDocument/2006/relationships/slide" Target="slide358.xml"/><Relationship Id="rId5" Type="http://schemas.openxmlformats.org/officeDocument/2006/relationships/slide" Target="slide361.xml"/><Relationship Id="rId10" Type="http://schemas.openxmlformats.org/officeDocument/2006/relationships/slide" Target="slide359.xml"/><Relationship Id="rId4" Type="http://schemas.openxmlformats.org/officeDocument/2006/relationships/slide" Target="slide360.xml"/><Relationship Id="rId9" Type="http://schemas.openxmlformats.org/officeDocument/2006/relationships/slide" Target="slide354.xml"/></Relationships>
</file>

<file path=ppt/slides/_rels/slide5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slide" Target="slide4.xml"/></Relationships>
</file>

<file path=ppt/slides/_rels/slide5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slide" Target="slide4.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slide" Target="slide4.xml"/></Relationships>
</file>

<file path=ppt/slides/_rels/slide5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slide" Target="slide4.xml"/></Relationships>
</file>

<file path=ppt/slides/_rels/slide5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slide" Target="slide5.xml"/></Relationships>
</file>

<file path=ppt/slides/_rels/slide5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slide" Target="slide62.xml"/><Relationship Id="rId3" Type="http://schemas.openxmlformats.org/officeDocument/2006/relationships/slide" Target="slide66.xml"/><Relationship Id="rId7" Type="http://schemas.openxmlformats.org/officeDocument/2006/relationships/slide" Target="slide65.xml"/><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slide" Target="slide64.xml"/><Relationship Id="rId5" Type="http://schemas.openxmlformats.org/officeDocument/2006/relationships/slide" Target="slide63.xml"/><Relationship Id="rId4" Type="http://schemas.openxmlformats.org/officeDocument/2006/relationships/slide" Target="slide71.xml"/><Relationship Id="rId9" Type="http://schemas.openxmlformats.org/officeDocument/2006/relationships/slide" Target="slide3.xml"/></Relationships>
</file>

<file path=ppt/slides/_rels/slide6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slide" Target="slide5.xml"/></Relationships>
</file>

<file path=ppt/slides/_rels/slide6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slide" Target="slide5.xml"/></Relationships>
</file>

<file path=ppt/slides/_rels/slide6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slide" Target="slide6.xml"/></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slide" Target="slide6.xml"/></Relationships>
</file>

<file path=ppt/slides/_rels/slide6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slide" Target="slide6.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slide" Target="slide6.xml"/></Relationships>
</file>

<file path=ppt/slides/_rels/slide66.xml.rels><?xml version="1.0" encoding="UTF-8" standalone="yes"?>
<Relationships xmlns="http://schemas.openxmlformats.org/package/2006/relationships"><Relationship Id="rId8" Type="http://schemas.openxmlformats.org/officeDocument/2006/relationships/slide" Target="slide70.xml"/><Relationship Id="rId3" Type="http://schemas.openxmlformats.org/officeDocument/2006/relationships/notesSlide" Target="../notesSlides/notesSlide17.xml"/><Relationship Id="rId7" Type="http://schemas.openxmlformats.org/officeDocument/2006/relationships/slide" Target="slide68.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slide" Target="slide6.xml"/><Relationship Id="rId5" Type="http://schemas.openxmlformats.org/officeDocument/2006/relationships/slide" Target="slide69.xml"/><Relationship Id="rId4" Type="http://schemas.openxmlformats.org/officeDocument/2006/relationships/slide" Target="slide67.xml"/></Relationships>
</file>

<file path=ppt/slides/_rels/slide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slide" Target="slide66.xml"/></Relationships>
</file>

<file path=ppt/slides/_rels/slide6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slide" Target="slide66.xml"/></Relationships>
</file>

<file path=ppt/slides/_rels/slide69.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 Target="slide72.xml"/><Relationship Id="rId7" Type="http://schemas.openxmlformats.org/officeDocument/2006/relationships/slide" Target="slide3.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slide" Target="slide75.xml"/><Relationship Id="rId5" Type="http://schemas.openxmlformats.org/officeDocument/2006/relationships/slide" Target="slide74.xml"/><Relationship Id="rId4" Type="http://schemas.openxmlformats.org/officeDocument/2006/relationships/slide" Target="slide73.xml"/></Relationships>
</file>

<file path=ppt/slides/_rels/slide7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slide" Target="slide66.xml"/></Relationships>
</file>

<file path=ppt/slides/_rels/slide7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slide" Target="slide6.xml"/></Relationships>
</file>

<file path=ppt/slides/_rels/slide7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slide" Target="slide7.xml"/></Relationships>
</file>

<file path=ppt/slides/_rels/slide7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slide" Target="slide7.xml"/></Relationships>
</file>

<file path=ppt/slides/_rels/slide7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slide" Target="slide8.xml"/></Relationships>
</file>

<file path=ppt/slides/_rels/slide7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7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slide" Target="slide8.xml"/></Relationships>
</file>

<file path=ppt/slides/_rels/slide7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slide" Target="slide77.xml"/><Relationship Id="rId2" Type="http://schemas.openxmlformats.org/officeDocument/2006/relationships/slide" Target="slide78.xml"/><Relationship Id="rId1" Type="http://schemas.openxmlformats.org/officeDocument/2006/relationships/slideLayout" Target="../slideLayouts/slideLayout1.xml"/><Relationship Id="rId5" Type="http://schemas.openxmlformats.org/officeDocument/2006/relationships/slide" Target="slide3.xml"/><Relationship Id="rId4" Type="http://schemas.openxmlformats.org/officeDocument/2006/relationships/slide" Target="slide76.xml"/></Relationships>
</file>

<file path=ppt/slides/_rels/slide8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slide" Target="slide9.xml"/></Relationships>
</file>

<file path=ppt/slides/_rels/slide8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slide" Target="slide82.xml"/><Relationship Id="rId4" Type="http://schemas.openxmlformats.org/officeDocument/2006/relationships/slide" Target="slide9.xml"/></Relationships>
</file>

<file path=ppt/slides/_rels/slide8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slide" Target="slide81.xml"/></Relationships>
</file>

<file path=ppt/slides/_rels/slide8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slide" Target="slide9.xml"/></Relationships>
</file>

<file path=ppt/slides/_rels/slide8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slide" Target="slide9.xml"/></Relationships>
</file>

<file path=ppt/slides/_rels/slide8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slide" Target="slide10.xml"/></Relationships>
</file>

<file path=ppt/slides/_rels/slide8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slide" Target="slide10.xml"/></Relationships>
</file>

<file path=ppt/slides/_rels/slide8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slide" Target="slide10.xml"/></Relationships>
</file>

<file path=ppt/slides/_rels/slide8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slide" Target="slide10.xml"/></Relationships>
</file>

<file path=ppt/slides/_rels/slide8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slide" Target="slide81.xml"/><Relationship Id="rId7" Type="http://schemas.openxmlformats.org/officeDocument/2006/relationships/slide" Target="slide3.xml"/><Relationship Id="rId2" Type="http://schemas.openxmlformats.org/officeDocument/2006/relationships/slide" Target="slide80.xml"/><Relationship Id="rId1" Type="http://schemas.openxmlformats.org/officeDocument/2006/relationships/slideLayout" Target="../slideLayouts/slideLayout1.xml"/><Relationship Id="rId6" Type="http://schemas.openxmlformats.org/officeDocument/2006/relationships/slide" Target="slide84.xml"/><Relationship Id="rId5" Type="http://schemas.openxmlformats.org/officeDocument/2006/relationships/slide" Target="slide83.xml"/><Relationship Id="rId4" Type="http://schemas.openxmlformats.org/officeDocument/2006/relationships/slide" Target="slide79.xml"/></Relationships>
</file>

<file path=ppt/slides/_rels/slide9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slide" Target="slide10.xml"/></Relationships>
</file>

<file path=ppt/slides/_rels/slide9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slide" Target="slide11.xml"/></Relationships>
</file>

<file path=ppt/slides/_rels/slide9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9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slide" Target="slide12.xml"/></Relationships>
</file>

<file path=ppt/slides/_rels/slide9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slide" Target="slide12.xml"/></Relationships>
</file>

<file path=ppt/slides/_rels/slide9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slide" Target="slide13.xml"/></Relationships>
</file>

<file path=ppt/slides/_rels/slide9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3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7" name="AutoShape 3"/>
          <p:cNvSpPr>
            <a:spLocks noChangeArrowheads="1"/>
          </p:cNvSpPr>
          <p:nvPr/>
        </p:nvSpPr>
        <p:spPr bwMode="gray">
          <a:xfrm>
            <a:off x="1693863" y="1695443"/>
            <a:ext cx="5759451" cy="2638425"/>
          </a:xfrm>
          <a:prstGeom prst="upArrow">
            <a:avLst>
              <a:gd name="adj1" fmla="val 56944"/>
              <a:gd name="adj2" fmla="val 50782"/>
            </a:avLst>
          </a:prstGeom>
          <a:gradFill rotWithShape="1">
            <a:gsLst>
              <a:gs pos="0">
                <a:srgbClr val="0099CC"/>
              </a:gs>
              <a:gs pos="100000">
                <a:srgbClr val="0099CC">
                  <a:gamma/>
                  <a:shade val="46275"/>
                  <a:invGamma/>
                  <a:alpha val="0"/>
                </a:srgbClr>
              </a:gs>
            </a:gsLst>
            <a:lin ang="5400000" scaled="1"/>
          </a:gradFill>
          <a:ln w="9525" algn="ctr">
            <a:noFill/>
            <a:miter lim="800000"/>
            <a:headEnd/>
            <a:tailEnd/>
          </a:ln>
          <a:effectLst/>
        </p:spPr>
        <p:txBody>
          <a:bodyPr wrap="none" anchor="ctr"/>
          <a:lstStyle/>
          <a:p>
            <a:endParaRPr lang="fa-IR" dirty="0"/>
          </a:p>
        </p:txBody>
      </p:sp>
      <p:sp>
        <p:nvSpPr>
          <p:cNvPr id="600091" name="AutoShape 27"/>
          <p:cNvSpPr>
            <a:spLocks noChangeArrowheads="1"/>
          </p:cNvSpPr>
          <p:nvPr/>
        </p:nvSpPr>
        <p:spPr bwMode="gray">
          <a:xfrm>
            <a:off x="3071801" y="357167"/>
            <a:ext cx="3071835" cy="1122377"/>
          </a:xfrm>
          <a:prstGeom prst="roundRect">
            <a:avLst>
              <a:gd name="adj" fmla="val 50000"/>
            </a:avLst>
          </a:prstGeom>
          <a:gradFill rotWithShape="1">
            <a:gsLst>
              <a:gs pos="0">
                <a:srgbClr val="B0AF7A">
                  <a:gamma/>
                  <a:shade val="46275"/>
                  <a:invGamma/>
                </a:srgbClr>
              </a:gs>
              <a:gs pos="50000">
                <a:srgbClr val="B0AF7A"/>
              </a:gs>
              <a:gs pos="100000">
                <a:srgbClr val="B0AF7A">
                  <a:gamma/>
                  <a:shade val="46275"/>
                  <a:invGamma/>
                </a:srgb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r>
              <a:rPr lang="fa-IR" sz="5400" dirty="0" smtClean="0">
                <a:latin typeface="IranNastaliq" pitchFamily="18" charset="0"/>
                <a:cs typeface="IranNastaliq" pitchFamily="18" charset="0"/>
              </a:rPr>
              <a:t>بسم الله الرحمن الرحیم</a:t>
            </a:r>
            <a:endParaRPr lang="fa-IR" sz="5400" dirty="0">
              <a:latin typeface="IranNastaliq" pitchFamily="18" charset="0"/>
              <a:cs typeface="IranNastaliq" pitchFamily="18" charset="0"/>
            </a:endParaRPr>
          </a:p>
        </p:txBody>
      </p:sp>
      <p:grpSp>
        <p:nvGrpSpPr>
          <p:cNvPr id="2" name="Group 35"/>
          <p:cNvGrpSpPr>
            <a:grpSpLocks/>
          </p:cNvGrpSpPr>
          <p:nvPr/>
        </p:nvGrpSpPr>
        <p:grpSpPr bwMode="auto">
          <a:xfrm>
            <a:off x="881064" y="3481382"/>
            <a:ext cx="1544637" cy="1690687"/>
            <a:chOff x="555" y="2823"/>
            <a:chExt cx="973" cy="1065"/>
          </a:xfrm>
        </p:grpSpPr>
        <p:pic>
          <p:nvPicPr>
            <p:cNvPr id="600098" name="Picture 34"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069" name="Oval 5"/>
            <p:cNvSpPr>
              <a:spLocks noChangeArrowheads="1"/>
            </p:cNvSpPr>
            <p:nvPr/>
          </p:nvSpPr>
          <p:spPr bwMode="gray">
            <a:xfrm>
              <a:off x="555" y="2823"/>
              <a:ext cx="973" cy="973"/>
            </a:xfrm>
            <a:prstGeom prst="ellipse">
              <a:avLst/>
            </a:prstGeom>
            <a:gradFill rotWithShape="1">
              <a:gsLst>
                <a:gs pos="0">
                  <a:srgbClr val="FF9900"/>
                </a:gs>
                <a:gs pos="100000">
                  <a:srgbClr val="FF990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070" name="Oval 6"/>
            <p:cNvSpPr>
              <a:spLocks noChangeArrowheads="1"/>
            </p:cNvSpPr>
            <p:nvPr/>
          </p:nvSpPr>
          <p:spPr bwMode="gray">
            <a:xfrm>
              <a:off x="576" y="2846"/>
              <a:ext cx="928" cy="929"/>
            </a:xfrm>
            <a:prstGeom prst="ellipse">
              <a:avLst/>
            </a:prstGeom>
            <a:gradFill rotWithShape="1">
              <a:gsLst>
                <a:gs pos="0">
                  <a:srgbClr val="FF9900">
                    <a:alpha val="85001"/>
                  </a:srgbClr>
                </a:gs>
                <a:gs pos="100000">
                  <a:srgbClr val="FF9900">
                    <a:gamma/>
                    <a:shade val="63529"/>
                    <a:invGamma/>
                  </a:srgbClr>
                </a:gs>
              </a:gsLst>
              <a:lin ang="2700000" scaled="1"/>
            </a:gradFill>
            <a:ln w="9525" algn="ctr">
              <a:noFill/>
              <a:round/>
              <a:headEnd/>
              <a:tailEnd/>
            </a:ln>
            <a:effectLst/>
          </p:spPr>
          <p:txBody>
            <a:bodyPr wrap="none" anchor="ctr"/>
            <a:lstStyle/>
            <a:p>
              <a:endParaRPr lang="fa-IR"/>
            </a:p>
          </p:txBody>
        </p:sp>
        <p:sp>
          <p:nvSpPr>
            <p:cNvPr id="600072" name="Oval 8"/>
            <p:cNvSpPr>
              <a:spLocks noChangeArrowheads="1"/>
            </p:cNvSpPr>
            <p:nvPr/>
          </p:nvSpPr>
          <p:spPr bwMode="gray">
            <a:xfrm>
              <a:off x="612" y="2880"/>
              <a:ext cx="839" cy="839"/>
            </a:xfrm>
            <a:prstGeom prst="ellipse">
              <a:avLst/>
            </a:prstGeom>
            <a:gradFill rotWithShape="1">
              <a:gsLst>
                <a:gs pos="0">
                  <a:srgbClr val="FF9900"/>
                </a:gs>
                <a:gs pos="100000">
                  <a:srgbClr val="FF9900">
                    <a:gamma/>
                    <a:shade val="72549"/>
                    <a:invGamma/>
                  </a:srgbClr>
                </a:gs>
              </a:gsLst>
              <a:lin ang="2700000" scaled="1"/>
            </a:gradFill>
            <a:ln w="9525" algn="ctr">
              <a:noFill/>
              <a:round/>
              <a:headEnd/>
              <a:tailEnd/>
            </a:ln>
            <a:effectLst/>
          </p:spPr>
          <p:txBody>
            <a:bodyPr wrap="none" anchor="ctr"/>
            <a:lstStyle/>
            <a:p>
              <a:endParaRPr lang="fa-IR"/>
            </a:p>
          </p:txBody>
        </p:sp>
        <p:pic>
          <p:nvPicPr>
            <p:cNvPr id="600097" name="Picture 33"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00" name="Text Box 36"/>
          <p:cNvSpPr txBox="1">
            <a:spLocks noChangeArrowheads="1"/>
          </p:cNvSpPr>
          <p:nvPr/>
        </p:nvSpPr>
        <p:spPr bwMode="auto">
          <a:xfrm>
            <a:off x="1065620" y="3714753"/>
            <a:ext cx="1059906" cy="1200329"/>
          </a:xfrm>
          <a:prstGeom prst="rect">
            <a:avLst/>
          </a:prstGeom>
          <a:noFill/>
          <a:ln w="9525" algn="ctr">
            <a:noFill/>
            <a:miter lim="800000"/>
            <a:headEnd/>
            <a:tailEnd/>
          </a:ln>
          <a:effectLst/>
        </p:spPr>
        <p:txBody>
          <a:bodyPr wrap="none">
            <a:spAutoFit/>
          </a:bodyPr>
          <a:lstStyle/>
          <a:p>
            <a:pPr lvl="0"/>
            <a:r>
              <a:rPr lang="fa-IR" sz="2400" dirty="0" smtClean="0">
                <a:solidFill>
                  <a:schemeClr val="accent5">
                    <a:lumMod val="10000"/>
                  </a:schemeClr>
                </a:solidFill>
                <a:cs typeface="B Titr" pitchFamily="2" charset="-78"/>
              </a:rPr>
              <a:t>    4- </a:t>
            </a:r>
          </a:p>
          <a:p>
            <a:pPr lvl="0"/>
            <a:r>
              <a:rPr lang="fa-IR" sz="2400" dirty="0" smtClean="0">
                <a:solidFill>
                  <a:schemeClr val="accent5">
                    <a:lumMod val="10000"/>
                  </a:schemeClr>
                </a:solidFill>
                <a:cs typeface="B Titr" pitchFamily="2" charset="-78"/>
                <a:hlinkClick r:id="rId5" action="ppaction://hlinksldjump"/>
              </a:rPr>
              <a:t>تعادل و </a:t>
            </a:r>
          </a:p>
          <a:p>
            <a:pPr lvl="0"/>
            <a:r>
              <a:rPr lang="fa-IR" sz="2400" dirty="0" smtClean="0">
                <a:solidFill>
                  <a:schemeClr val="accent5">
                    <a:lumMod val="10000"/>
                  </a:schemeClr>
                </a:solidFill>
                <a:cs typeface="B Titr" pitchFamily="2" charset="-78"/>
                <a:hlinkClick r:id="rId5" action="ppaction://hlinksldjump"/>
              </a:rPr>
              <a:t>تراجیح</a:t>
            </a:r>
            <a:endParaRPr lang="fa-IR" sz="2400" dirty="0">
              <a:solidFill>
                <a:schemeClr val="accent5">
                  <a:lumMod val="10000"/>
                </a:schemeClr>
              </a:solidFill>
              <a:cs typeface="B Titr" pitchFamily="2" charset="-78"/>
            </a:endParaRPr>
          </a:p>
        </p:txBody>
      </p:sp>
      <p:grpSp>
        <p:nvGrpSpPr>
          <p:cNvPr id="3" name="Group 37"/>
          <p:cNvGrpSpPr>
            <a:grpSpLocks/>
          </p:cNvGrpSpPr>
          <p:nvPr/>
        </p:nvGrpSpPr>
        <p:grpSpPr bwMode="auto">
          <a:xfrm>
            <a:off x="2819401" y="3481382"/>
            <a:ext cx="1544639" cy="1690687"/>
            <a:chOff x="555" y="2823"/>
            <a:chExt cx="973" cy="1065"/>
          </a:xfrm>
        </p:grpSpPr>
        <p:pic>
          <p:nvPicPr>
            <p:cNvPr id="600102" name="Picture 38"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103" name="Oval 39"/>
            <p:cNvSpPr>
              <a:spLocks noChangeArrowheads="1"/>
            </p:cNvSpPr>
            <p:nvPr/>
          </p:nvSpPr>
          <p:spPr bwMode="gray">
            <a:xfrm>
              <a:off x="555" y="2823"/>
              <a:ext cx="973" cy="973"/>
            </a:xfrm>
            <a:prstGeom prst="ellipse">
              <a:avLst/>
            </a:prstGeom>
            <a:gradFill rotWithShape="1">
              <a:gsLst>
                <a:gs pos="0">
                  <a:srgbClr val="F0EA00"/>
                </a:gs>
                <a:gs pos="100000">
                  <a:srgbClr val="F0EA0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04" name="Oval 40"/>
            <p:cNvSpPr>
              <a:spLocks noChangeArrowheads="1"/>
            </p:cNvSpPr>
            <p:nvPr/>
          </p:nvSpPr>
          <p:spPr bwMode="gray">
            <a:xfrm>
              <a:off x="576" y="2846"/>
              <a:ext cx="928" cy="929"/>
            </a:xfrm>
            <a:prstGeom prst="ellipse">
              <a:avLst/>
            </a:prstGeom>
            <a:gradFill rotWithShape="1">
              <a:gsLst>
                <a:gs pos="0">
                  <a:srgbClr val="F0EA00">
                    <a:alpha val="85001"/>
                  </a:srgbClr>
                </a:gs>
                <a:gs pos="100000">
                  <a:srgbClr val="F0EA00">
                    <a:gamma/>
                    <a:shade val="63529"/>
                    <a:invGamma/>
                  </a:srgbClr>
                </a:gs>
              </a:gsLst>
              <a:lin ang="2700000" scaled="1"/>
            </a:gradFill>
            <a:ln w="9525" algn="ctr">
              <a:noFill/>
              <a:round/>
              <a:headEnd/>
              <a:tailEnd/>
            </a:ln>
            <a:effectLst/>
          </p:spPr>
          <p:txBody>
            <a:bodyPr wrap="none" anchor="ctr"/>
            <a:lstStyle/>
            <a:p>
              <a:endParaRPr lang="fa-IR"/>
            </a:p>
          </p:txBody>
        </p:sp>
        <p:sp>
          <p:nvSpPr>
            <p:cNvPr id="600105" name="Oval 41"/>
            <p:cNvSpPr>
              <a:spLocks noChangeArrowheads="1"/>
            </p:cNvSpPr>
            <p:nvPr/>
          </p:nvSpPr>
          <p:spPr bwMode="gray">
            <a:xfrm>
              <a:off x="612" y="2880"/>
              <a:ext cx="839" cy="839"/>
            </a:xfrm>
            <a:prstGeom prst="ellipse">
              <a:avLst/>
            </a:prstGeom>
            <a:gradFill rotWithShape="1">
              <a:gsLst>
                <a:gs pos="0">
                  <a:srgbClr val="F0EA00"/>
                </a:gs>
                <a:gs pos="100000">
                  <a:srgbClr val="F0EA00">
                    <a:gamma/>
                    <a:shade val="72549"/>
                    <a:invGamma/>
                  </a:srgbClr>
                </a:gs>
              </a:gsLst>
              <a:lin ang="2700000" scaled="1"/>
            </a:gradFill>
            <a:ln w="9525" algn="ctr">
              <a:noFill/>
              <a:round/>
              <a:headEnd/>
              <a:tailEnd/>
            </a:ln>
            <a:effectLst/>
          </p:spPr>
          <p:txBody>
            <a:bodyPr wrap="none" anchor="ctr"/>
            <a:lstStyle/>
            <a:p>
              <a:endParaRPr lang="fa-IR"/>
            </a:p>
          </p:txBody>
        </p:sp>
        <p:pic>
          <p:nvPicPr>
            <p:cNvPr id="600106" name="Picture 42"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07" name="Text Box 43"/>
          <p:cNvSpPr txBox="1">
            <a:spLocks noChangeArrowheads="1"/>
          </p:cNvSpPr>
          <p:nvPr/>
        </p:nvSpPr>
        <p:spPr bwMode="auto">
          <a:xfrm>
            <a:off x="2868175" y="3782801"/>
            <a:ext cx="1489510" cy="830997"/>
          </a:xfrm>
          <a:prstGeom prst="rect">
            <a:avLst/>
          </a:prstGeom>
          <a:noFill/>
          <a:ln w="9525" algn="ctr">
            <a:noFill/>
            <a:miter lim="800000"/>
            <a:headEnd/>
            <a:tailEnd/>
          </a:ln>
          <a:effectLst/>
        </p:spPr>
        <p:txBody>
          <a:bodyPr wrap="none">
            <a:spAutoFit/>
          </a:bodyPr>
          <a:lstStyle/>
          <a:p>
            <a:pPr lvl="0"/>
            <a:r>
              <a:rPr lang="fa-IR" sz="2400" dirty="0" smtClean="0">
                <a:solidFill>
                  <a:schemeClr val="accent5">
                    <a:lumMod val="10000"/>
                  </a:schemeClr>
                </a:solidFill>
                <a:cs typeface="B Titr" pitchFamily="2" charset="-78"/>
              </a:rPr>
              <a:t>         3-</a:t>
            </a:r>
          </a:p>
          <a:p>
            <a:pPr lvl="0"/>
            <a:r>
              <a:rPr lang="fa-IR" sz="2400" dirty="0" smtClean="0">
                <a:solidFill>
                  <a:schemeClr val="accent5">
                    <a:lumMod val="10000"/>
                  </a:schemeClr>
                </a:solidFill>
                <a:cs typeface="B Titr" pitchFamily="2" charset="-78"/>
                <a:hlinkClick r:id="rId6" action="ppaction://hlinksldjump"/>
              </a:rPr>
              <a:t> اصول عملیه</a:t>
            </a:r>
            <a:endParaRPr lang="fa-IR" sz="2400" dirty="0">
              <a:solidFill>
                <a:schemeClr val="accent5">
                  <a:lumMod val="10000"/>
                </a:schemeClr>
              </a:solidFill>
              <a:cs typeface="B Titr" pitchFamily="2" charset="-78"/>
            </a:endParaRPr>
          </a:p>
        </p:txBody>
      </p:sp>
      <p:grpSp>
        <p:nvGrpSpPr>
          <p:cNvPr id="4" name="Group 44"/>
          <p:cNvGrpSpPr>
            <a:grpSpLocks/>
          </p:cNvGrpSpPr>
          <p:nvPr/>
        </p:nvGrpSpPr>
        <p:grpSpPr bwMode="auto">
          <a:xfrm>
            <a:off x="4800601" y="3481382"/>
            <a:ext cx="1544639" cy="1690687"/>
            <a:chOff x="555" y="2823"/>
            <a:chExt cx="973" cy="1065"/>
          </a:xfrm>
        </p:grpSpPr>
        <p:pic>
          <p:nvPicPr>
            <p:cNvPr id="600109" name="Picture 45"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110" name="Oval 46"/>
            <p:cNvSpPr>
              <a:spLocks noChangeArrowheads="1"/>
            </p:cNvSpPr>
            <p:nvPr/>
          </p:nvSpPr>
          <p:spPr bwMode="gray">
            <a:xfrm>
              <a:off x="555" y="2823"/>
              <a:ext cx="973" cy="973"/>
            </a:xfrm>
            <a:prstGeom prst="ellipse">
              <a:avLst/>
            </a:prstGeom>
            <a:gradFill rotWithShape="1">
              <a:gsLst>
                <a:gs pos="0">
                  <a:srgbClr val="30C230"/>
                </a:gs>
                <a:gs pos="100000">
                  <a:srgbClr val="30C23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11" name="Oval 47"/>
            <p:cNvSpPr>
              <a:spLocks noChangeArrowheads="1"/>
            </p:cNvSpPr>
            <p:nvPr/>
          </p:nvSpPr>
          <p:spPr bwMode="gray">
            <a:xfrm>
              <a:off x="576" y="2846"/>
              <a:ext cx="928" cy="929"/>
            </a:xfrm>
            <a:prstGeom prst="ellipse">
              <a:avLst/>
            </a:prstGeom>
            <a:gradFill rotWithShape="1">
              <a:gsLst>
                <a:gs pos="0">
                  <a:srgbClr val="30C230">
                    <a:alpha val="85001"/>
                  </a:srgbClr>
                </a:gs>
                <a:gs pos="100000">
                  <a:srgbClr val="30C230">
                    <a:gamma/>
                    <a:shade val="63529"/>
                    <a:invGamma/>
                  </a:srgbClr>
                </a:gs>
              </a:gsLst>
              <a:lin ang="2700000" scaled="1"/>
            </a:gradFill>
            <a:ln w="9525" algn="ctr">
              <a:noFill/>
              <a:round/>
              <a:headEnd/>
              <a:tailEnd/>
            </a:ln>
            <a:effectLst/>
          </p:spPr>
          <p:txBody>
            <a:bodyPr wrap="none" anchor="ctr"/>
            <a:lstStyle/>
            <a:p>
              <a:endParaRPr lang="fa-IR"/>
            </a:p>
          </p:txBody>
        </p:sp>
        <p:sp>
          <p:nvSpPr>
            <p:cNvPr id="600112" name="Oval 48"/>
            <p:cNvSpPr>
              <a:spLocks noChangeArrowheads="1"/>
            </p:cNvSpPr>
            <p:nvPr/>
          </p:nvSpPr>
          <p:spPr bwMode="gray">
            <a:xfrm>
              <a:off x="612" y="2880"/>
              <a:ext cx="839" cy="839"/>
            </a:xfrm>
            <a:prstGeom prst="ellipse">
              <a:avLst/>
            </a:prstGeom>
            <a:gradFill rotWithShape="1">
              <a:gsLst>
                <a:gs pos="0">
                  <a:srgbClr val="30C230"/>
                </a:gs>
                <a:gs pos="100000">
                  <a:srgbClr val="30C230">
                    <a:gamma/>
                    <a:shade val="72549"/>
                    <a:invGamma/>
                  </a:srgbClr>
                </a:gs>
              </a:gsLst>
              <a:lin ang="2700000" scaled="1"/>
            </a:gradFill>
            <a:ln w="9525" algn="ctr">
              <a:noFill/>
              <a:round/>
              <a:headEnd/>
              <a:tailEnd/>
            </a:ln>
            <a:effectLst/>
          </p:spPr>
          <p:txBody>
            <a:bodyPr wrap="none" anchor="ctr"/>
            <a:lstStyle/>
            <a:p>
              <a:endParaRPr lang="fa-IR"/>
            </a:p>
          </p:txBody>
        </p:sp>
        <p:pic>
          <p:nvPicPr>
            <p:cNvPr id="600113" name="Picture 49"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14" name="Text Box 50"/>
          <p:cNvSpPr txBox="1">
            <a:spLocks noChangeArrowheads="1"/>
          </p:cNvSpPr>
          <p:nvPr/>
        </p:nvSpPr>
        <p:spPr bwMode="auto">
          <a:xfrm>
            <a:off x="5058784" y="3643315"/>
            <a:ext cx="1013418" cy="1200329"/>
          </a:xfrm>
          <a:prstGeom prst="rect">
            <a:avLst/>
          </a:prstGeom>
          <a:noFill/>
          <a:ln w="9525" algn="ctr">
            <a:noFill/>
            <a:miter lim="800000"/>
            <a:headEnd/>
            <a:tailEnd/>
          </a:ln>
          <a:effectLst/>
        </p:spPr>
        <p:txBody>
          <a:bodyPr wrap="none">
            <a:spAutoFit/>
          </a:bodyPr>
          <a:lstStyle/>
          <a:p>
            <a:pPr lvl="0"/>
            <a:r>
              <a:rPr lang="fa-IR" sz="2400" dirty="0" smtClean="0">
                <a:solidFill>
                  <a:schemeClr val="accent5">
                    <a:lumMod val="10000"/>
                  </a:schemeClr>
                </a:solidFill>
                <a:cs typeface="B Titr" pitchFamily="2" charset="-78"/>
              </a:rPr>
              <a:t>     2- </a:t>
            </a:r>
          </a:p>
          <a:p>
            <a:pPr lvl="0"/>
            <a:r>
              <a:rPr lang="fa-IR" sz="2400" dirty="0" smtClean="0">
                <a:solidFill>
                  <a:schemeClr val="accent5">
                    <a:lumMod val="10000"/>
                  </a:schemeClr>
                </a:solidFill>
                <a:cs typeface="B Titr" pitchFamily="2" charset="-78"/>
                <a:hlinkClick r:id="rId7" action="ppaction://hlinksldjump"/>
              </a:rPr>
              <a:t>حجج و </a:t>
            </a:r>
          </a:p>
          <a:p>
            <a:pPr lvl="0"/>
            <a:r>
              <a:rPr lang="fa-IR" sz="2400" dirty="0" smtClean="0">
                <a:solidFill>
                  <a:schemeClr val="accent5">
                    <a:lumMod val="10000"/>
                  </a:schemeClr>
                </a:solidFill>
                <a:cs typeface="B Titr" pitchFamily="2" charset="-78"/>
                <a:hlinkClick r:id="rId7" action="ppaction://hlinksldjump"/>
              </a:rPr>
              <a:t>امارات</a:t>
            </a:r>
            <a:endParaRPr lang="fa-IR" sz="2400" dirty="0">
              <a:solidFill>
                <a:schemeClr val="accent5">
                  <a:lumMod val="10000"/>
                </a:schemeClr>
              </a:solidFill>
              <a:cs typeface="B Titr" pitchFamily="2" charset="-78"/>
            </a:endParaRPr>
          </a:p>
        </p:txBody>
      </p:sp>
      <p:grpSp>
        <p:nvGrpSpPr>
          <p:cNvPr id="5" name="Group 51"/>
          <p:cNvGrpSpPr>
            <a:grpSpLocks/>
          </p:cNvGrpSpPr>
          <p:nvPr/>
        </p:nvGrpSpPr>
        <p:grpSpPr bwMode="auto">
          <a:xfrm>
            <a:off x="6781801" y="3481382"/>
            <a:ext cx="1544639" cy="1690687"/>
            <a:chOff x="555" y="2823"/>
            <a:chExt cx="973" cy="1065"/>
          </a:xfrm>
        </p:grpSpPr>
        <p:pic>
          <p:nvPicPr>
            <p:cNvPr id="600116" name="Picture 52"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117" name="Oval 53"/>
            <p:cNvSpPr>
              <a:spLocks noChangeArrowheads="1"/>
            </p:cNvSpPr>
            <p:nvPr/>
          </p:nvSpPr>
          <p:spPr bwMode="gray">
            <a:xfrm>
              <a:off x="555" y="2823"/>
              <a:ext cx="973" cy="973"/>
            </a:xfrm>
            <a:prstGeom prst="ellipse">
              <a:avLst/>
            </a:prstGeom>
            <a:gradFill rotWithShape="1">
              <a:gsLst>
                <a:gs pos="0">
                  <a:srgbClr val="AE50E2"/>
                </a:gs>
                <a:gs pos="100000">
                  <a:srgbClr val="AE50E2">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18" name="Oval 54"/>
            <p:cNvSpPr>
              <a:spLocks noChangeArrowheads="1"/>
            </p:cNvSpPr>
            <p:nvPr/>
          </p:nvSpPr>
          <p:spPr bwMode="gray">
            <a:xfrm>
              <a:off x="576" y="2846"/>
              <a:ext cx="928" cy="929"/>
            </a:xfrm>
            <a:prstGeom prst="ellipse">
              <a:avLst/>
            </a:prstGeom>
            <a:gradFill rotWithShape="1">
              <a:gsLst>
                <a:gs pos="0">
                  <a:srgbClr val="AE50E2">
                    <a:alpha val="85001"/>
                  </a:srgbClr>
                </a:gs>
                <a:gs pos="100000">
                  <a:srgbClr val="AE50E2">
                    <a:gamma/>
                    <a:shade val="63529"/>
                    <a:invGamma/>
                  </a:srgbClr>
                </a:gs>
              </a:gsLst>
              <a:lin ang="2700000" scaled="1"/>
            </a:gradFill>
            <a:ln w="9525" algn="ctr">
              <a:noFill/>
              <a:round/>
              <a:headEnd/>
              <a:tailEnd/>
            </a:ln>
            <a:effectLst/>
          </p:spPr>
          <p:txBody>
            <a:bodyPr wrap="none" anchor="ctr"/>
            <a:lstStyle/>
            <a:p>
              <a:endParaRPr lang="fa-IR"/>
            </a:p>
          </p:txBody>
        </p:sp>
        <p:sp>
          <p:nvSpPr>
            <p:cNvPr id="600119" name="Oval 55"/>
            <p:cNvSpPr>
              <a:spLocks noChangeArrowheads="1"/>
            </p:cNvSpPr>
            <p:nvPr/>
          </p:nvSpPr>
          <p:spPr bwMode="gray">
            <a:xfrm>
              <a:off x="612" y="2880"/>
              <a:ext cx="839" cy="839"/>
            </a:xfrm>
            <a:prstGeom prst="ellipse">
              <a:avLst/>
            </a:prstGeom>
            <a:gradFill rotWithShape="1">
              <a:gsLst>
                <a:gs pos="0">
                  <a:srgbClr val="AE50E2"/>
                </a:gs>
                <a:gs pos="100000">
                  <a:srgbClr val="AE50E2">
                    <a:gamma/>
                    <a:shade val="72549"/>
                    <a:invGamma/>
                  </a:srgbClr>
                </a:gs>
              </a:gsLst>
              <a:lin ang="2700000" scaled="1"/>
            </a:gradFill>
            <a:ln w="9525" algn="ctr">
              <a:noFill/>
              <a:round/>
              <a:headEnd/>
              <a:tailEnd/>
            </a:ln>
            <a:effectLst/>
          </p:spPr>
          <p:txBody>
            <a:bodyPr wrap="none" anchor="ctr"/>
            <a:lstStyle/>
            <a:p>
              <a:endParaRPr lang="fa-IR"/>
            </a:p>
          </p:txBody>
        </p:sp>
        <p:pic>
          <p:nvPicPr>
            <p:cNvPr id="600120" name="Picture 56"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21" name="Text Box 57"/>
          <p:cNvSpPr txBox="1">
            <a:spLocks noChangeArrowheads="1"/>
          </p:cNvSpPr>
          <p:nvPr/>
        </p:nvSpPr>
        <p:spPr bwMode="auto">
          <a:xfrm>
            <a:off x="6793366" y="3714753"/>
            <a:ext cx="1564851" cy="830997"/>
          </a:xfrm>
          <a:prstGeom prst="rect">
            <a:avLst/>
          </a:prstGeom>
          <a:noFill/>
          <a:ln w="9525" algn="ctr">
            <a:noFill/>
            <a:miter lim="800000"/>
            <a:headEnd/>
            <a:tailEnd/>
          </a:ln>
          <a:effectLst/>
        </p:spPr>
        <p:txBody>
          <a:bodyPr wrap="none">
            <a:spAutoFit/>
          </a:bodyPr>
          <a:lstStyle/>
          <a:p>
            <a:pPr lvl="0"/>
            <a:r>
              <a:rPr lang="fa-IR" sz="2400" dirty="0" smtClean="0">
                <a:solidFill>
                  <a:schemeClr val="accent5">
                    <a:lumMod val="10000"/>
                  </a:schemeClr>
                </a:solidFill>
                <a:cs typeface="B Titr" pitchFamily="2" charset="-78"/>
              </a:rPr>
              <a:t>         1- </a:t>
            </a:r>
          </a:p>
          <a:p>
            <a:pPr lvl="0"/>
            <a:r>
              <a:rPr lang="fa-IR" sz="2400" dirty="0" smtClean="0">
                <a:solidFill>
                  <a:schemeClr val="accent5">
                    <a:lumMod val="10000"/>
                  </a:schemeClr>
                </a:solidFill>
                <a:cs typeface="B Titr" pitchFamily="2" charset="-78"/>
                <a:hlinkClick r:id="rId8" action="ppaction://hlinksldjump"/>
              </a:rPr>
              <a:t>مباحث الفاظ</a:t>
            </a:r>
            <a:endParaRPr lang="fa-IR" sz="2400" dirty="0">
              <a:solidFill>
                <a:schemeClr val="accent5">
                  <a:lumMod val="10000"/>
                </a:schemeClr>
              </a:solidFill>
              <a:cs typeface="B Titr" pitchFamily="2" charset="-78"/>
            </a:endParaRPr>
          </a:p>
        </p:txBody>
      </p:sp>
      <p:sp>
        <p:nvSpPr>
          <p:cNvPr id="33" name="TextBox 32"/>
          <p:cNvSpPr txBox="1"/>
          <p:nvPr/>
        </p:nvSpPr>
        <p:spPr>
          <a:xfrm>
            <a:off x="3071802" y="2357430"/>
            <a:ext cx="2571768" cy="584775"/>
          </a:xfrm>
          <a:prstGeom prst="rect">
            <a:avLst/>
          </a:prstGeom>
          <a:noFill/>
        </p:spPr>
        <p:txBody>
          <a:bodyPr wrap="square" rtlCol="1">
            <a:spAutoFit/>
          </a:bodyPr>
          <a:lstStyle/>
          <a:p>
            <a:r>
              <a:rPr lang="fa-IR" sz="3200" dirty="0" smtClean="0">
                <a:cs typeface="B Titr" pitchFamily="2" charset="-78"/>
              </a:rPr>
              <a:t>مباحث الموجز</a:t>
            </a:r>
            <a:endParaRPr lang="fa-IR" sz="3200" dirty="0">
              <a:cs typeface="B Titr" pitchFamily="2" charset="-78"/>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00067"/>
                                        </p:tgtEl>
                                        <p:attrNameLst>
                                          <p:attrName>style.visibility</p:attrName>
                                        </p:attrNameLst>
                                      </p:cBhvr>
                                      <p:to>
                                        <p:strVal val="visible"/>
                                      </p:to>
                                    </p:set>
                                    <p:animEffect transition="in" filter="wipe(down)">
                                      <p:cBhvr>
                                        <p:cTn id="7" dur="500"/>
                                        <p:tgtEl>
                                          <p:spTgt spid="60006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00091"/>
                                        </p:tgtEl>
                                        <p:attrNameLst>
                                          <p:attrName>style.visibility</p:attrName>
                                        </p:attrNameLst>
                                      </p:cBhvr>
                                      <p:to>
                                        <p:strVal val="visible"/>
                                      </p:to>
                                    </p:set>
                                    <p:animEffect transition="in" filter="wipe(down)">
                                      <p:cBhvr>
                                        <p:cTn id="10" dur="500"/>
                                        <p:tgtEl>
                                          <p:spTgt spid="600091"/>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00100"/>
                                        </p:tgtEl>
                                        <p:attrNameLst>
                                          <p:attrName>style.visibility</p:attrName>
                                        </p:attrNameLst>
                                      </p:cBhvr>
                                      <p:to>
                                        <p:strVal val="visible"/>
                                      </p:to>
                                    </p:set>
                                    <p:animEffect transition="in" filter="wipe(down)">
                                      <p:cBhvr>
                                        <p:cTn id="16" dur="500"/>
                                        <p:tgtEl>
                                          <p:spTgt spid="600100"/>
                                        </p:tgtEl>
                                      </p:cBhvr>
                                    </p:animEffect>
                                  </p:childTnLst>
                                </p:cTn>
                              </p:par>
                              <p:par>
                                <p:cTn id="17" presetID="2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00107"/>
                                        </p:tgtEl>
                                        <p:attrNameLst>
                                          <p:attrName>style.visibility</p:attrName>
                                        </p:attrNameLst>
                                      </p:cBhvr>
                                      <p:to>
                                        <p:strVal val="visible"/>
                                      </p:to>
                                    </p:set>
                                    <p:animEffect transition="in" filter="wipe(down)">
                                      <p:cBhvr>
                                        <p:cTn id="22" dur="500"/>
                                        <p:tgtEl>
                                          <p:spTgt spid="600107"/>
                                        </p:tgtEl>
                                      </p:cBhvr>
                                    </p:animEffect>
                                  </p:childTnLst>
                                </p:cTn>
                              </p:par>
                              <p:par>
                                <p:cTn id="23" presetID="2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600114"/>
                                        </p:tgtEl>
                                        <p:attrNameLst>
                                          <p:attrName>style.visibility</p:attrName>
                                        </p:attrNameLst>
                                      </p:cBhvr>
                                      <p:to>
                                        <p:strVal val="visible"/>
                                      </p:to>
                                    </p:set>
                                    <p:animEffect transition="in" filter="wipe(down)">
                                      <p:cBhvr>
                                        <p:cTn id="28" dur="500"/>
                                        <p:tgtEl>
                                          <p:spTgt spid="600114"/>
                                        </p:tgtEl>
                                      </p:cBhvr>
                                    </p:animEffect>
                                  </p:childTnLst>
                                </p:cTn>
                              </p:par>
                              <p:par>
                                <p:cTn id="29" presetID="2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600121"/>
                                        </p:tgtEl>
                                        <p:attrNameLst>
                                          <p:attrName>style.visibility</p:attrName>
                                        </p:attrNameLst>
                                      </p:cBhvr>
                                      <p:to>
                                        <p:strVal val="visible"/>
                                      </p:to>
                                    </p:set>
                                    <p:animEffect transition="in" filter="wipe(down)">
                                      <p:cBhvr>
                                        <p:cTn id="34" dur="500"/>
                                        <p:tgtEl>
                                          <p:spTgt spid="600121"/>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down)">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67" grpId="0" animBg="1"/>
      <p:bldP spid="600091" grpId="0" animBg="1"/>
      <p:bldP spid="600100" grpId="0"/>
      <p:bldP spid="600107" grpId="0"/>
      <p:bldP spid="600114" grpId="0"/>
      <p:bldP spid="600121" grpId="0"/>
      <p:bldP spid="3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636B4B">
                <a:gamma/>
                <a:shade val="46275"/>
                <a:invGamma/>
              </a:srgbClr>
            </a:gs>
            <a:gs pos="100000">
              <a:srgbClr val="636B4B"/>
            </a:gs>
          </a:gsLst>
          <a:lin ang="5400000" scaled="1"/>
        </a:gradFill>
        <a:effectLst/>
      </p:bgPr>
    </p:bg>
    <p:spTree>
      <p:nvGrpSpPr>
        <p:cNvPr id="1" name=""/>
        <p:cNvGrpSpPr/>
        <p:nvPr/>
      </p:nvGrpSpPr>
      <p:grpSpPr>
        <a:xfrm>
          <a:off x="0" y="0"/>
          <a:ext cx="0" cy="0"/>
          <a:chOff x="0" y="0"/>
          <a:chExt cx="0" cy="0"/>
        </a:xfrm>
      </p:grpSpPr>
      <p:sp>
        <p:nvSpPr>
          <p:cNvPr id="131134" name="AutoShape 62"/>
          <p:cNvSpPr>
            <a:spLocks noChangeArrowheads="1"/>
          </p:cNvSpPr>
          <p:nvPr/>
        </p:nvSpPr>
        <p:spPr bwMode="gray">
          <a:xfrm>
            <a:off x="2398713" y="4389439"/>
            <a:ext cx="4306888"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p>
        </p:txBody>
      </p:sp>
      <p:sp>
        <p:nvSpPr>
          <p:cNvPr id="131138" name="Text Box 66"/>
          <p:cNvSpPr txBox="1">
            <a:spLocks noChangeArrowheads="1"/>
          </p:cNvSpPr>
          <p:nvPr/>
        </p:nvSpPr>
        <p:spPr bwMode="auto">
          <a:xfrm>
            <a:off x="2819400" y="4419601"/>
            <a:ext cx="3429000" cy="584775"/>
          </a:xfrm>
          <a:prstGeom prst="rect">
            <a:avLst/>
          </a:prstGeom>
          <a:noFill/>
          <a:ln w="9525" algn="ctr">
            <a:noFill/>
            <a:miter lim="800000"/>
            <a:headEnd/>
            <a:tailEnd/>
          </a:ln>
          <a:effectLst/>
        </p:spPr>
        <p:txBody>
          <a:bodyPr>
            <a:spAutoFit/>
          </a:bodyPr>
          <a:lstStyle/>
          <a:p>
            <a:r>
              <a:rPr lang="fa-IR" sz="3200" dirty="0" smtClean="0">
                <a:solidFill>
                  <a:schemeClr val="accent5">
                    <a:lumMod val="10000"/>
                  </a:schemeClr>
                </a:solidFill>
                <a:cs typeface="B Titr" pitchFamily="2" charset="-78"/>
                <a:hlinkClick r:id="rId2" action="ppaction://hlinksldjump"/>
              </a:rPr>
              <a:t>أصالة عدم التقدير</a:t>
            </a:r>
            <a:endParaRPr lang="en-US" sz="3200" b="1" dirty="0">
              <a:solidFill>
                <a:schemeClr val="accent5">
                  <a:lumMod val="10000"/>
                </a:schemeClr>
              </a:solidFill>
              <a:cs typeface="B Titr" pitchFamily="2" charset="-78"/>
            </a:endParaRPr>
          </a:p>
        </p:txBody>
      </p:sp>
      <p:sp>
        <p:nvSpPr>
          <p:cNvPr id="131076" name="AutoShape 4"/>
          <p:cNvSpPr>
            <a:spLocks noChangeArrowheads="1"/>
          </p:cNvSpPr>
          <p:nvPr/>
        </p:nvSpPr>
        <p:spPr bwMode="gray">
          <a:xfrm>
            <a:off x="2397125" y="1951039"/>
            <a:ext cx="430847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p>
        </p:txBody>
      </p:sp>
      <p:sp>
        <p:nvSpPr>
          <p:cNvPr id="131082" name="Text Box 10"/>
          <p:cNvSpPr txBox="1">
            <a:spLocks noChangeArrowheads="1"/>
          </p:cNvSpPr>
          <p:nvPr/>
        </p:nvSpPr>
        <p:spPr bwMode="gray">
          <a:xfrm>
            <a:off x="2819400" y="1981201"/>
            <a:ext cx="3429000" cy="584775"/>
          </a:xfrm>
          <a:prstGeom prst="rect">
            <a:avLst/>
          </a:prstGeom>
          <a:noFill/>
          <a:ln w="9525" algn="ctr">
            <a:noFill/>
            <a:miter lim="800000"/>
            <a:headEnd/>
            <a:tailEnd/>
          </a:ln>
          <a:effectLst/>
        </p:spPr>
        <p:txBody>
          <a:bodyPr>
            <a:spAutoFit/>
          </a:bodyPr>
          <a:lstStyle/>
          <a:p>
            <a:r>
              <a:rPr lang="fa-IR" sz="3200" dirty="0" smtClean="0">
                <a:solidFill>
                  <a:schemeClr val="accent5">
                    <a:lumMod val="10000"/>
                  </a:schemeClr>
                </a:solidFill>
                <a:cs typeface="B Titr" pitchFamily="2" charset="-78"/>
                <a:hlinkClick r:id="rId3" action="ppaction://hlinksldjump"/>
              </a:rPr>
              <a:t>أصالة الحقيقة</a:t>
            </a:r>
            <a:endParaRPr lang="en-US" sz="3200" b="1" dirty="0">
              <a:solidFill>
                <a:schemeClr val="accent5">
                  <a:lumMod val="10000"/>
                </a:schemeClr>
              </a:solidFill>
              <a:cs typeface="B Titr" pitchFamily="2" charset="-78"/>
            </a:endParaRPr>
          </a:p>
        </p:txBody>
      </p:sp>
      <p:sp>
        <p:nvSpPr>
          <p:cNvPr id="131111" name="AutoShape 39"/>
          <p:cNvSpPr>
            <a:spLocks noChangeArrowheads="1"/>
          </p:cNvSpPr>
          <p:nvPr/>
        </p:nvSpPr>
        <p:spPr bwMode="gray">
          <a:xfrm>
            <a:off x="2397125" y="2713039"/>
            <a:ext cx="430847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p>
        </p:txBody>
      </p:sp>
      <p:sp>
        <p:nvSpPr>
          <p:cNvPr id="131116" name="Text Box 44"/>
          <p:cNvSpPr txBox="1">
            <a:spLocks noChangeArrowheads="1"/>
          </p:cNvSpPr>
          <p:nvPr/>
        </p:nvSpPr>
        <p:spPr bwMode="gray">
          <a:xfrm>
            <a:off x="2819400" y="2743201"/>
            <a:ext cx="3429000" cy="584775"/>
          </a:xfrm>
          <a:prstGeom prst="rect">
            <a:avLst/>
          </a:prstGeom>
          <a:noFill/>
          <a:ln w="9525" algn="ctr">
            <a:noFill/>
            <a:miter lim="800000"/>
            <a:headEnd/>
            <a:tailEnd/>
          </a:ln>
          <a:effectLst/>
        </p:spPr>
        <p:txBody>
          <a:bodyPr>
            <a:spAutoFit/>
          </a:bodyPr>
          <a:lstStyle/>
          <a:p>
            <a:r>
              <a:rPr lang="fa-IR" sz="3200" dirty="0" smtClean="0">
                <a:solidFill>
                  <a:schemeClr val="accent5">
                    <a:lumMod val="10000"/>
                  </a:schemeClr>
                </a:solidFill>
                <a:cs typeface="B Titr" pitchFamily="2" charset="-78"/>
                <a:hlinkClick r:id="rId4" action="ppaction://hlinksldjump"/>
              </a:rPr>
              <a:t>أصالة العموم</a:t>
            </a:r>
            <a:endParaRPr lang="en-US" sz="3200" b="1" dirty="0">
              <a:solidFill>
                <a:schemeClr val="accent5">
                  <a:lumMod val="10000"/>
                </a:schemeClr>
              </a:solidFill>
              <a:cs typeface="B Titr" pitchFamily="2" charset="-78"/>
            </a:endParaRPr>
          </a:p>
        </p:txBody>
      </p:sp>
      <p:sp>
        <p:nvSpPr>
          <p:cNvPr id="131119" name="AutoShape 47"/>
          <p:cNvSpPr>
            <a:spLocks noChangeArrowheads="1"/>
          </p:cNvSpPr>
          <p:nvPr/>
        </p:nvSpPr>
        <p:spPr bwMode="gray">
          <a:xfrm>
            <a:off x="2397125" y="3551239"/>
            <a:ext cx="430847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p>
        </p:txBody>
      </p:sp>
      <p:sp>
        <p:nvSpPr>
          <p:cNvPr id="131124" name="Text Box 52"/>
          <p:cNvSpPr txBox="1">
            <a:spLocks noChangeArrowheads="1"/>
          </p:cNvSpPr>
          <p:nvPr/>
        </p:nvSpPr>
        <p:spPr bwMode="gray">
          <a:xfrm>
            <a:off x="2819400" y="3581401"/>
            <a:ext cx="3429000" cy="584775"/>
          </a:xfrm>
          <a:prstGeom prst="rect">
            <a:avLst/>
          </a:prstGeom>
          <a:noFill/>
          <a:ln w="9525" algn="ctr">
            <a:noFill/>
            <a:miter lim="800000"/>
            <a:headEnd/>
            <a:tailEnd/>
          </a:ln>
          <a:effectLst/>
        </p:spPr>
        <p:txBody>
          <a:bodyPr>
            <a:spAutoFit/>
          </a:bodyPr>
          <a:lstStyle/>
          <a:p>
            <a:r>
              <a:rPr lang="fa-IR" sz="3200" dirty="0" smtClean="0">
                <a:solidFill>
                  <a:schemeClr val="accent5">
                    <a:lumMod val="10000"/>
                  </a:schemeClr>
                </a:solidFill>
                <a:cs typeface="B Titr" pitchFamily="2" charset="-78"/>
                <a:hlinkClick r:id="rId5" action="ppaction://hlinksldjump"/>
              </a:rPr>
              <a:t>أصالة الإطلاق</a:t>
            </a:r>
            <a:endParaRPr lang="en-US" sz="3200" b="1" dirty="0">
              <a:solidFill>
                <a:schemeClr val="accent5">
                  <a:lumMod val="10000"/>
                </a:schemeClr>
              </a:solidFill>
              <a:cs typeface="B Titr" pitchFamily="2" charset="-78"/>
            </a:endParaRPr>
          </a:p>
        </p:txBody>
      </p:sp>
      <p:sp>
        <p:nvSpPr>
          <p:cNvPr id="131143" name="AutoShape 71"/>
          <p:cNvSpPr>
            <a:spLocks noChangeArrowheads="1"/>
          </p:cNvSpPr>
          <p:nvPr/>
        </p:nvSpPr>
        <p:spPr bwMode="gray">
          <a:xfrm>
            <a:off x="2397125" y="5227639"/>
            <a:ext cx="430847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p>
        </p:txBody>
      </p:sp>
      <p:sp>
        <p:nvSpPr>
          <p:cNvPr id="131148" name="Text Box 76"/>
          <p:cNvSpPr txBox="1">
            <a:spLocks noChangeArrowheads="1"/>
          </p:cNvSpPr>
          <p:nvPr/>
        </p:nvSpPr>
        <p:spPr bwMode="gray">
          <a:xfrm>
            <a:off x="2819400" y="5257801"/>
            <a:ext cx="3429000" cy="584775"/>
          </a:xfrm>
          <a:prstGeom prst="rect">
            <a:avLst/>
          </a:prstGeom>
          <a:noFill/>
          <a:ln w="9525" algn="ctr">
            <a:noFill/>
            <a:miter lim="800000"/>
            <a:headEnd/>
            <a:tailEnd/>
          </a:ln>
          <a:effectLst/>
        </p:spPr>
        <p:txBody>
          <a:bodyPr>
            <a:spAutoFit/>
          </a:bodyPr>
          <a:lstStyle/>
          <a:p>
            <a:r>
              <a:rPr lang="fa-IR" sz="3200" dirty="0" smtClean="0">
                <a:solidFill>
                  <a:schemeClr val="accent5">
                    <a:lumMod val="10000"/>
                  </a:schemeClr>
                </a:solidFill>
                <a:cs typeface="B Titr" pitchFamily="2" charset="-78"/>
                <a:hlinkClick r:id="rId6" action="ppaction://hlinksldjump"/>
              </a:rPr>
              <a:t>أصالة الظهور</a:t>
            </a:r>
            <a:endParaRPr lang="en-US" sz="3200" b="1" dirty="0">
              <a:solidFill>
                <a:schemeClr val="accent5">
                  <a:lumMod val="10000"/>
                </a:schemeClr>
              </a:solidFill>
              <a:cs typeface="B Titr" pitchFamily="2" charset="-78"/>
            </a:endParaRPr>
          </a:p>
        </p:txBody>
      </p:sp>
      <p:grpSp>
        <p:nvGrpSpPr>
          <p:cNvPr id="2" name="Group 42"/>
          <p:cNvGrpSpPr/>
          <p:nvPr/>
        </p:nvGrpSpPr>
        <p:grpSpPr>
          <a:xfrm>
            <a:off x="6643703" y="1905000"/>
            <a:ext cx="838200" cy="3962400"/>
            <a:chOff x="2057400" y="1905000"/>
            <a:chExt cx="838200" cy="3962400"/>
          </a:xfrm>
        </p:grpSpPr>
        <p:grpSp>
          <p:nvGrpSpPr>
            <p:cNvPr id="3" name="Group 87"/>
            <p:cNvGrpSpPr>
              <a:grpSpLocks/>
            </p:cNvGrpSpPr>
            <p:nvPr/>
          </p:nvGrpSpPr>
          <p:grpSpPr bwMode="auto">
            <a:xfrm>
              <a:off x="2057400" y="4343400"/>
              <a:ext cx="838200" cy="685800"/>
              <a:chOff x="1296" y="2736"/>
              <a:chExt cx="528" cy="432"/>
            </a:xfrm>
          </p:grpSpPr>
          <p:sp>
            <p:nvSpPr>
              <p:cNvPr id="131135" name="Oval 63"/>
              <p:cNvSpPr>
                <a:spLocks noChangeArrowheads="1"/>
              </p:cNvSpPr>
              <p:nvPr/>
            </p:nvSpPr>
            <p:spPr bwMode="gray">
              <a:xfrm rot="1758052">
                <a:off x="1311" y="2751"/>
                <a:ext cx="513"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p>
            </p:txBody>
          </p:sp>
          <p:sp>
            <p:nvSpPr>
              <p:cNvPr id="131136" name="Oval 64"/>
              <p:cNvSpPr>
                <a:spLocks noChangeArrowheads="1"/>
              </p:cNvSpPr>
              <p:nvPr/>
            </p:nvSpPr>
            <p:spPr bwMode="gray">
              <a:xfrm rot="1758052">
                <a:off x="1296" y="2736"/>
                <a:ext cx="515"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p>
            </p:txBody>
          </p:sp>
          <p:pic>
            <p:nvPicPr>
              <p:cNvPr id="131154" name="Picture 82" descr="Picture1"/>
              <p:cNvPicPr>
                <a:picLocks noChangeAspect="1" noChangeArrowheads="1"/>
              </p:cNvPicPr>
              <p:nvPr/>
            </p:nvPicPr>
            <p:blipFill>
              <a:blip r:embed="rId7"/>
              <a:srcRect/>
              <a:stretch>
                <a:fillRect/>
              </a:stretch>
            </p:blipFill>
            <p:spPr bwMode="auto">
              <a:xfrm>
                <a:off x="1344" y="2760"/>
                <a:ext cx="239" cy="243"/>
              </a:xfrm>
              <a:prstGeom prst="rect">
                <a:avLst/>
              </a:prstGeom>
              <a:noFill/>
            </p:spPr>
          </p:pic>
        </p:grpSp>
        <p:sp>
          <p:nvSpPr>
            <p:cNvPr id="131139" name="Text Box 67"/>
            <p:cNvSpPr txBox="1">
              <a:spLocks noChangeArrowheads="1"/>
            </p:cNvSpPr>
            <p:nvPr/>
          </p:nvSpPr>
          <p:spPr bwMode="gray">
            <a:xfrm>
              <a:off x="2281665" y="4371975"/>
              <a:ext cx="415498" cy="584775"/>
            </a:xfrm>
            <a:prstGeom prst="rect">
              <a:avLst/>
            </a:prstGeom>
            <a:noFill/>
            <a:ln w="9525" algn="ctr">
              <a:noFill/>
              <a:miter lim="800000"/>
              <a:headEnd/>
              <a:tailEnd/>
            </a:ln>
            <a:effectLst/>
          </p:spPr>
          <p:txBody>
            <a:bodyPr wrap="none">
              <a:spAutoFit/>
            </a:bodyPr>
            <a:lstStyle/>
            <a:p>
              <a:r>
                <a:rPr lang="fa-IR" sz="3200" b="1" dirty="0" smtClean="0">
                  <a:solidFill>
                    <a:srgbClr val="FFFFFF"/>
                  </a:solidFill>
                </a:rPr>
                <a:t>4</a:t>
              </a:r>
              <a:endParaRPr lang="en-US" sz="3200" b="1" dirty="0">
                <a:solidFill>
                  <a:srgbClr val="FFFFFF"/>
                </a:solidFill>
              </a:endParaRPr>
            </a:p>
          </p:txBody>
        </p:sp>
        <p:grpSp>
          <p:nvGrpSpPr>
            <p:cNvPr id="4" name="Group 84"/>
            <p:cNvGrpSpPr>
              <a:grpSpLocks/>
            </p:cNvGrpSpPr>
            <p:nvPr/>
          </p:nvGrpSpPr>
          <p:grpSpPr bwMode="auto">
            <a:xfrm>
              <a:off x="2057400" y="1905000"/>
              <a:ext cx="838200" cy="685800"/>
              <a:chOff x="1296" y="1200"/>
              <a:chExt cx="528" cy="432"/>
            </a:xfrm>
          </p:grpSpPr>
          <p:sp>
            <p:nvSpPr>
              <p:cNvPr id="131078"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p>
            </p:txBody>
          </p:sp>
          <p:sp>
            <p:nvSpPr>
              <p:cNvPr id="131079"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p>
            </p:txBody>
          </p:sp>
          <p:pic>
            <p:nvPicPr>
              <p:cNvPr id="131151" name="Picture 79" descr="Picture1"/>
              <p:cNvPicPr>
                <a:picLocks noChangeAspect="1" noChangeArrowheads="1"/>
              </p:cNvPicPr>
              <p:nvPr/>
            </p:nvPicPr>
            <p:blipFill>
              <a:blip r:embed="rId7"/>
              <a:srcRect/>
              <a:stretch>
                <a:fillRect/>
              </a:stretch>
            </p:blipFill>
            <p:spPr bwMode="auto">
              <a:xfrm>
                <a:off x="1344" y="1224"/>
                <a:ext cx="239" cy="243"/>
              </a:xfrm>
              <a:prstGeom prst="rect">
                <a:avLst/>
              </a:prstGeom>
              <a:noFill/>
            </p:spPr>
          </p:pic>
        </p:grpSp>
        <p:sp>
          <p:nvSpPr>
            <p:cNvPr id="131083" name="Text Box 11"/>
            <p:cNvSpPr txBox="1">
              <a:spLocks noChangeArrowheads="1"/>
            </p:cNvSpPr>
            <p:nvPr/>
          </p:nvSpPr>
          <p:spPr bwMode="gray">
            <a:xfrm>
              <a:off x="2280077" y="1933575"/>
              <a:ext cx="415498" cy="584775"/>
            </a:xfrm>
            <a:prstGeom prst="rect">
              <a:avLst/>
            </a:prstGeom>
            <a:noFill/>
            <a:ln w="9525" algn="ctr">
              <a:noFill/>
              <a:miter lim="800000"/>
              <a:headEnd/>
              <a:tailEnd/>
            </a:ln>
            <a:effectLst/>
          </p:spPr>
          <p:txBody>
            <a:bodyPr wrap="none">
              <a:spAutoFit/>
            </a:bodyPr>
            <a:lstStyle/>
            <a:p>
              <a:r>
                <a:rPr lang="fa-IR" sz="3200" b="1" dirty="0" smtClean="0">
                  <a:solidFill>
                    <a:srgbClr val="FFFFFF"/>
                  </a:solidFill>
                </a:rPr>
                <a:t>1</a:t>
              </a:r>
              <a:endParaRPr lang="en-US" sz="3200" b="1" dirty="0">
                <a:solidFill>
                  <a:srgbClr val="FFFFFF"/>
                </a:solidFill>
              </a:endParaRPr>
            </a:p>
          </p:txBody>
        </p:sp>
        <p:grpSp>
          <p:nvGrpSpPr>
            <p:cNvPr id="5" name="Group 85"/>
            <p:cNvGrpSpPr>
              <a:grpSpLocks/>
            </p:cNvGrpSpPr>
            <p:nvPr/>
          </p:nvGrpSpPr>
          <p:grpSpPr bwMode="auto">
            <a:xfrm>
              <a:off x="2057400" y="2667000"/>
              <a:ext cx="838200" cy="685800"/>
              <a:chOff x="1296" y="1680"/>
              <a:chExt cx="528" cy="432"/>
            </a:xfrm>
          </p:grpSpPr>
          <p:sp>
            <p:nvSpPr>
              <p:cNvPr id="131113" name="Oval 41"/>
              <p:cNvSpPr>
                <a:spLocks noChangeArrowheads="1"/>
              </p:cNvSpPr>
              <p:nvPr/>
            </p:nvSpPr>
            <p:spPr bwMode="gray">
              <a:xfrm rot="1758052">
                <a:off x="1310" y="1695"/>
                <a:ext cx="514"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p>
            </p:txBody>
          </p:sp>
          <p:sp>
            <p:nvSpPr>
              <p:cNvPr id="131114" name="Oval 42"/>
              <p:cNvSpPr>
                <a:spLocks noChangeArrowheads="1"/>
              </p:cNvSpPr>
              <p:nvPr/>
            </p:nvSpPr>
            <p:spPr bwMode="gray">
              <a:xfrm rot="1758052">
                <a:off x="1296" y="1680"/>
                <a:ext cx="514"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p>
            </p:txBody>
          </p:sp>
          <p:pic>
            <p:nvPicPr>
              <p:cNvPr id="131152" name="Picture 80" descr="Picture1"/>
              <p:cNvPicPr>
                <a:picLocks noChangeAspect="1" noChangeArrowheads="1"/>
              </p:cNvPicPr>
              <p:nvPr/>
            </p:nvPicPr>
            <p:blipFill>
              <a:blip r:embed="rId7"/>
              <a:srcRect/>
              <a:stretch>
                <a:fillRect/>
              </a:stretch>
            </p:blipFill>
            <p:spPr bwMode="auto">
              <a:xfrm>
                <a:off x="1344" y="1704"/>
                <a:ext cx="239" cy="243"/>
              </a:xfrm>
              <a:prstGeom prst="rect">
                <a:avLst/>
              </a:prstGeom>
              <a:noFill/>
            </p:spPr>
          </p:pic>
        </p:grpSp>
        <p:sp>
          <p:nvSpPr>
            <p:cNvPr id="131117" name="Text Box 45"/>
            <p:cNvSpPr txBox="1">
              <a:spLocks noChangeArrowheads="1"/>
            </p:cNvSpPr>
            <p:nvPr/>
          </p:nvSpPr>
          <p:spPr bwMode="gray">
            <a:xfrm>
              <a:off x="2280077" y="2695575"/>
              <a:ext cx="415498" cy="584775"/>
            </a:xfrm>
            <a:prstGeom prst="rect">
              <a:avLst/>
            </a:prstGeom>
            <a:noFill/>
            <a:ln w="9525" algn="ctr">
              <a:noFill/>
              <a:miter lim="800000"/>
              <a:headEnd/>
              <a:tailEnd/>
            </a:ln>
            <a:effectLst/>
          </p:spPr>
          <p:txBody>
            <a:bodyPr wrap="none">
              <a:spAutoFit/>
            </a:bodyPr>
            <a:lstStyle/>
            <a:p>
              <a:r>
                <a:rPr lang="fa-IR" sz="3200" b="1" dirty="0" smtClean="0">
                  <a:solidFill>
                    <a:srgbClr val="FFFFFF"/>
                  </a:solidFill>
                </a:rPr>
                <a:t>2</a:t>
              </a:r>
              <a:endParaRPr lang="en-US" sz="3200" b="1" dirty="0">
                <a:solidFill>
                  <a:srgbClr val="FFFFFF"/>
                </a:solidFill>
              </a:endParaRPr>
            </a:p>
          </p:txBody>
        </p:sp>
        <p:grpSp>
          <p:nvGrpSpPr>
            <p:cNvPr id="6" name="Group 86"/>
            <p:cNvGrpSpPr>
              <a:grpSpLocks/>
            </p:cNvGrpSpPr>
            <p:nvPr/>
          </p:nvGrpSpPr>
          <p:grpSpPr bwMode="auto">
            <a:xfrm>
              <a:off x="2057400" y="3505200"/>
              <a:ext cx="838200" cy="685800"/>
              <a:chOff x="1296" y="2208"/>
              <a:chExt cx="528" cy="432"/>
            </a:xfrm>
          </p:grpSpPr>
          <p:sp>
            <p:nvSpPr>
              <p:cNvPr id="131121" name="Oval 49"/>
              <p:cNvSpPr>
                <a:spLocks noChangeArrowheads="1"/>
              </p:cNvSpPr>
              <p:nvPr/>
            </p:nvSpPr>
            <p:spPr bwMode="gray">
              <a:xfrm rot="1758052">
                <a:off x="1310" y="2223"/>
                <a:ext cx="514" cy="417"/>
              </a:xfrm>
              <a:prstGeom prst="ellipse">
                <a:avLst/>
              </a:prstGeom>
              <a:solidFill>
                <a:srgbClr val="333333"/>
              </a:solidFill>
              <a:ln w="9525">
                <a:noFill/>
                <a:round/>
                <a:headEnd/>
                <a:tailEnd/>
              </a:ln>
              <a:effectLst/>
            </p:spPr>
            <p:txBody>
              <a:bodyPr wrap="none" anchor="ctr"/>
              <a:lstStyle/>
              <a:p>
                <a:endParaRPr lang="fa-IR"/>
              </a:p>
            </p:txBody>
          </p:sp>
          <p:sp>
            <p:nvSpPr>
              <p:cNvPr id="131122" name="Oval 50"/>
              <p:cNvSpPr>
                <a:spLocks noChangeArrowheads="1"/>
              </p:cNvSpPr>
              <p:nvPr/>
            </p:nvSpPr>
            <p:spPr bwMode="gray">
              <a:xfrm rot="1758052">
                <a:off x="1296" y="2208"/>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p>
            </p:txBody>
          </p:sp>
          <p:pic>
            <p:nvPicPr>
              <p:cNvPr id="131153" name="Picture 81" descr="Picture1"/>
              <p:cNvPicPr>
                <a:picLocks noChangeAspect="1" noChangeArrowheads="1"/>
              </p:cNvPicPr>
              <p:nvPr/>
            </p:nvPicPr>
            <p:blipFill>
              <a:blip r:embed="rId7"/>
              <a:srcRect/>
              <a:stretch>
                <a:fillRect/>
              </a:stretch>
            </p:blipFill>
            <p:spPr bwMode="auto">
              <a:xfrm>
                <a:off x="1344" y="2232"/>
                <a:ext cx="239" cy="243"/>
              </a:xfrm>
              <a:prstGeom prst="rect">
                <a:avLst/>
              </a:prstGeom>
              <a:noFill/>
            </p:spPr>
          </p:pic>
        </p:grpSp>
        <p:sp>
          <p:nvSpPr>
            <p:cNvPr id="131125" name="Text Box 53"/>
            <p:cNvSpPr txBox="1">
              <a:spLocks noChangeArrowheads="1"/>
            </p:cNvSpPr>
            <p:nvPr/>
          </p:nvSpPr>
          <p:spPr bwMode="gray">
            <a:xfrm>
              <a:off x="2280077" y="3533775"/>
              <a:ext cx="415498" cy="584775"/>
            </a:xfrm>
            <a:prstGeom prst="rect">
              <a:avLst/>
            </a:prstGeom>
            <a:noFill/>
            <a:ln w="9525" algn="ctr">
              <a:noFill/>
              <a:miter lim="800000"/>
              <a:headEnd/>
              <a:tailEnd/>
            </a:ln>
            <a:effectLst/>
          </p:spPr>
          <p:txBody>
            <a:bodyPr wrap="none">
              <a:spAutoFit/>
            </a:bodyPr>
            <a:lstStyle/>
            <a:p>
              <a:r>
                <a:rPr lang="fa-IR" sz="3200" b="1" dirty="0" smtClean="0">
                  <a:solidFill>
                    <a:srgbClr val="FFFFFF"/>
                  </a:solidFill>
                </a:rPr>
                <a:t>3</a:t>
              </a:r>
              <a:endParaRPr lang="en-US" sz="3200" b="1" dirty="0">
                <a:solidFill>
                  <a:srgbClr val="FFFFFF"/>
                </a:solidFill>
              </a:endParaRPr>
            </a:p>
          </p:txBody>
        </p:sp>
        <p:grpSp>
          <p:nvGrpSpPr>
            <p:cNvPr id="7" name="Group 88"/>
            <p:cNvGrpSpPr>
              <a:grpSpLocks/>
            </p:cNvGrpSpPr>
            <p:nvPr/>
          </p:nvGrpSpPr>
          <p:grpSpPr bwMode="auto">
            <a:xfrm>
              <a:off x="2057400" y="5181600"/>
              <a:ext cx="838200" cy="685800"/>
              <a:chOff x="1296" y="3264"/>
              <a:chExt cx="528" cy="432"/>
            </a:xfrm>
          </p:grpSpPr>
          <p:sp>
            <p:nvSpPr>
              <p:cNvPr id="131145" name="Oval 73"/>
              <p:cNvSpPr>
                <a:spLocks noChangeArrowheads="1"/>
              </p:cNvSpPr>
              <p:nvPr/>
            </p:nvSpPr>
            <p:spPr bwMode="gray">
              <a:xfrm rot="1758052">
                <a:off x="1310" y="3279"/>
                <a:ext cx="514" cy="417"/>
              </a:xfrm>
              <a:prstGeom prst="ellipse">
                <a:avLst/>
              </a:prstGeom>
              <a:solidFill>
                <a:srgbClr val="333333"/>
              </a:solidFill>
              <a:ln w="9525">
                <a:noFill/>
                <a:round/>
                <a:headEnd/>
                <a:tailEnd/>
              </a:ln>
              <a:effectLst/>
            </p:spPr>
            <p:txBody>
              <a:bodyPr wrap="none" anchor="ctr"/>
              <a:lstStyle/>
              <a:p>
                <a:endParaRPr lang="fa-IR"/>
              </a:p>
            </p:txBody>
          </p:sp>
          <p:sp>
            <p:nvSpPr>
              <p:cNvPr id="131146" name="Oval 74"/>
              <p:cNvSpPr>
                <a:spLocks noChangeArrowheads="1"/>
              </p:cNvSpPr>
              <p:nvPr/>
            </p:nvSpPr>
            <p:spPr bwMode="gray">
              <a:xfrm rot="1758052">
                <a:off x="1296" y="3264"/>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p>
            </p:txBody>
          </p:sp>
          <p:pic>
            <p:nvPicPr>
              <p:cNvPr id="131155" name="Picture 83" descr="Picture1"/>
              <p:cNvPicPr>
                <a:picLocks noChangeAspect="1" noChangeArrowheads="1"/>
              </p:cNvPicPr>
              <p:nvPr/>
            </p:nvPicPr>
            <p:blipFill>
              <a:blip r:embed="rId7"/>
              <a:srcRect/>
              <a:stretch>
                <a:fillRect/>
              </a:stretch>
            </p:blipFill>
            <p:spPr bwMode="auto">
              <a:xfrm>
                <a:off x="1344" y="3288"/>
                <a:ext cx="239" cy="243"/>
              </a:xfrm>
              <a:prstGeom prst="rect">
                <a:avLst/>
              </a:prstGeom>
              <a:noFill/>
            </p:spPr>
          </p:pic>
        </p:grpSp>
        <p:sp>
          <p:nvSpPr>
            <p:cNvPr id="131149" name="Text Box 77"/>
            <p:cNvSpPr txBox="1">
              <a:spLocks noChangeArrowheads="1"/>
            </p:cNvSpPr>
            <p:nvPr/>
          </p:nvSpPr>
          <p:spPr bwMode="gray">
            <a:xfrm>
              <a:off x="2280077" y="5210175"/>
              <a:ext cx="415498" cy="584775"/>
            </a:xfrm>
            <a:prstGeom prst="rect">
              <a:avLst/>
            </a:prstGeom>
            <a:noFill/>
            <a:ln w="9525" algn="ctr">
              <a:noFill/>
              <a:miter lim="800000"/>
              <a:headEnd/>
              <a:tailEnd/>
            </a:ln>
            <a:effectLst/>
          </p:spPr>
          <p:txBody>
            <a:bodyPr wrap="none">
              <a:spAutoFit/>
            </a:bodyPr>
            <a:lstStyle/>
            <a:p>
              <a:r>
                <a:rPr lang="fa-IR" sz="3200" b="1" dirty="0" smtClean="0">
                  <a:solidFill>
                    <a:srgbClr val="FFFFFF"/>
                  </a:solidFill>
                </a:rPr>
                <a:t>5</a:t>
              </a:r>
              <a:endParaRPr lang="en-US" sz="3200" b="1" dirty="0">
                <a:solidFill>
                  <a:srgbClr val="FFFFFF"/>
                </a:solidFill>
              </a:endParaRPr>
            </a:p>
          </p:txBody>
        </p:sp>
      </p:grpSp>
      <p:grpSp>
        <p:nvGrpSpPr>
          <p:cNvPr id="40" name="Group 24"/>
          <p:cNvGrpSpPr>
            <a:grpSpLocks/>
          </p:cNvGrpSpPr>
          <p:nvPr/>
        </p:nvGrpSpPr>
        <p:grpSpPr bwMode="auto">
          <a:xfrm>
            <a:off x="2285981" y="214290"/>
            <a:ext cx="4857783" cy="1500198"/>
            <a:chOff x="1920" y="990"/>
            <a:chExt cx="1920" cy="437"/>
          </a:xfrm>
        </p:grpSpPr>
        <p:sp>
          <p:nvSpPr>
            <p:cNvPr id="41" name="AutoShape 18"/>
            <p:cNvSpPr>
              <a:spLocks noChangeArrowheads="1"/>
            </p:cNvSpPr>
            <p:nvPr/>
          </p:nvSpPr>
          <p:spPr bwMode="gray">
            <a:xfrm>
              <a:off x="1920" y="990"/>
              <a:ext cx="1920" cy="437"/>
            </a:xfrm>
            <a:prstGeom prst="can">
              <a:avLst>
                <a:gd name="adj" fmla="val 32032"/>
              </a:avLst>
            </a:prstGeom>
            <a:gradFill rotWithShape="1">
              <a:gsLst>
                <a:gs pos="0">
                  <a:srgbClr val="00CCFF">
                    <a:gamma/>
                    <a:shade val="46275"/>
                    <a:invGamma/>
                  </a:srgbClr>
                </a:gs>
                <a:gs pos="50000">
                  <a:srgbClr val="00CCFF"/>
                </a:gs>
                <a:gs pos="100000">
                  <a:srgbClr val="00CCFF">
                    <a:gamma/>
                    <a:shade val="46275"/>
                    <a:invGamma/>
                  </a:srgbClr>
                </a:gs>
              </a:gsLst>
              <a:lin ang="0" scaled="1"/>
            </a:gradFill>
            <a:ln w="9525">
              <a:noFill/>
              <a:round/>
              <a:headEnd/>
              <a:tailEnd/>
            </a:ln>
            <a:effectLst/>
          </p:spPr>
          <p:txBody>
            <a:bodyPr wrap="none" anchor="ctr"/>
            <a:lstStyle/>
            <a:p>
              <a:endParaRPr lang="fa-IR"/>
            </a:p>
          </p:txBody>
        </p:sp>
        <p:sp>
          <p:nvSpPr>
            <p:cNvPr id="42" name="Text Box 20"/>
            <p:cNvSpPr txBox="1">
              <a:spLocks noChangeArrowheads="1"/>
            </p:cNvSpPr>
            <p:nvPr/>
          </p:nvSpPr>
          <p:spPr bwMode="gray">
            <a:xfrm>
              <a:off x="2400" y="1015"/>
              <a:ext cx="1098" cy="350"/>
            </a:xfrm>
            <a:prstGeom prst="rect">
              <a:avLst/>
            </a:prstGeom>
            <a:noFill/>
            <a:ln w="9525">
              <a:noFill/>
              <a:miter lim="800000"/>
              <a:headEnd/>
              <a:tailEnd/>
            </a:ln>
            <a:effectLst>
              <a:outerShdw dist="45791" dir="2021404" algn="ctr" rotWithShape="0">
                <a:schemeClr val="bg2">
                  <a:alpha val="50000"/>
                </a:schemeClr>
              </a:outerShdw>
            </a:effectLst>
          </p:spPr>
          <p:txBody>
            <a:bodyPr wrap="none">
              <a:spAutoFit/>
            </a:bodyPr>
            <a:lstStyle/>
            <a:p>
              <a:r>
                <a:rPr lang="fa-IR" sz="2400" b="1" dirty="0" smtClean="0">
                  <a:cs typeface="B Titr" pitchFamily="2" charset="-78"/>
                </a:rPr>
                <a:t>                   (7)</a:t>
              </a:r>
            </a:p>
            <a:p>
              <a:r>
                <a:rPr lang="fa-IR" sz="2400" b="1" dirty="0" smtClean="0">
                  <a:cs typeface="B Titr" pitchFamily="2" charset="-78"/>
                </a:rPr>
                <a:t> </a:t>
              </a:r>
              <a:r>
                <a:rPr lang="fa-IR" sz="4800" b="1" dirty="0" smtClean="0">
                  <a:cs typeface="B Titr" pitchFamily="2" charset="-78"/>
                  <a:hlinkClick r:id="rId8" action="ppaction://hlinksldjump"/>
                </a:rPr>
                <a:t>اصول لفظیه</a:t>
              </a:r>
              <a:endParaRPr lang="en-US" sz="4800" b="1" dirty="0">
                <a:cs typeface="B Titr" pitchFamily="2" charset="-78"/>
              </a:endParaRPr>
            </a:p>
          </p:txBody>
        </p:sp>
      </p:grpSp>
      <p:sp>
        <p:nvSpPr>
          <p:cNvPr id="43" name="Action Button: Return 42">
            <a:hlinkClick r:id="rId9" action="ppaction://hlinksldjump" highlightClick="1"/>
          </p:cNvPr>
          <p:cNvSpPr/>
          <p:nvPr/>
        </p:nvSpPr>
        <p:spPr bwMode="auto">
          <a:xfrm>
            <a:off x="5214941" y="428604"/>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131134"/>
                                        </p:tgtEl>
                                        <p:attrNameLst>
                                          <p:attrName>style.visibility</p:attrName>
                                        </p:attrNameLst>
                                      </p:cBhvr>
                                      <p:to>
                                        <p:strVal val="visible"/>
                                      </p:to>
                                    </p:set>
                                    <p:animEffect transition="in" filter="fade">
                                      <p:cBhvr>
                                        <p:cTn id="7" dur="2000"/>
                                        <p:tgtEl>
                                          <p:spTgt spid="131134"/>
                                        </p:tgtEl>
                                      </p:cBhvr>
                                    </p:animEffect>
                                    <p:anim calcmode="lin" valueType="num">
                                      <p:cBhvr>
                                        <p:cTn id="8" dur="2000" fill="hold"/>
                                        <p:tgtEl>
                                          <p:spTgt spid="131134"/>
                                        </p:tgtEl>
                                        <p:attrNameLst>
                                          <p:attrName>style.rotation</p:attrName>
                                        </p:attrNameLst>
                                      </p:cBhvr>
                                      <p:tavLst>
                                        <p:tav tm="0">
                                          <p:val>
                                            <p:fltVal val="720"/>
                                          </p:val>
                                        </p:tav>
                                        <p:tav tm="100000">
                                          <p:val>
                                            <p:fltVal val="0"/>
                                          </p:val>
                                        </p:tav>
                                      </p:tavLst>
                                    </p:anim>
                                    <p:anim calcmode="lin" valueType="num">
                                      <p:cBhvr>
                                        <p:cTn id="9" dur="2000" fill="hold"/>
                                        <p:tgtEl>
                                          <p:spTgt spid="131134"/>
                                        </p:tgtEl>
                                        <p:attrNameLst>
                                          <p:attrName>ppt_h</p:attrName>
                                        </p:attrNameLst>
                                      </p:cBhvr>
                                      <p:tavLst>
                                        <p:tav tm="0">
                                          <p:val>
                                            <p:fltVal val="0"/>
                                          </p:val>
                                        </p:tav>
                                        <p:tav tm="100000">
                                          <p:val>
                                            <p:strVal val="#ppt_h"/>
                                          </p:val>
                                        </p:tav>
                                      </p:tavLst>
                                    </p:anim>
                                    <p:anim calcmode="lin" valueType="num">
                                      <p:cBhvr>
                                        <p:cTn id="10" dur="2000" fill="hold"/>
                                        <p:tgtEl>
                                          <p:spTgt spid="13113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131138"/>
                                        </p:tgtEl>
                                        <p:attrNameLst>
                                          <p:attrName>style.visibility</p:attrName>
                                        </p:attrNameLst>
                                      </p:cBhvr>
                                      <p:to>
                                        <p:strVal val="visible"/>
                                      </p:to>
                                    </p:set>
                                    <p:animEffect transition="in" filter="fade">
                                      <p:cBhvr>
                                        <p:cTn id="13" dur="2000"/>
                                        <p:tgtEl>
                                          <p:spTgt spid="131138"/>
                                        </p:tgtEl>
                                      </p:cBhvr>
                                    </p:animEffect>
                                    <p:anim calcmode="lin" valueType="num">
                                      <p:cBhvr>
                                        <p:cTn id="14" dur="2000" fill="hold"/>
                                        <p:tgtEl>
                                          <p:spTgt spid="131138"/>
                                        </p:tgtEl>
                                        <p:attrNameLst>
                                          <p:attrName>style.rotation</p:attrName>
                                        </p:attrNameLst>
                                      </p:cBhvr>
                                      <p:tavLst>
                                        <p:tav tm="0">
                                          <p:val>
                                            <p:fltVal val="720"/>
                                          </p:val>
                                        </p:tav>
                                        <p:tav tm="100000">
                                          <p:val>
                                            <p:fltVal val="0"/>
                                          </p:val>
                                        </p:tav>
                                      </p:tavLst>
                                    </p:anim>
                                    <p:anim calcmode="lin" valueType="num">
                                      <p:cBhvr>
                                        <p:cTn id="15" dur="2000" fill="hold"/>
                                        <p:tgtEl>
                                          <p:spTgt spid="131138"/>
                                        </p:tgtEl>
                                        <p:attrNameLst>
                                          <p:attrName>ppt_h</p:attrName>
                                        </p:attrNameLst>
                                      </p:cBhvr>
                                      <p:tavLst>
                                        <p:tav tm="0">
                                          <p:val>
                                            <p:fltVal val="0"/>
                                          </p:val>
                                        </p:tav>
                                        <p:tav tm="100000">
                                          <p:val>
                                            <p:strVal val="#ppt_h"/>
                                          </p:val>
                                        </p:tav>
                                      </p:tavLst>
                                    </p:anim>
                                    <p:anim calcmode="lin" valueType="num">
                                      <p:cBhvr>
                                        <p:cTn id="16" dur="2000" fill="hold"/>
                                        <p:tgtEl>
                                          <p:spTgt spid="131138"/>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131076"/>
                                        </p:tgtEl>
                                        <p:attrNameLst>
                                          <p:attrName>style.visibility</p:attrName>
                                        </p:attrNameLst>
                                      </p:cBhvr>
                                      <p:to>
                                        <p:strVal val="visible"/>
                                      </p:to>
                                    </p:set>
                                    <p:animEffect transition="in" filter="fade">
                                      <p:cBhvr>
                                        <p:cTn id="19" dur="2000"/>
                                        <p:tgtEl>
                                          <p:spTgt spid="131076"/>
                                        </p:tgtEl>
                                      </p:cBhvr>
                                    </p:animEffect>
                                    <p:anim calcmode="lin" valueType="num">
                                      <p:cBhvr>
                                        <p:cTn id="20" dur="2000" fill="hold"/>
                                        <p:tgtEl>
                                          <p:spTgt spid="131076"/>
                                        </p:tgtEl>
                                        <p:attrNameLst>
                                          <p:attrName>style.rotation</p:attrName>
                                        </p:attrNameLst>
                                      </p:cBhvr>
                                      <p:tavLst>
                                        <p:tav tm="0">
                                          <p:val>
                                            <p:fltVal val="720"/>
                                          </p:val>
                                        </p:tav>
                                        <p:tav tm="100000">
                                          <p:val>
                                            <p:fltVal val="0"/>
                                          </p:val>
                                        </p:tav>
                                      </p:tavLst>
                                    </p:anim>
                                    <p:anim calcmode="lin" valueType="num">
                                      <p:cBhvr>
                                        <p:cTn id="21" dur="2000" fill="hold"/>
                                        <p:tgtEl>
                                          <p:spTgt spid="131076"/>
                                        </p:tgtEl>
                                        <p:attrNameLst>
                                          <p:attrName>ppt_h</p:attrName>
                                        </p:attrNameLst>
                                      </p:cBhvr>
                                      <p:tavLst>
                                        <p:tav tm="0">
                                          <p:val>
                                            <p:fltVal val="0"/>
                                          </p:val>
                                        </p:tav>
                                        <p:tav tm="100000">
                                          <p:val>
                                            <p:strVal val="#ppt_h"/>
                                          </p:val>
                                        </p:tav>
                                      </p:tavLst>
                                    </p:anim>
                                    <p:anim calcmode="lin" valueType="num">
                                      <p:cBhvr>
                                        <p:cTn id="22" dur="2000" fill="hold"/>
                                        <p:tgtEl>
                                          <p:spTgt spid="131076"/>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0"/>
                                  </p:stCondLst>
                                  <p:childTnLst>
                                    <p:set>
                                      <p:cBhvr>
                                        <p:cTn id="24" dur="1" fill="hold">
                                          <p:stCondLst>
                                            <p:cond delay="0"/>
                                          </p:stCondLst>
                                        </p:cTn>
                                        <p:tgtEl>
                                          <p:spTgt spid="131082"/>
                                        </p:tgtEl>
                                        <p:attrNameLst>
                                          <p:attrName>style.visibility</p:attrName>
                                        </p:attrNameLst>
                                      </p:cBhvr>
                                      <p:to>
                                        <p:strVal val="visible"/>
                                      </p:to>
                                    </p:set>
                                    <p:animEffect transition="in" filter="fade">
                                      <p:cBhvr>
                                        <p:cTn id="25" dur="2000"/>
                                        <p:tgtEl>
                                          <p:spTgt spid="131082"/>
                                        </p:tgtEl>
                                      </p:cBhvr>
                                    </p:animEffect>
                                    <p:anim calcmode="lin" valueType="num">
                                      <p:cBhvr>
                                        <p:cTn id="26" dur="2000" fill="hold"/>
                                        <p:tgtEl>
                                          <p:spTgt spid="131082"/>
                                        </p:tgtEl>
                                        <p:attrNameLst>
                                          <p:attrName>style.rotation</p:attrName>
                                        </p:attrNameLst>
                                      </p:cBhvr>
                                      <p:tavLst>
                                        <p:tav tm="0">
                                          <p:val>
                                            <p:fltVal val="720"/>
                                          </p:val>
                                        </p:tav>
                                        <p:tav tm="100000">
                                          <p:val>
                                            <p:fltVal val="0"/>
                                          </p:val>
                                        </p:tav>
                                      </p:tavLst>
                                    </p:anim>
                                    <p:anim calcmode="lin" valueType="num">
                                      <p:cBhvr>
                                        <p:cTn id="27" dur="2000" fill="hold"/>
                                        <p:tgtEl>
                                          <p:spTgt spid="131082"/>
                                        </p:tgtEl>
                                        <p:attrNameLst>
                                          <p:attrName>ppt_h</p:attrName>
                                        </p:attrNameLst>
                                      </p:cBhvr>
                                      <p:tavLst>
                                        <p:tav tm="0">
                                          <p:val>
                                            <p:fltVal val="0"/>
                                          </p:val>
                                        </p:tav>
                                        <p:tav tm="100000">
                                          <p:val>
                                            <p:strVal val="#ppt_h"/>
                                          </p:val>
                                        </p:tav>
                                      </p:tavLst>
                                    </p:anim>
                                    <p:anim calcmode="lin" valueType="num">
                                      <p:cBhvr>
                                        <p:cTn id="28" dur="2000" fill="hold"/>
                                        <p:tgtEl>
                                          <p:spTgt spid="131082"/>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p:stCondLst>
                                    <p:cond delay="0"/>
                                  </p:stCondLst>
                                  <p:childTnLst>
                                    <p:set>
                                      <p:cBhvr>
                                        <p:cTn id="30" dur="1" fill="hold">
                                          <p:stCondLst>
                                            <p:cond delay="0"/>
                                          </p:stCondLst>
                                        </p:cTn>
                                        <p:tgtEl>
                                          <p:spTgt spid="131111"/>
                                        </p:tgtEl>
                                        <p:attrNameLst>
                                          <p:attrName>style.visibility</p:attrName>
                                        </p:attrNameLst>
                                      </p:cBhvr>
                                      <p:to>
                                        <p:strVal val="visible"/>
                                      </p:to>
                                    </p:set>
                                    <p:animEffect transition="in" filter="fade">
                                      <p:cBhvr>
                                        <p:cTn id="31" dur="2000"/>
                                        <p:tgtEl>
                                          <p:spTgt spid="131111"/>
                                        </p:tgtEl>
                                      </p:cBhvr>
                                    </p:animEffect>
                                    <p:anim calcmode="lin" valueType="num">
                                      <p:cBhvr>
                                        <p:cTn id="32" dur="2000" fill="hold"/>
                                        <p:tgtEl>
                                          <p:spTgt spid="131111"/>
                                        </p:tgtEl>
                                        <p:attrNameLst>
                                          <p:attrName>style.rotation</p:attrName>
                                        </p:attrNameLst>
                                      </p:cBhvr>
                                      <p:tavLst>
                                        <p:tav tm="0">
                                          <p:val>
                                            <p:fltVal val="720"/>
                                          </p:val>
                                        </p:tav>
                                        <p:tav tm="100000">
                                          <p:val>
                                            <p:fltVal val="0"/>
                                          </p:val>
                                        </p:tav>
                                      </p:tavLst>
                                    </p:anim>
                                    <p:anim calcmode="lin" valueType="num">
                                      <p:cBhvr>
                                        <p:cTn id="33" dur="2000" fill="hold"/>
                                        <p:tgtEl>
                                          <p:spTgt spid="131111"/>
                                        </p:tgtEl>
                                        <p:attrNameLst>
                                          <p:attrName>ppt_h</p:attrName>
                                        </p:attrNameLst>
                                      </p:cBhvr>
                                      <p:tavLst>
                                        <p:tav tm="0">
                                          <p:val>
                                            <p:fltVal val="0"/>
                                          </p:val>
                                        </p:tav>
                                        <p:tav tm="100000">
                                          <p:val>
                                            <p:strVal val="#ppt_h"/>
                                          </p:val>
                                        </p:tav>
                                      </p:tavLst>
                                    </p:anim>
                                    <p:anim calcmode="lin" valueType="num">
                                      <p:cBhvr>
                                        <p:cTn id="34" dur="2000" fill="hold"/>
                                        <p:tgtEl>
                                          <p:spTgt spid="131111"/>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131116"/>
                                        </p:tgtEl>
                                        <p:attrNameLst>
                                          <p:attrName>style.visibility</p:attrName>
                                        </p:attrNameLst>
                                      </p:cBhvr>
                                      <p:to>
                                        <p:strVal val="visible"/>
                                      </p:to>
                                    </p:set>
                                    <p:animEffect transition="in" filter="fade">
                                      <p:cBhvr>
                                        <p:cTn id="37" dur="2000"/>
                                        <p:tgtEl>
                                          <p:spTgt spid="131116"/>
                                        </p:tgtEl>
                                      </p:cBhvr>
                                    </p:animEffect>
                                    <p:anim calcmode="lin" valueType="num">
                                      <p:cBhvr>
                                        <p:cTn id="38" dur="2000" fill="hold"/>
                                        <p:tgtEl>
                                          <p:spTgt spid="131116"/>
                                        </p:tgtEl>
                                        <p:attrNameLst>
                                          <p:attrName>style.rotation</p:attrName>
                                        </p:attrNameLst>
                                      </p:cBhvr>
                                      <p:tavLst>
                                        <p:tav tm="0">
                                          <p:val>
                                            <p:fltVal val="720"/>
                                          </p:val>
                                        </p:tav>
                                        <p:tav tm="100000">
                                          <p:val>
                                            <p:fltVal val="0"/>
                                          </p:val>
                                        </p:tav>
                                      </p:tavLst>
                                    </p:anim>
                                    <p:anim calcmode="lin" valueType="num">
                                      <p:cBhvr>
                                        <p:cTn id="39" dur="2000" fill="hold"/>
                                        <p:tgtEl>
                                          <p:spTgt spid="131116"/>
                                        </p:tgtEl>
                                        <p:attrNameLst>
                                          <p:attrName>ppt_h</p:attrName>
                                        </p:attrNameLst>
                                      </p:cBhvr>
                                      <p:tavLst>
                                        <p:tav tm="0">
                                          <p:val>
                                            <p:fltVal val="0"/>
                                          </p:val>
                                        </p:tav>
                                        <p:tav tm="100000">
                                          <p:val>
                                            <p:strVal val="#ppt_h"/>
                                          </p:val>
                                        </p:tav>
                                      </p:tavLst>
                                    </p:anim>
                                    <p:anim calcmode="lin" valueType="num">
                                      <p:cBhvr>
                                        <p:cTn id="40" dur="2000" fill="hold"/>
                                        <p:tgtEl>
                                          <p:spTgt spid="131116"/>
                                        </p:tgtEl>
                                        <p:attrNameLst>
                                          <p:attrName>ppt_w</p:attrName>
                                        </p:attrNameLst>
                                      </p:cBhvr>
                                      <p:tavLst>
                                        <p:tav tm="0">
                                          <p:val>
                                            <p:fltVal val="0"/>
                                          </p:val>
                                        </p:tav>
                                        <p:tav tm="100000">
                                          <p:val>
                                            <p:strVal val="#ppt_w"/>
                                          </p:val>
                                        </p:tav>
                                      </p:tavLst>
                                    </p:anim>
                                  </p:childTnLst>
                                </p:cTn>
                              </p:par>
                              <p:par>
                                <p:cTn id="41" presetID="35" presetClass="entr" presetSubtype="0" fill="hold" grpId="0" nodeType="withEffect">
                                  <p:stCondLst>
                                    <p:cond delay="0"/>
                                  </p:stCondLst>
                                  <p:childTnLst>
                                    <p:set>
                                      <p:cBhvr>
                                        <p:cTn id="42" dur="1" fill="hold">
                                          <p:stCondLst>
                                            <p:cond delay="0"/>
                                          </p:stCondLst>
                                        </p:cTn>
                                        <p:tgtEl>
                                          <p:spTgt spid="131119"/>
                                        </p:tgtEl>
                                        <p:attrNameLst>
                                          <p:attrName>style.visibility</p:attrName>
                                        </p:attrNameLst>
                                      </p:cBhvr>
                                      <p:to>
                                        <p:strVal val="visible"/>
                                      </p:to>
                                    </p:set>
                                    <p:animEffect transition="in" filter="fade">
                                      <p:cBhvr>
                                        <p:cTn id="43" dur="2000"/>
                                        <p:tgtEl>
                                          <p:spTgt spid="131119"/>
                                        </p:tgtEl>
                                      </p:cBhvr>
                                    </p:animEffect>
                                    <p:anim calcmode="lin" valueType="num">
                                      <p:cBhvr>
                                        <p:cTn id="44" dur="2000" fill="hold"/>
                                        <p:tgtEl>
                                          <p:spTgt spid="131119"/>
                                        </p:tgtEl>
                                        <p:attrNameLst>
                                          <p:attrName>style.rotation</p:attrName>
                                        </p:attrNameLst>
                                      </p:cBhvr>
                                      <p:tavLst>
                                        <p:tav tm="0">
                                          <p:val>
                                            <p:fltVal val="720"/>
                                          </p:val>
                                        </p:tav>
                                        <p:tav tm="100000">
                                          <p:val>
                                            <p:fltVal val="0"/>
                                          </p:val>
                                        </p:tav>
                                      </p:tavLst>
                                    </p:anim>
                                    <p:anim calcmode="lin" valueType="num">
                                      <p:cBhvr>
                                        <p:cTn id="45" dur="2000" fill="hold"/>
                                        <p:tgtEl>
                                          <p:spTgt spid="131119"/>
                                        </p:tgtEl>
                                        <p:attrNameLst>
                                          <p:attrName>ppt_h</p:attrName>
                                        </p:attrNameLst>
                                      </p:cBhvr>
                                      <p:tavLst>
                                        <p:tav tm="0">
                                          <p:val>
                                            <p:fltVal val="0"/>
                                          </p:val>
                                        </p:tav>
                                        <p:tav tm="100000">
                                          <p:val>
                                            <p:strVal val="#ppt_h"/>
                                          </p:val>
                                        </p:tav>
                                      </p:tavLst>
                                    </p:anim>
                                    <p:anim calcmode="lin" valueType="num">
                                      <p:cBhvr>
                                        <p:cTn id="46" dur="2000" fill="hold"/>
                                        <p:tgtEl>
                                          <p:spTgt spid="131119"/>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0"/>
                                  </p:stCondLst>
                                  <p:childTnLst>
                                    <p:set>
                                      <p:cBhvr>
                                        <p:cTn id="48" dur="1" fill="hold">
                                          <p:stCondLst>
                                            <p:cond delay="0"/>
                                          </p:stCondLst>
                                        </p:cTn>
                                        <p:tgtEl>
                                          <p:spTgt spid="131124"/>
                                        </p:tgtEl>
                                        <p:attrNameLst>
                                          <p:attrName>style.visibility</p:attrName>
                                        </p:attrNameLst>
                                      </p:cBhvr>
                                      <p:to>
                                        <p:strVal val="visible"/>
                                      </p:to>
                                    </p:set>
                                    <p:animEffect transition="in" filter="fade">
                                      <p:cBhvr>
                                        <p:cTn id="49" dur="2000"/>
                                        <p:tgtEl>
                                          <p:spTgt spid="131124"/>
                                        </p:tgtEl>
                                      </p:cBhvr>
                                    </p:animEffect>
                                    <p:anim calcmode="lin" valueType="num">
                                      <p:cBhvr>
                                        <p:cTn id="50" dur="2000" fill="hold"/>
                                        <p:tgtEl>
                                          <p:spTgt spid="131124"/>
                                        </p:tgtEl>
                                        <p:attrNameLst>
                                          <p:attrName>style.rotation</p:attrName>
                                        </p:attrNameLst>
                                      </p:cBhvr>
                                      <p:tavLst>
                                        <p:tav tm="0">
                                          <p:val>
                                            <p:fltVal val="720"/>
                                          </p:val>
                                        </p:tav>
                                        <p:tav tm="100000">
                                          <p:val>
                                            <p:fltVal val="0"/>
                                          </p:val>
                                        </p:tav>
                                      </p:tavLst>
                                    </p:anim>
                                    <p:anim calcmode="lin" valueType="num">
                                      <p:cBhvr>
                                        <p:cTn id="51" dur="2000" fill="hold"/>
                                        <p:tgtEl>
                                          <p:spTgt spid="131124"/>
                                        </p:tgtEl>
                                        <p:attrNameLst>
                                          <p:attrName>ppt_h</p:attrName>
                                        </p:attrNameLst>
                                      </p:cBhvr>
                                      <p:tavLst>
                                        <p:tav tm="0">
                                          <p:val>
                                            <p:fltVal val="0"/>
                                          </p:val>
                                        </p:tav>
                                        <p:tav tm="100000">
                                          <p:val>
                                            <p:strVal val="#ppt_h"/>
                                          </p:val>
                                        </p:tav>
                                      </p:tavLst>
                                    </p:anim>
                                    <p:anim calcmode="lin" valueType="num">
                                      <p:cBhvr>
                                        <p:cTn id="52" dur="2000" fill="hold"/>
                                        <p:tgtEl>
                                          <p:spTgt spid="131124"/>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131143"/>
                                        </p:tgtEl>
                                        <p:attrNameLst>
                                          <p:attrName>style.visibility</p:attrName>
                                        </p:attrNameLst>
                                      </p:cBhvr>
                                      <p:to>
                                        <p:strVal val="visible"/>
                                      </p:to>
                                    </p:set>
                                    <p:animEffect transition="in" filter="fade">
                                      <p:cBhvr>
                                        <p:cTn id="55" dur="2000"/>
                                        <p:tgtEl>
                                          <p:spTgt spid="131143"/>
                                        </p:tgtEl>
                                      </p:cBhvr>
                                    </p:animEffect>
                                    <p:anim calcmode="lin" valueType="num">
                                      <p:cBhvr>
                                        <p:cTn id="56" dur="2000" fill="hold"/>
                                        <p:tgtEl>
                                          <p:spTgt spid="131143"/>
                                        </p:tgtEl>
                                        <p:attrNameLst>
                                          <p:attrName>style.rotation</p:attrName>
                                        </p:attrNameLst>
                                      </p:cBhvr>
                                      <p:tavLst>
                                        <p:tav tm="0">
                                          <p:val>
                                            <p:fltVal val="720"/>
                                          </p:val>
                                        </p:tav>
                                        <p:tav tm="100000">
                                          <p:val>
                                            <p:fltVal val="0"/>
                                          </p:val>
                                        </p:tav>
                                      </p:tavLst>
                                    </p:anim>
                                    <p:anim calcmode="lin" valueType="num">
                                      <p:cBhvr>
                                        <p:cTn id="57" dur="2000" fill="hold"/>
                                        <p:tgtEl>
                                          <p:spTgt spid="131143"/>
                                        </p:tgtEl>
                                        <p:attrNameLst>
                                          <p:attrName>ppt_h</p:attrName>
                                        </p:attrNameLst>
                                      </p:cBhvr>
                                      <p:tavLst>
                                        <p:tav tm="0">
                                          <p:val>
                                            <p:fltVal val="0"/>
                                          </p:val>
                                        </p:tav>
                                        <p:tav tm="100000">
                                          <p:val>
                                            <p:strVal val="#ppt_h"/>
                                          </p:val>
                                        </p:tav>
                                      </p:tavLst>
                                    </p:anim>
                                    <p:anim calcmode="lin" valueType="num">
                                      <p:cBhvr>
                                        <p:cTn id="58" dur="2000" fill="hold"/>
                                        <p:tgtEl>
                                          <p:spTgt spid="131143"/>
                                        </p:tgtEl>
                                        <p:attrNameLst>
                                          <p:attrName>ppt_w</p:attrName>
                                        </p:attrNameLst>
                                      </p:cBhvr>
                                      <p:tavLst>
                                        <p:tav tm="0">
                                          <p:val>
                                            <p:fltVal val="0"/>
                                          </p:val>
                                        </p:tav>
                                        <p:tav tm="100000">
                                          <p:val>
                                            <p:strVal val="#ppt_w"/>
                                          </p:val>
                                        </p:tav>
                                      </p:tavLst>
                                    </p:anim>
                                  </p:childTnLst>
                                </p:cTn>
                              </p:par>
                              <p:par>
                                <p:cTn id="59" presetID="35" presetClass="entr" presetSubtype="0" fill="hold" grpId="0" nodeType="withEffect">
                                  <p:stCondLst>
                                    <p:cond delay="0"/>
                                  </p:stCondLst>
                                  <p:childTnLst>
                                    <p:set>
                                      <p:cBhvr>
                                        <p:cTn id="60" dur="1" fill="hold">
                                          <p:stCondLst>
                                            <p:cond delay="0"/>
                                          </p:stCondLst>
                                        </p:cTn>
                                        <p:tgtEl>
                                          <p:spTgt spid="131148"/>
                                        </p:tgtEl>
                                        <p:attrNameLst>
                                          <p:attrName>style.visibility</p:attrName>
                                        </p:attrNameLst>
                                      </p:cBhvr>
                                      <p:to>
                                        <p:strVal val="visible"/>
                                      </p:to>
                                    </p:set>
                                    <p:animEffect transition="in" filter="fade">
                                      <p:cBhvr>
                                        <p:cTn id="61" dur="2000"/>
                                        <p:tgtEl>
                                          <p:spTgt spid="131148"/>
                                        </p:tgtEl>
                                      </p:cBhvr>
                                    </p:animEffect>
                                    <p:anim calcmode="lin" valueType="num">
                                      <p:cBhvr>
                                        <p:cTn id="62" dur="2000" fill="hold"/>
                                        <p:tgtEl>
                                          <p:spTgt spid="131148"/>
                                        </p:tgtEl>
                                        <p:attrNameLst>
                                          <p:attrName>style.rotation</p:attrName>
                                        </p:attrNameLst>
                                      </p:cBhvr>
                                      <p:tavLst>
                                        <p:tav tm="0">
                                          <p:val>
                                            <p:fltVal val="720"/>
                                          </p:val>
                                        </p:tav>
                                        <p:tav tm="100000">
                                          <p:val>
                                            <p:fltVal val="0"/>
                                          </p:val>
                                        </p:tav>
                                      </p:tavLst>
                                    </p:anim>
                                    <p:anim calcmode="lin" valueType="num">
                                      <p:cBhvr>
                                        <p:cTn id="63" dur="2000" fill="hold"/>
                                        <p:tgtEl>
                                          <p:spTgt spid="131148"/>
                                        </p:tgtEl>
                                        <p:attrNameLst>
                                          <p:attrName>ppt_h</p:attrName>
                                        </p:attrNameLst>
                                      </p:cBhvr>
                                      <p:tavLst>
                                        <p:tav tm="0">
                                          <p:val>
                                            <p:fltVal val="0"/>
                                          </p:val>
                                        </p:tav>
                                        <p:tav tm="100000">
                                          <p:val>
                                            <p:strVal val="#ppt_h"/>
                                          </p:val>
                                        </p:tav>
                                      </p:tavLst>
                                    </p:anim>
                                    <p:anim calcmode="lin" valueType="num">
                                      <p:cBhvr>
                                        <p:cTn id="64" dur="2000" fill="hold"/>
                                        <p:tgtEl>
                                          <p:spTgt spid="131148"/>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fade">
                                      <p:cBhvr>
                                        <p:cTn id="67" dur="2000"/>
                                        <p:tgtEl>
                                          <p:spTgt spid="2"/>
                                        </p:tgtEl>
                                      </p:cBhvr>
                                    </p:animEffect>
                                    <p:anim calcmode="lin" valueType="num">
                                      <p:cBhvr>
                                        <p:cTn id="68" dur="2000" fill="hold"/>
                                        <p:tgtEl>
                                          <p:spTgt spid="2"/>
                                        </p:tgtEl>
                                        <p:attrNameLst>
                                          <p:attrName>style.rotation</p:attrName>
                                        </p:attrNameLst>
                                      </p:cBhvr>
                                      <p:tavLst>
                                        <p:tav tm="0">
                                          <p:val>
                                            <p:fltVal val="720"/>
                                          </p:val>
                                        </p:tav>
                                        <p:tav tm="100000">
                                          <p:val>
                                            <p:fltVal val="0"/>
                                          </p:val>
                                        </p:tav>
                                      </p:tavLst>
                                    </p:anim>
                                    <p:anim calcmode="lin" valueType="num">
                                      <p:cBhvr>
                                        <p:cTn id="69" dur="2000" fill="hold"/>
                                        <p:tgtEl>
                                          <p:spTgt spid="2"/>
                                        </p:tgtEl>
                                        <p:attrNameLst>
                                          <p:attrName>ppt_h</p:attrName>
                                        </p:attrNameLst>
                                      </p:cBhvr>
                                      <p:tavLst>
                                        <p:tav tm="0">
                                          <p:val>
                                            <p:fltVal val="0"/>
                                          </p:val>
                                        </p:tav>
                                        <p:tav tm="100000">
                                          <p:val>
                                            <p:strVal val="#ppt_h"/>
                                          </p:val>
                                        </p:tav>
                                      </p:tavLst>
                                    </p:anim>
                                    <p:anim calcmode="lin" valueType="num">
                                      <p:cBhvr>
                                        <p:cTn id="70" dur="2000" fill="hold"/>
                                        <p:tgtEl>
                                          <p:spTgt spid="2"/>
                                        </p:tgtEl>
                                        <p:attrNameLst>
                                          <p:attrName>ppt_w</p:attrName>
                                        </p:attrNameLst>
                                      </p:cBhvr>
                                      <p:tavLst>
                                        <p:tav tm="0">
                                          <p:val>
                                            <p:fltVal val="0"/>
                                          </p:val>
                                        </p:tav>
                                        <p:tav tm="100000">
                                          <p:val>
                                            <p:strVal val="#ppt_w"/>
                                          </p:val>
                                        </p:tav>
                                      </p:tavLst>
                                    </p:anim>
                                  </p:childTnLst>
                                </p:cTn>
                              </p:par>
                              <p:par>
                                <p:cTn id="71" presetID="35" presetClass="entr" presetSubtype="0" fill="hold" nodeType="with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2000"/>
                                        <p:tgtEl>
                                          <p:spTgt spid="40"/>
                                        </p:tgtEl>
                                      </p:cBhvr>
                                    </p:animEffect>
                                    <p:anim calcmode="lin" valueType="num">
                                      <p:cBhvr>
                                        <p:cTn id="74" dur="2000" fill="hold"/>
                                        <p:tgtEl>
                                          <p:spTgt spid="40"/>
                                        </p:tgtEl>
                                        <p:attrNameLst>
                                          <p:attrName>style.rotation</p:attrName>
                                        </p:attrNameLst>
                                      </p:cBhvr>
                                      <p:tavLst>
                                        <p:tav tm="0">
                                          <p:val>
                                            <p:fltVal val="720"/>
                                          </p:val>
                                        </p:tav>
                                        <p:tav tm="100000">
                                          <p:val>
                                            <p:fltVal val="0"/>
                                          </p:val>
                                        </p:tav>
                                      </p:tavLst>
                                    </p:anim>
                                    <p:anim calcmode="lin" valueType="num">
                                      <p:cBhvr>
                                        <p:cTn id="75" dur="2000" fill="hold"/>
                                        <p:tgtEl>
                                          <p:spTgt spid="40"/>
                                        </p:tgtEl>
                                        <p:attrNameLst>
                                          <p:attrName>ppt_h</p:attrName>
                                        </p:attrNameLst>
                                      </p:cBhvr>
                                      <p:tavLst>
                                        <p:tav tm="0">
                                          <p:val>
                                            <p:fltVal val="0"/>
                                          </p:val>
                                        </p:tav>
                                        <p:tav tm="100000">
                                          <p:val>
                                            <p:strVal val="#ppt_h"/>
                                          </p:val>
                                        </p:tav>
                                      </p:tavLst>
                                    </p:anim>
                                    <p:anim calcmode="lin" valueType="num">
                                      <p:cBhvr>
                                        <p:cTn id="76" dur="2000" fill="hold"/>
                                        <p:tgtEl>
                                          <p:spTgt spid="40"/>
                                        </p:tgtEl>
                                        <p:attrNameLst>
                                          <p:attrName>ppt_w</p:attrName>
                                        </p:attrNameLst>
                                      </p:cBhvr>
                                      <p:tavLst>
                                        <p:tav tm="0">
                                          <p:val>
                                            <p:fltVal val="0"/>
                                          </p:val>
                                        </p:tav>
                                        <p:tav tm="100000">
                                          <p:val>
                                            <p:strVal val="#ppt_w"/>
                                          </p:val>
                                        </p:tav>
                                      </p:tavLst>
                                    </p:anim>
                                  </p:childTnLst>
                                </p:cTn>
                              </p:par>
                              <p:par>
                                <p:cTn id="77" presetID="35" presetClass="entr" presetSubtype="0" fill="hold" grpId="0" nodeType="with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2000"/>
                                        <p:tgtEl>
                                          <p:spTgt spid="43"/>
                                        </p:tgtEl>
                                      </p:cBhvr>
                                    </p:animEffect>
                                    <p:anim calcmode="lin" valueType="num">
                                      <p:cBhvr>
                                        <p:cTn id="80" dur="2000" fill="hold"/>
                                        <p:tgtEl>
                                          <p:spTgt spid="43"/>
                                        </p:tgtEl>
                                        <p:attrNameLst>
                                          <p:attrName>style.rotation</p:attrName>
                                        </p:attrNameLst>
                                      </p:cBhvr>
                                      <p:tavLst>
                                        <p:tav tm="0">
                                          <p:val>
                                            <p:fltVal val="720"/>
                                          </p:val>
                                        </p:tav>
                                        <p:tav tm="100000">
                                          <p:val>
                                            <p:fltVal val="0"/>
                                          </p:val>
                                        </p:tav>
                                      </p:tavLst>
                                    </p:anim>
                                    <p:anim calcmode="lin" valueType="num">
                                      <p:cBhvr>
                                        <p:cTn id="81" dur="2000" fill="hold"/>
                                        <p:tgtEl>
                                          <p:spTgt spid="43"/>
                                        </p:tgtEl>
                                        <p:attrNameLst>
                                          <p:attrName>ppt_h</p:attrName>
                                        </p:attrNameLst>
                                      </p:cBhvr>
                                      <p:tavLst>
                                        <p:tav tm="0">
                                          <p:val>
                                            <p:fltVal val="0"/>
                                          </p:val>
                                        </p:tav>
                                        <p:tav tm="100000">
                                          <p:val>
                                            <p:strVal val="#ppt_h"/>
                                          </p:val>
                                        </p:tav>
                                      </p:tavLst>
                                    </p:anim>
                                    <p:anim calcmode="lin" valueType="num">
                                      <p:cBhvr>
                                        <p:cTn id="82" dur="2000" fill="hold"/>
                                        <p:tgtEl>
                                          <p:spTgt spid="4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34" grpId="0" animBg="1"/>
      <p:bldP spid="131138" grpId="0"/>
      <p:bldP spid="131076" grpId="0" animBg="1"/>
      <p:bldP spid="131082" grpId="0"/>
      <p:bldP spid="131111" grpId="0" animBg="1"/>
      <p:bldP spid="131116" grpId="0"/>
      <p:bldP spid="131119" grpId="0" animBg="1"/>
      <p:bldP spid="131124" grpId="0"/>
      <p:bldP spid="131143" grpId="0" animBg="1"/>
      <p:bldP spid="131148" grpId="0"/>
      <p:bldP spid="4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6" y="1214422"/>
            <a:ext cx="8215371" cy="5016758"/>
          </a:xfrm>
          <a:prstGeom prst="rect">
            <a:avLst/>
          </a:prstGeom>
        </p:spPr>
        <p:txBody>
          <a:bodyPr wrap="square">
            <a:spAutoFit/>
          </a:bodyPr>
          <a:lstStyle/>
          <a:p>
            <a:pPr algn="just"/>
            <a:r>
              <a:rPr lang="fa-IR" sz="3200" b="1" dirty="0" smtClean="0">
                <a:cs typeface="B Compset" pitchFamily="2" charset="-78"/>
                <a:hlinkClick r:id="rId3" action="ppaction://hlinksldjump"/>
              </a:rPr>
              <a:t>ثمره بحث حقیقت شرعیه</a:t>
            </a:r>
            <a:endParaRPr lang="fa-IR" sz="3200" b="1" dirty="0" smtClean="0">
              <a:cs typeface="B Compset" pitchFamily="2" charset="-78"/>
            </a:endParaRPr>
          </a:p>
          <a:p>
            <a:pPr algn="just"/>
            <a:r>
              <a:rPr lang="fa-IR" sz="3200" b="1" dirty="0" smtClean="0">
                <a:cs typeface="B Compset" pitchFamily="2" charset="-78"/>
              </a:rPr>
              <a:t>ثمره بحث در الفاظى که بر زبان نبى اکرم ( ص ) بدون قرينه جارى شده اند , مترتب مى شود; زيرا کسانى که به حقيقت شرعى معتقدند اين الفاظ را بر معانى شرعى حمل مى نمايند و کسانى که به حقيقت متشرّعى اعتقاد دارند اين الفاظ را بر معانى لغوى حمل نموده اند . </a:t>
            </a:r>
          </a:p>
          <a:p>
            <a:pPr algn="just"/>
            <a:r>
              <a:rPr lang="fa-IR" sz="3200" b="1" dirty="0" smtClean="0">
                <a:solidFill>
                  <a:srgbClr val="FF0000"/>
                </a:solidFill>
                <a:cs typeface="B Compset" pitchFamily="2" charset="-78"/>
              </a:rPr>
              <a:t>نکته :</a:t>
            </a:r>
          </a:p>
          <a:p>
            <a:pPr algn="just"/>
            <a:r>
              <a:rPr lang="fa-IR" sz="3200" b="1" dirty="0" smtClean="0">
                <a:cs typeface="B Compset" pitchFamily="2" charset="-78"/>
              </a:rPr>
              <a:t>البته چون ما در معانی الفاظی که در کتاب و سنت وارد شده شکی نداریم مگر به ندرت , لذا بحث حقیقت شرعیه عملا ثمری ندارد.</a:t>
            </a:r>
          </a:p>
        </p:txBody>
      </p:sp>
    </p:spTree>
  </p:cSld>
  <p:clrMapOvr>
    <a:masterClrMapping/>
  </p:clrMapOvr>
  <p:transition advClick="0">
    <p:dissolv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428597" y="1214422"/>
            <a:ext cx="8358247"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3200" b="1" dirty="0" smtClean="0">
                <a:solidFill>
                  <a:srgbClr val="002060"/>
                </a:solidFill>
                <a:latin typeface="Zar" pitchFamily="2" charset="-78"/>
                <a:ea typeface="Calibri" pitchFamily="34" charset="0"/>
                <a:cs typeface="B Compset" pitchFamily="2" charset="-78"/>
                <a:hlinkClick r:id="rId4" action="ppaction://hlinksldjump"/>
              </a:rPr>
              <a:t>الفاظ عبادات</a:t>
            </a:r>
            <a:endParaRPr kumimoji="0" lang="fa-IR" sz="3200" b="1" i="0" u="none" strike="noStrike" cap="none" normalizeH="0" baseline="0" dirty="0" smtClean="0">
              <a:ln>
                <a:noFill/>
              </a:ln>
              <a:solidFill>
                <a:srgbClr val="002060"/>
              </a:solidFill>
              <a:effectLst/>
              <a:latin typeface="Zar" pitchFamily="2"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rgbClr val="002060"/>
                </a:solidFill>
                <a:effectLst/>
                <a:latin typeface="Zar" pitchFamily="2" charset="-78"/>
                <a:ea typeface="Calibri" pitchFamily="34" charset="0"/>
                <a:cs typeface="B Compset" pitchFamily="2" charset="-78"/>
              </a:rPr>
              <a:t>الفاظ عبادات که مقابل الفاظ معاملات مى آيند , عبارتند از الفاظى که براى عبادات وضع شده اند, مانند الفاظ نماز, روزه, حج و... و مراد از عبادت , عملى است که در آن قصد قربت معتبر باشد. </a:t>
            </a: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a-IR" sz="60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ransition advClick="0">
    <p:dissolv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42911" y="1071547"/>
            <a:ext cx="8286808" cy="6001643"/>
          </a:xfrm>
          <a:prstGeom prst="rect">
            <a:avLst/>
          </a:prstGeom>
        </p:spPr>
        <p:txBody>
          <a:bodyPr wrap="square">
            <a:spAutoFit/>
          </a:bodyPr>
          <a:lstStyle/>
          <a:p>
            <a:pPr algn="just"/>
            <a:r>
              <a:rPr lang="fa-IR" sz="3200" b="1" dirty="0" smtClean="0">
                <a:cs typeface="B Compset" pitchFamily="2" charset="-78"/>
                <a:hlinkClick r:id="rId4" action="ppaction://hlinksldjump"/>
              </a:rPr>
              <a:t>الفاظ معاملات</a:t>
            </a:r>
            <a:endParaRPr lang="fa-IR" sz="3200" b="1" dirty="0" smtClean="0">
              <a:cs typeface="B Compset" pitchFamily="2" charset="-78"/>
            </a:endParaRPr>
          </a:p>
          <a:p>
            <a:pPr algn="just"/>
            <a:r>
              <a:rPr lang="fa-IR" sz="3200" b="1" dirty="0" smtClean="0">
                <a:cs typeface="B Compset" pitchFamily="2" charset="-78"/>
              </a:rPr>
              <a:t>الفاظ معاملات مقابل الفاظ عبادات قرار دارند و الفاظى هستند که براى دلالت بر معاملات وضع شده اند, البته لفظ معامله در اين جا, شامل عقود و ايقاعات است . </a:t>
            </a:r>
          </a:p>
          <a:p>
            <a:pPr algn="just"/>
            <a:r>
              <a:rPr lang="fa-IR" sz="3200" b="1" dirty="0" smtClean="0">
                <a:cs typeface="B Compset" pitchFamily="2" charset="-78"/>
              </a:rPr>
              <a:t>معامله به معناى اعم هر آن چيزى است که در آن قصد قربت معتبر نباشد , چه معامله به معناى اخص باشد و چه غير آن ; مثل تطهير لباس از نجاست .</a:t>
            </a:r>
          </a:p>
          <a:p>
            <a:pPr algn="just"/>
            <a:r>
              <a:rPr lang="fa-IR" sz="3200" b="1" dirty="0" smtClean="0">
                <a:cs typeface="B Compset" pitchFamily="2" charset="-78"/>
              </a:rPr>
              <a:t>معامله ( بمعنای اخص) به معناى عقود و ايقاعات است , يعنى هر امر اعتبارى که وجودش در خارج متوقف بر قصد و رضايت و انشاء باشد , چه انشاى دو جانبه ( عقد ) و چه يک جانبه ( ايقاع ) .</a:t>
            </a:r>
          </a:p>
          <a:p>
            <a:pPr algn="just"/>
            <a:endParaRPr lang="fa-IR" sz="3200" b="1" dirty="0" smtClean="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06" y="1000109"/>
            <a:ext cx="8929719" cy="5293757"/>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معناى صحت و فساد</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صحت در مقابل فساد و در لغت به معناى تماميت است . در علم اصول, صحت به معناى دارا بودن تمام اجزا و شرايط است در مقابل فساد که به معناى دارا نبودن تمام اجزا و شرايط است که سبب عدم ترتب آثار مطلوب از شى ء مى باشد ; يعنى اگر چيزى صحيح باشد آثارى دارد ولى اگر فاسد شد آن آثار در خارج پديد نمى آيد . </a:t>
            </a:r>
          </a:p>
          <a:p>
            <a:pPr algn="just"/>
            <a:r>
              <a:rPr lang="fa-IR" sz="2600" b="1" dirty="0" smtClean="0">
                <a:solidFill>
                  <a:srgbClr val="002060"/>
                </a:solidFill>
                <a:cs typeface="B Compset" pitchFamily="2" charset="-78"/>
              </a:rPr>
              <a:t>براى مثال در فقه در باب عبادات , عبادت صحيح به عبادتى گفته مى شود که اعاده و قضا لازم ندارد. </a:t>
            </a:r>
          </a:p>
          <a:p>
            <a:pPr algn="just"/>
            <a:r>
              <a:rPr lang="fa-IR" sz="2600" b="1" dirty="0" smtClean="0">
                <a:solidFill>
                  <a:srgbClr val="002060"/>
                </a:solidFill>
                <a:cs typeface="B Compset" pitchFamily="2" charset="-78"/>
              </a:rPr>
              <a:t>و در علم کلام, صحت به معناى موافقت عمل با شريعت ، و در علم طب , صحت به معناى اعتدال مزاج و صحت جسم است , و در علم اصول به معناى تماميت اَجزا و شرايط است . </a:t>
            </a:r>
          </a:p>
          <a:p>
            <a:pPr algn="just"/>
            <a:r>
              <a:rPr lang="fa-IR" sz="2600" b="1" dirty="0" smtClean="0">
                <a:solidFill>
                  <a:srgbClr val="FF0000"/>
                </a:solidFill>
                <a:cs typeface="B Compset" pitchFamily="2" charset="-78"/>
              </a:rPr>
              <a:t>نکته :</a:t>
            </a:r>
          </a:p>
          <a:p>
            <a:pPr algn="just"/>
            <a:r>
              <a:rPr lang="fa-IR" sz="2600" b="1" dirty="0" smtClean="0">
                <a:solidFill>
                  <a:srgbClr val="002060"/>
                </a:solidFill>
                <a:cs typeface="B Compset" pitchFamily="2" charset="-78"/>
              </a:rPr>
              <a:t>صحت در معاملات بمعنای انچیزی است که اثر مطلوب از عقود بر ان مترتب می شود مثلا بیع صحیح بیعی است که ملکیت بر ان مترتب شود و .......</a:t>
            </a:r>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42911" y="1142984"/>
            <a:ext cx="8001056" cy="3624069"/>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صحيح و اعم</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در صحيح و اعم اين بحث مطرح مى گردد که آيا الفاظ عبادات يا معاملات براى خصوص معناى صحيح آن ها وضع شده اند؟ يعنى معنايى که همه اجزا و شرايط مأموربه را دارا است ـ به گونه اى که به کار بردن لفظ در معناى ناقص و فاقد اجزاء و شرايط ، غلط و باطل يا مجازى باشد ـ يا آن که الفاظ وضع شده اند براى معنايى اعم از تام الاجزاء و الشرايط و ناقص ،که در اين صورت , اطلاق الفاظى چون " صلاة "و "بيع " بر فرد ناقص نيز بر وجه حقيقت است . </a:t>
            </a:r>
          </a:p>
        </p:txBody>
      </p:sp>
    </p:spTree>
  </p:cSld>
  <p:clrMapOvr>
    <a:masterClrMapping/>
  </p:clrMapOvr>
  <p:transition advClick="0">
    <p:dissolv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00034" y="880666"/>
            <a:ext cx="8072495" cy="5262979"/>
          </a:xfrm>
          <a:prstGeom prst="rect">
            <a:avLst/>
          </a:prstGeom>
        </p:spPr>
        <p:txBody>
          <a:bodyPr wrap="square">
            <a:spAutoFit/>
          </a:bodyPr>
          <a:lstStyle/>
          <a:p>
            <a:pPr algn="just"/>
            <a:r>
              <a:rPr lang="fa-IR" sz="2800" b="1" dirty="0" smtClean="0">
                <a:cs typeface="B Compset" pitchFamily="2" charset="-78"/>
                <a:hlinkClick r:id="rId3" action="ppaction://hlinksldjump"/>
              </a:rPr>
              <a:t>قول به صحیح</a:t>
            </a:r>
            <a:endParaRPr lang="fa-IR" sz="2800" b="1" dirty="0" smtClean="0">
              <a:cs typeface="B Compset" pitchFamily="2" charset="-78"/>
            </a:endParaRPr>
          </a:p>
          <a:p>
            <a:pPr algn="just"/>
            <a:r>
              <a:rPr lang="fa-IR" sz="2800" b="1" dirty="0" smtClean="0">
                <a:cs typeface="B Compset" pitchFamily="2" charset="-78"/>
              </a:rPr>
              <a:t>صحيحى در برابر اعمى است، و آن شخصى است که قائل باشد الفاظ عبادات و معاملات براى افراد و مصاديق " تام الاجزاء و الشرايط " وضع شده اند و به کار بردن اين الفاظ در مصاديق ناقص ، يا غلط و يا به نحو مجازاست , مثل لفظ " صلاة " و " بيع " که براى نماز و معامله تام الاجزاء و الشرائط وضع شده اند . </a:t>
            </a:r>
          </a:p>
          <a:p>
            <a:pPr algn="just"/>
            <a:r>
              <a:rPr lang="fa-IR" sz="2800" b="1" dirty="0" smtClean="0">
                <a:cs typeface="B Compset" pitchFamily="2" charset="-78"/>
              </a:rPr>
              <a:t> صحيحى براى ادعاى خود علاوه بر تبادر به دو دسته از احاديث استدلال کرده است: </a:t>
            </a:r>
          </a:p>
          <a:p>
            <a:pPr algn="just"/>
            <a:r>
              <a:rPr lang="fa-IR" sz="2800" b="1" dirty="0" smtClean="0">
                <a:cs typeface="B Compset" pitchFamily="2" charset="-78"/>
              </a:rPr>
              <a:t> دسته اول , رواياتى هستند که آثارى را بر ماهيات شرعى بار مى کنند مثل " الصلاة عمود الدين " و " الصلاة معراج المؤمن ”</a:t>
            </a:r>
          </a:p>
          <a:p>
            <a:pPr algn="just"/>
            <a:r>
              <a:rPr lang="fa-IR" sz="2800" b="1" dirty="0" smtClean="0">
                <a:cs typeface="B Compset" pitchFamily="2" charset="-78"/>
              </a:rPr>
              <a:t>و دسته دوم , رواياتى اند که بر نفى ماهيت ـ در صورت فقدان برخى از اجزاى غير رکنى ـ ظهور دارد مثل " لا صلاة الا بفاتحة الکتاب </a:t>
            </a:r>
            <a:endParaRPr lang="fa-IR" sz="28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76" y="1142985"/>
            <a:ext cx="8858280" cy="3970318"/>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قول به اعم</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اعمى که در برابر صحيحى است به شخص يا اشخاصى گفته مى شود که اعتقاد دارند الفاظ عبادات و معاملات هم براى عبادات و معاملاتى که اجزاء و شرايط آن ها کامل است و هم براى آن ها که ناقص است (اعم از تام الاجزا و الشرايط و ناقص الاجزاء و الشرايط) وضع شده اند, مانند لفظ " صلوة " و " بيع " که هم براى دلالت بر نماز و معامله صحيح و هم فاسد وضع شده اند. </a:t>
            </a:r>
          </a:p>
          <a:p>
            <a:pPr algn="just"/>
            <a:r>
              <a:rPr lang="fa-IR" sz="2800" b="1" dirty="0" smtClean="0">
                <a:solidFill>
                  <a:srgbClr val="002060"/>
                </a:solidFill>
                <a:cs typeface="B Compset" pitchFamily="2" charset="-78"/>
              </a:rPr>
              <a:t> اعمى براى ادعاى خود به حديث " لا تعاد " و روايت " بنى الاسلام على الخمس " و حديث " دعى الصلاة " و صحت نذر در عبادات مکروه, استدلال نموده است که تک تک آن ها مورد اشکال قرار گرفته اند . </a:t>
            </a:r>
          </a:p>
        </p:txBody>
      </p:sp>
    </p:spTree>
  </p:cSld>
  <p:clrMapOvr>
    <a:masterClrMapping/>
  </p:clrMapOvr>
  <p:transition advClick="0">
    <p:dissolv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4000" cy="403187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اشکال بر قول اعم</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واضحترین دلیل اعمی ها صحت تقسیم عبادات به صحیح و فاسد است که صحیحیها در جواب انها گفته اند :</a:t>
            </a:r>
          </a:p>
          <a:p>
            <a:pPr algn="just"/>
            <a:r>
              <a:rPr lang="fa-IR" sz="3200" b="1" dirty="0" smtClean="0">
                <a:solidFill>
                  <a:srgbClr val="002060"/>
                </a:solidFill>
                <a:cs typeface="B Compset" pitchFamily="2" charset="-78"/>
              </a:rPr>
              <a:t>حداکثر چیزی که این صحت تقسیم به ما می دهد این است که الفاظ عبادات و معاملات هم در صحیح استعمال می شود هم فاسد و استعمال اعم از حقیقت و مجاز است لذا نمی تواند دال بر وضع شدن الفاظ برای اعم باشد .</a:t>
            </a:r>
          </a:p>
          <a:p>
            <a:pPr algn="just"/>
            <a:endParaRPr lang="fa-IR" sz="32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42909" y="1214423"/>
            <a:ext cx="7643867" cy="403187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وضع برای اسباب</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اینکه الفاظ معاملات ، براى اسباب وضع شده اند به این معناست که مثلا لفظ " بيع " براى گفتن " بعت و قبلت " وضع </a:t>
            </a:r>
            <a:r>
              <a:rPr lang="fa-IR" sz="3200" b="1" smtClean="0">
                <a:solidFill>
                  <a:srgbClr val="002060"/>
                </a:solidFill>
                <a:cs typeface="B Compset" pitchFamily="2" charset="-78"/>
              </a:rPr>
              <a:t>شده .</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بنابراين , نزاع صحيح و اعم در الفاظ معاملات نيز راه دارد ; چون اسباب، مرکب هستند; يعنى " بعت و قبلت " داراى اجزا و شرايطى هستند که مى توانند صفت صحت و فساد بپذيرند. </a:t>
            </a:r>
          </a:p>
        </p:txBody>
      </p:sp>
    </p:spTree>
  </p:cSld>
  <p:clrMapOvr>
    <a:masterClrMapping/>
  </p:clrMapOvr>
  <p:transition advClick="0">
    <p:dissolv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6" y="1071546"/>
            <a:ext cx="8215371" cy="3539430"/>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وضع برای مسببات</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اینکه الفاظ معاملات براى مسببات وضع شده اند به این معناست که آن اثر و نقل و انتقالى که از راه اسباب حاصل مى شود مدلول الفاظ است پس نزاع صحيح و اعم از ديدگاه مشهور اصولى ها در اين جا رخ نمى دهد .زيرا ملکيت , زوجيت و امثال آن از امور بسيط مى باشند و امرشان دائر بين وجود و عدم است و از مرکبات نيستند تا متصف به صحت و فساد شوند. </a:t>
            </a:r>
          </a:p>
        </p:txBody>
      </p:sp>
    </p:spTree>
  </p:cSld>
  <p:clrMapOvr>
    <a:masterClrMapping/>
  </p:clrMapOvr>
  <p:transition advClick="0">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603138" name="Freeform 2"/>
          <p:cNvSpPr>
            <a:spLocks/>
          </p:cNvSpPr>
          <p:nvPr/>
        </p:nvSpPr>
        <p:spPr bwMode="gray">
          <a:xfrm rot="-794496">
            <a:off x="4656139" y="2590800"/>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0">
            <a:gsLst>
              <a:gs pos="0">
                <a:srgbClr val="003399"/>
              </a:gs>
              <a:gs pos="100000">
                <a:srgbClr val="003399">
                  <a:gamma/>
                  <a:shade val="66667"/>
                  <a:invGamma/>
                </a:srgbClr>
              </a:gs>
            </a:gsLst>
            <a:lin ang="0" scaled="1"/>
          </a:gradFill>
          <a:ln w="6350">
            <a:noFill/>
            <a:prstDash val="solid"/>
            <a:round/>
            <a:headEnd/>
            <a:tailEnd/>
          </a:ln>
        </p:spPr>
        <p:txBody>
          <a:bodyPr/>
          <a:lstStyle/>
          <a:p>
            <a:endParaRPr lang="fa-IR"/>
          </a:p>
        </p:txBody>
      </p:sp>
      <p:sp>
        <p:nvSpPr>
          <p:cNvPr id="603139" name="Freeform 3"/>
          <p:cNvSpPr>
            <a:spLocks/>
          </p:cNvSpPr>
          <p:nvPr/>
        </p:nvSpPr>
        <p:spPr bwMode="gray">
          <a:xfrm rot="5461794">
            <a:off x="2513014" y="2055813"/>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0">
            <a:gsLst>
              <a:gs pos="0">
                <a:schemeClr val="bg1"/>
              </a:gs>
              <a:gs pos="100000">
                <a:schemeClr val="bg1">
                  <a:gamma/>
                  <a:shade val="66667"/>
                  <a:invGamma/>
                </a:schemeClr>
              </a:gs>
            </a:gsLst>
            <a:lin ang="5400000" scaled="1"/>
          </a:gradFill>
          <a:ln w="6350">
            <a:noFill/>
            <a:prstDash val="solid"/>
            <a:round/>
            <a:headEnd/>
            <a:tailEnd/>
          </a:ln>
        </p:spPr>
        <p:txBody>
          <a:bodyPr/>
          <a:lstStyle/>
          <a:p>
            <a:endParaRPr lang="fa-IR"/>
          </a:p>
        </p:txBody>
      </p:sp>
      <p:sp>
        <p:nvSpPr>
          <p:cNvPr id="603140" name="Freeform 4"/>
          <p:cNvSpPr>
            <a:spLocks/>
          </p:cNvSpPr>
          <p:nvPr/>
        </p:nvSpPr>
        <p:spPr bwMode="gray">
          <a:xfrm rot="-7471624">
            <a:off x="4722814" y="230188"/>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0">
            <a:gsLst>
              <a:gs pos="0">
                <a:srgbClr val="003399">
                  <a:gamma/>
                  <a:shade val="66667"/>
                  <a:invGamma/>
                </a:srgbClr>
              </a:gs>
              <a:gs pos="100000">
                <a:srgbClr val="003399"/>
              </a:gs>
            </a:gsLst>
            <a:lin ang="2700000" scaled="1"/>
          </a:gradFill>
          <a:ln w="6350">
            <a:noFill/>
            <a:prstDash val="solid"/>
            <a:round/>
            <a:headEnd/>
            <a:tailEnd/>
          </a:ln>
        </p:spPr>
        <p:txBody>
          <a:bodyPr/>
          <a:lstStyle/>
          <a:p>
            <a:endParaRPr lang="fa-IR"/>
          </a:p>
        </p:txBody>
      </p:sp>
      <p:grpSp>
        <p:nvGrpSpPr>
          <p:cNvPr id="2" name="Group 5"/>
          <p:cNvGrpSpPr>
            <a:grpSpLocks/>
          </p:cNvGrpSpPr>
          <p:nvPr/>
        </p:nvGrpSpPr>
        <p:grpSpPr bwMode="auto">
          <a:xfrm>
            <a:off x="1219200" y="1752600"/>
            <a:ext cx="6324600" cy="4876800"/>
            <a:chOff x="768" y="1104"/>
            <a:chExt cx="3984" cy="3072"/>
          </a:xfrm>
        </p:grpSpPr>
        <p:sp>
          <p:nvSpPr>
            <p:cNvPr id="603142" name="Freeform 6"/>
            <p:cNvSpPr>
              <a:spLocks/>
            </p:cNvSpPr>
            <p:nvPr/>
          </p:nvSpPr>
          <p:spPr bwMode="gray">
            <a:xfrm>
              <a:off x="2784" y="1680"/>
              <a:ext cx="866" cy="2496"/>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0">
              <a:gsLst>
                <a:gs pos="0">
                  <a:srgbClr val="003399"/>
                </a:gs>
                <a:gs pos="100000">
                  <a:srgbClr val="A49450"/>
                </a:gs>
              </a:gsLst>
              <a:lin ang="0" scaled="1"/>
            </a:gradFill>
            <a:ln w="6350">
              <a:noFill/>
              <a:prstDash val="solid"/>
              <a:round/>
              <a:headEnd/>
              <a:tailEnd/>
            </a:ln>
          </p:spPr>
          <p:txBody>
            <a:bodyPr/>
            <a:lstStyle/>
            <a:p>
              <a:endParaRPr lang="fa-IR"/>
            </a:p>
          </p:txBody>
        </p:sp>
        <p:sp>
          <p:nvSpPr>
            <p:cNvPr id="603143" name="Freeform 7"/>
            <p:cNvSpPr>
              <a:spLocks/>
            </p:cNvSpPr>
            <p:nvPr/>
          </p:nvSpPr>
          <p:spPr bwMode="gray">
            <a:xfrm rot="6256290">
              <a:off x="1583" y="1153"/>
              <a:ext cx="866" cy="2496"/>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0">
              <a:gsLst>
                <a:gs pos="0">
                  <a:srgbClr val="003399"/>
                </a:gs>
                <a:gs pos="100000">
                  <a:srgbClr val="5B8957"/>
                </a:gs>
              </a:gsLst>
              <a:lin ang="5400000" scaled="1"/>
            </a:gradFill>
            <a:ln w="6350">
              <a:noFill/>
              <a:prstDash val="solid"/>
              <a:round/>
              <a:headEnd/>
              <a:tailEnd/>
            </a:ln>
          </p:spPr>
          <p:txBody>
            <a:bodyPr/>
            <a:lstStyle/>
            <a:p>
              <a:endParaRPr lang="fa-IR"/>
            </a:p>
          </p:txBody>
        </p:sp>
        <p:sp>
          <p:nvSpPr>
            <p:cNvPr id="603144" name="Freeform 8"/>
            <p:cNvSpPr>
              <a:spLocks/>
            </p:cNvSpPr>
            <p:nvPr/>
          </p:nvSpPr>
          <p:spPr bwMode="gray">
            <a:xfrm rot="-6677128">
              <a:off x="3071" y="289"/>
              <a:ext cx="866" cy="2496"/>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0">
              <a:gsLst>
                <a:gs pos="0">
                  <a:srgbClr val="428E8C"/>
                </a:gs>
                <a:gs pos="100000">
                  <a:srgbClr val="003399"/>
                </a:gs>
              </a:gsLst>
              <a:lin ang="5400000" scaled="1"/>
            </a:gradFill>
            <a:ln w="6350">
              <a:noFill/>
              <a:prstDash val="solid"/>
              <a:round/>
              <a:headEnd/>
              <a:tailEnd/>
            </a:ln>
          </p:spPr>
          <p:txBody>
            <a:bodyPr/>
            <a:lstStyle/>
            <a:p>
              <a:endParaRPr lang="fa-IR"/>
            </a:p>
          </p:txBody>
        </p:sp>
      </p:grpSp>
      <p:grpSp>
        <p:nvGrpSpPr>
          <p:cNvPr id="3" name="Group 9"/>
          <p:cNvGrpSpPr>
            <a:grpSpLocks/>
          </p:cNvGrpSpPr>
          <p:nvPr/>
        </p:nvGrpSpPr>
        <p:grpSpPr bwMode="auto">
          <a:xfrm>
            <a:off x="3810000" y="2667000"/>
            <a:ext cx="1600200" cy="1600200"/>
            <a:chOff x="2016" y="1920"/>
            <a:chExt cx="1680" cy="1680"/>
          </a:xfrm>
        </p:grpSpPr>
        <p:sp>
          <p:nvSpPr>
            <p:cNvPr id="603146" name="Oval 10"/>
            <p:cNvSpPr>
              <a:spLocks noChangeArrowheads="1"/>
            </p:cNvSpPr>
            <p:nvPr/>
          </p:nvSpPr>
          <p:spPr bwMode="gray">
            <a:xfrm>
              <a:off x="2016" y="1920"/>
              <a:ext cx="1680" cy="1680"/>
            </a:xfrm>
            <a:prstGeom prst="ellipse">
              <a:avLst/>
            </a:prstGeom>
            <a:gradFill rotWithShape="1">
              <a:gsLst>
                <a:gs pos="0">
                  <a:srgbClr val="FF3300"/>
                </a:gs>
                <a:gs pos="100000">
                  <a:srgbClr val="FF3300">
                    <a:gamma/>
                    <a:shade val="24314"/>
                    <a:invGamma/>
                  </a:srgbClr>
                </a:gs>
              </a:gsLst>
              <a:lin ang="5400000" scaled="1"/>
            </a:gradFill>
            <a:ln w="9525">
              <a:solidFill>
                <a:srgbClr val="000000"/>
              </a:solidFill>
              <a:round/>
              <a:headEnd/>
              <a:tailEnd/>
            </a:ln>
            <a:effectLst/>
          </p:spPr>
          <p:txBody>
            <a:bodyPr wrap="none" anchor="ctr"/>
            <a:lstStyle/>
            <a:p>
              <a:endParaRPr lang="fa-IR"/>
            </a:p>
          </p:txBody>
        </p:sp>
        <p:sp>
          <p:nvSpPr>
            <p:cNvPr id="603147" name="Freeform 11"/>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tx1"/>
                </a:gs>
                <a:gs pos="100000">
                  <a:srgbClr val="FF3300"/>
                </a:gs>
              </a:gsLst>
              <a:lin ang="5400000" scaled="1"/>
            </a:gradFill>
            <a:ln w="0">
              <a:noFill/>
              <a:prstDash val="solid"/>
              <a:round/>
              <a:headEnd/>
              <a:tailEnd/>
            </a:ln>
          </p:spPr>
          <p:txBody>
            <a:bodyPr/>
            <a:lstStyle/>
            <a:p>
              <a:endParaRPr lang="fa-IR"/>
            </a:p>
          </p:txBody>
        </p:sp>
      </p:grpSp>
      <p:sp>
        <p:nvSpPr>
          <p:cNvPr id="603148" name="Text Box 12"/>
          <p:cNvSpPr txBox="1">
            <a:spLocks noChangeArrowheads="1"/>
          </p:cNvSpPr>
          <p:nvPr/>
        </p:nvSpPr>
        <p:spPr bwMode="gray">
          <a:xfrm>
            <a:off x="3921904" y="2696830"/>
            <a:ext cx="1364476" cy="1446550"/>
          </a:xfrm>
          <a:prstGeom prst="rect">
            <a:avLst/>
          </a:prstGeom>
          <a:noFill/>
          <a:ln w="9525" algn="ctr">
            <a:noFill/>
            <a:miter lim="800000"/>
            <a:headEnd/>
            <a:tailEnd/>
          </a:ln>
          <a:effectLst/>
        </p:spPr>
        <p:txBody>
          <a:bodyPr wrap="none">
            <a:spAutoFit/>
          </a:bodyPr>
          <a:lstStyle/>
          <a:p>
            <a:r>
              <a:rPr lang="fa-IR" sz="2400" dirty="0" smtClean="0">
                <a:effectLst>
                  <a:outerShdw blurRad="38100" dist="38100" dir="2700000" algn="tl">
                    <a:srgbClr val="000000"/>
                  </a:outerShdw>
                </a:effectLst>
              </a:rPr>
              <a:t>     </a:t>
            </a:r>
            <a:r>
              <a:rPr lang="fa-IR" sz="2400" dirty="0" smtClean="0">
                <a:solidFill>
                  <a:schemeClr val="accent5">
                    <a:lumMod val="10000"/>
                  </a:schemeClr>
                </a:solidFill>
              </a:rPr>
              <a:t>(8)</a:t>
            </a:r>
          </a:p>
          <a:p>
            <a:r>
              <a:rPr lang="fa-IR" sz="3200" dirty="0" smtClean="0">
                <a:effectLst>
                  <a:outerShdw blurRad="38100" dist="38100" dir="2700000" algn="tl">
                    <a:srgbClr val="000000"/>
                  </a:outerShdw>
                </a:effectLst>
                <a:cs typeface="B Titr" pitchFamily="2" charset="-78"/>
              </a:rPr>
              <a:t>اشتراک </a:t>
            </a:r>
          </a:p>
          <a:p>
            <a:r>
              <a:rPr lang="fa-IR" sz="3200" dirty="0" smtClean="0">
                <a:effectLst>
                  <a:outerShdw blurRad="38100" dist="38100" dir="2700000" algn="tl">
                    <a:srgbClr val="000000"/>
                  </a:outerShdw>
                </a:effectLst>
                <a:cs typeface="B Titr" pitchFamily="2" charset="-78"/>
              </a:rPr>
              <a:t>و </a:t>
            </a:r>
            <a:r>
              <a:rPr lang="fa-IR" sz="3200" dirty="0" smtClean="0">
                <a:effectLst>
                  <a:outerShdw blurRad="38100" dist="38100" dir="2700000" algn="tl">
                    <a:srgbClr val="000000"/>
                  </a:outerShdw>
                </a:effectLst>
                <a:cs typeface="B Titr" pitchFamily="2" charset="-78"/>
                <a:hlinkClick r:id="rId2" action="ppaction://hlinksldjump"/>
              </a:rPr>
              <a:t>ترادف</a:t>
            </a:r>
            <a:endParaRPr lang="en-US" sz="3200" dirty="0">
              <a:effectLst>
                <a:outerShdw blurRad="38100" dist="38100" dir="2700000" algn="tl">
                  <a:srgbClr val="000000"/>
                </a:outerShdw>
              </a:effectLst>
              <a:cs typeface="B Titr" pitchFamily="2" charset="-78"/>
            </a:endParaRPr>
          </a:p>
        </p:txBody>
      </p:sp>
      <p:sp>
        <p:nvSpPr>
          <p:cNvPr id="603149" name="Text Box 13"/>
          <p:cNvSpPr txBox="1">
            <a:spLocks noChangeArrowheads="1"/>
          </p:cNvSpPr>
          <p:nvPr/>
        </p:nvSpPr>
        <p:spPr bwMode="auto">
          <a:xfrm>
            <a:off x="1414519" y="2895601"/>
            <a:ext cx="2260554" cy="584775"/>
          </a:xfrm>
          <a:prstGeom prst="rect">
            <a:avLst/>
          </a:prstGeom>
          <a:noFill/>
          <a:ln w="9525" algn="ctr">
            <a:noFill/>
            <a:miter lim="800000"/>
            <a:headEnd/>
            <a:tailEnd/>
          </a:ln>
          <a:effectLst/>
        </p:spPr>
        <p:txBody>
          <a:bodyPr wrap="none">
            <a:spAutoFit/>
          </a:bodyPr>
          <a:lstStyle/>
          <a:p>
            <a:pPr algn="r"/>
            <a:r>
              <a:rPr lang="fa-IR" sz="3200" dirty="0" smtClean="0">
                <a:solidFill>
                  <a:srgbClr val="FEF800"/>
                </a:solidFill>
                <a:cs typeface="B Titr" pitchFamily="2" charset="-78"/>
                <a:hlinkClick r:id="rId3" action="ppaction://hlinksldjump"/>
              </a:rPr>
              <a:t>مشترک معنوی</a:t>
            </a:r>
            <a:endParaRPr lang="en-US" sz="3200" dirty="0">
              <a:solidFill>
                <a:srgbClr val="FEF800"/>
              </a:solidFill>
              <a:cs typeface="B Titr" pitchFamily="2" charset="-78"/>
            </a:endParaRPr>
          </a:p>
        </p:txBody>
      </p:sp>
      <p:sp>
        <p:nvSpPr>
          <p:cNvPr id="603150" name="Text Box 14"/>
          <p:cNvSpPr txBox="1">
            <a:spLocks noChangeArrowheads="1"/>
          </p:cNvSpPr>
          <p:nvPr/>
        </p:nvSpPr>
        <p:spPr bwMode="auto">
          <a:xfrm>
            <a:off x="5334001" y="1905001"/>
            <a:ext cx="2161169" cy="584775"/>
          </a:xfrm>
          <a:prstGeom prst="rect">
            <a:avLst/>
          </a:prstGeom>
          <a:noFill/>
          <a:ln w="9525" algn="ctr">
            <a:noFill/>
            <a:miter lim="800000"/>
            <a:headEnd/>
            <a:tailEnd/>
          </a:ln>
          <a:effectLst/>
        </p:spPr>
        <p:txBody>
          <a:bodyPr wrap="none">
            <a:spAutoFit/>
          </a:bodyPr>
          <a:lstStyle/>
          <a:p>
            <a:pPr algn="l"/>
            <a:r>
              <a:rPr lang="fa-IR" sz="3200" dirty="0" smtClean="0">
                <a:solidFill>
                  <a:srgbClr val="FEF800"/>
                </a:solidFill>
                <a:cs typeface="B Titr" pitchFamily="2" charset="-78"/>
                <a:hlinkClick r:id="rId4" action="ppaction://hlinksldjump"/>
              </a:rPr>
              <a:t>مشترک لفظی</a:t>
            </a:r>
            <a:endParaRPr lang="en-US" sz="3200" dirty="0">
              <a:solidFill>
                <a:srgbClr val="FEF800"/>
              </a:solidFill>
              <a:cs typeface="B Titr" pitchFamily="2" charset="-78"/>
            </a:endParaRPr>
          </a:p>
        </p:txBody>
      </p:sp>
      <p:sp>
        <p:nvSpPr>
          <p:cNvPr id="603151" name="Text Box 15"/>
          <p:cNvSpPr txBox="1">
            <a:spLocks noChangeArrowheads="1"/>
          </p:cNvSpPr>
          <p:nvPr/>
        </p:nvSpPr>
        <p:spPr bwMode="auto">
          <a:xfrm>
            <a:off x="2377711" y="4953001"/>
            <a:ext cx="3126176" cy="584775"/>
          </a:xfrm>
          <a:prstGeom prst="rect">
            <a:avLst/>
          </a:prstGeom>
          <a:noFill/>
          <a:ln w="9525" algn="ctr">
            <a:noFill/>
            <a:miter lim="800000"/>
            <a:headEnd/>
            <a:tailEnd/>
          </a:ln>
          <a:effectLst/>
        </p:spPr>
        <p:txBody>
          <a:bodyPr wrap="none">
            <a:spAutoFit/>
          </a:bodyPr>
          <a:lstStyle/>
          <a:p>
            <a:pPr algn="r"/>
            <a:r>
              <a:rPr lang="fa-IR" sz="3200" dirty="0" smtClean="0">
                <a:solidFill>
                  <a:srgbClr val="FEF800"/>
                </a:solidFill>
                <a:cs typeface="B Titr" pitchFamily="2" charset="-78"/>
                <a:hlinkClick r:id="rId5" action="ppaction://hlinksldjump"/>
              </a:rPr>
              <a:t>امکان اشتراک لفظی</a:t>
            </a:r>
            <a:endParaRPr lang="en-US" sz="3200" dirty="0">
              <a:solidFill>
                <a:srgbClr val="FEF800"/>
              </a:solidFill>
              <a:cs typeface="B Titr" pitchFamily="2" charset="-78"/>
            </a:endParaRPr>
          </a:p>
        </p:txBody>
      </p:sp>
      <p:sp>
        <p:nvSpPr>
          <p:cNvPr id="16" name="Action Button: Return 15">
            <a:hlinkClick r:id="rId6" action="ppaction://hlinksldjump" highlightClick="1"/>
          </p:cNvPr>
          <p:cNvSpPr/>
          <p:nvPr/>
        </p:nvSpPr>
        <p:spPr bwMode="auto">
          <a:xfrm>
            <a:off x="4857752" y="2857497"/>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603138"/>
                                        </p:tgtEl>
                                        <p:attrNameLst>
                                          <p:attrName>style.visibility</p:attrName>
                                        </p:attrNameLst>
                                      </p:cBhvr>
                                      <p:to>
                                        <p:strVal val="visible"/>
                                      </p:to>
                                    </p:set>
                                    <p:anim calcmode="lin" valueType="num">
                                      <p:cBhvr>
                                        <p:cTn id="7" dur="500" fill="hold"/>
                                        <p:tgtEl>
                                          <p:spTgt spid="60313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60313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60313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603138"/>
                                        </p:tgtEl>
                                        <p:attrNameLst>
                                          <p:attrName>ppt_y</p:attrName>
                                        </p:attrNameLst>
                                      </p:cBhvr>
                                      <p:tavLst>
                                        <p:tav tm="0">
                                          <p:val>
                                            <p:strVal val="#ppt_y"/>
                                          </p:val>
                                        </p:tav>
                                        <p:tav tm="100000">
                                          <p:val>
                                            <p:strVal val="#ppt_y"/>
                                          </p:val>
                                        </p:tav>
                                      </p:tavLst>
                                    </p:anim>
                                  </p:childTnLst>
                                </p:cTn>
                              </p:par>
                              <p:par>
                                <p:cTn id="11" presetID="39" presetClass="entr" presetSubtype="0" accel="100000" fill="hold" grpId="0" nodeType="withEffect">
                                  <p:stCondLst>
                                    <p:cond delay="0"/>
                                  </p:stCondLst>
                                  <p:childTnLst>
                                    <p:set>
                                      <p:cBhvr>
                                        <p:cTn id="12" dur="1" fill="hold">
                                          <p:stCondLst>
                                            <p:cond delay="0"/>
                                          </p:stCondLst>
                                        </p:cTn>
                                        <p:tgtEl>
                                          <p:spTgt spid="603139"/>
                                        </p:tgtEl>
                                        <p:attrNameLst>
                                          <p:attrName>style.visibility</p:attrName>
                                        </p:attrNameLst>
                                      </p:cBhvr>
                                      <p:to>
                                        <p:strVal val="visible"/>
                                      </p:to>
                                    </p:set>
                                    <p:anim calcmode="lin" valueType="num">
                                      <p:cBhvr>
                                        <p:cTn id="13" dur="500" fill="hold"/>
                                        <p:tgtEl>
                                          <p:spTgt spid="603139"/>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603139"/>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603139"/>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603139"/>
                                        </p:tgtEl>
                                        <p:attrNameLst>
                                          <p:attrName>ppt_y</p:attrName>
                                        </p:attrNameLst>
                                      </p:cBhvr>
                                      <p:tavLst>
                                        <p:tav tm="0">
                                          <p:val>
                                            <p:strVal val="#ppt_y"/>
                                          </p:val>
                                        </p:tav>
                                        <p:tav tm="100000">
                                          <p:val>
                                            <p:strVal val="#ppt_y"/>
                                          </p:val>
                                        </p:tav>
                                      </p:tavLst>
                                    </p:anim>
                                  </p:childTnLst>
                                </p:cTn>
                              </p:par>
                              <p:par>
                                <p:cTn id="17" presetID="39" presetClass="entr" presetSubtype="0" accel="100000" fill="hold" grpId="0" nodeType="withEffect">
                                  <p:stCondLst>
                                    <p:cond delay="0"/>
                                  </p:stCondLst>
                                  <p:childTnLst>
                                    <p:set>
                                      <p:cBhvr>
                                        <p:cTn id="18" dur="1" fill="hold">
                                          <p:stCondLst>
                                            <p:cond delay="0"/>
                                          </p:stCondLst>
                                        </p:cTn>
                                        <p:tgtEl>
                                          <p:spTgt spid="603140"/>
                                        </p:tgtEl>
                                        <p:attrNameLst>
                                          <p:attrName>style.visibility</p:attrName>
                                        </p:attrNameLst>
                                      </p:cBhvr>
                                      <p:to>
                                        <p:strVal val="visible"/>
                                      </p:to>
                                    </p:set>
                                    <p:anim calcmode="lin" valueType="num">
                                      <p:cBhvr>
                                        <p:cTn id="19" dur="500" fill="hold"/>
                                        <p:tgtEl>
                                          <p:spTgt spid="603140"/>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03140"/>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03140"/>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03140"/>
                                        </p:tgtEl>
                                        <p:attrNameLst>
                                          <p:attrName>ppt_y</p:attrName>
                                        </p:attrNameLst>
                                      </p:cBhvr>
                                      <p:tavLst>
                                        <p:tav tm="0">
                                          <p:val>
                                            <p:strVal val="#ppt_y"/>
                                          </p:val>
                                        </p:tav>
                                        <p:tav tm="100000">
                                          <p:val>
                                            <p:strVal val="#ppt_y"/>
                                          </p:val>
                                        </p:tav>
                                      </p:tavLst>
                                    </p:anim>
                                  </p:childTnLst>
                                </p:cTn>
                              </p:par>
                              <p:par>
                                <p:cTn id="23" presetID="39" presetClass="entr" presetSubtype="0" accel="10000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2"/>
                                        </p:tgtEl>
                                        <p:attrNameLst>
                                          <p:attrName>ppt_y</p:attrName>
                                        </p:attrNameLst>
                                      </p:cBhvr>
                                      <p:tavLst>
                                        <p:tav tm="0">
                                          <p:val>
                                            <p:strVal val="#ppt_y"/>
                                          </p:val>
                                        </p:tav>
                                        <p:tav tm="100000">
                                          <p:val>
                                            <p:strVal val="#ppt_y"/>
                                          </p:val>
                                        </p:tav>
                                      </p:tavLst>
                                    </p:anim>
                                  </p:childTnLst>
                                </p:cTn>
                              </p:par>
                              <p:par>
                                <p:cTn id="29" presetID="39" presetClass="entr" presetSubtype="0" accel="10000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3"/>
                                        </p:tgtEl>
                                        <p:attrNameLst>
                                          <p:attrName>ppt_y</p:attrName>
                                        </p:attrNameLst>
                                      </p:cBhvr>
                                      <p:tavLst>
                                        <p:tav tm="0">
                                          <p:val>
                                            <p:strVal val="#ppt_y"/>
                                          </p:val>
                                        </p:tav>
                                        <p:tav tm="100000">
                                          <p:val>
                                            <p:strVal val="#ppt_y"/>
                                          </p:val>
                                        </p:tav>
                                      </p:tavLst>
                                    </p:anim>
                                  </p:childTnLst>
                                </p:cTn>
                              </p:par>
                              <p:par>
                                <p:cTn id="35" presetID="39" presetClass="entr" presetSubtype="0" accel="100000" fill="hold" grpId="0" nodeType="withEffect">
                                  <p:stCondLst>
                                    <p:cond delay="0"/>
                                  </p:stCondLst>
                                  <p:childTnLst>
                                    <p:set>
                                      <p:cBhvr>
                                        <p:cTn id="36" dur="1" fill="hold">
                                          <p:stCondLst>
                                            <p:cond delay="0"/>
                                          </p:stCondLst>
                                        </p:cTn>
                                        <p:tgtEl>
                                          <p:spTgt spid="603148"/>
                                        </p:tgtEl>
                                        <p:attrNameLst>
                                          <p:attrName>style.visibility</p:attrName>
                                        </p:attrNameLst>
                                      </p:cBhvr>
                                      <p:to>
                                        <p:strVal val="visible"/>
                                      </p:to>
                                    </p:set>
                                    <p:anim calcmode="lin" valueType="num">
                                      <p:cBhvr>
                                        <p:cTn id="37" dur="500" fill="hold"/>
                                        <p:tgtEl>
                                          <p:spTgt spid="603148"/>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603148"/>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603148"/>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603148"/>
                                        </p:tgtEl>
                                        <p:attrNameLst>
                                          <p:attrName>ppt_y</p:attrName>
                                        </p:attrNameLst>
                                      </p:cBhvr>
                                      <p:tavLst>
                                        <p:tav tm="0">
                                          <p:val>
                                            <p:strVal val="#ppt_y"/>
                                          </p:val>
                                        </p:tav>
                                        <p:tav tm="100000">
                                          <p:val>
                                            <p:strVal val="#ppt_y"/>
                                          </p:val>
                                        </p:tav>
                                      </p:tavLst>
                                    </p:anim>
                                  </p:childTnLst>
                                </p:cTn>
                              </p:par>
                              <p:par>
                                <p:cTn id="41" presetID="39" presetClass="entr" presetSubtype="0" accel="100000" fill="hold" grpId="0" nodeType="withEffect">
                                  <p:stCondLst>
                                    <p:cond delay="0"/>
                                  </p:stCondLst>
                                  <p:childTnLst>
                                    <p:set>
                                      <p:cBhvr>
                                        <p:cTn id="42" dur="1" fill="hold">
                                          <p:stCondLst>
                                            <p:cond delay="0"/>
                                          </p:stCondLst>
                                        </p:cTn>
                                        <p:tgtEl>
                                          <p:spTgt spid="603149"/>
                                        </p:tgtEl>
                                        <p:attrNameLst>
                                          <p:attrName>style.visibility</p:attrName>
                                        </p:attrNameLst>
                                      </p:cBhvr>
                                      <p:to>
                                        <p:strVal val="visible"/>
                                      </p:to>
                                    </p:set>
                                    <p:anim calcmode="lin" valueType="num">
                                      <p:cBhvr>
                                        <p:cTn id="43" dur="500" fill="hold"/>
                                        <p:tgtEl>
                                          <p:spTgt spid="603149"/>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603149"/>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603149"/>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603149"/>
                                        </p:tgtEl>
                                        <p:attrNameLst>
                                          <p:attrName>ppt_y</p:attrName>
                                        </p:attrNameLst>
                                      </p:cBhvr>
                                      <p:tavLst>
                                        <p:tav tm="0">
                                          <p:val>
                                            <p:strVal val="#ppt_y"/>
                                          </p:val>
                                        </p:tav>
                                        <p:tav tm="100000">
                                          <p:val>
                                            <p:strVal val="#ppt_y"/>
                                          </p:val>
                                        </p:tav>
                                      </p:tavLst>
                                    </p:anim>
                                  </p:childTnLst>
                                </p:cTn>
                              </p:par>
                              <p:par>
                                <p:cTn id="47" presetID="39" presetClass="entr" presetSubtype="0" accel="100000" fill="hold" grpId="0" nodeType="withEffect">
                                  <p:stCondLst>
                                    <p:cond delay="0"/>
                                  </p:stCondLst>
                                  <p:childTnLst>
                                    <p:set>
                                      <p:cBhvr>
                                        <p:cTn id="48" dur="1" fill="hold">
                                          <p:stCondLst>
                                            <p:cond delay="0"/>
                                          </p:stCondLst>
                                        </p:cTn>
                                        <p:tgtEl>
                                          <p:spTgt spid="603150"/>
                                        </p:tgtEl>
                                        <p:attrNameLst>
                                          <p:attrName>style.visibility</p:attrName>
                                        </p:attrNameLst>
                                      </p:cBhvr>
                                      <p:to>
                                        <p:strVal val="visible"/>
                                      </p:to>
                                    </p:set>
                                    <p:anim calcmode="lin" valueType="num">
                                      <p:cBhvr>
                                        <p:cTn id="49" dur="500" fill="hold"/>
                                        <p:tgtEl>
                                          <p:spTgt spid="603150"/>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603150"/>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603150"/>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603150"/>
                                        </p:tgtEl>
                                        <p:attrNameLst>
                                          <p:attrName>ppt_y</p:attrName>
                                        </p:attrNameLst>
                                      </p:cBhvr>
                                      <p:tavLst>
                                        <p:tav tm="0">
                                          <p:val>
                                            <p:strVal val="#ppt_y"/>
                                          </p:val>
                                        </p:tav>
                                        <p:tav tm="100000">
                                          <p:val>
                                            <p:strVal val="#ppt_y"/>
                                          </p:val>
                                        </p:tav>
                                      </p:tavLst>
                                    </p:anim>
                                  </p:childTnLst>
                                </p:cTn>
                              </p:par>
                              <p:par>
                                <p:cTn id="53" presetID="39" presetClass="entr" presetSubtype="0" accel="100000" fill="hold" grpId="0" nodeType="withEffect">
                                  <p:stCondLst>
                                    <p:cond delay="0"/>
                                  </p:stCondLst>
                                  <p:childTnLst>
                                    <p:set>
                                      <p:cBhvr>
                                        <p:cTn id="54" dur="1" fill="hold">
                                          <p:stCondLst>
                                            <p:cond delay="0"/>
                                          </p:stCondLst>
                                        </p:cTn>
                                        <p:tgtEl>
                                          <p:spTgt spid="603151"/>
                                        </p:tgtEl>
                                        <p:attrNameLst>
                                          <p:attrName>style.visibility</p:attrName>
                                        </p:attrNameLst>
                                      </p:cBhvr>
                                      <p:to>
                                        <p:strVal val="visible"/>
                                      </p:to>
                                    </p:set>
                                    <p:anim calcmode="lin" valueType="num">
                                      <p:cBhvr>
                                        <p:cTn id="55" dur="500" fill="hold"/>
                                        <p:tgtEl>
                                          <p:spTgt spid="603151"/>
                                        </p:tgtEl>
                                        <p:attrNameLst>
                                          <p:attrName>ppt_h</p:attrName>
                                        </p:attrNameLst>
                                      </p:cBhvr>
                                      <p:tavLst>
                                        <p:tav tm="0">
                                          <p:val>
                                            <p:strVal val="#ppt_h/20"/>
                                          </p:val>
                                        </p:tav>
                                        <p:tav tm="50000">
                                          <p:val>
                                            <p:strVal val="#ppt_h/20"/>
                                          </p:val>
                                        </p:tav>
                                        <p:tav tm="100000">
                                          <p:val>
                                            <p:strVal val="#ppt_h"/>
                                          </p:val>
                                        </p:tav>
                                      </p:tavLst>
                                    </p:anim>
                                    <p:anim calcmode="lin" valueType="num">
                                      <p:cBhvr>
                                        <p:cTn id="56" dur="500" fill="hold"/>
                                        <p:tgtEl>
                                          <p:spTgt spid="603151"/>
                                        </p:tgtEl>
                                        <p:attrNameLst>
                                          <p:attrName>ppt_w</p:attrName>
                                        </p:attrNameLst>
                                      </p:cBhvr>
                                      <p:tavLst>
                                        <p:tav tm="0">
                                          <p:val>
                                            <p:strVal val="#ppt_w+.3"/>
                                          </p:val>
                                        </p:tav>
                                        <p:tav tm="50000">
                                          <p:val>
                                            <p:strVal val="#ppt_w+.3"/>
                                          </p:val>
                                        </p:tav>
                                        <p:tav tm="100000">
                                          <p:val>
                                            <p:strVal val="#ppt_w"/>
                                          </p:val>
                                        </p:tav>
                                      </p:tavLst>
                                    </p:anim>
                                    <p:anim calcmode="lin" valueType="num">
                                      <p:cBhvr>
                                        <p:cTn id="57" dur="500" fill="hold"/>
                                        <p:tgtEl>
                                          <p:spTgt spid="603151"/>
                                        </p:tgtEl>
                                        <p:attrNameLst>
                                          <p:attrName>ppt_x</p:attrName>
                                        </p:attrNameLst>
                                      </p:cBhvr>
                                      <p:tavLst>
                                        <p:tav tm="0">
                                          <p:val>
                                            <p:strVal val="#ppt_x-.3"/>
                                          </p:val>
                                        </p:tav>
                                        <p:tav tm="50000">
                                          <p:val>
                                            <p:strVal val="#ppt_x"/>
                                          </p:val>
                                        </p:tav>
                                        <p:tav tm="100000">
                                          <p:val>
                                            <p:strVal val="#ppt_x"/>
                                          </p:val>
                                        </p:tav>
                                      </p:tavLst>
                                    </p:anim>
                                    <p:anim calcmode="lin" valueType="num">
                                      <p:cBhvr>
                                        <p:cTn id="58" dur="500" fill="hold"/>
                                        <p:tgtEl>
                                          <p:spTgt spid="603151"/>
                                        </p:tgtEl>
                                        <p:attrNameLst>
                                          <p:attrName>ppt_y</p:attrName>
                                        </p:attrNameLst>
                                      </p:cBhvr>
                                      <p:tavLst>
                                        <p:tav tm="0">
                                          <p:val>
                                            <p:strVal val="#ppt_y"/>
                                          </p:val>
                                        </p:tav>
                                        <p:tav tm="100000">
                                          <p:val>
                                            <p:strVal val="#ppt_y"/>
                                          </p:val>
                                        </p:tav>
                                      </p:tavLst>
                                    </p:anim>
                                  </p:childTnLst>
                                </p:cTn>
                              </p:par>
                              <p:par>
                                <p:cTn id="59" presetID="39" presetClass="entr" presetSubtype="0" accel="10000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16"/>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16"/>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3138" grpId="0" animBg="1"/>
      <p:bldP spid="603139" grpId="0" animBg="1"/>
      <p:bldP spid="603140" grpId="0" animBg="1"/>
      <p:bldP spid="603148" grpId="0"/>
      <p:bldP spid="603149" grpId="0"/>
      <p:bldP spid="603150" grpId="0"/>
      <p:bldP spid="603151" grpId="0"/>
      <p:bldP spid="16"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8" y="857232"/>
            <a:ext cx="8358247" cy="5693866"/>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مشتق</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اطلاق مشتق بر افراد يا اشيا در حال تلبس به مبدأ اشتقاق, حقيقت است و اطلاق آن بر افراد يا اشيايى که در آينده متلبس مى شوند, مجاز است، ولى اطلاق مشتق در حال بر " ما انقضى عنه التلبس " يعنى ذاتى که قبلا تلبس به مبدأ داشته و الان ندارد اختلافى است و اکثر اصوليان اعتقاد به مجاز بودن آن دارند .</a:t>
            </a:r>
          </a:p>
          <a:p>
            <a:pPr algn="just"/>
            <a:r>
              <a:rPr lang="fa-IR" sz="2800" b="1" dirty="0" smtClean="0">
                <a:solidFill>
                  <a:srgbClr val="002060"/>
                </a:solidFill>
                <a:cs typeface="B Compset" pitchFamily="2" charset="-78"/>
              </a:rPr>
              <a:t>مثلا اگر روایتی فرمود با آب مسخَّن بالشمس وضوء نگیرید 3 حالت پیش می اید :</a:t>
            </a:r>
          </a:p>
          <a:p>
            <a:pPr algn="just"/>
            <a:r>
              <a:rPr lang="fa-IR" sz="2800" b="1" dirty="0" smtClean="0">
                <a:solidFill>
                  <a:srgbClr val="002060"/>
                </a:solidFill>
                <a:cs typeface="B Compset" pitchFamily="2" charset="-78"/>
              </a:rPr>
              <a:t>اول اینکه آب , بالفعل گرم باشد که استعمال مشتق در اینصورت حقیقت است .</a:t>
            </a:r>
          </a:p>
          <a:p>
            <a:pPr algn="just"/>
            <a:r>
              <a:rPr lang="fa-IR" sz="2800" b="1" dirty="0" smtClean="0">
                <a:solidFill>
                  <a:srgbClr val="002060"/>
                </a:solidFill>
                <a:cs typeface="B Compset" pitchFamily="2" charset="-78"/>
              </a:rPr>
              <a:t>دوم اینکه لفظ (مسخن) در آبی بکار رود که در آینده گرم می شود(مجاز)</a:t>
            </a:r>
          </a:p>
          <a:p>
            <a:pPr algn="just"/>
            <a:r>
              <a:rPr lang="fa-IR" sz="2800" b="1" dirty="0" smtClean="0">
                <a:solidFill>
                  <a:srgbClr val="002060"/>
                </a:solidFill>
                <a:cs typeface="B Compset" pitchFamily="2" charset="-78"/>
              </a:rPr>
              <a:t>سوم اینکه به آب گرم گذشته , الان اطلاق مسخن کنیم (محل نزاع)</a:t>
            </a:r>
          </a:p>
          <a:p>
            <a:pPr algn="just"/>
            <a:endParaRPr lang="fa-IR" sz="28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928670"/>
            <a:ext cx="8572560" cy="5293757"/>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فرق مشتق اصولی و ادبی</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مشتق در اصطلاح اديبان هر لفظى را گويند که از لفظ ديگر گرفته شده و مشتمل بر حروف اصلى آن باشد و در اصل معنا با آن تناسب داشته و در ترتيب حروف نيز با آن موافق باشد, امّا از لحاظ هيئت با آن اختلاف داشته باشد مانند ضارب و ضرب</a:t>
            </a:r>
          </a:p>
          <a:p>
            <a:pPr algn="just"/>
            <a:r>
              <a:rPr lang="fa-IR" sz="2600" b="1" dirty="0" smtClean="0">
                <a:solidFill>
                  <a:srgbClr val="002060"/>
                </a:solidFill>
                <a:cs typeface="B Compset" pitchFamily="2" charset="-78"/>
              </a:rPr>
              <a:t>اما مشتق اصولى دو شرط دارد: </a:t>
            </a:r>
          </a:p>
          <a:p>
            <a:pPr algn="just"/>
            <a:r>
              <a:rPr lang="fa-IR" sz="2600" b="1" dirty="0" smtClean="0">
                <a:solidFill>
                  <a:srgbClr val="002060"/>
                </a:solidFill>
                <a:cs typeface="B Compset" pitchFamily="2" charset="-78"/>
              </a:rPr>
              <a:t> 1ـ بر ذات جارى مى شود ; يعنى ذات به آن متلبس و متصف مى شود و به گونه اى وصف، عنوان براي ذات مى شود وحکايت از ذات مى کند ; يعنى افزون بر اين که به ذات اسناد داده مى شود گونه اى از اتحاد و هويت ( اين همانى ) ميان آن و ذات وجود دارد </a:t>
            </a:r>
          </a:p>
          <a:p>
            <a:pPr algn="just"/>
            <a:r>
              <a:rPr lang="fa-IR" sz="2600" b="1" dirty="0" smtClean="0">
                <a:solidFill>
                  <a:srgbClr val="002060"/>
                </a:solidFill>
                <a:cs typeface="B Compset" pitchFamily="2" charset="-78"/>
              </a:rPr>
              <a:t> 2ـ اين وصف عنوانى از اوصاف ذاتى شى (مثل فصل و نوع ) يا از صفاتى که عارض لازم ذات هستند نيست ; زيرا بايد به گونه اى باشد که با زوال آن ها ذات زايل نشود تا بتوان گفت آيا اطلاق مشتق بر ذاتى که قبلا تلبس و اتصاف به مبدأ داشته در حال حاضر حقيقت است يا مجاز ؟ </a:t>
            </a:r>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9" y="1000109"/>
            <a:ext cx="8429684" cy="5693866"/>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انحاء تلبسات در مشتق</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نحوه تلبس مشتقات به مبدا با هم فرق می کند برخی از انها حرفه هستند برخی صناعت و برخی ملکه و برخی بالفعل لذا تلبس فعلى مشتقات به مبادى , به سبب اختلاف مبادى, گوناگون مى گردد بهمین خاطر باید نحوه تلبس به یک مبدا را نسبت به خود ان مبدا و شرایطش سنجید و همین اختلاف مبادی موجب اختلاف زمان تلبس به مبدا در مشتقات می شود .</a:t>
            </a:r>
          </a:p>
          <a:p>
            <a:pPr algn="just"/>
            <a:r>
              <a:rPr lang="fa-IR" sz="2800" b="1" dirty="0" smtClean="0">
                <a:solidFill>
                  <a:srgbClr val="002060"/>
                </a:solidFill>
                <a:cs typeface="B Compset" pitchFamily="2" charset="-78"/>
              </a:rPr>
              <a:t>1- </a:t>
            </a:r>
            <a:r>
              <a:rPr lang="fa-IR" sz="2800" b="1" dirty="0" smtClean="0">
                <a:solidFill>
                  <a:srgbClr val="002060"/>
                </a:solidFill>
                <a:cs typeface="B Compset" pitchFamily="2" charset="-78"/>
                <a:hlinkClick r:id="rId4" action="ppaction://hlinksldjump"/>
              </a:rPr>
              <a:t>مبادی صناعی (حرفه ای)</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2- </a:t>
            </a:r>
            <a:r>
              <a:rPr lang="fa-IR" sz="2800" b="1" dirty="0" smtClean="0">
                <a:solidFill>
                  <a:srgbClr val="002060"/>
                </a:solidFill>
                <a:cs typeface="B Compset" pitchFamily="2" charset="-78"/>
                <a:hlinkClick r:id="rId5" action="ppaction://hlinksldjump"/>
              </a:rPr>
              <a:t>مبادی ملکه ای </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3- </a:t>
            </a:r>
            <a:r>
              <a:rPr lang="fa-IR" sz="2800" b="1" dirty="0" smtClean="0">
                <a:solidFill>
                  <a:srgbClr val="002060"/>
                </a:solidFill>
                <a:cs typeface="B Compset" pitchFamily="2" charset="-78"/>
                <a:hlinkClick r:id="rId6" action="ppaction://hlinksldjump"/>
              </a:rPr>
              <a:t>مبادی شانی (بالقوة)</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4- </a:t>
            </a:r>
            <a:r>
              <a:rPr lang="fa-IR" sz="2800" b="1" dirty="0" smtClean="0">
                <a:solidFill>
                  <a:srgbClr val="002060"/>
                </a:solidFill>
                <a:cs typeface="B Compset" pitchFamily="2" charset="-78"/>
                <a:hlinkClick r:id="rId7" action="ppaction://hlinksldjump"/>
              </a:rPr>
              <a:t>مبادی فعلی</a:t>
            </a:r>
            <a:endParaRPr lang="fa-IR" sz="2800" b="1" dirty="0" smtClean="0">
              <a:solidFill>
                <a:srgbClr val="002060"/>
              </a:solidFill>
              <a:cs typeface="B Compset" pitchFamily="2" charset="-78"/>
            </a:endParaRPr>
          </a:p>
          <a:p>
            <a:pPr algn="just"/>
            <a:endParaRPr lang="fa-IR" sz="2800" b="1" dirty="0" smtClean="0">
              <a:solidFill>
                <a:srgbClr val="002060"/>
              </a:solidFill>
              <a:cs typeface="B Compset" pitchFamily="2" charset="-78"/>
            </a:endParaRPr>
          </a:p>
          <a:p>
            <a:pPr algn="just"/>
            <a:endParaRPr lang="fa-IR" sz="2800" b="1" dirty="0" smtClean="0">
              <a:solidFill>
                <a:srgbClr val="002060"/>
              </a:solidFill>
              <a:cs typeface="B Compset" pitchFamily="2" charset="-78"/>
            </a:endParaRP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984010"/>
            <a:ext cx="9144000" cy="6186309"/>
          </a:xfrm>
          <a:prstGeom prst="rect">
            <a:avLst/>
          </a:prstGeom>
        </p:spPr>
        <p:txBody>
          <a:bodyPr wrap="square">
            <a:spAutoFit/>
          </a:bodyPr>
          <a:lstStyle/>
          <a:p>
            <a:pPr algn="just"/>
            <a:r>
              <a:rPr lang="fa-IR" sz="3600" b="1" dirty="0" smtClean="0">
                <a:solidFill>
                  <a:srgbClr val="002060"/>
                </a:solidFill>
                <a:cs typeface="B Compset" pitchFamily="2" charset="-78"/>
                <a:hlinkClick r:id="rId3" action="ppaction://hlinksldjump"/>
              </a:rPr>
              <a:t>مبادی صناعی</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مبادى صناعى از اقسام مبادى مشتقات بوده و در جاهايى است که مبدأ مشتق از نوع صناعت باشد , مانند نجارى و نساجى , يعنى ذاتِ متلبس به صنعت نجارى و نساجى .</a:t>
            </a:r>
          </a:p>
          <a:p>
            <a:pPr algn="just"/>
            <a:r>
              <a:rPr lang="fa-IR" sz="3600" b="1" dirty="0" smtClean="0">
                <a:solidFill>
                  <a:srgbClr val="002060"/>
                </a:solidFill>
                <a:cs typeface="B Compset" pitchFamily="2" charset="-78"/>
              </a:rPr>
              <a:t>در مبادى صناعى تا وقتى که شخص مشغول به اين صناعت خاص است , تلبس به مبدأ حقيقتاً صادق است و در صورت ترک آن حرفه و اعراض از آن , تلبس , نيز زايل مى گردد لذا و لو نجار خواب باشد اما باز اطلاق نجار بر او می شود چون هنوز از این حرفه اش اعراض نکرده است .</a:t>
            </a:r>
          </a:p>
          <a:p>
            <a:pPr algn="just"/>
            <a:endParaRPr lang="fa-IR" sz="3600" b="1" dirty="0" smtClean="0">
              <a:solidFill>
                <a:srgbClr val="002060"/>
              </a:solidFill>
              <a:cs typeface="B Compset" pitchFamily="2" charset="-78"/>
            </a:endParaRPr>
          </a:p>
          <a:p>
            <a:pPr algn="just"/>
            <a:endParaRPr lang="fa-IR" sz="3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7" y="1071547"/>
            <a:ext cx="8429684"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مبادى ملکه اى</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مبادى ملکه اى از اقسام مبادى مشتقات است و در جاهايى است که مبدأ مشتق از نوع ملکات نفسانى باشد , يعنى حالات و کيفيات نفسانى که در نفس انسان بر اثر ممارست و تکرار پديد مى آيد و به سادگى زايل نمى گردد مانند ملکه اجتهاد و طبابت، بر خلاف حالات نفسانى که زودگذر مى باشند . </a:t>
            </a:r>
          </a:p>
          <a:p>
            <a:pPr algn="just"/>
            <a:r>
              <a:rPr lang="fa-IR" sz="3200" b="1" dirty="0" smtClean="0">
                <a:solidFill>
                  <a:srgbClr val="002060"/>
                </a:solidFill>
                <a:cs typeface="B Compset" pitchFamily="2" charset="-78"/>
              </a:rPr>
              <a:t>در مبادى ملکه اى تا زمانى که ملکه نفسانى در شخص وجود دارد , تلبس آن فعلى است , بنابراين , تا وقتى ملکه اجتهاد در شخص وجود دارد , تلبس او به مبدأ اجتهاد بالفعل است و لو اين که در عمل , اجتهادى انجام ندهد . </a:t>
            </a:r>
          </a:p>
        </p:txBody>
      </p:sp>
    </p:spTree>
  </p:cSld>
  <p:clrMapOvr>
    <a:masterClrMapping/>
  </p:clrMapOvr>
  <p:transition advClick="0">
    <p:dissolv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991634"/>
            <a:ext cx="8572560"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مبادى شأنى</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مبادى شأنى از اقسام مبادى مشتقات بوده و در جاهايى است که مبدأ مشتق , به نحو شأنيت و قوه مى باشد , مانند " مثمر " , به اين بيان که يک درخت در صورتى مثمر ( ميوه دهنده ) مى باشد که شأنيت و استعداد آن را داشته باشد , هر چند که بالفعل و در زمان حاضر ميوه اى نداشته باشد , بنابراين , به درختى که در زمستان هيچ گونه برگ و ميوه اى ندارد , به اعتبار اين که در بهار و تابستان ميوه خواهد داد و استعداد آن را دارد , صدق مثمر صحيح است و تا زمانى که اين استعداد وجود , دارد تلبس آن به اين مبدأ فعلى است , مگر آن که درخت خشک يا بريده شود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928670"/>
            <a:ext cx="8572559" cy="5632311"/>
          </a:xfrm>
          <a:prstGeom prst="rect">
            <a:avLst/>
          </a:prstGeom>
        </p:spPr>
        <p:txBody>
          <a:bodyPr wrap="square">
            <a:spAutoFit/>
          </a:bodyPr>
          <a:lstStyle/>
          <a:p>
            <a:pPr algn="just"/>
            <a:r>
              <a:rPr lang="fa-IR" sz="4000" b="1" dirty="0" smtClean="0">
                <a:solidFill>
                  <a:srgbClr val="002060"/>
                </a:solidFill>
                <a:cs typeface="B Compset" pitchFamily="2" charset="-78"/>
                <a:hlinkClick r:id="rId3" action="ppaction://hlinksldjump"/>
              </a:rPr>
              <a:t>مبادی فعلی</a:t>
            </a:r>
            <a:endParaRPr lang="fa-IR" sz="4000" b="1" dirty="0" smtClean="0">
              <a:solidFill>
                <a:srgbClr val="002060"/>
              </a:solidFill>
              <a:cs typeface="B Compset" pitchFamily="2" charset="-78"/>
            </a:endParaRPr>
          </a:p>
          <a:p>
            <a:pPr algn="just"/>
            <a:r>
              <a:rPr lang="fa-IR" sz="4000" b="1" dirty="0" smtClean="0">
                <a:solidFill>
                  <a:srgbClr val="002060"/>
                </a:solidFill>
                <a:cs typeface="B Compset" pitchFamily="2" charset="-78"/>
              </a:rPr>
              <a:t>مبدئی که بنحو فعلیت اخذ می شود را مبدا فعلی گویند به این معنا که هر وقت بالفعل و در زمان حال , شخصی به ان مبدا, متلبس باشد ان مشتق بنحو حقیقی بر ان شخص اطلاق می شود مانند قائم اما تا فعلیت ان مبدا از بین رفت و شخص نشست دیگر حقیقتا به ان شخص , اطلاق قائم نمی شود .</a:t>
            </a:r>
          </a:p>
          <a:p>
            <a:pPr algn="just"/>
            <a:endParaRPr lang="fa-IR" sz="4000" b="1" dirty="0" smtClean="0">
              <a:solidFill>
                <a:srgbClr val="002060"/>
              </a:solidFill>
              <a:cs typeface="B Compset" pitchFamily="2" charset="-78"/>
            </a:endParaRPr>
          </a:p>
          <a:p>
            <a:pPr algn="just"/>
            <a:endParaRPr lang="fa-IR" sz="40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85720" y="928670"/>
            <a:ext cx="8501123" cy="5170646"/>
          </a:xfrm>
          <a:prstGeom prst="rect">
            <a:avLst/>
          </a:prstGeom>
        </p:spPr>
        <p:txBody>
          <a:bodyPr wrap="square">
            <a:spAutoFit/>
          </a:bodyPr>
          <a:lstStyle/>
          <a:p>
            <a:pPr algn="just"/>
            <a:r>
              <a:rPr lang="fa-IR" sz="3300" b="1" dirty="0" smtClean="0">
                <a:solidFill>
                  <a:srgbClr val="002060"/>
                </a:solidFill>
                <a:cs typeface="B Compset" pitchFamily="2" charset="-78"/>
                <a:hlinkClick r:id="rId3" action="ppaction://hlinksldjump"/>
              </a:rPr>
              <a:t>ادله تلبس بالفعل</a:t>
            </a:r>
            <a:endParaRPr lang="fa-IR" sz="3300" b="1" dirty="0" smtClean="0">
              <a:solidFill>
                <a:srgbClr val="002060"/>
              </a:solidFill>
              <a:cs typeface="B Compset" pitchFamily="2" charset="-78"/>
            </a:endParaRPr>
          </a:p>
          <a:p>
            <a:pPr algn="just"/>
            <a:r>
              <a:rPr lang="fa-IR" sz="3300" b="1" dirty="0" smtClean="0">
                <a:solidFill>
                  <a:srgbClr val="FF0000"/>
                </a:solidFill>
                <a:cs typeface="B Compset" pitchFamily="2" charset="-78"/>
              </a:rPr>
              <a:t>1- تبادر</a:t>
            </a:r>
          </a:p>
          <a:p>
            <a:pPr algn="just"/>
            <a:r>
              <a:rPr lang="fa-IR" sz="3300" b="1" dirty="0" smtClean="0">
                <a:solidFill>
                  <a:srgbClr val="002060"/>
                </a:solidFill>
                <a:cs typeface="B Compset" pitchFamily="2" charset="-78"/>
              </a:rPr>
              <a:t>می گویند وقتی اطلاق صلِّ خلفَ العادل و امثال ان می شود اولین چیزی که به ذهن متبادر می شود عادلی است که در زمان اقتداء, ملکه عدالت را داشته باشد نه اینکه قبلا داشته و در حال اقتدا زائل گشته باشد .</a:t>
            </a:r>
          </a:p>
          <a:p>
            <a:pPr algn="just"/>
            <a:r>
              <a:rPr lang="fa-IR" sz="3300" b="1" dirty="0" smtClean="0">
                <a:solidFill>
                  <a:srgbClr val="FF0000"/>
                </a:solidFill>
                <a:cs typeface="B Compset" pitchFamily="2" charset="-78"/>
              </a:rPr>
              <a:t>2- صحت سلب عمن انقضی عنه المبدا </a:t>
            </a:r>
          </a:p>
          <a:p>
            <a:pPr algn="just"/>
            <a:r>
              <a:rPr lang="fa-IR" sz="3300" b="1" dirty="0" smtClean="0">
                <a:solidFill>
                  <a:srgbClr val="002060"/>
                </a:solidFill>
                <a:cs typeface="B Compset" pitchFamily="2" charset="-78"/>
              </a:rPr>
              <a:t>اینکه می توان به کسی که بالفعل قاعد است بگوییم او قائم نیست دلیل بر این است که مشتق برای متلبس بالفعل وضع شده است نه اعم از آن و ما انقضی .</a:t>
            </a:r>
          </a:p>
        </p:txBody>
      </p:sp>
    </p:spTree>
  </p:cSld>
  <p:clrMapOvr>
    <a:masterClrMapping/>
  </p:clrMapOvr>
  <p:transition advClick="0">
    <p:dissolv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3999" cy="5447645"/>
          </a:xfrm>
          <a:prstGeom prst="rect">
            <a:avLst/>
          </a:prstGeom>
        </p:spPr>
        <p:txBody>
          <a:bodyPr wrap="square">
            <a:spAutoFit/>
          </a:bodyPr>
          <a:lstStyle/>
          <a:p>
            <a:pPr algn="just"/>
            <a:r>
              <a:rPr lang="fa-IR" sz="2900" b="1" dirty="0" smtClean="0">
                <a:solidFill>
                  <a:srgbClr val="002060"/>
                </a:solidFill>
                <a:cs typeface="B Compset" pitchFamily="2" charset="-78"/>
                <a:hlinkClick r:id="rId3" action="ppaction://hlinksldjump"/>
              </a:rPr>
              <a:t>قول به اعم (مشتق)</a:t>
            </a:r>
            <a:endParaRPr lang="fa-IR" sz="2900" b="1" dirty="0" smtClean="0">
              <a:solidFill>
                <a:srgbClr val="002060"/>
              </a:solidFill>
              <a:cs typeface="B Compset" pitchFamily="2" charset="-78"/>
            </a:endParaRPr>
          </a:p>
          <a:p>
            <a:pPr algn="just"/>
            <a:r>
              <a:rPr lang="fa-IR" sz="2900" b="1" dirty="0" smtClean="0">
                <a:solidFill>
                  <a:srgbClr val="002060"/>
                </a:solidFill>
                <a:cs typeface="B Compset" pitchFamily="2" charset="-78"/>
              </a:rPr>
              <a:t>اعمى ( مشتق ) اعتقاد دارد مشتق براى معنايى اعم از " ما تلبس بالمبدأ فى الحال و ما انقضى عنه المبدأ " وضع شده است . </a:t>
            </a:r>
          </a:p>
          <a:p>
            <a:pPr algn="just"/>
            <a:r>
              <a:rPr lang="fa-IR" sz="2900" b="1" smtClean="0">
                <a:solidFill>
                  <a:srgbClr val="002060"/>
                </a:solidFill>
                <a:cs typeface="B Compset" pitchFamily="2" charset="-78"/>
              </a:rPr>
              <a:t>دو </a:t>
            </a:r>
            <a:r>
              <a:rPr lang="fa-IR" sz="2900" b="1" dirty="0" smtClean="0">
                <a:solidFill>
                  <a:srgbClr val="002060"/>
                </a:solidFill>
                <a:cs typeface="B Compset" pitchFamily="2" charset="-78"/>
              </a:rPr>
              <a:t>دلیل بر نظر خودشان اقامه </a:t>
            </a:r>
            <a:r>
              <a:rPr lang="fa-IR" sz="2900" b="1" smtClean="0">
                <a:solidFill>
                  <a:srgbClr val="002060"/>
                </a:solidFill>
                <a:cs typeface="B Compset" pitchFamily="2" charset="-78"/>
              </a:rPr>
              <a:t>می کنند :</a:t>
            </a:r>
            <a:endParaRPr lang="fa-IR" sz="2900" b="1" dirty="0" smtClean="0">
              <a:solidFill>
                <a:srgbClr val="002060"/>
              </a:solidFill>
              <a:cs typeface="B Compset" pitchFamily="2" charset="-78"/>
            </a:endParaRPr>
          </a:p>
          <a:p>
            <a:pPr algn="just"/>
            <a:r>
              <a:rPr lang="fa-IR" sz="2900" b="1" dirty="0" smtClean="0">
                <a:solidFill>
                  <a:srgbClr val="FF0000"/>
                </a:solidFill>
                <a:cs typeface="B Compset" pitchFamily="2" charset="-78"/>
              </a:rPr>
              <a:t>1- صدق اسماء حِرَف بر من انقضی عنه المبدا</a:t>
            </a:r>
          </a:p>
          <a:p>
            <a:pPr algn="just"/>
            <a:r>
              <a:rPr lang="fa-IR" sz="2900" b="1" dirty="0" smtClean="0">
                <a:solidFill>
                  <a:srgbClr val="002060"/>
                </a:solidFill>
                <a:cs typeface="B Compset" pitchFamily="2" charset="-78"/>
              </a:rPr>
              <a:t>در رد اینها گفتیم که نحوه تلبس و زمان ان در حرفه و صناعت با مبادی فعلی فرق می کند لذا در اینجا اگر چه مثلا مجتهد در حال اجتهاد نباشد اما چون متلبس به مبدا هست اطلاق مجتهد بر ان حقیقتا درست است .</a:t>
            </a:r>
          </a:p>
          <a:p>
            <a:pPr algn="just"/>
            <a:r>
              <a:rPr lang="fa-IR" sz="2900" b="1" dirty="0" smtClean="0">
                <a:solidFill>
                  <a:srgbClr val="FF0000"/>
                </a:solidFill>
                <a:cs typeface="B Compset" pitchFamily="2" charset="-78"/>
              </a:rPr>
              <a:t>2- صحت اطلاق ضارب بر من انقضی نسبت به زمان گذشته </a:t>
            </a:r>
          </a:p>
          <a:p>
            <a:pPr algn="just"/>
            <a:r>
              <a:rPr lang="fa-IR" sz="2900" b="1" dirty="0" smtClean="0">
                <a:solidFill>
                  <a:srgbClr val="002060"/>
                </a:solidFill>
                <a:cs typeface="B Compset" pitchFamily="2" charset="-78"/>
              </a:rPr>
              <a:t>در رد اینها می گوییم اگر مراد این باشد که زمان تلبس و اسناد یکی است یعنی انت ضارب بالامس , این از قبیل اطلاق مشتق بر متلبس است و اگر مرادشان اختلاف زمان اسناد و تلبس باشد یقینا مجاز است .</a:t>
            </a:r>
          </a:p>
        </p:txBody>
      </p:sp>
    </p:spTree>
  </p:cSld>
  <p:clrMapOvr>
    <a:masterClrMapping/>
  </p:clrMapOvr>
  <p:transition advClick="0">
    <p:dissolv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28597" y="1071547"/>
            <a:ext cx="8429684"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ماده امر</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مقصود از ماده امر, حروف " ا, م , ر " است . </a:t>
            </a:r>
          </a:p>
          <a:p>
            <a:pPr algn="just"/>
            <a:r>
              <a:rPr lang="fa-IR" sz="3200" b="1" dirty="0" smtClean="0">
                <a:solidFill>
                  <a:srgbClr val="002060"/>
                </a:solidFill>
                <a:cs typeface="B Compset" pitchFamily="2" charset="-78"/>
              </a:rPr>
              <a:t> در ماده امر چند بحث وجود دارد: </a:t>
            </a:r>
          </a:p>
          <a:p>
            <a:pPr algn="just"/>
            <a:r>
              <a:rPr lang="fa-IR" sz="3200" b="1" dirty="0" smtClean="0">
                <a:solidFill>
                  <a:srgbClr val="002060"/>
                </a:solidFill>
                <a:cs typeface="B Compset" pitchFamily="2" charset="-78"/>
              </a:rPr>
              <a:t> 1 ـ آيا ماده امر در عرف يا لغت داراى يک معنا است يا چند معنا ؟ </a:t>
            </a:r>
          </a:p>
          <a:p>
            <a:pPr algn="just"/>
            <a:r>
              <a:rPr lang="fa-IR" sz="3200" b="1" dirty="0" smtClean="0">
                <a:solidFill>
                  <a:srgbClr val="002060"/>
                </a:solidFill>
                <a:cs typeface="B Compset" pitchFamily="2" charset="-78"/>
              </a:rPr>
              <a:t> 2 ـ بر فرض که معانى متعدد داشته باشد, آيا آن معانى به دو معنا بر مى گردند يا بيش از دو معنا هستند ؟ </a:t>
            </a:r>
          </a:p>
          <a:p>
            <a:pPr algn="just"/>
            <a:r>
              <a:rPr lang="fa-IR" sz="3200" b="1" dirty="0" smtClean="0">
                <a:solidFill>
                  <a:srgbClr val="002060"/>
                </a:solidFill>
                <a:cs typeface="B Compset" pitchFamily="2" charset="-78"/>
              </a:rPr>
              <a:t> 3 ـ آيا ماده امر در وجوب ظهور دارد يا در غير آن ؟ </a:t>
            </a:r>
          </a:p>
          <a:p>
            <a:pPr algn="just"/>
            <a:r>
              <a:rPr lang="fa-IR" sz="3200" b="1" dirty="0" smtClean="0">
                <a:solidFill>
                  <a:srgbClr val="002060"/>
                </a:solidFill>
                <a:cs typeface="B Compset" pitchFamily="2" charset="-78"/>
              </a:rPr>
              <a:t> 4 ـ آيا علو يا استعلا در ظهورِ ماده امر در وجوب دخالت دارد يا نه ؟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46" name="Freeform 62"/>
          <p:cNvSpPr>
            <a:spLocks noEditPoints="1"/>
          </p:cNvSpPr>
          <p:nvPr/>
        </p:nvSpPr>
        <p:spPr bwMode="gray">
          <a:xfrm rot="-645533">
            <a:off x="2114550" y="3136900"/>
            <a:ext cx="3384551" cy="3035300"/>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rgbClr val="CC9900"/>
              </a:gs>
              <a:gs pos="50000">
                <a:srgbClr val="EAD88A"/>
              </a:gs>
              <a:gs pos="100000">
                <a:srgbClr val="CC9900"/>
              </a:gs>
            </a:gsLst>
            <a:lin ang="2700000" scaled="1"/>
          </a:gradFill>
          <a:ln w="0">
            <a:noFill/>
            <a:prstDash val="solid"/>
            <a:round/>
            <a:headEnd/>
            <a:tailEnd/>
          </a:ln>
          <a:effectLst/>
          <a:scene3d>
            <a:camera prst="legacyPerspectiveFront">
              <a:rot lat="1500000" lon="20099999" rev="0"/>
            </a:camera>
            <a:lightRig rig="legacyFlat4" dir="t"/>
          </a:scene3d>
          <a:sp3d extrusionH="430200" prstMaterial="legacyMatte">
            <a:bevelT w="13500" h="13500" prst="angle"/>
            <a:bevelB w="13500" h="13500" prst="angle"/>
            <a:extrusionClr>
              <a:srgbClr val="CC9900"/>
            </a:extrusionClr>
          </a:sp3d>
        </p:spPr>
        <p:txBody>
          <a:bodyPr>
            <a:flatTx/>
          </a:bodyPr>
          <a:lstStyle/>
          <a:p>
            <a:endParaRPr lang="fa-IR"/>
          </a:p>
        </p:txBody>
      </p:sp>
      <p:sp>
        <p:nvSpPr>
          <p:cNvPr id="93247" name="Freeform 63"/>
          <p:cNvSpPr>
            <a:spLocks noEditPoints="1"/>
          </p:cNvSpPr>
          <p:nvPr/>
        </p:nvSpPr>
        <p:spPr bwMode="gray">
          <a:xfrm rot="10552877">
            <a:off x="3582988" y="1749426"/>
            <a:ext cx="3505200" cy="2897188"/>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rgbClr val="4996E3"/>
              </a:gs>
              <a:gs pos="50000">
                <a:srgbClr val="AFCEF7"/>
              </a:gs>
              <a:gs pos="100000">
                <a:srgbClr val="4996E3"/>
              </a:gs>
            </a:gsLst>
            <a:lin ang="2700000" scaled="1"/>
          </a:gradFill>
          <a:ln w="0">
            <a:noFill/>
            <a:prstDash val="solid"/>
            <a:round/>
            <a:headEnd/>
            <a:tailEnd/>
          </a:ln>
          <a:effectLst/>
          <a:scene3d>
            <a:camera prst="legacyPerspectiveFront">
              <a:rot lat="1500000" lon="20099999" rev="0"/>
            </a:camera>
            <a:lightRig rig="legacyFlat4" dir="t"/>
          </a:scene3d>
          <a:sp3d extrusionH="430200" prstMaterial="legacyMatte">
            <a:bevelT w="13500" h="13500" prst="angle"/>
            <a:bevelB w="13500" h="13500" prst="angle"/>
            <a:extrusionClr>
              <a:srgbClr val="4996E3"/>
            </a:extrusionClr>
          </a:sp3d>
        </p:spPr>
        <p:txBody>
          <a:bodyPr>
            <a:flatTx/>
          </a:bodyPr>
          <a:lstStyle/>
          <a:p>
            <a:endParaRPr lang="fa-IR"/>
          </a:p>
        </p:txBody>
      </p:sp>
      <p:sp>
        <p:nvSpPr>
          <p:cNvPr id="93189" name="Rectangle 5"/>
          <p:cNvSpPr>
            <a:spLocks noGrp="1" noChangeArrowheads="1"/>
          </p:cNvSpPr>
          <p:nvPr>
            <p:ph type="title"/>
          </p:nvPr>
        </p:nvSpPr>
        <p:spPr>
          <a:xfrm rot="19990580">
            <a:off x="2397086" y="3353936"/>
            <a:ext cx="3786215" cy="762000"/>
          </a:xfrm>
        </p:spPr>
        <p:txBody>
          <a:bodyPr/>
          <a:lstStyle/>
          <a:p>
            <a:r>
              <a:rPr lang="fa-IR" sz="2400" dirty="0" smtClean="0"/>
              <a:t>(9) </a:t>
            </a:r>
            <a:r>
              <a:rPr lang="fa-IR" sz="2800" dirty="0" smtClean="0"/>
              <a:t/>
            </a:r>
            <a:br>
              <a:rPr lang="fa-IR" sz="2800" dirty="0" smtClean="0"/>
            </a:br>
            <a:r>
              <a:rPr lang="fa-IR" sz="2800" dirty="0" smtClean="0">
                <a:cs typeface="B Titr" pitchFamily="2" charset="-78"/>
                <a:hlinkClick r:id="rId2" action="ppaction://hlinksldjump"/>
              </a:rPr>
              <a:t>استعمال در اکثر از یک معنا</a:t>
            </a:r>
            <a:endParaRPr lang="en-US" sz="2800" dirty="0">
              <a:cs typeface="B Titr" pitchFamily="2" charset="-78"/>
            </a:endParaRPr>
          </a:p>
        </p:txBody>
      </p:sp>
      <p:sp>
        <p:nvSpPr>
          <p:cNvPr id="93199" name="Text Box 15"/>
          <p:cNvSpPr txBox="1">
            <a:spLocks noChangeArrowheads="1"/>
          </p:cNvSpPr>
          <p:nvPr/>
        </p:nvSpPr>
        <p:spPr bwMode="auto">
          <a:xfrm>
            <a:off x="1066800" y="2378076"/>
            <a:ext cx="2209800" cy="769441"/>
          </a:xfrm>
          <a:prstGeom prst="rect">
            <a:avLst/>
          </a:prstGeom>
          <a:noFill/>
          <a:ln w="9525">
            <a:noFill/>
            <a:miter lim="800000"/>
            <a:headEnd/>
            <a:tailEnd/>
          </a:ln>
          <a:effectLst/>
        </p:spPr>
        <p:txBody>
          <a:bodyPr>
            <a:spAutoFit/>
          </a:bodyPr>
          <a:lstStyle/>
          <a:p>
            <a:pPr algn="l"/>
            <a:r>
              <a:rPr lang="fa-IR" sz="4400" b="1" dirty="0" smtClean="0">
                <a:solidFill>
                  <a:srgbClr val="FFCC00"/>
                </a:solidFill>
                <a:latin typeface="Verdana" pitchFamily="34" charset="0"/>
                <a:cs typeface="B Titr" pitchFamily="2" charset="-78"/>
                <a:hlinkClick r:id="rId3" action="ppaction://hlinksldjump"/>
              </a:rPr>
              <a:t>قول مختار</a:t>
            </a:r>
            <a:endParaRPr lang="en-US" sz="4400" b="1" dirty="0">
              <a:solidFill>
                <a:srgbClr val="FFCC00"/>
              </a:solidFill>
              <a:latin typeface="Verdana" pitchFamily="34" charset="0"/>
              <a:cs typeface="B Titr" pitchFamily="2" charset="-78"/>
            </a:endParaRPr>
          </a:p>
        </p:txBody>
      </p:sp>
      <p:sp>
        <p:nvSpPr>
          <p:cNvPr id="93201" name="Text Box 17"/>
          <p:cNvSpPr txBox="1">
            <a:spLocks noChangeArrowheads="1"/>
          </p:cNvSpPr>
          <p:nvPr/>
        </p:nvSpPr>
        <p:spPr bwMode="auto">
          <a:xfrm>
            <a:off x="5715001" y="4343401"/>
            <a:ext cx="1285892" cy="769441"/>
          </a:xfrm>
          <a:prstGeom prst="rect">
            <a:avLst/>
          </a:prstGeom>
          <a:noFill/>
          <a:ln w="9525">
            <a:noFill/>
            <a:miter lim="800000"/>
            <a:headEnd/>
            <a:tailEnd/>
          </a:ln>
          <a:effectLst/>
        </p:spPr>
        <p:txBody>
          <a:bodyPr wrap="square">
            <a:spAutoFit/>
          </a:bodyPr>
          <a:lstStyle/>
          <a:p>
            <a:pPr algn="l"/>
            <a:r>
              <a:rPr lang="fa-IR" sz="4400" b="1" dirty="0" smtClean="0">
                <a:solidFill>
                  <a:srgbClr val="9FE5F5"/>
                </a:solidFill>
                <a:latin typeface="Verdana" pitchFamily="34" charset="0"/>
                <a:cs typeface="B Titr" pitchFamily="2" charset="-78"/>
                <a:hlinkClick r:id="rId4" action="ppaction://hlinksldjump"/>
              </a:rPr>
              <a:t>اقوال</a:t>
            </a:r>
            <a:endParaRPr lang="en-US" sz="4400" b="1" dirty="0">
              <a:solidFill>
                <a:srgbClr val="9FE5F5"/>
              </a:solidFill>
              <a:latin typeface="Verdana" pitchFamily="34" charset="0"/>
              <a:cs typeface="B Titr" pitchFamily="2" charset="-78"/>
            </a:endParaRPr>
          </a:p>
        </p:txBody>
      </p:sp>
      <p:sp>
        <p:nvSpPr>
          <p:cNvPr id="7" name="Action Button: Return 6">
            <a:hlinkClick r:id="rId5" action="ppaction://hlinksldjump" highlightClick="1"/>
          </p:cNvPr>
          <p:cNvSpPr/>
          <p:nvPr/>
        </p:nvSpPr>
        <p:spPr bwMode="auto">
          <a:xfrm>
            <a:off x="4429124" y="3357563"/>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3246"/>
                                        </p:tgtEl>
                                        <p:attrNameLst>
                                          <p:attrName>style.visibility</p:attrName>
                                        </p:attrNameLst>
                                      </p:cBhvr>
                                      <p:to>
                                        <p:strVal val="visible"/>
                                      </p:to>
                                    </p:set>
                                    <p:animEffect transition="in" filter="wipe(down)">
                                      <p:cBhvr>
                                        <p:cTn id="7" dur="580">
                                          <p:stCondLst>
                                            <p:cond delay="0"/>
                                          </p:stCondLst>
                                        </p:cTn>
                                        <p:tgtEl>
                                          <p:spTgt spid="93246"/>
                                        </p:tgtEl>
                                      </p:cBhvr>
                                    </p:animEffect>
                                    <p:anim calcmode="lin" valueType="num">
                                      <p:cBhvr>
                                        <p:cTn id="8" dur="1822" tmFilter="0,0; 0.14,0.36; 0.43,0.73; 0.71,0.91; 1.0,1.0">
                                          <p:stCondLst>
                                            <p:cond delay="0"/>
                                          </p:stCondLst>
                                        </p:cTn>
                                        <p:tgtEl>
                                          <p:spTgt spid="9324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324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324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324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3246"/>
                                        </p:tgtEl>
                                        <p:attrNameLst>
                                          <p:attrName>ppt_y</p:attrName>
                                        </p:attrNameLst>
                                      </p:cBhvr>
                                      <p:tavLst>
                                        <p:tav tm="0" fmla="#ppt_y-sin(pi*$)/81">
                                          <p:val>
                                            <p:fltVal val="0"/>
                                          </p:val>
                                        </p:tav>
                                        <p:tav tm="100000">
                                          <p:val>
                                            <p:fltVal val="1"/>
                                          </p:val>
                                        </p:tav>
                                      </p:tavLst>
                                    </p:anim>
                                    <p:animScale>
                                      <p:cBhvr>
                                        <p:cTn id="13" dur="26">
                                          <p:stCondLst>
                                            <p:cond delay="650"/>
                                          </p:stCondLst>
                                        </p:cTn>
                                        <p:tgtEl>
                                          <p:spTgt spid="93246"/>
                                        </p:tgtEl>
                                      </p:cBhvr>
                                      <p:to x="100000" y="60000"/>
                                    </p:animScale>
                                    <p:animScale>
                                      <p:cBhvr>
                                        <p:cTn id="14" dur="166" decel="50000">
                                          <p:stCondLst>
                                            <p:cond delay="676"/>
                                          </p:stCondLst>
                                        </p:cTn>
                                        <p:tgtEl>
                                          <p:spTgt spid="93246"/>
                                        </p:tgtEl>
                                      </p:cBhvr>
                                      <p:to x="100000" y="100000"/>
                                    </p:animScale>
                                    <p:animScale>
                                      <p:cBhvr>
                                        <p:cTn id="15" dur="26">
                                          <p:stCondLst>
                                            <p:cond delay="1312"/>
                                          </p:stCondLst>
                                        </p:cTn>
                                        <p:tgtEl>
                                          <p:spTgt spid="93246"/>
                                        </p:tgtEl>
                                      </p:cBhvr>
                                      <p:to x="100000" y="80000"/>
                                    </p:animScale>
                                    <p:animScale>
                                      <p:cBhvr>
                                        <p:cTn id="16" dur="166" decel="50000">
                                          <p:stCondLst>
                                            <p:cond delay="1338"/>
                                          </p:stCondLst>
                                        </p:cTn>
                                        <p:tgtEl>
                                          <p:spTgt spid="93246"/>
                                        </p:tgtEl>
                                      </p:cBhvr>
                                      <p:to x="100000" y="100000"/>
                                    </p:animScale>
                                    <p:animScale>
                                      <p:cBhvr>
                                        <p:cTn id="17" dur="26">
                                          <p:stCondLst>
                                            <p:cond delay="1642"/>
                                          </p:stCondLst>
                                        </p:cTn>
                                        <p:tgtEl>
                                          <p:spTgt spid="93246"/>
                                        </p:tgtEl>
                                      </p:cBhvr>
                                      <p:to x="100000" y="90000"/>
                                    </p:animScale>
                                    <p:animScale>
                                      <p:cBhvr>
                                        <p:cTn id="18" dur="166" decel="50000">
                                          <p:stCondLst>
                                            <p:cond delay="1668"/>
                                          </p:stCondLst>
                                        </p:cTn>
                                        <p:tgtEl>
                                          <p:spTgt spid="93246"/>
                                        </p:tgtEl>
                                      </p:cBhvr>
                                      <p:to x="100000" y="100000"/>
                                    </p:animScale>
                                    <p:animScale>
                                      <p:cBhvr>
                                        <p:cTn id="19" dur="26">
                                          <p:stCondLst>
                                            <p:cond delay="1808"/>
                                          </p:stCondLst>
                                        </p:cTn>
                                        <p:tgtEl>
                                          <p:spTgt spid="93246"/>
                                        </p:tgtEl>
                                      </p:cBhvr>
                                      <p:to x="100000" y="95000"/>
                                    </p:animScale>
                                    <p:animScale>
                                      <p:cBhvr>
                                        <p:cTn id="20" dur="166" decel="50000">
                                          <p:stCondLst>
                                            <p:cond delay="1834"/>
                                          </p:stCondLst>
                                        </p:cTn>
                                        <p:tgtEl>
                                          <p:spTgt spid="9324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3247"/>
                                        </p:tgtEl>
                                        <p:attrNameLst>
                                          <p:attrName>style.visibility</p:attrName>
                                        </p:attrNameLst>
                                      </p:cBhvr>
                                      <p:to>
                                        <p:strVal val="visible"/>
                                      </p:to>
                                    </p:set>
                                    <p:animEffect transition="in" filter="wipe(down)">
                                      <p:cBhvr>
                                        <p:cTn id="23" dur="580">
                                          <p:stCondLst>
                                            <p:cond delay="0"/>
                                          </p:stCondLst>
                                        </p:cTn>
                                        <p:tgtEl>
                                          <p:spTgt spid="93247"/>
                                        </p:tgtEl>
                                      </p:cBhvr>
                                    </p:animEffect>
                                    <p:anim calcmode="lin" valueType="num">
                                      <p:cBhvr>
                                        <p:cTn id="24" dur="1822" tmFilter="0,0; 0.14,0.36; 0.43,0.73; 0.71,0.91; 1.0,1.0">
                                          <p:stCondLst>
                                            <p:cond delay="0"/>
                                          </p:stCondLst>
                                        </p:cTn>
                                        <p:tgtEl>
                                          <p:spTgt spid="9324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324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324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324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3247"/>
                                        </p:tgtEl>
                                        <p:attrNameLst>
                                          <p:attrName>ppt_y</p:attrName>
                                        </p:attrNameLst>
                                      </p:cBhvr>
                                      <p:tavLst>
                                        <p:tav tm="0" fmla="#ppt_y-sin(pi*$)/81">
                                          <p:val>
                                            <p:fltVal val="0"/>
                                          </p:val>
                                        </p:tav>
                                        <p:tav tm="100000">
                                          <p:val>
                                            <p:fltVal val="1"/>
                                          </p:val>
                                        </p:tav>
                                      </p:tavLst>
                                    </p:anim>
                                    <p:animScale>
                                      <p:cBhvr>
                                        <p:cTn id="29" dur="26">
                                          <p:stCondLst>
                                            <p:cond delay="650"/>
                                          </p:stCondLst>
                                        </p:cTn>
                                        <p:tgtEl>
                                          <p:spTgt spid="93247"/>
                                        </p:tgtEl>
                                      </p:cBhvr>
                                      <p:to x="100000" y="60000"/>
                                    </p:animScale>
                                    <p:animScale>
                                      <p:cBhvr>
                                        <p:cTn id="30" dur="166" decel="50000">
                                          <p:stCondLst>
                                            <p:cond delay="676"/>
                                          </p:stCondLst>
                                        </p:cTn>
                                        <p:tgtEl>
                                          <p:spTgt spid="93247"/>
                                        </p:tgtEl>
                                      </p:cBhvr>
                                      <p:to x="100000" y="100000"/>
                                    </p:animScale>
                                    <p:animScale>
                                      <p:cBhvr>
                                        <p:cTn id="31" dur="26">
                                          <p:stCondLst>
                                            <p:cond delay="1312"/>
                                          </p:stCondLst>
                                        </p:cTn>
                                        <p:tgtEl>
                                          <p:spTgt spid="93247"/>
                                        </p:tgtEl>
                                      </p:cBhvr>
                                      <p:to x="100000" y="80000"/>
                                    </p:animScale>
                                    <p:animScale>
                                      <p:cBhvr>
                                        <p:cTn id="32" dur="166" decel="50000">
                                          <p:stCondLst>
                                            <p:cond delay="1338"/>
                                          </p:stCondLst>
                                        </p:cTn>
                                        <p:tgtEl>
                                          <p:spTgt spid="93247"/>
                                        </p:tgtEl>
                                      </p:cBhvr>
                                      <p:to x="100000" y="100000"/>
                                    </p:animScale>
                                    <p:animScale>
                                      <p:cBhvr>
                                        <p:cTn id="33" dur="26">
                                          <p:stCondLst>
                                            <p:cond delay="1642"/>
                                          </p:stCondLst>
                                        </p:cTn>
                                        <p:tgtEl>
                                          <p:spTgt spid="93247"/>
                                        </p:tgtEl>
                                      </p:cBhvr>
                                      <p:to x="100000" y="90000"/>
                                    </p:animScale>
                                    <p:animScale>
                                      <p:cBhvr>
                                        <p:cTn id="34" dur="166" decel="50000">
                                          <p:stCondLst>
                                            <p:cond delay="1668"/>
                                          </p:stCondLst>
                                        </p:cTn>
                                        <p:tgtEl>
                                          <p:spTgt spid="93247"/>
                                        </p:tgtEl>
                                      </p:cBhvr>
                                      <p:to x="100000" y="100000"/>
                                    </p:animScale>
                                    <p:animScale>
                                      <p:cBhvr>
                                        <p:cTn id="35" dur="26">
                                          <p:stCondLst>
                                            <p:cond delay="1808"/>
                                          </p:stCondLst>
                                        </p:cTn>
                                        <p:tgtEl>
                                          <p:spTgt spid="93247"/>
                                        </p:tgtEl>
                                      </p:cBhvr>
                                      <p:to x="100000" y="95000"/>
                                    </p:animScale>
                                    <p:animScale>
                                      <p:cBhvr>
                                        <p:cTn id="36" dur="166" decel="50000">
                                          <p:stCondLst>
                                            <p:cond delay="1834"/>
                                          </p:stCondLst>
                                        </p:cTn>
                                        <p:tgtEl>
                                          <p:spTgt spid="93247"/>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93189"/>
                                        </p:tgtEl>
                                        <p:attrNameLst>
                                          <p:attrName>style.visibility</p:attrName>
                                        </p:attrNameLst>
                                      </p:cBhvr>
                                      <p:to>
                                        <p:strVal val="visible"/>
                                      </p:to>
                                    </p:set>
                                    <p:animEffect transition="in" filter="wipe(down)">
                                      <p:cBhvr>
                                        <p:cTn id="39" dur="580">
                                          <p:stCondLst>
                                            <p:cond delay="0"/>
                                          </p:stCondLst>
                                        </p:cTn>
                                        <p:tgtEl>
                                          <p:spTgt spid="93189"/>
                                        </p:tgtEl>
                                      </p:cBhvr>
                                    </p:animEffect>
                                    <p:anim calcmode="lin" valueType="num">
                                      <p:cBhvr>
                                        <p:cTn id="40" dur="1822" tmFilter="0,0; 0.14,0.36; 0.43,0.73; 0.71,0.91; 1.0,1.0">
                                          <p:stCondLst>
                                            <p:cond delay="0"/>
                                          </p:stCondLst>
                                        </p:cTn>
                                        <p:tgtEl>
                                          <p:spTgt spid="9318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9318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9318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9318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93189"/>
                                        </p:tgtEl>
                                        <p:attrNameLst>
                                          <p:attrName>ppt_y</p:attrName>
                                        </p:attrNameLst>
                                      </p:cBhvr>
                                      <p:tavLst>
                                        <p:tav tm="0" fmla="#ppt_y-sin(pi*$)/81">
                                          <p:val>
                                            <p:fltVal val="0"/>
                                          </p:val>
                                        </p:tav>
                                        <p:tav tm="100000">
                                          <p:val>
                                            <p:fltVal val="1"/>
                                          </p:val>
                                        </p:tav>
                                      </p:tavLst>
                                    </p:anim>
                                    <p:animScale>
                                      <p:cBhvr>
                                        <p:cTn id="45" dur="26">
                                          <p:stCondLst>
                                            <p:cond delay="650"/>
                                          </p:stCondLst>
                                        </p:cTn>
                                        <p:tgtEl>
                                          <p:spTgt spid="93189"/>
                                        </p:tgtEl>
                                      </p:cBhvr>
                                      <p:to x="100000" y="60000"/>
                                    </p:animScale>
                                    <p:animScale>
                                      <p:cBhvr>
                                        <p:cTn id="46" dur="166" decel="50000">
                                          <p:stCondLst>
                                            <p:cond delay="676"/>
                                          </p:stCondLst>
                                        </p:cTn>
                                        <p:tgtEl>
                                          <p:spTgt spid="93189"/>
                                        </p:tgtEl>
                                      </p:cBhvr>
                                      <p:to x="100000" y="100000"/>
                                    </p:animScale>
                                    <p:animScale>
                                      <p:cBhvr>
                                        <p:cTn id="47" dur="26">
                                          <p:stCondLst>
                                            <p:cond delay="1312"/>
                                          </p:stCondLst>
                                        </p:cTn>
                                        <p:tgtEl>
                                          <p:spTgt spid="93189"/>
                                        </p:tgtEl>
                                      </p:cBhvr>
                                      <p:to x="100000" y="80000"/>
                                    </p:animScale>
                                    <p:animScale>
                                      <p:cBhvr>
                                        <p:cTn id="48" dur="166" decel="50000">
                                          <p:stCondLst>
                                            <p:cond delay="1338"/>
                                          </p:stCondLst>
                                        </p:cTn>
                                        <p:tgtEl>
                                          <p:spTgt spid="93189"/>
                                        </p:tgtEl>
                                      </p:cBhvr>
                                      <p:to x="100000" y="100000"/>
                                    </p:animScale>
                                    <p:animScale>
                                      <p:cBhvr>
                                        <p:cTn id="49" dur="26">
                                          <p:stCondLst>
                                            <p:cond delay="1642"/>
                                          </p:stCondLst>
                                        </p:cTn>
                                        <p:tgtEl>
                                          <p:spTgt spid="93189"/>
                                        </p:tgtEl>
                                      </p:cBhvr>
                                      <p:to x="100000" y="90000"/>
                                    </p:animScale>
                                    <p:animScale>
                                      <p:cBhvr>
                                        <p:cTn id="50" dur="166" decel="50000">
                                          <p:stCondLst>
                                            <p:cond delay="1668"/>
                                          </p:stCondLst>
                                        </p:cTn>
                                        <p:tgtEl>
                                          <p:spTgt spid="93189"/>
                                        </p:tgtEl>
                                      </p:cBhvr>
                                      <p:to x="100000" y="100000"/>
                                    </p:animScale>
                                    <p:animScale>
                                      <p:cBhvr>
                                        <p:cTn id="51" dur="26">
                                          <p:stCondLst>
                                            <p:cond delay="1808"/>
                                          </p:stCondLst>
                                        </p:cTn>
                                        <p:tgtEl>
                                          <p:spTgt spid="93189"/>
                                        </p:tgtEl>
                                      </p:cBhvr>
                                      <p:to x="100000" y="95000"/>
                                    </p:animScale>
                                    <p:animScale>
                                      <p:cBhvr>
                                        <p:cTn id="52" dur="166" decel="50000">
                                          <p:stCondLst>
                                            <p:cond delay="1834"/>
                                          </p:stCondLst>
                                        </p:cTn>
                                        <p:tgtEl>
                                          <p:spTgt spid="93189"/>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93199"/>
                                        </p:tgtEl>
                                        <p:attrNameLst>
                                          <p:attrName>style.visibility</p:attrName>
                                        </p:attrNameLst>
                                      </p:cBhvr>
                                      <p:to>
                                        <p:strVal val="visible"/>
                                      </p:to>
                                    </p:set>
                                    <p:animEffect transition="in" filter="wipe(down)">
                                      <p:cBhvr>
                                        <p:cTn id="55" dur="580">
                                          <p:stCondLst>
                                            <p:cond delay="0"/>
                                          </p:stCondLst>
                                        </p:cTn>
                                        <p:tgtEl>
                                          <p:spTgt spid="93199"/>
                                        </p:tgtEl>
                                      </p:cBhvr>
                                    </p:animEffect>
                                    <p:anim calcmode="lin" valueType="num">
                                      <p:cBhvr>
                                        <p:cTn id="56" dur="1822" tmFilter="0,0; 0.14,0.36; 0.43,0.73; 0.71,0.91; 1.0,1.0">
                                          <p:stCondLst>
                                            <p:cond delay="0"/>
                                          </p:stCondLst>
                                        </p:cTn>
                                        <p:tgtEl>
                                          <p:spTgt spid="9319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9319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9319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9319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93199"/>
                                        </p:tgtEl>
                                        <p:attrNameLst>
                                          <p:attrName>ppt_y</p:attrName>
                                        </p:attrNameLst>
                                      </p:cBhvr>
                                      <p:tavLst>
                                        <p:tav tm="0" fmla="#ppt_y-sin(pi*$)/81">
                                          <p:val>
                                            <p:fltVal val="0"/>
                                          </p:val>
                                        </p:tav>
                                        <p:tav tm="100000">
                                          <p:val>
                                            <p:fltVal val="1"/>
                                          </p:val>
                                        </p:tav>
                                      </p:tavLst>
                                    </p:anim>
                                    <p:animScale>
                                      <p:cBhvr>
                                        <p:cTn id="61" dur="26">
                                          <p:stCondLst>
                                            <p:cond delay="650"/>
                                          </p:stCondLst>
                                        </p:cTn>
                                        <p:tgtEl>
                                          <p:spTgt spid="93199"/>
                                        </p:tgtEl>
                                      </p:cBhvr>
                                      <p:to x="100000" y="60000"/>
                                    </p:animScale>
                                    <p:animScale>
                                      <p:cBhvr>
                                        <p:cTn id="62" dur="166" decel="50000">
                                          <p:stCondLst>
                                            <p:cond delay="676"/>
                                          </p:stCondLst>
                                        </p:cTn>
                                        <p:tgtEl>
                                          <p:spTgt spid="93199"/>
                                        </p:tgtEl>
                                      </p:cBhvr>
                                      <p:to x="100000" y="100000"/>
                                    </p:animScale>
                                    <p:animScale>
                                      <p:cBhvr>
                                        <p:cTn id="63" dur="26">
                                          <p:stCondLst>
                                            <p:cond delay="1312"/>
                                          </p:stCondLst>
                                        </p:cTn>
                                        <p:tgtEl>
                                          <p:spTgt spid="93199"/>
                                        </p:tgtEl>
                                      </p:cBhvr>
                                      <p:to x="100000" y="80000"/>
                                    </p:animScale>
                                    <p:animScale>
                                      <p:cBhvr>
                                        <p:cTn id="64" dur="166" decel="50000">
                                          <p:stCondLst>
                                            <p:cond delay="1338"/>
                                          </p:stCondLst>
                                        </p:cTn>
                                        <p:tgtEl>
                                          <p:spTgt spid="93199"/>
                                        </p:tgtEl>
                                      </p:cBhvr>
                                      <p:to x="100000" y="100000"/>
                                    </p:animScale>
                                    <p:animScale>
                                      <p:cBhvr>
                                        <p:cTn id="65" dur="26">
                                          <p:stCondLst>
                                            <p:cond delay="1642"/>
                                          </p:stCondLst>
                                        </p:cTn>
                                        <p:tgtEl>
                                          <p:spTgt spid="93199"/>
                                        </p:tgtEl>
                                      </p:cBhvr>
                                      <p:to x="100000" y="90000"/>
                                    </p:animScale>
                                    <p:animScale>
                                      <p:cBhvr>
                                        <p:cTn id="66" dur="166" decel="50000">
                                          <p:stCondLst>
                                            <p:cond delay="1668"/>
                                          </p:stCondLst>
                                        </p:cTn>
                                        <p:tgtEl>
                                          <p:spTgt spid="93199"/>
                                        </p:tgtEl>
                                      </p:cBhvr>
                                      <p:to x="100000" y="100000"/>
                                    </p:animScale>
                                    <p:animScale>
                                      <p:cBhvr>
                                        <p:cTn id="67" dur="26">
                                          <p:stCondLst>
                                            <p:cond delay="1808"/>
                                          </p:stCondLst>
                                        </p:cTn>
                                        <p:tgtEl>
                                          <p:spTgt spid="93199"/>
                                        </p:tgtEl>
                                      </p:cBhvr>
                                      <p:to x="100000" y="95000"/>
                                    </p:animScale>
                                    <p:animScale>
                                      <p:cBhvr>
                                        <p:cTn id="68" dur="166" decel="50000">
                                          <p:stCondLst>
                                            <p:cond delay="1834"/>
                                          </p:stCondLst>
                                        </p:cTn>
                                        <p:tgtEl>
                                          <p:spTgt spid="93199"/>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93201"/>
                                        </p:tgtEl>
                                        <p:attrNameLst>
                                          <p:attrName>style.visibility</p:attrName>
                                        </p:attrNameLst>
                                      </p:cBhvr>
                                      <p:to>
                                        <p:strVal val="visible"/>
                                      </p:to>
                                    </p:set>
                                    <p:animEffect transition="in" filter="wipe(down)">
                                      <p:cBhvr>
                                        <p:cTn id="71" dur="580">
                                          <p:stCondLst>
                                            <p:cond delay="0"/>
                                          </p:stCondLst>
                                        </p:cTn>
                                        <p:tgtEl>
                                          <p:spTgt spid="93201"/>
                                        </p:tgtEl>
                                      </p:cBhvr>
                                    </p:animEffect>
                                    <p:anim calcmode="lin" valueType="num">
                                      <p:cBhvr>
                                        <p:cTn id="72" dur="1822" tmFilter="0,0; 0.14,0.36; 0.43,0.73; 0.71,0.91; 1.0,1.0">
                                          <p:stCondLst>
                                            <p:cond delay="0"/>
                                          </p:stCondLst>
                                        </p:cTn>
                                        <p:tgtEl>
                                          <p:spTgt spid="93201"/>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93201"/>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93201"/>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93201"/>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93201"/>
                                        </p:tgtEl>
                                        <p:attrNameLst>
                                          <p:attrName>ppt_y</p:attrName>
                                        </p:attrNameLst>
                                      </p:cBhvr>
                                      <p:tavLst>
                                        <p:tav tm="0" fmla="#ppt_y-sin(pi*$)/81">
                                          <p:val>
                                            <p:fltVal val="0"/>
                                          </p:val>
                                        </p:tav>
                                        <p:tav tm="100000">
                                          <p:val>
                                            <p:fltVal val="1"/>
                                          </p:val>
                                        </p:tav>
                                      </p:tavLst>
                                    </p:anim>
                                    <p:animScale>
                                      <p:cBhvr>
                                        <p:cTn id="77" dur="26">
                                          <p:stCondLst>
                                            <p:cond delay="650"/>
                                          </p:stCondLst>
                                        </p:cTn>
                                        <p:tgtEl>
                                          <p:spTgt spid="93201"/>
                                        </p:tgtEl>
                                      </p:cBhvr>
                                      <p:to x="100000" y="60000"/>
                                    </p:animScale>
                                    <p:animScale>
                                      <p:cBhvr>
                                        <p:cTn id="78" dur="166" decel="50000">
                                          <p:stCondLst>
                                            <p:cond delay="676"/>
                                          </p:stCondLst>
                                        </p:cTn>
                                        <p:tgtEl>
                                          <p:spTgt spid="93201"/>
                                        </p:tgtEl>
                                      </p:cBhvr>
                                      <p:to x="100000" y="100000"/>
                                    </p:animScale>
                                    <p:animScale>
                                      <p:cBhvr>
                                        <p:cTn id="79" dur="26">
                                          <p:stCondLst>
                                            <p:cond delay="1312"/>
                                          </p:stCondLst>
                                        </p:cTn>
                                        <p:tgtEl>
                                          <p:spTgt spid="93201"/>
                                        </p:tgtEl>
                                      </p:cBhvr>
                                      <p:to x="100000" y="80000"/>
                                    </p:animScale>
                                    <p:animScale>
                                      <p:cBhvr>
                                        <p:cTn id="80" dur="166" decel="50000">
                                          <p:stCondLst>
                                            <p:cond delay="1338"/>
                                          </p:stCondLst>
                                        </p:cTn>
                                        <p:tgtEl>
                                          <p:spTgt spid="93201"/>
                                        </p:tgtEl>
                                      </p:cBhvr>
                                      <p:to x="100000" y="100000"/>
                                    </p:animScale>
                                    <p:animScale>
                                      <p:cBhvr>
                                        <p:cTn id="81" dur="26">
                                          <p:stCondLst>
                                            <p:cond delay="1642"/>
                                          </p:stCondLst>
                                        </p:cTn>
                                        <p:tgtEl>
                                          <p:spTgt spid="93201"/>
                                        </p:tgtEl>
                                      </p:cBhvr>
                                      <p:to x="100000" y="90000"/>
                                    </p:animScale>
                                    <p:animScale>
                                      <p:cBhvr>
                                        <p:cTn id="82" dur="166" decel="50000">
                                          <p:stCondLst>
                                            <p:cond delay="1668"/>
                                          </p:stCondLst>
                                        </p:cTn>
                                        <p:tgtEl>
                                          <p:spTgt spid="93201"/>
                                        </p:tgtEl>
                                      </p:cBhvr>
                                      <p:to x="100000" y="100000"/>
                                    </p:animScale>
                                    <p:animScale>
                                      <p:cBhvr>
                                        <p:cTn id="83" dur="26">
                                          <p:stCondLst>
                                            <p:cond delay="1808"/>
                                          </p:stCondLst>
                                        </p:cTn>
                                        <p:tgtEl>
                                          <p:spTgt spid="93201"/>
                                        </p:tgtEl>
                                      </p:cBhvr>
                                      <p:to x="100000" y="95000"/>
                                    </p:animScale>
                                    <p:animScale>
                                      <p:cBhvr>
                                        <p:cTn id="84" dur="166" decel="50000">
                                          <p:stCondLst>
                                            <p:cond delay="1834"/>
                                          </p:stCondLst>
                                        </p:cTn>
                                        <p:tgtEl>
                                          <p:spTgt spid="93201"/>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7"/>
                                        </p:tgtEl>
                                        <p:attrNameLst>
                                          <p:attrName>style.visibility</p:attrName>
                                        </p:attrNameLst>
                                      </p:cBhvr>
                                      <p:to>
                                        <p:strVal val="visible"/>
                                      </p:to>
                                    </p:set>
                                    <p:animEffect transition="in" filter="wipe(down)">
                                      <p:cBhvr>
                                        <p:cTn id="87" dur="580">
                                          <p:stCondLst>
                                            <p:cond delay="0"/>
                                          </p:stCondLst>
                                        </p:cTn>
                                        <p:tgtEl>
                                          <p:spTgt spid="7"/>
                                        </p:tgtEl>
                                      </p:cBhvr>
                                    </p:animEffect>
                                    <p:anim calcmode="lin" valueType="num">
                                      <p:cBhvr>
                                        <p:cTn id="8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93" dur="26">
                                          <p:stCondLst>
                                            <p:cond delay="650"/>
                                          </p:stCondLst>
                                        </p:cTn>
                                        <p:tgtEl>
                                          <p:spTgt spid="7"/>
                                        </p:tgtEl>
                                      </p:cBhvr>
                                      <p:to x="100000" y="60000"/>
                                    </p:animScale>
                                    <p:animScale>
                                      <p:cBhvr>
                                        <p:cTn id="94" dur="166" decel="50000">
                                          <p:stCondLst>
                                            <p:cond delay="676"/>
                                          </p:stCondLst>
                                        </p:cTn>
                                        <p:tgtEl>
                                          <p:spTgt spid="7"/>
                                        </p:tgtEl>
                                      </p:cBhvr>
                                      <p:to x="100000" y="100000"/>
                                    </p:animScale>
                                    <p:animScale>
                                      <p:cBhvr>
                                        <p:cTn id="95" dur="26">
                                          <p:stCondLst>
                                            <p:cond delay="1312"/>
                                          </p:stCondLst>
                                        </p:cTn>
                                        <p:tgtEl>
                                          <p:spTgt spid="7"/>
                                        </p:tgtEl>
                                      </p:cBhvr>
                                      <p:to x="100000" y="80000"/>
                                    </p:animScale>
                                    <p:animScale>
                                      <p:cBhvr>
                                        <p:cTn id="96" dur="166" decel="50000">
                                          <p:stCondLst>
                                            <p:cond delay="1338"/>
                                          </p:stCondLst>
                                        </p:cTn>
                                        <p:tgtEl>
                                          <p:spTgt spid="7"/>
                                        </p:tgtEl>
                                      </p:cBhvr>
                                      <p:to x="100000" y="100000"/>
                                    </p:animScale>
                                    <p:animScale>
                                      <p:cBhvr>
                                        <p:cTn id="97" dur="26">
                                          <p:stCondLst>
                                            <p:cond delay="1642"/>
                                          </p:stCondLst>
                                        </p:cTn>
                                        <p:tgtEl>
                                          <p:spTgt spid="7"/>
                                        </p:tgtEl>
                                      </p:cBhvr>
                                      <p:to x="100000" y="90000"/>
                                    </p:animScale>
                                    <p:animScale>
                                      <p:cBhvr>
                                        <p:cTn id="98" dur="166" decel="50000">
                                          <p:stCondLst>
                                            <p:cond delay="1668"/>
                                          </p:stCondLst>
                                        </p:cTn>
                                        <p:tgtEl>
                                          <p:spTgt spid="7"/>
                                        </p:tgtEl>
                                      </p:cBhvr>
                                      <p:to x="100000" y="100000"/>
                                    </p:animScale>
                                    <p:animScale>
                                      <p:cBhvr>
                                        <p:cTn id="99" dur="26">
                                          <p:stCondLst>
                                            <p:cond delay="1808"/>
                                          </p:stCondLst>
                                        </p:cTn>
                                        <p:tgtEl>
                                          <p:spTgt spid="7"/>
                                        </p:tgtEl>
                                      </p:cBhvr>
                                      <p:to x="100000" y="95000"/>
                                    </p:animScale>
                                    <p:animScale>
                                      <p:cBhvr>
                                        <p:cTn id="10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46" grpId="0" animBg="1"/>
      <p:bldP spid="93247" grpId="0" animBg="1"/>
      <p:bldP spid="93189" grpId="0"/>
      <p:bldP spid="93199" grpId="0"/>
      <p:bldP spid="93201" grpId="0"/>
      <p:bldP spid="7"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1071546"/>
            <a:ext cx="8643999" cy="5693866"/>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اشتراک لفظی ماده امر</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لفظ امر مشترک لفظی بین دو معناست که سائر معانی هم به این دو معنا باز میگردد .</a:t>
            </a:r>
          </a:p>
          <a:p>
            <a:pPr algn="just"/>
            <a:r>
              <a:rPr lang="fa-IR" sz="2600" b="1" dirty="0" smtClean="0">
                <a:solidFill>
                  <a:srgbClr val="002060"/>
                </a:solidFill>
                <a:cs typeface="B Compset" pitchFamily="2" charset="-78"/>
              </a:rPr>
              <a:t>1- طلب :</a:t>
            </a:r>
          </a:p>
          <a:p>
            <a:pPr algn="just"/>
            <a:r>
              <a:rPr lang="fa-IR" sz="2600" b="1" dirty="0" smtClean="0">
                <a:solidFill>
                  <a:srgbClr val="002060"/>
                </a:solidFill>
                <a:cs typeface="B Compset" pitchFamily="2" charset="-78"/>
              </a:rPr>
              <a:t>مانند " امرتک بکذا " یا فَلْيَحْذَرِ الَّذِينَ يُخالِفُونَ عَنْ أَمْرِهِ أَن تُصِيبَهُمْ فَتْنَةٌ أَوْ يُصيبَهُمْ عَذابٌ أَلِيمٌ.</a:t>
            </a:r>
          </a:p>
          <a:p>
            <a:pPr algn="just"/>
            <a:r>
              <a:rPr lang="fa-IR" sz="2600" b="1" dirty="0" smtClean="0">
                <a:solidFill>
                  <a:srgbClr val="002060"/>
                </a:solidFill>
                <a:cs typeface="B Compset" pitchFamily="2" charset="-78"/>
              </a:rPr>
              <a:t>2- فعل :</a:t>
            </a:r>
          </a:p>
          <a:p>
            <a:pPr algn="just"/>
            <a:r>
              <a:rPr lang="fa-IR" sz="2600" b="1" dirty="0" smtClean="0">
                <a:solidFill>
                  <a:srgbClr val="002060"/>
                </a:solidFill>
                <a:cs typeface="B Compset" pitchFamily="2" charset="-78"/>
              </a:rPr>
              <a:t>به معناى کار و عمل خارجى با قطع نظر از حيثيت انتسابش مانند " و ما امر فرعون برشيد ” یا قُلْ إِنَّ الأمْرَ کُلَّهُ للهِ يُخْفُونَ في أَنْفُسِهِمْ ما لا يُبْدُونَ لَکَ  یا وَشاوِرْهُمْ فِي الأَمْرِ . </a:t>
            </a:r>
          </a:p>
          <a:p>
            <a:pPr algn="just"/>
            <a:r>
              <a:rPr lang="fa-IR" sz="2600" b="1" dirty="0" smtClean="0">
                <a:solidFill>
                  <a:srgbClr val="FF0000"/>
                </a:solidFill>
                <a:cs typeface="B Compset" pitchFamily="2" charset="-78"/>
              </a:rPr>
              <a:t>نکته :</a:t>
            </a:r>
          </a:p>
          <a:p>
            <a:pPr algn="just"/>
            <a:r>
              <a:rPr lang="fa-IR" sz="2600" b="1" dirty="0" smtClean="0">
                <a:solidFill>
                  <a:srgbClr val="002060"/>
                </a:solidFill>
                <a:cs typeface="B Compset" pitchFamily="2" charset="-78"/>
              </a:rPr>
              <a:t>امر بمعنای طلب جمعش اوامر است و امر بمعنای فعل جمعش امور است .</a:t>
            </a:r>
          </a:p>
          <a:p>
            <a:pPr algn="just"/>
            <a:endParaRPr lang="fa-IR" sz="2600" b="1" dirty="0" smtClean="0">
              <a:solidFill>
                <a:srgbClr val="002060"/>
              </a:solidFill>
              <a:cs typeface="B Compset" pitchFamily="2" charset="-78"/>
            </a:endParaRPr>
          </a:p>
          <a:p>
            <a:pPr algn="just"/>
            <a:endParaRPr lang="fa-IR" sz="2600" b="1" dirty="0" smtClean="0">
              <a:solidFill>
                <a:srgbClr val="002060"/>
              </a:solidFill>
              <a:cs typeface="B Compset" pitchFamily="2" charset="-78"/>
            </a:endParaRPr>
          </a:p>
          <a:p>
            <a:pPr algn="just"/>
            <a:endParaRPr lang="fa-IR" sz="26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428736"/>
            <a:ext cx="8572560" cy="4031873"/>
          </a:xfrm>
          <a:prstGeom prst="rect">
            <a:avLst/>
          </a:prstGeom>
        </p:spPr>
        <p:txBody>
          <a:bodyPr wrap="square">
            <a:spAutoFit/>
          </a:bodyPr>
          <a:lstStyle/>
          <a:p>
            <a:r>
              <a:rPr lang="fa-IR" sz="3200" b="1" dirty="0" smtClean="0">
                <a:cs typeface="B Compset" pitchFamily="2" charset="-78"/>
                <a:hlinkClick r:id="rId4" action="ppaction://hlinksldjump"/>
              </a:rPr>
              <a:t>علو و استعلاء</a:t>
            </a:r>
            <a:endParaRPr lang="fa-IR" sz="3200" b="1" dirty="0" smtClean="0">
              <a:cs typeface="B Compset" pitchFamily="2" charset="-78"/>
            </a:endParaRPr>
          </a:p>
          <a:p>
            <a:r>
              <a:rPr lang="fa-IR" sz="3200" b="1" dirty="0" smtClean="0">
                <a:cs typeface="B Compset" pitchFamily="2" charset="-78"/>
              </a:rPr>
              <a:t>برخى از اصوليان در امر کردن از طريق ماده امر و در نهى نمودن از طريق ماده نهى, علو را شرط دانسته اند و بر اين نظر هستند که آمر هنگام دستور دادن بايد نسبت به مأمور, بزرگى و رفعت مقام داشته باشد ، وگرنه امر محقق نمى شود . </a:t>
            </a:r>
          </a:p>
          <a:p>
            <a:r>
              <a:rPr lang="fa-IR" sz="3200" b="1" dirty="0" smtClean="0">
                <a:cs typeface="B Compset" pitchFamily="2" charset="-78"/>
              </a:rPr>
              <a:t> علو و رفعت مقام، گاهى حقيقى است , مثل علو خداوند نسبت به بندگان ، و گاهى اعتبارى و قرار دادى است، مثل علو رئيس اداره بر ديگر کارکنان .</a:t>
            </a:r>
          </a:p>
        </p:txBody>
      </p:sp>
    </p:spTree>
  </p:cSld>
  <p:clrMapOvr>
    <a:masterClrMapping/>
  </p:clrMapOvr>
  <p:transition advClick="0">
    <p:dissolv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71472" y="1571612"/>
            <a:ext cx="8286808" cy="2554545"/>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علو بدون استعلاء</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قائلین به این قول معتقدند همینکه طلب از عالی به دانی باشد کفایت می کند و نیازی به استعلاء نیست یعنی عالی اگر چه خفض جناح هم بکند باز به درخواست او , امر گفته می شود و هو خيرة المحقّق الخراساني قدس سرُّه.</a:t>
            </a:r>
          </a:p>
        </p:txBody>
      </p:sp>
    </p:spTree>
  </p:cSld>
  <p:clrMapOvr>
    <a:masterClrMapping/>
  </p:clrMapOvr>
  <p:transition advClick="0">
    <p:dissolv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71472" y="1428736"/>
            <a:ext cx="8286808" cy="2677656"/>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هم علو هم استعلاء</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قائلین به این قول می گویند به کلام کسی که استدعاء می کند امر نمی گویند لذا هم علو باید داشته باشد هم استعلاء و هو خيرة السيد الإمام الخميني قدس سرُّه .</a:t>
            </a:r>
          </a:p>
          <a:p>
            <a:pPr algn="just"/>
            <a:endParaRPr lang="fa-IR" sz="2800" b="1" dirty="0" smtClean="0">
              <a:solidFill>
                <a:srgbClr val="002060"/>
              </a:solidFill>
              <a:cs typeface="B Compset" pitchFamily="2" charset="-78"/>
            </a:endParaRP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3" y="1428736"/>
            <a:ext cx="8843005" cy="304698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علو یا استعلاء</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دلیل اینها این است که علو کافی است زیرا عالی اگر چه خفض جناح هم بکند باز به درخواست او , امر گفته می شود .</a:t>
            </a:r>
          </a:p>
          <a:p>
            <a:pPr algn="just"/>
            <a:r>
              <a:rPr lang="fa-IR" sz="3200" b="1" dirty="0" smtClean="0">
                <a:solidFill>
                  <a:srgbClr val="002060"/>
                </a:solidFill>
                <a:cs typeface="B Compset" pitchFamily="2" charset="-78"/>
              </a:rPr>
              <a:t>و همچنین استعلاء کافی است زیرا دانی مستعلی  را بخاطر امری که به ما فوقش می کند توبیخ می کنند و اگر واقعا کلام او , امر نبود توبیخ او معنا نداشت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857224" y="2143117"/>
            <a:ext cx="7643867" cy="206210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نه علو نه استعلاء </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می گویند علو و استعلاء از حقیقت امر خارجند و امر دال بر هیچیک از انها نیست و هو خيرة المحقّق البروجردي قدّس سرُّه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1357298"/>
            <a:ext cx="8715436" cy="3970318"/>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قول مختار</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به نظر ما قول دوم که شرطیت علو و استعلاء با هم بود حق است .</a:t>
            </a:r>
          </a:p>
          <a:p>
            <a:pPr algn="just"/>
            <a:r>
              <a:rPr lang="fa-IR" sz="2800" b="1" dirty="0" smtClean="0">
                <a:solidFill>
                  <a:srgbClr val="002060"/>
                </a:solidFill>
                <a:cs typeface="B Compset" pitchFamily="2" charset="-78"/>
              </a:rPr>
              <a:t>اما علو شرط است زیرا کسی که امر کند و مستعلی باشد اما عالی نباشد مورد مذمت قرار می گیرد که چرا تویی که عالی نیستی امر می کنی ؟</a:t>
            </a:r>
          </a:p>
          <a:p>
            <a:pPr algn="just"/>
            <a:r>
              <a:rPr lang="fa-IR" sz="2800" b="1" dirty="0" smtClean="0">
                <a:solidFill>
                  <a:srgbClr val="002060"/>
                </a:solidFill>
                <a:cs typeface="B Compset" pitchFamily="2" charset="-78"/>
              </a:rPr>
              <a:t>اما استعلاء شرط است زیرا به خواهش و استدعاء , امر اطلاق نمی شود و شاهدش هم قول بریرة به پیامبر است :</a:t>
            </a:r>
          </a:p>
          <a:p>
            <a:pPr algn="just"/>
            <a:r>
              <a:rPr lang="fa-IR" sz="2800" b="1" dirty="0" smtClean="0">
                <a:solidFill>
                  <a:srgbClr val="002060"/>
                </a:solidFill>
                <a:cs typeface="B Compset" pitchFamily="2" charset="-78"/>
              </a:rPr>
              <a:t>«تأمرني يا رسول الله؟ قال: إنّما أنا شافع» و این نشان می دهد که استدعاء و خواهش را امر نمی گویند .</a:t>
            </a: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36" y="1000108"/>
            <a:ext cx="9072596" cy="5093702"/>
          </a:xfrm>
          <a:prstGeom prst="rect">
            <a:avLst/>
          </a:prstGeom>
        </p:spPr>
        <p:txBody>
          <a:bodyPr wrap="square">
            <a:spAutoFit/>
          </a:bodyPr>
          <a:lstStyle/>
          <a:p>
            <a:pPr algn="just"/>
            <a:r>
              <a:rPr lang="fa-IR" sz="2500" b="1" dirty="0" smtClean="0">
                <a:solidFill>
                  <a:srgbClr val="002060"/>
                </a:solidFill>
                <a:cs typeface="B Compset" pitchFamily="2" charset="-78"/>
                <a:hlinkClick r:id="rId4" action="ppaction://hlinksldjump"/>
              </a:rPr>
              <a:t>دلالت ماده امر بر وجوب</a:t>
            </a:r>
            <a:endParaRPr lang="fa-IR" sz="2500" b="1" dirty="0" smtClean="0">
              <a:solidFill>
                <a:srgbClr val="002060"/>
              </a:solidFill>
              <a:cs typeface="B Compset" pitchFamily="2" charset="-78"/>
            </a:endParaRPr>
          </a:p>
          <a:p>
            <a:pPr algn="just"/>
            <a:r>
              <a:rPr lang="fa-IR" sz="2500" b="1" dirty="0" smtClean="0">
                <a:solidFill>
                  <a:srgbClr val="002060"/>
                </a:solidFill>
                <a:cs typeface="B Compset" pitchFamily="2" charset="-78"/>
              </a:rPr>
              <a:t>ميان اصوليان در اين که ماده امر (به معناى طلب ) آيا در وجوب ظهور دارد يا در استحباب يا در معنايى ديگر , ديدگاه هايي چند وجود دارد: </a:t>
            </a:r>
          </a:p>
          <a:p>
            <a:pPr algn="just"/>
            <a:r>
              <a:rPr lang="fa-IR" sz="2500" b="1" dirty="0" smtClean="0">
                <a:solidFill>
                  <a:srgbClr val="002060"/>
                </a:solidFill>
                <a:cs typeface="B Compset" pitchFamily="2" charset="-78"/>
              </a:rPr>
              <a:t> 1 ـ ظهور در وجوب (مختار مصنف)</a:t>
            </a:r>
          </a:p>
          <a:p>
            <a:pPr algn="just"/>
            <a:r>
              <a:rPr lang="fa-IR" sz="2500" b="1" dirty="0" smtClean="0">
                <a:solidFill>
                  <a:srgbClr val="002060"/>
                </a:solidFill>
                <a:cs typeface="B Compset" pitchFamily="2" charset="-78"/>
              </a:rPr>
              <a:t>دلیل این قول , تبادر است.</a:t>
            </a:r>
          </a:p>
          <a:p>
            <a:pPr algn="just"/>
            <a:r>
              <a:rPr lang="fa-IR" sz="2500" b="1" dirty="0" smtClean="0">
                <a:solidFill>
                  <a:srgbClr val="002060"/>
                </a:solidFill>
                <a:cs typeface="B Compset" pitchFamily="2" charset="-78"/>
              </a:rPr>
              <a:t> 2 ـ ظهور در استحباب </a:t>
            </a:r>
          </a:p>
          <a:p>
            <a:pPr algn="just"/>
            <a:r>
              <a:rPr lang="fa-IR" sz="2500" b="1" dirty="0" smtClean="0">
                <a:solidFill>
                  <a:srgbClr val="002060"/>
                </a:solidFill>
                <a:cs typeface="B Compset" pitchFamily="2" charset="-78"/>
              </a:rPr>
              <a:t> 3 ـ مشترک لفظى ميان وجوب و استحباب </a:t>
            </a:r>
          </a:p>
          <a:p>
            <a:pPr algn="just"/>
            <a:r>
              <a:rPr lang="fa-IR" sz="2500" b="1" dirty="0" smtClean="0">
                <a:solidFill>
                  <a:srgbClr val="002060"/>
                </a:solidFill>
                <a:cs typeface="B Compset" pitchFamily="2" charset="-78"/>
              </a:rPr>
              <a:t> 4 ـ مشترک معنوى بين وجوب و استحباب بوده و براى " مطلق طلب " وضع شده است . </a:t>
            </a:r>
          </a:p>
          <a:p>
            <a:pPr algn="just"/>
            <a:r>
              <a:rPr lang="fa-IR" sz="2500" b="1" dirty="0" smtClean="0">
                <a:solidFill>
                  <a:srgbClr val="FF0000"/>
                </a:solidFill>
                <a:cs typeface="B Compset" pitchFamily="2" charset="-78"/>
              </a:rPr>
              <a:t>مویدات قول مختار :</a:t>
            </a:r>
          </a:p>
          <a:p>
            <a:pPr algn="just"/>
            <a:r>
              <a:rPr lang="fa-IR" sz="2500" b="1" dirty="0" smtClean="0">
                <a:solidFill>
                  <a:srgbClr val="002060"/>
                </a:solidFill>
                <a:cs typeface="B Compset" pitchFamily="2" charset="-78"/>
              </a:rPr>
              <a:t>1- قوله سبحانه: (فَلْيَحْذَرِ الّذينَ يُخالِفُونَ عَنْ أَمْرِهِ أَنْ تُصِيبَهُمْ فِتْنَةٌ أَوْ يُصيبَهُمْ عَذابٌ أَليم) </a:t>
            </a:r>
          </a:p>
          <a:p>
            <a:pPr algn="just"/>
            <a:r>
              <a:rPr lang="fa-IR" sz="2500" b="1" dirty="0" smtClean="0">
                <a:solidFill>
                  <a:srgbClr val="002060"/>
                </a:solidFill>
                <a:cs typeface="B Compset" pitchFamily="2" charset="-78"/>
              </a:rPr>
              <a:t>2- قوله سبحانه: (ما مَنَعَکَ أَلاّ تَسْجُدَ إِذْ أَمَرْتُکَ) </a:t>
            </a:r>
          </a:p>
          <a:p>
            <a:pPr algn="just"/>
            <a:r>
              <a:rPr lang="fa-IR" sz="2500" b="1" dirty="0" smtClean="0">
                <a:solidFill>
                  <a:srgbClr val="002060"/>
                </a:solidFill>
                <a:cs typeface="B Compset" pitchFamily="2" charset="-78"/>
              </a:rPr>
              <a:t>3- قوله تعالي: (عَلَيْها مَلائِکَةٌ غِلاظٌ شِدادٌ لا يَعْصُونَ اللهَ ما أَمَرَهُمْ) </a:t>
            </a:r>
          </a:p>
          <a:p>
            <a:pPr algn="just"/>
            <a:r>
              <a:rPr lang="fa-IR" sz="2500" b="1" dirty="0" smtClean="0">
                <a:solidFill>
                  <a:srgbClr val="002060"/>
                </a:solidFill>
                <a:cs typeface="B Compset" pitchFamily="2" charset="-78"/>
              </a:rPr>
              <a:t>4- قوله صلي الله عليه و آله وسلّم : «لولا أن أشُقّ علي أُمّتي لأمرتهم بالسواک» </a:t>
            </a:r>
          </a:p>
        </p:txBody>
      </p:sp>
    </p:spTree>
  </p:cSld>
  <p:clrMapOvr>
    <a:masterClrMapping/>
  </p:clrMapOvr>
  <p:transition advClick="0">
    <p:dissolv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1214422"/>
            <a:ext cx="8643999"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4" action="ppaction://hlinksldjump"/>
              </a:rPr>
              <a:t>هیئت امر</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مراد از هیئت امر , صيغه فعل هاى امر است , چه امر غايب چه امر حاضر, چه معلوم و چه مجهول, چه ثلاثى و چه رباعى, چه مجرد و چه مزيد فيه . </a:t>
            </a:r>
          </a:p>
          <a:p>
            <a:pPr algn="just"/>
            <a:r>
              <a:rPr lang="fa-IR" sz="3200" b="1" dirty="0" smtClean="0">
                <a:solidFill>
                  <a:srgbClr val="002060"/>
                </a:solidFill>
                <a:cs typeface="B Compset" pitchFamily="2" charset="-78"/>
              </a:rPr>
              <a:t> و منظور از مانندهاى صيغه افعل , هر صيغه و يا کلمه اى است که داراى معناى طلبى باشد . مانند جمله هاى خبرى که در مقام انشا به کار مى روند ( چه جمله خبرى اسمى باشد مثل " ان الصلوة کانت على المؤمنين کتابا موقوتا " و چه جمله خبرى فعلى مثل " کتب عليکم الصيام " و نيز اسم فعل هايى که به معناى فعل امر است مثل " صه, مه و مهلا و... " . )</a:t>
            </a:r>
          </a:p>
        </p:txBody>
      </p:sp>
    </p:spTree>
  </p:cSld>
  <p:clrMapOvr>
    <a:masterClrMapping/>
  </p:clrMapOvr>
  <p:transition advClick="0">
    <p:dissolv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00035" y="952105"/>
            <a:ext cx="8286808" cy="5293757"/>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مفاد صیغه امر</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1 . انّها موضوعة للوجوب. </a:t>
            </a:r>
            <a:endParaRPr lang="en-US" sz="2600" dirty="0" smtClean="0">
              <a:solidFill>
                <a:srgbClr val="002060"/>
              </a:solidFill>
              <a:cs typeface="B Compset" pitchFamily="2" charset="-78"/>
            </a:endParaRPr>
          </a:p>
          <a:p>
            <a:pPr algn="just"/>
            <a:r>
              <a:rPr lang="fa-IR" sz="2600" b="1" dirty="0" smtClean="0">
                <a:solidFill>
                  <a:srgbClr val="002060"/>
                </a:solidFill>
                <a:cs typeface="B Compset" pitchFamily="2" charset="-78"/>
              </a:rPr>
              <a:t>2. انّها موضوعة للندب. </a:t>
            </a:r>
            <a:endParaRPr lang="en-US" sz="2600" dirty="0" smtClean="0">
              <a:solidFill>
                <a:srgbClr val="002060"/>
              </a:solidFill>
              <a:cs typeface="B Compset" pitchFamily="2" charset="-78"/>
            </a:endParaRPr>
          </a:p>
          <a:p>
            <a:pPr algn="just"/>
            <a:r>
              <a:rPr lang="fa-IR" sz="2600" b="1" dirty="0" smtClean="0">
                <a:solidFill>
                  <a:srgbClr val="002060"/>
                </a:solidFill>
                <a:cs typeface="B Compset" pitchFamily="2" charset="-78"/>
              </a:rPr>
              <a:t>3. انّها موضوعة للجامع بين الوجوب و الندب، أي الطلب </a:t>
            </a:r>
          </a:p>
          <a:p>
            <a:pPr algn="just"/>
            <a:r>
              <a:rPr lang="fa-IR" sz="2600" b="1" dirty="0" smtClean="0">
                <a:solidFill>
                  <a:srgbClr val="FF0000"/>
                </a:solidFill>
                <a:cs typeface="B Compset" pitchFamily="2" charset="-78"/>
              </a:rPr>
              <a:t>قول مختار :</a:t>
            </a:r>
          </a:p>
          <a:p>
            <a:pPr algn="just"/>
            <a:r>
              <a:rPr lang="fa-IR" sz="2600" b="1" dirty="0" smtClean="0">
                <a:solidFill>
                  <a:srgbClr val="002060"/>
                </a:solidFill>
                <a:cs typeface="B Compset" pitchFamily="2" charset="-78"/>
              </a:rPr>
              <a:t>صیغه امر برای انشاء البعث نحو ایجاد المتعلق وضع شده است نه وجوب و نه ندب . </a:t>
            </a:r>
          </a:p>
          <a:p>
            <a:pPr algn="just"/>
            <a:r>
              <a:rPr lang="fa-IR" sz="2600" b="1" dirty="0" smtClean="0">
                <a:solidFill>
                  <a:srgbClr val="002060"/>
                </a:solidFill>
                <a:cs typeface="B Compset" pitchFamily="2" charset="-78"/>
              </a:rPr>
              <a:t>دلیل ما هم تبادر و انسباق است فقول المولي لعبده: اذهب إلي السوق و اشتر اللحم عبارة أُخري عن بعثه إلي الذهاب و شراء اللحم .</a:t>
            </a:r>
          </a:p>
          <a:p>
            <a:pPr algn="just"/>
            <a:r>
              <a:rPr lang="fa-IR" sz="2600" b="1" dirty="0" smtClean="0">
                <a:solidFill>
                  <a:srgbClr val="FF0000"/>
                </a:solidFill>
                <a:cs typeface="B Compset" pitchFamily="2" charset="-78"/>
              </a:rPr>
              <a:t>نکته : </a:t>
            </a:r>
            <a:r>
              <a:rPr lang="fa-IR" sz="2600" b="1" dirty="0" smtClean="0">
                <a:solidFill>
                  <a:srgbClr val="002060"/>
                </a:solidFill>
                <a:cs typeface="B Compset" pitchFamily="2" charset="-78"/>
              </a:rPr>
              <a:t>اینکه هیئت افعل در معانی دیگری مانند تعجیز و تهدید و ..........  هم استعمال می شود به این معنا نیست که مشترک لفظی بین همه ان معانی باشد بلکه معنا و مستعمل فیه در تمام انها انشاء البعث نحو المتعلق است اگر چه دواعی در هر یک با دیگری فرق می کند .</a:t>
            </a:r>
          </a:p>
        </p:txBody>
      </p:sp>
    </p:spTree>
  </p:cSld>
  <p:clrMapOvr>
    <a:masterClrMapping/>
  </p:clrMapOvr>
  <p:transition advClick="0">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82276" name="AutoShape 4"/>
          <p:cNvSpPr>
            <a:spLocks noChangeArrowheads="1"/>
          </p:cNvSpPr>
          <p:nvPr/>
        </p:nvSpPr>
        <p:spPr bwMode="gray">
          <a:xfrm rot="5400000">
            <a:off x="4317208" y="2250273"/>
            <a:ext cx="504825" cy="576263"/>
          </a:xfrm>
          <a:prstGeom prst="chevron">
            <a:avLst>
              <a:gd name="adj" fmla="val 52514"/>
            </a:avLst>
          </a:prstGeom>
          <a:solidFill>
            <a:srgbClr val="FFCC00"/>
          </a:solidFill>
          <a:ln w="0" algn="ctr">
            <a:noFill/>
            <a:miter lim="800000"/>
            <a:headEnd/>
            <a:tailEnd/>
          </a:ln>
          <a:effectLst/>
        </p:spPr>
        <p:txBody>
          <a:bodyPr wrap="none" anchor="ctr"/>
          <a:lstStyle/>
          <a:p>
            <a:endParaRPr lang="fa-IR"/>
          </a:p>
        </p:txBody>
      </p:sp>
      <p:sp>
        <p:nvSpPr>
          <p:cNvPr id="182277" name="AutoShape 5"/>
          <p:cNvSpPr>
            <a:spLocks noChangeArrowheads="1"/>
          </p:cNvSpPr>
          <p:nvPr/>
        </p:nvSpPr>
        <p:spPr bwMode="gray">
          <a:xfrm rot="2496985">
            <a:off x="5708661" y="2018680"/>
            <a:ext cx="506413" cy="576263"/>
          </a:xfrm>
          <a:prstGeom prst="chevron">
            <a:avLst>
              <a:gd name="adj" fmla="val 52514"/>
            </a:avLst>
          </a:prstGeom>
          <a:solidFill>
            <a:srgbClr val="0099CC"/>
          </a:solidFill>
          <a:ln w="0" algn="ctr">
            <a:noFill/>
            <a:miter lim="800000"/>
            <a:headEnd/>
            <a:tailEnd/>
          </a:ln>
          <a:effectLst/>
        </p:spPr>
        <p:txBody>
          <a:bodyPr wrap="none" anchor="ctr"/>
          <a:lstStyle/>
          <a:p>
            <a:endParaRPr lang="fa-IR"/>
          </a:p>
        </p:txBody>
      </p:sp>
      <p:grpSp>
        <p:nvGrpSpPr>
          <p:cNvPr id="2" name="Group 48"/>
          <p:cNvGrpSpPr>
            <a:grpSpLocks/>
          </p:cNvGrpSpPr>
          <p:nvPr/>
        </p:nvGrpSpPr>
        <p:grpSpPr bwMode="auto">
          <a:xfrm>
            <a:off x="755650" y="2420938"/>
            <a:ext cx="2160588" cy="2160587"/>
            <a:chOff x="476" y="1525"/>
            <a:chExt cx="1361" cy="1361"/>
          </a:xfrm>
        </p:grpSpPr>
        <p:sp>
          <p:nvSpPr>
            <p:cNvPr id="182283" name="Oval 11"/>
            <p:cNvSpPr>
              <a:spLocks noChangeArrowheads="1"/>
            </p:cNvSpPr>
            <p:nvPr/>
          </p:nvSpPr>
          <p:spPr bwMode="gray">
            <a:xfrm>
              <a:off x="476" y="1525"/>
              <a:ext cx="1361" cy="1361"/>
            </a:xfrm>
            <a:prstGeom prst="ellipse">
              <a:avLst/>
            </a:prstGeom>
            <a:gradFill rotWithShape="1">
              <a:gsLst>
                <a:gs pos="0">
                  <a:srgbClr val="A886E0">
                    <a:gamma/>
                    <a:tint val="0"/>
                    <a:invGamma/>
                  </a:srgbClr>
                </a:gs>
                <a:gs pos="50000">
                  <a:srgbClr val="A886E0"/>
                </a:gs>
                <a:gs pos="100000">
                  <a:srgbClr val="A886E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84" name="Oval 12"/>
            <p:cNvSpPr>
              <a:spLocks noChangeArrowheads="1"/>
            </p:cNvSpPr>
            <p:nvPr/>
          </p:nvSpPr>
          <p:spPr bwMode="gray">
            <a:xfrm>
              <a:off x="476" y="1525"/>
              <a:ext cx="1361" cy="1361"/>
            </a:xfrm>
            <a:prstGeom prst="ellipse">
              <a:avLst/>
            </a:prstGeom>
            <a:gradFill rotWithShape="1">
              <a:gsLst>
                <a:gs pos="0">
                  <a:srgbClr val="A886E0">
                    <a:alpha val="32001"/>
                  </a:srgbClr>
                </a:gs>
                <a:gs pos="100000">
                  <a:srgbClr val="A886E0">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82285" name="Oval 13"/>
            <p:cNvSpPr>
              <a:spLocks noChangeArrowheads="1"/>
            </p:cNvSpPr>
            <p:nvPr/>
          </p:nvSpPr>
          <p:spPr bwMode="gray">
            <a:xfrm>
              <a:off x="565" y="1614"/>
              <a:ext cx="1183" cy="1183"/>
            </a:xfrm>
            <a:prstGeom prst="ellipse">
              <a:avLst/>
            </a:prstGeom>
            <a:gradFill rotWithShape="1">
              <a:gsLst>
                <a:gs pos="0">
                  <a:srgbClr val="A886E0">
                    <a:gamma/>
                    <a:shade val="54118"/>
                    <a:invGamma/>
                  </a:srgbClr>
                </a:gs>
                <a:gs pos="50000">
                  <a:srgbClr val="A886E0"/>
                </a:gs>
                <a:gs pos="100000">
                  <a:srgbClr val="A886E0">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86" name="Oval 14"/>
            <p:cNvSpPr>
              <a:spLocks noChangeArrowheads="1"/>
            </p:cNvSpPr>
            <p:nvPr/>
          </p:nvSpPr>
          <p:spPr bwMode="gray">
            <a:xfrm>
              <a:off x="566" y="1616"/>
              <a:ext cx="1183" cy="1183"/>
            </a:xfrm>
            <a:prstGeom prst="ellipse">
              <a:avLst/>
            </a:prstGeom>
            <a:gradFill rotWithShape="1">
              <a:gsLst>
                <a:gs pos="0">
                  <a:srgbClr val="A886E0">
                    <a:gamma/>
                    <a:shade val="63529"/>
                    <a:invGamma/>
                  </a:srgbClr>
                </a:gs>
                <a:gs pos="100000">
                  <a:srgbClr val="A886E0">
                    <a:alpha val="0"/>
                  </a:srgbClr>
                </a:gs>
              </a:gsLst>
              <a:lin ang="2700000" scaled="1"/>
            </a:gradFill>
            <a:ln w="38100" algn="ctr">
              <a:noFill/>
              <a:round/>
              <a:headEnd/>
              <a:tailEnd/>
            </a:ln>
            <a:effectLst/>
          </p:spPr>
          <p:txBody>
            <a:bodyPr anchor="ctr">
              <a:spAutoFit/>
            </a:bodyPr>
            <a:lstStyle/>
            <a:p>
              <a:endParaRPr lang="fa-IR"/>
            </a:p>
          </p:txBody>
        </p:sp>
        <p:sp>
          <p:nvSpPr>
            <p:cNvPr id="182287" name="Oval 15"/>
            <p:cNvSpPr>
              <a:spLocks noChangeArrowheads="1"/>
            </p:cNvSpPr>
            <p:nvPr/>
          </p:nvSpPr>
          <p:spPr bwMode="gray">
            <a:xfrm>
              <a:off x="624"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3" name="Group 16"/>
            <p:cNvGrpSpPr>
              <a:grpSpLocks/>
            </p:cNvGrpSpPr>
            <p:nvPr/>
          </p:nvGrpSpPr>
          <p:grpSpPr bwMode="auto">
            <a:xfrm>
              <a:off x="641" y="1685"/>
              <a:ext cx="1031" cy="1031"/>
              <a:chOff x="4166" y="1706"/>
              <a:chExt cx="1252" cy="1252"/>
            </a:xfrm>
          </p:grpSpPr>
          <p:sp>
            <p:nvSpPr>
              <p:cNvPr id="182289" name="Oval 1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290" name="Oval 1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291" name="Oval 1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292" name="Oval 2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1" name="Text Box 39"/>
            <p:cNvSpPr txBox="1">
              <a:spLocks noChangeArrowheads="1"/>
            </p:cNvSpPr>
            <p:nvPr/>
          </p:nvSpPr>
          <p:spPr bwMode="gray">
            <a:xfrm>
              <a:off x="617" y="2017"/>
              <a:ext cx="1003" cy="368"/>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2" action="ppaction://hlinksldjump"/>
                </a:rPr>
                <a:t>ثمره بحث</a:t>
              </a:r>
              <a:endParaRPr lang="en-US" sz="3200" dirty="0">
                <a:solidFill>
                  <a:srgbClr val="000000"/>
                </a:solidFill>
                <a:cs typeface="B Titr" pitchFamily="2" charset="-78"/>
              </a:endParaRPr>
            </a:p>
          </p:txBody>
        </p:sp>
      </p:grpSp>
      <p:grpSp>
        <p:nvGrpSpPr>
          <p:cNvPr id="4" name="Group 49"/>
          <p:cNvGrpSpPr>
            <a:grpSpLocks/>
          </p:cNvGrpSpPr>
          <p:nvPr/>
        </p:nvGrpSpPr>
        <p:grpSpPr bwMode="auto">
          <a:xfrm>
            <a:off x="3554420" y="3054363"/>
            <a:ext cx="2160588" cy="2160587"/>
            <a:chOff x="2200" y="1525"/>
            <a:chExt cx="1361" cy="1361"/>
          </a:xfrm>
        </p:grpSpPr>
        <p:sp>
          <p:nvSpPr>
            <p:cNvPr id="182293" name="Oval 21"/>
            <p:cNvSpPr>
              <a:spLocks noChangeArrowheads="1"/>
            </p:cNvSpPr>
            <p:nvPr/>
          </p:nvSpPr>
          <p:spPr bwMode="gray">
            <a:xfrm>
              <a:off x="2200" y="1525"/>
              <a:ext cx="1361" cy="1361"/>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94" name="Oval 22"/>
            <p:cNvSpPr>
              <a:spLocks noChangeArrowheads="1"/>
            </p:cNvSpPr>
            <p:nvPr/>
          </p:nvSpPr>
          <p:spPr bwMode="gray">
            <a:xfrm>
              <a:off x="2200" y="1525"/>
              <a:ext cx="1361" cy="1361"/>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182295" name="Oval 23"/>
            <p:cNvSpPr>
              <a:spLocks noChangeArrowheads="1"/>
            </p:cNvSpPr>
            <p:nvPr/>
          </p:nvSpPr>
          <p:spPr bwMode="gray">
            <a:xfrm>
              <a:off x="2289" y="1614"/>
              <a:ext cx="1183" cy="1183"/>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96" name="Oval 24"/>
            <p:cNvSpPr>
              <a:spLocks noChangeArrowheads="1"/>
            </p:cNvSpPr>
            <p:nvPr/>
          </p:nvSpPr>
          <p:spPr bwMode="gray">
            <a:xfrm>
              <a:off x="2290" y="1616"/>
              <a:ext cx="1183" cy="1183"/>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182297" name="Oval 25"/>
            <p:cNvSpPr>
              <a:spLocks noChangeArrowheads="1"/>
            </p:cNvSpPr>
            <p:nvPr/>
          </p:nvSpPr>
          <p:spPr bwMode="gray">
            <a:xfrm>
              <a:off x="2348"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5" name="Group 26"/>
            <p:cNvGrpSpPr>
              <a:grpSpLocks/>
            </p:cNvGrpSpPr>
            <p:nvPr/>
          </p:nvGrpSpPr>
          <p:grpSpPr bwMode="auto">
            <a:xfrm>
              <a:off x="2365" y="1685"/>
              <a:ext cx="1031" cy="1031"/>
              <a:chOff x="4166" y="1706"/>
              <a:chExt cx="1252" cy="1252"/>
            </a:xfrm>
          </p:grpSpPr>
          <p:sp>
            <p:nvSpPr>
              <p:cNvPr id="182299"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300"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301"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302"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2" name="Text Box 40"/>
            <p:cNvSpPr txBox="1">
              <a:spLocks noChangeArrowheads="1"/>
            </p:cNvSpPr>
            <p:nvPr/>
          </p:nvSpPr>
          <p:spPr bwMode="gray">
            <a:xfrm>
              <a:off x="2430" y="1847"/>
              <a:ext cx="877" cy="679"/>
            </a:xfrm>
            <a:prstGeom prst="rect">
              <a:avLst/>
            </a:prstGeom>
            <a:noFill/>
            <a:ln w="9525" algn="ctr">
              <a:noFill/>
              <a:miter lim="800000"/>
              <a:headEnd/>
              <a:tailEnd/>
            </a:ln>
            <a:effectLst/>
          </p:spPr>
          <p:txBody>
            <a:bodyPr wrap="none">
              <a:spAutoFit/>
            </a:bodyPr>
            <a:lstStyle/>
            <a:p>
              <a:r>
                <a:rPr lang="fa-IR" sz="3200" dirty="0" smtClean="0">
                  <a:solidFill>
                    <a:schemeClr val="accent5">
                      <a:lumMod val="10000"/>
                    </a:schemeClr>
                  </a:solidFill>
                  <a:cs typeface="B Titr" pitchFamily="2" charset="-78"/>
                  <a:hlinkClick r:id="rId3" action="ppaction://hlinksldjump"/>
                </a:rPr>
                <a:t>  حقیقت </a:t>
              </a:r>
            </a:p>
            <a:p>
              <a:r>
                <a:rPr lang="fa-IR" sz="3200" dirty="0" smtClean="0">
                  <a:solidFill>
                    <a:schemeClr val="accent5">
                      <a:lumMod val="10000"/>
                    </a:schemeClr>
                  </a:solidFill>
                  <a:cs typeface="B Titr" pitchFamily="2" charset="-78"/>
                  <a:hlinkClick r:id="rId3" action="ppaction://hlinksldjump"/>
                </a:rPr>
                <a:t>متشرعیه</a:t>
              </a:r>
              <a:endParaRPr lang="en-US" sz="3200" dirty="0">
                <a:solidFill>
                  <a:schemeClr val="accent5">
                    <a:lumMod val="10000"/>
                  </a:schemeClr>
                </a:solidFill>
                <a:cs typeface="B Titr" pitchFamily="2" charset="-78"/>
              </a:endParaRPr>
            </a:p>
          </p:txBody>
        </p:sp>
      </p:grpSp>
      <p:grpSp>
        <p:nvGrpSpPr>
          <p:cNvPr id="6" name="Group 50"/>
          <p:cNvGrpSpPr>
            <a:grpSpLocks/>
          </p:cNvGrpSpPr>
          <p:nvPr/>
        </p:nvGrpSpPr>
        <p:grpSpPr bwMode="auto">
          <a:xfrm>
            <a:off x="6227767" y="2420938"/>
            <a:ext cx="2160588" cy="2160587"/>
            <a:chOff x="3923" y="1525"/>
            <a:chExt cx="1361" cy="1361"/>
          </a:xfrm>
        </p:grpSpPr>
        <p:sp>
          <p:nvSpPr>
            <p:cNvPr id="182278" name="Oval 6"/>
            <p:cNvSpPr>
              <a:spLocks noChangeArrowheads="1"/>
            </p:cNvSpPr>
            <p:nvPr/>
          </p:nvSpPr>
          <p:spPr bwMode="gray">
            <a:xfrm>
              <a:off x="3923" y="1525"/>
              <a:ext cx="1361" cy="1361"/>
            </a:xfrm>
            <a:prstGeom prst="ellipse">
              <a:avLst/>
            </a:prstGeom>
            <a:gradFill rotWithShape="1">
              <a:gsLst>
                <a:gs pos="0">
                  <a:srgbClr val="0099CC">
                    <a:gamma/>
                    <a:tint val="0"/>
                    <a:invGamma/>
                  </a:srgbClr>
                </a:gs>
                <a:gs pos="50000">
                  <a:srgbClr val="0099CC"/>
                </a:gs>
                <a:gs pos="100000">
                  <a:srgbClr val="0099CC">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79" name="Oval 7"/>
            <p:cNvSpPr>
              <a:spLocks noChangeArrowheads="1"/>
            </p:cNvSpPr>
            <p:nvPr/>
          </p:nvSpPr>
          <p:spPr bwMode="gray">
            <a:xfrm>
              <a:off x="3923" y="1525"/>
              <a:ext cx="1361" cy="1361"/>
            </a:xfrm>
            <a:prstGeom prst="ellipse">
              <a:avLst/>
            </a:prstGeom>
            <a:gradFill rotWithShape="1">
              <a:gsLst>
                <a:gs pos="0">
                  <a:srgbClr val="0099CC">
                    <a:alpha val="32001"/>
                  </a:srgbClr>
                </a:gs>
                <a:gs pos="100000">
                  <a:srgbClr val="0099CC">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82280" name="Oval 8"/>
            <p:cNvSpPr>
              <a:spLocks noChangeArrowheads="1"/>
            </p:cNvSpPr>
            <p:nvPr/>
          </p:nvSpPr>
          <p:spPr bwMode="gray">
            <a:xfrm>
              <a:off x="4012" y="1614"/>
              <a:ext cx="1183" cy="1183"/>
            </a:xfrm>
            <a:prstGeom prst="ellipse">
              <a:avLst/>
            </a:prstGeom>
            <a:gradFill rotWithShape="1">
              <a:gsLst>
                <a:gs pos="0">
                  <a:srgbClr val="0099CC">
                    <a:gamma/>
                    <a:shade val="54118"/>
                    <a:invGamma/>
                  </a:srgbClr>
                </a:gs>
                <a:gs pos="50000">
                  <a:srgbClr val="0099CC"/>
                </a:gs>
                <a:gs pos="100000">
                  <a:srgbClr val="0099CC">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81" name="Oval 9"/>
            <p:cNvSpPr>
              <a:spLocks noChangeArrowheads="1"/>
            </p:cNvSpPr>
            <p:nvPr/>
          </p:nvSpPr>
          <p:spPr bwMode="gray">
            <a:xfrm>
              <a:off x="4013" y="1616"/>
              <a:ext cx="1183" cy="1183"/>
            </a:xfrm>
            <a:prstGeom prst="ellipse">
              <a:avLst/>
            </a:prstGeom>
            <a:gradFill rotWithShape="1">
              <a:gsLst>
                <a:gs pos="0">
                  <a:srgbClr val="0099CC">
                    <a:gamma/>
                    <a:shade val="63529"/>
                    <a:invGamma/>
                  </a:srgbClr>
                </a:gs>
                <a:gs pos="100000">
                  <a:srgbClr val="0099CC">
                    <a:alpha val="0"/>
                  </a:srgbClr>
                </a:gs>
              </a:gsLst>
              <a:lin ang="2700000" scaled="1"/>
            </a:gradFill>
            <a:ln w="38100" algn="ctr">
              <a:noFill/>
              <a:round/>
              <a:headEnd/>
              <a:tailEnd/>
            </a:ln>
            <a:effectLst/>
          </p:spPr>
          <p:txBody>
            <a:bodyPr anchor="ctr">
              <a:spAutoFit/>
            </a:bodyPr>
            <a:lstStyle/>
            <a:p>
              <a:endParaRPr lang="fa-IR"/>
            </a:p>
          </p:txBody>
        </p:sp>
        <p:sp>
          <p:nvSpPr>
            <p:cNvPr id="182282" name="Oval 10"/>
            <p:cNvSpPr>
              <a:spLocks noChangeArrowheads="1"/>
            </p:cNvSpPr>
            <p:nvPr/>
          </p:nvSpPr>
          <p:spPr bwMode="gray">
            <a:xfrm>
              <a:off x="4076"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7" name="Group 31"/>
            <p:cNvGrpSpPr>
              <a:grpSpLocks/>
            </p:cNvGrpSpPr>
            <p:nvPr/>
          </p:nvGrpSpPr>
          <p:grpSpPr bwMode="auto">
            <a:xfrm>
              <a:off x="4099" y="1685"/>
              <a:ext cx="1032" cy="1031"/>
              <a:chOff x="4166" y="1706"/>
              <a:chExt cx="1252" cy="1252"/>
            </a:xfrm>
          </p:grpSpPr>
          <p:sp>
            <p:nvSpPr>
              <p:cNvPr id="182304" name="Oval 32"/>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305"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306" name="Oval 34"/>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307" name="Oval 35"/>
              <p:cNvSpPr>
                <a:spLocks noChangeArrowheads="1"/>
              </p:cNvSpPr>
              <p:nvPr/>
            </p:nvSpPr>
            <p:spPr bwMode="gray">
              <a:xfrm>
                <a:off x="4258" y="1757"/>
                <a:ext cx="1032"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9" name="Text Box 47"/>
            <p:cNvSpPr txBox="1">
              <a:spLocks noChangeArrowheads="1"/>
            </p:cNvSpPr>
            <p:nvPr/>
          </p:nvSpPr>
          <p:spPr bwMode="gray">
            <a:xfrm>
              <a:off x="4185" y="1890"/>
              <a:ext cx="776" cy="679"/>
            </a:xfrm>
            <a:prstGeom prst="rect">
              <a:avLst/>
            </a:prstGeom>
            <a:noFill/>
            <a:ln w="9525" algn="ctr">
              <a:noFill/>
              <a:miter lim="800000"/>
              <a:headEnd/>
              <a:tailEnd/>
            </a:ln>
            <a:effectLst/>
          </p:spPr>
          <p:txBody>
            <a:bodyPr wrap="none">
              <a:spAutoFit/>
            </a:bodyPr>
            <a:lstStyle/>
            <a:p>
              <a:r>
                <a:rPr lang="fa-IR" sz="3200" b="1" dirty="0" smtClean="0">
                  <a:solidFill>
                    <a:schemeClr val="accent5">
                      <a:lumMod val="10000"/>
                    </a:schemeClr>
                  </a:solidFill>
                  <a:effectLst>
                    <a:outerShdw blurRad="38100" dist="38100" dir="2700000" algn="tl">
                      <a:srgbClr val="C0C0C0"/>
                    </a:outerShdw>
                  </a:effectLst>
                  <a:cs typeface="B Titr" pitchFamily="2" charset="-78"/>
                  <a:hlinkClick r:id="rId4" action="ppaction://hlinksldjump"/>
                </a:rPr>
                <a:t>حقیقت </a:t>
              </a:r>
            </a:p>
            <a:p>
              <a:r>
                <a:rPr lang="fa-IR" sz="3200" b="1" dirty="0" smtClean="0">
                  <a:solidFill>
                    <a:schemeClr val="accent5">
                      <a:lumMod val="10000"/>
                    </a:schemeClr>
                  </a:solidFill>
                  <a:effectLst>
                    <a:outerShdw blurRad="38100" dist="38100" dir="2700000" algn="tl">
                      <a:srgbClr val="C0C0C0"/>
                    </a:outerShdw>
                  </a:effectLst>
                  <a:cs typeface="B Titr" pitchFamily="2" charset="-78"/>
                  <a:hlinkClick r:id="rId4" action="ppaction://hlinksldjump"/>
                </a:rPr>
                <a:t>شرعیه</a:t>
              </a:r>
              <a:endParaRPr lang="en-US" sz="3200" b="1" dirty="0">
                <a:solidFill>
                  <a:schemeClr val="accent5">
                    <a:lumMod val="10000"/>
                  </a:schemeClr>
                </a:solidFill>
                <a:effectLst>
                  <a:outerShdw blurRad="38100" dist="38100" dir="2700000" algn="tl">
                    <a:srgbClr val="C0C0C0"/>
                  </a:outerShdw>
                </a:effectLst>
                <a:cs typeface="B Titr" pitchFamily="2" charset="-78"/>
              </a:endParaRPr>
            </a:p>
          </p:txBody>
        </p:sp>
      </p:grpSp>
      <p:grpSp>
        <p:nvGrpSpPr>
          <p:cNvPr id="8" name="Group 43"/>
          <p:cNvGrpSpPr/>
          <p:nvPr/>
        </p:nvGrpSpPr>
        <p:grpSpPr>
          <a:xfrm>
            <a:off x="3505200" y="-57160"/>
            <a:ext cx="2057400" cy="2057400"/>
            <a:chOff x="3505200" y="2590800"/>
            <a:chExt cx="2057400" cy="2057400"/>
          </a:xfrm>
        </p:grpSpPr>
        <p:grpSp>
          <p:nvGrpSpPr>
            <p:cNvPr id="9" name="Group 9"/>
            <p:cNvGrpSpPr>
              <a:grpSpLocks/>
            </p:cNvGrpSpPr>
            <p:nvPr/>
          </p:nvGrpSpPr>
          <p:grpSpPr bwMode="auto">
            <a:xfrm>
              <a:off x="3505200" y="2590800"/>
              <a:ext cx="2057400" cy="2057400"/>
              <a:chOff x="2016" y="1920"/>
              <a:chExt cx="1680" cy="1680"/>
            </a:xfrm>
          </p:grpSpPr>
          <p:sp>
            <p:nvSpPr>
              <p:cNvPr id="47" name="Oval 10"/>
              <p:cNvSpPr>
                <a:spLocks noChangeArrowheads="1"/>
              </p:cNvSpPr>
              <p:nvPr/>
            </p:nvSpPr>
            <p:spPr bwMode="gray">
              <a:xfrm>
                <a:off x="2016" y="1920"/>
                <a:ext cx="1680" cy="1680"/>
              </a:xfrm>
              <a:prstGeom prst="ellipse">
                <a:avLst/>
              </a:prstGeom>
              <a:gradFill rotWithShape="1">
                <a:gsLst>
                  <a:gs pos="0">
                    <a:schemeClr val="bg1"/>
                  </a:gs>
                  <a:gs pos="100000">
                    <a:schemeClr val="bg1">
                      <a:gamma/>
                      <a:shade val="0"/>
                      <a:invGamma/>
                    </a:schemeClr>
                  </a:gs>
                </a:gsLst>
                <a:lin ang="5400000" scaled="1"/>
              </a:gradFill>
              <a:ln w="9525">
                <a:solidFill>
                  <a:srgbClr val="000000"/>
                </a:solidFill>
                <a:round/>
                <a:headEnd/>
                <a:tailEnd/>
              </a:ln>
              <a:effectLst/>
            </p:spPr>
            <p:txBody>
              <a:bodyPr wrap="none" anchor="ctr"/>
              <a:lstStyle/>
              <a:p>
                <a:endParaRPr lang="fa-IR"/>
              </a:p>
            </p:txBody>
          </p:sp>
          <p:sp>
            <p:nvSpPr>
              <p:cNvPr id="48" name="Freeform 11"/>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bg1"/>
                  </a:gs>
                </a:gsLst>
                <a:lin ang="5400000" scaled="1"/>
              </a:gradFill>
              <a:ln w="0">
                <a:noFill/>
                <a:prstDash val="solid"/>
                <a:round/>
                <a:headEnd/>
                <a:tailEnd/>
              </a:ln>
            </p:spPr>
            <p:txBody>
              <a:bodyPr/>
              <a:lstStyle/>
              <a:p>
                <a:endParaRPr lang="fa-IR"/>
              </a:p>
            </p:txBody>
          </p:sp>
        </p:grpSp>
        <p:sp>
          <p:nvSpPr>
            <p:cNvPr id="46" name="Text Box 18"/>
            <p:cNvSpPr txBox="1">
              <a:spLocks noChangeArrowheads="1"/>
            </p:cNvSpPr>
            <p:nvPr/>
          </p:nvSpPr>
          <p:spPr bwMode="gray">
            <a:xfrm>
              <a:off x="3581400" y="2969830"/>
              <a:ext cx="1905000" cy="892552"/>
            </a:xfrm>
            <a:prstGeom prst="rect">
              <a:avLst/>
            </a:prstGeom>
            <a:noFill/>
            <a:ln w="9525">
              <a:noFill/>
              <a:miter lim="800000"/>
              <a:headEnd/>
              <a:tailEnd/>
            </a:ln>
            <a:effectLst/>
          </p:spPr>
          <p:txBody>
            <a:bodyPr wrap="square">
              <a:spAutoFit/>
            </a:bodyPr>
            <a:lstStyle/>
            <a:p>
              <a:r>
                <a:rPr lang="fa-IR" sz="2400" b="1" dirty="0" smtClean="0">
                  <a:solidFill>
                    <a:srgbClr val="FFFFFF"/>
                  </a:solidFill>
                  <a:effectLst>
                    <a:outerShdw blurRad="38100" dist="38100" dir="2700000" algn="tl">
                      <a:srgbClr val="C0C0C0"/>
                    </a:outerShdw>
                  </a:effectLst>
                  <a:cs typeface="B Titr" pitchFamily="2" charset="-78"/>
                </a:rPr>
                <a:t>         (10)</a:t>
              </a:r>
            </a:p>
            <a:p>
              <a:r>
                <a:rPr lang="fa-IR" sz="2800" b="1" dirty="0" smtClean="0">
                  <a:solidFill>
                    <a:srgbClr val="FFFFFF"/>
                  </a:solidFill>
                  <a:effectLst>
                    <a:outerShdw blurRad="38100" dist="38100" dir="2700000" algn="tl">
                      <a:srgbClr val="C0C0C0"/>
                    </a:outerShdw>
                  </a:effectLst>
                  <a:cs typeface="B Titr" pitchFamily="2" charset="-78"/>
                </a:rPr>
                <a:t>حقیقت شرعیه</a:t>
              </a:r>
              <a:endParaRPr lang="en-US" sz="2800" b="1" dirty="0">
                <a:solidFill>
                  <a:srgbClr val="FFFFFF"/>
                </a:solidFill>
                <a:effectLst>
                  <a:outerShdw blurRad="38100" dist="38100" dir="2700000" algn="tl">
                    <a:srgbClr val="C0C0C0"/>
                  </a:outerShdw>
                </a:effectLst>
                <a:cs typeface="B Titr" pitchFamily="2" charset="-78"/>
              </a:endParaRPr>
            </a:p>
          </p:txBody>
        </p:sp>
      </p:grpSp>
      <p:sp>
        <p:nvSpPr>
          <p:cNvPr id="49" name="AutoShape 4"/>
          <p:cNvSpPr>
            <a:spLocks noChangeArrowheads="1"/>
          </p:cNvSpPr>
          <p:nvPr/>
        </p:nvSpPr>
        <p:spPr bwMode="gray">
          <a:xfrm rot="8313788">
            <a:off x="2976097" y="2091361"/>
            <a:ext cx="575879" cy="576263"/>
          </a:xfrm>
          <a:prstGeom prst="chevron">
            <a:avLst>
              <a:gd name="adj" fmla="val 52514"/>
            </a:avLst>
          </a:prstGeom>
          <a:solidFill>
            <a:schemeClr val="accent2"/>
          </a:solidFill>
          <a:ln w="0" algn="ctr">
            <a:noFill/>
            <a:miter lim="800000"/>
            <a:headEnd/>
            <a:tailEnd/>
          </a:ln>
          <a:effectLst/>
        </p:spPr>
        <p:txBody>
          <a:bodyPr wrap="none" anchor="ctr"/>
          <a:lstStyle/>
          <a:p>
            <a:endParaRPr lang="fa-IR"/>
          </a:p>
        </p:txBody>
      </p:sp>
      <p:sp>
        <p:nvSpPr>
          <p:cNvPr id="50" name="Action Button: Return 49">
            <a:hlinkClick r:id="rId5" action="ppaction://hlinksldjump" highlightClick="1"/>
          </p:cNvPr>
          <p:cNvSpPr/>
          <p:nvPr/>
        </p:nvSpPr>
        <p:spPr bwMode="auto">
          <a:xfrm>
            <a:off x="4929190" y="428604"/>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182276"/>
                                        </p:tgtEl>
                                        <p:attrNameLst>
                                          <p:attrName>style.visibility</p:attrName>
                                        </p:attrNameLst>
                                      </p:cBhvr>
                                      <p:to>
                                        <p:strVal val="visible"/>
                                      </p:to>
                                    </p:set>
                                    <p:animEffect transition="in" filter="fade">
                                      <p:cBhvr>
                                        <p:cTn id="7" dur="770" decel="100000"/>
                                        <p:tgtEl>
                                          <p:spTgt spid="182276"/>
                                        </p:tgtEl>
                                      </p:cBhvr>
                                    </p:animEffect>
                                    <p:animScale>
                                      <p:cBhvr>
                                        <p:cTn id="8" dur="770" decel="100000"/>
                                        <p:tgtEl>
                                          <p:spTgt spid="182276"/>
                                        </p:tgtEl>
                                      </p:cBhvr>
                                      <p:from x="10000" y="10000"/>
                                      <p:to x="200000" y="450000"/>
                                    </p:animScale>
                                    <p:animScale>
                                      <p:cBhvr>
                                        <p:cTn id="9" dur="1230" accel="100000" fill="hold">
                                          <p:stCondLst>
                                            <p:cond delay="770"/>
                                          </p:stCondLst>
                                        </p:cTn>
                                        <p:tgtEl>
                                          <p:spTgt spid="182276"/>
                                        </p:tgtEl>
                                      </p:cBhvr>
                                      <p:from x="200000" y="450000"/>
                                      <p:to x="100000" y="100000"/>
                                    </p:animScale>
                                    <p:set>
                                      <p:cBhvr>
                                        <p:cTn id="10" dur="770" fill="hold"/>
                                        <p:tgtEl>
                                          <p:spTgt spid="182276"/>
                                        </p:tgtEl>
                                        <p:attrNameLst>
                                          <p:attrName>ppt_x</p:attrName>
                                        </p:attrNameLst>
                                      </p:cBhvr>
                                      <p:to>
                                        <p:strVal val="(0.5)"/>
                                      </p:to>
                                    </p:set>
                                    <p:anim from="(0.5)" to="(#ppt_x)" calcmode="lin" valueType="num">
                                      <p:cBhvr>
                                        <p:cTn id="11" dur="1230" accel="100000" fill="hold">
                                          <p:stCondLst>
                                            <p:cond delay="770"/>
                                          </p:stCondLst>
                                        </p:cTn>
                                        <p:tgtEl>
                                          <p:spTgt spid="182276"/>
                                        </p:tgtEl>
                                        <p:attrNameLst>
                                          <p:attrName>ppt_x</p:attrName>
                                        </p:attrNameLst>
                                      </p:cBhvr>
                                    </p:anim>
                                    <p:set>
                                      <p:cBhvr>
                                        <p:cTn id="12" dur="770" fill="hold"/>
                                        <p:tgtEl>
                                          <p:spTgt spid="182276"/>
                                        </p:tgtEl>
                                        <p:attrNameLst>
                                          <p:attrName>ppt_y</p:attrName>
                                        </p:attrNameLst>
                                      </p:cBhvr>
                                      <p:to>
                                        <p:strVal val="(#ppt_y+0.4)"/>
                                      </p:to>
                                    </p:set>
                                    <p:anim from="(#ppt_y+0.4)" to="(#ppt_y)" calcmode="lin" valueType="num">
                                      <p:cBhvr>
                                        <p:cTn id="13" dur="1230" accel="100000" fill="hold">
                                          <p:stCondLst>
                                            <p:cond delay="770"/>
                                          </p:stCondLst>
                                        </p:cTn>
                                        <p:tgtEl>
                                          <p:spTgt spid="182276"/>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182277"/>
                                        </p:tgtEl>
                                        <p:attrNameLst>
                                          <p:attrName>style.visibility</p:attrName>
                                        </p:attrNameLst>
                                      </p:cBhvr>
                                      <p:to>
                                        <p:strVal val="visible"/>
                                      </p:to>
                                    </p:set>
                                    <p:animEffect transition="in" filter="fade">
                                      <p:cBhvr>
                                        <p:cTn id="16" dur="770" decel="100000"/>
                                        <p:tgtEl>
                                          <p:spTgt spid="182277"/>
                                        </p:tgtEl>
                                      </p:cBhvr>
                                    </p:animEffect>
                                    <p:animScale>
                                      <p:cBhvr>
                                        <p:cTn id="17" dur="770" decel="100000"/>
                                        <p:tgtEl>
                                          <p:spTgt spid="182277"/>
                                        </p:tgtEl>
                                      </p:cBhvr>
                                      <p:from x="10000" y="10000"/>
                                      <p:to x="200000" y="450000"/>
                                    </p:animScale>
                                    <p:animScale>
                                      <p:cBhvr>
                                        <p:cTn id="18" dur="1230" accel="100000" fill="hold">
                                          <p:stCondLst>
                                            <p:cond delay="770"/>
                                          </p:stCondLst>
                                        </p:cTn>
                                        <p:tgtEl>
                                          <p:spTgt spid="182277"/>
                                        </p:tgtEl>
                                      </p:cBhvr>
                                      <p:from x="200000" y="450000"/>
                                      <p:to x="100000" y="100000"/>
                                    </p:animScale>
                                    <p:set>
                                      <p:cBhvr>
                                        <p:cTn id="19" dur="770" fill="hold"/>
                                        <p:tgtEl>
                                          <p:spTgt spid="182277"/>
                                        </p:tgtEl>
                                        <p:attrNameLst>
                                          <p:attrName>ppt_x</p:attrName>
                                        </p:attrNameLst>
                                      </p:cBhvr>
                                      <p:to>
                                        <p:strVal val="(0.5)"/>
                                      </p:to>
                                    </p:set>
                                    <p:anim from="(0.5)" to="(#ppt_x)" calcmode="lin" valueType="num">
                                      <p:cBhvr>
                                        <p:cTn id="20" dur="1230" accel="100000" fill="hold">
                                          <p:stCondLst>
                                            <p:cond delay="770"/>
                                          </p:stCondLst>
                                        </p:cTn>
                                        <p:tgtEl>
                                          <p:spTgt spid="182277"/>
                                        </p:tgtEl>
                                        <p:attrNameLst>
                                          <p:attrName>ppt_x</p:attrName>
                                        </p:attrNameLst>
                                      </p:cBhvr>
                                    </p:anim>
                                    <p:set>
                                      <p:cBhvr>
                                        <p:cTn id="21" dur="770" fill="hold"/>
                                        <p:tgtEl>
                                          <p:spTgt spid="182277"/>
                                        </p:tgtEl>
                                        <p:attrNameLst>
                                          <p:attrName>ppt_y</p:attrName>
                                        </p:attrNameLst>
                                      </p:cBhvr>
                                      <p:to>
                                        <p:strVal val="(#ppt_y+0.4)"/>
                                      </p:to>
                                    </p:set>
                                    <p:anim from="(#ppt_y+0.4)" to="(#ppt_y)" calcmode="lin" valueType="num">
                                      <p:cBhvr>
                                        <p:cTn id="22" dur="1230" accel="100000" fill="hold">
                                          <p:stCondLst>
                                            <p:cond delay="770"/>
                                          </p:stCondLst>
                                        </p:cTn>
                                        <p:tgtEl>
                                          <p:spTgt spid="182277"/>
                                        </p:tgtEl>
                                        <p:attrNameLst>
                                          <p:attrName>ppt_y</p:attrName>
                                        </p:attrNameLst>
                                      </p:cBhvr>
                                    </p:anim>
                                  </p:childTnLst>
                                </p:cTn>
                              </p:par>
                              <p:par>
                                <p:cTn id="23" presetID="5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770" decel="100000"/>
                                        <p:tgtEl>
                                          <p:spTgt spid="2"/>
                                        </p:tgtEl>
                                      </p:cBhvr>
                                    </p:animEffect>
                                    <p:animScale>
                                      <p:cBhvr>
                                        <p:cTn id="26" dur="770" decel="100000"/>
                                        <p:tgtEl>
                                          <p:spTgt spid="2"/>
                                        </p:tgtEl>
                                      </p:cBhvr>
                                      <p:from x="10000" y="10000"/>
                                      <p:to x="200000" y="450000"/>
                                    </p:animScale>
                                    <p:animScale>
                                      <p:cBhvr>
                                        <p:cTn id="27" dur="1230" accel="100000" fill="hold">
                                          <p:stCondLst>
                                            <p:cond delay="770"/>
                                          </p:stCondLst>
                                        </p:cTn>
                                        <p:tgtEl>
                                          <p:spTgt spid="2"/>
                                        </p:tgtEl>
                                      </p:cBhvr>
                                      <p:from x="200000" y="450000"/>
                                      <p:to x="100000" y="100000"/>
                                    </p:animScale>
                                    <p:set>
                                      <p:cBhvr>
                                        <p:cTn id="28" dur="770" fill="hold"/>
                                        <p:tgtEl>
                                          <p:spTgt spid="2"/>
                                        </p:tgtEl>
                                        <p:attrNameLst>
                                          <p:attrName>ppt_x</p:attrName>
                                        </p:attrNameLst>
                                      </p:cBhvr>
                                      <p:to>
                                        <p:strVal val="(0.5)"/>
                                      </p:to>
                                    </p:set>
                                    <p:anim from="(0.5)" to="(#ppt_x)" calcmode="lin" valueType="num">
                                      <p:cBhvr>
                                        <p:cTn id="29" dur="1230" accel="100000" fill="hold">
                                          <p:stCondLst>
                                            <p:cond delay="770"/>
                                          </p:stCondLst>
                                        </p:cTn>
                                        <p:tgtEl>
                                          <p:spTgt spid="2"/>
                                        </p:tgtEl>
                                        <p:attrNameLst>
                                          <p:attrName>ppt_x</p:attrName>
                                        </p:attrNameLst>
                                      </p:cBhvr>
                                    </p:anim>
                                    <p:set>
                                      <p:cBhvr>
                                        <p:cTn id="30" dur="770" fill="hold"/>
                                        <p:tgtEl>
                                          <p:spTgt spid="2"/>
                                        </p:tgtEl>
                                        <p:attrNameLst>
                                          <p:attrName>ppt_y</p:attrName>
                                        </p:attrNameLst>
                                      </p:cBhvr>
                                      <p:to>
                                        <p:strVal val="(#ppt_y+0.4)"/>
                                      </p:to>
                                    </p:set>
                                    <p:anim from="(#ppt_y+0.4)" to="(#ppt_y)" calcmode="lin" valueType="num">
                                      <p:cBhvr>
                                        <p:cTn id="31" dur="1230" accel="100000" fill="hold">
                                          <p:stCondLst>
                                            <p:cond delay="770"/>
                                          </p:stCondLst>
                                        </p:cTn>
                                        <p:tgtEl>
                                          <p:spTgt spid="2"/>
                                        </p:tgtEl>
                                        <p:attrNameLst>
                                          <p:attrName>ppt_y</p:attrName>
                                        </p:attrNameLst>
                                      </p:cBhvr>
                                    </p:anim>
                                  </p:childTnLst>
                                </p:cTn>
                              </p:par>
                              <p:par>
                                <p:cTn id="32" presetID="51"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770" decel="100000"/>
                                        <p:tgtEl>
                                          <p:spTgt spid="4"/>
                                        </p:tgtEl>
                                      </p:cBhvr>
                                    </p:animEffect>
                                    <p:animScale>
                                      <p:cBhvr>
                                        <p:cTn id="35" dur="770" decel="100000"/>
                                        <p:tgtEl>
                                          <p:spTgt spid="4"/>
                                        </p:tgtEl>
                                      </p:cBhvr>
                                      <p:from x="10000" y="10000"/>
                                      <p:to x="200000" y="450000"/>
                                    </p:animScale>
                                    <p:animScale>
                                      <p:cBhvr>
                                        <p:cTn id="36" dur="1230" accel="100000" fill="hold">
                                          <p:stCondLst>
                                            <p:cond delay="770"/>
                                          </p:stCondLst>
                                        </p:cTn>
                                        <p:tgtEl>
                                          <p:spTgt spid="4"/>
                                        </p:tgtEl>
                                      </p:cBhvr>
                                      <p:from x="200000" y="450000"/>
                                      <p:to x="100000" y="100000"/>
                                    </p:animScale>
                                    <p:set>
                                      <p:cBhvr>
                                        <p:cTn id="37" dur="770" fill="hold"/>
                                        <p:tgtEl>
                                          <p:spTgt spid="4"/>
                                        </p:tgtEl>
                                        <p:attrNameLst>
                                          <p:attrName>ppt_x</p:attrName>
                                        </p:attrNameLst>
                                      </p:cBhvr>
                                      <p:to>
                                        <p:strVal val="(0.5)"/>
                                      </p:to>
                                    </p:set>
                                    <p:anim from="(0.5)" to="(#ppt_x)" calcmode="lin" valueType="num">
                                      <p:cBhvr>
                                        <p:cTn id="38" dur="1230" accel="100000" fill="hold">
                                          <p:stCondLst>
                                            <p:cond delay="770"/>
                                          </p:stCondLst>
                                        </p:cTn>
                                        <p:tgtEl>
                                          <p:spTgt spid="4"/>
                                        </p:tgtEl>
                                        <p:attrNameLst>
                                          <p:attrName>ppt_x</p:attrName>
                                        </p:attrNameLst>
                                      </p:cBhvr>
                                    </p:anim>
                                    <p:set>
                                      <p:cBhvr>
                                        <p:cTn id="39" dur="770" fill="hold"/>
                                        <p:tgtEl>
                                          <p:spTgt spid="4"/>
                                        </p:tgtEl>
                                        <p:attrNameLst>
                                          <p:attrName>ppt_y</p:attrName>
                                        </p:attrNameLst>
                                      </p:cBhvr>
                                      <p:to>
                                        <p:strVal val="(#ppt_y+0.4)"/>
                                      </p:to>
                                    </p:set>
                                    <p:anim from="(#ppt_y+0.4)" to="(#ppt_y)" calcmode="lin" valueType="num">
                                      <p:cBhvr>
                                        <p:cTn id="40" dur="1230" accel="100000" fill="hold">
                                          <p:stCondLst>
                                            <p:cond delay="770"/>
                                          </p:stCondLst>
                                        </p:cTn>
                                        <p:tgtEl>
                                          <p:spTgt spid="4"/>
                                        </p:tgtEl>
                                        <p:attrNameLst>
                                          <p:attrName>ppt_y</p:attrName>
                                        </p:attrNameLst>
                                      </p:cBhvr>
                                    </p:anim>
                                  </p:childTnLst>
                                </p:cTn>
                              </p:par>
                              <p:par>
                                <p:cTn id="41" presetID="5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770" decel="100000"/>
                                        <p:tgtEl>
                                          <p:spTgt spid="6"/>
                                        </p:tgtEl>
                                      </p:cBhvr>
                                    </p:animEffect>
                                    <p:animScale>
                                      <p:cBhvr>
                                        <p:cTn id="44" dur="770" decel="100000"/>
                                        <p:tgtEl>
                                          <p:spTgt spid="6"/>
                                        </p:tgtEl>
                                      </p:cBhvr>
                                      <p:from x="10000" y="10000"/>
                                      <p:to x="200000" y="450000"/>
                                    </p:animScale>
                                    <p:animScale>
                                      <p:cBhvr>
                                        <p:cTn id="45" dur="1230" accel="100000" fill="hold">
                                          <p:stCondLst>
                                            <p:cond delay="770"/>
                                          </p:stCondLst>
                                        </p:cTn>
                                        <p:tgtEl>
                                          <p:spTgt spid="6"/>
                                        </p:tgtEl>
                                      </p:cBhvr>
                                      <p:from x="200000" y="450000"/>
                                      <p:to x="100000" y="100000"/>
                                    </p:animScale>
                                    <p:set>
                                      <p:cBhvr>
                                        <p:cTn id="46" dur="770" fill="hold"/>
                                        <p:tgtEl>
                                          <p:spTgt spid="6"/>
                                        </p:tgtEl>
                                        <p:attrNameLst>
                                          <p:attrName>ppt_x</p:attrName>
                                        </p:attrNameLst>
                                      </p:cBhvr>
                                      <p:to>
                                        <p:strVal val="(0.5)"/>
                                      </p:to>
                                    </p:set>
                                    <p:anim from="(0.5)" to="(#ppt_x)" calcmode="lin" valueType="num">
                                      <p:cBhvr>
                                        <p:cTn id="47" dur="1230" accel="100000" fill="hold">
                                          <p:stCondLst>
                                            <p:cond delay="770"/>
                                          </p:stCondLst>
                                        </p:cTn>
                                        <p:tgtEl>
                                          <p:spTgt spid="6"/>
                                        </p:tgtEl>
                                        <p:attrNameLst>
                                          <p:attrName>ppt_x</p:attrName>
                                        </p:attrNameLst>
                                      </p:cBhvr>
                                    </p:anim>
                                    <p:set>
                                      <p:cBhvr>
                                        <p:cTn id="48" dur="770" fill="hold"/>
                                        <p:tgtEl>
                                          <p:spTgt spid="6"/>
                                        </p:tgtEl>
                                        <p:attrNameLst>
                                          <p:attrName>ppt_y</p:attrName>
                                        </p:attrNameLst>
                                      </p:cBhvr>
                                      <p:to>
                                        <p:strVal val="(#ppt_y+0.4)"/>
                                      </p:to>
                                    </p:set>
                                    <p:anim from="(#ppt_y+0.4)" to="(#ppt_y)" calcmode="lin" valueType="num">
                                      <p:cBhvr>
                                        <p:cTn id="49" dur="1230" accel="100000" fill="hold">
                                          <p:stCondLst>
                                            <p:cond delay="770"/>
                                          </p:stCondLst>
                                        </p:cTn>
                                        <p:tgtEl>
                                          <p:spTgt spid="6"/>
                                        </p:tgtEl>
                                        <p:attrNameLst>
                                          <p:attrName>ppt_y</p:attrName>
                                        </p:attrNameLst>
                                      </p:cBhvr>
                                    </p:anim>
                                  </p:childTnLst>
                                </p:cTn>
                              </p:par>
                              <p:par>
                                <p:cTn id="50" presetID="51" presetClass="entr" presetSubtype="0" fill="hold"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770" decel="100000"/>
                                        <p:tgtEl>
                                          <p:spTgt spid="8"/>
                                        </p:tgtEl>
                                      </p:cBhvr>
                                    </p:animEffect>
                                    <p:animScale>
                                      <p:cBhvr>
                                        <p:cTn id="53" dur="770" decel="100000"/>
                                        <p:tgtEl>
                                          <p:spTgt spid="8"/>
                                        </p:tgtEl>
                                      </p:cBhvr>
                                      <p:from x="10000" y="10000"/>
                                      <p:to x="200000" y="450000"/>
                                    </p:animScale>
                                    <p:animScale>
                                      <p:cBhvr>
                                        <p:cTn id="54" dur="1230" accel="100000" fill="hold">
                                          <p:stCondLst>
                                            <p:cond delay="770"/>
                                          </p:stCondLst>
                                        </p:cTn>
                                        <p:tgtEl>
                                          <p:spTgt spid="8"/>
                                        </p:tgtEl>
                                      </p:cBhvr>
                                      <p:from x="200000" y="450000"/>
                                      <p:to x="100000" y="100000"/>
                                    </p:animScale>
                                    <p:set>
                                      <p:cBhvr>
                                        <p:cTn id="55" dur="770" fill="hold"/>
                                        <p:tgtEl>
                                          <p:spTgt spid="8"/>
                                        </p:tgtEl>
                                        <p:attrNameLst>
                                          <p:attrName>ppt_x</p:attrName>
                                        </p:attrNameLst>
                                      </p:cBhvr>
                                      <p:to>
                                        <p:strVal val="(0.5)"/>
                                      </p:to>
                                    </p:set>
                                    <p:anim from="(0.5)" to="(#ppt_x)" calcmode="lin" valueType="num">
                                      <p:cBhvr>
                                        <p:cTn id="56" dur="1230" accel="100000" fill="hold">
                                          <p:stCondLst>
                                            <p:cond delay="770"/>
                                          </p:stCondLst>
                                        </p:cTn>
                                        <p:tgtEl>
                                          <p:spTgt spid="8"/>
                                        </p:tgtEl>
                                        <p:attrNameLst>
                                          <p:attrName>ppt_x</p:attrName>
                                        </p:attrNameLst>
                                      </p:cBhvr>
                                    </p:anim>
                                    <p:set>
                                      <p:cBhvr>
                                        <p:cTn id="57" dur="770" fill="hold"/>
                                        <p:tgtEl>
                                          <p:spTgt spid="8"/>
                                        </p:tgtEl>
                                        <p:attrNameLst>
                                          <p:attrName>ppt_y</p:attrName>
                                        </p:attrNameLst>
                                      </p:cBhvr>
                                      <p:to>
                                        <p:strVal val="(#ppt_y+0.4)"/>
                                      </p:to>
                                    </p:set>
                                    <p:anim from="(#ppt_y+0.4)" to="(#ppt_y)" calcmode="lin" valueType="num">
                                      <p:cBhvr>
                                        <p:cTn id="58" dur="1230" accel="100000" fill="hold">
                                          <p:stCondLst>
                                            <p:cond delay="770"/>
                                          </p:stCondLst>
                                        </p:cTn>
                                        <p:tgtEl>
                                          <p:spTgt spid="8"/>
                                        </p:tgtEl>
                                        <p:attrNameLst>
                                          <p:attrName>ppt_y</p:attrName>
                                        </p:attrNameLst>
                                      </p:cBhvr>
                                    </p:anim>
                                  </p:childTnLst>
                                </p:cTn>
                              </p:par>
                              <p:par>
                                <p:cTn id="59" presetID="51" presetClass="entr" presetSubtype="0" fill="hold" grpId="0" nodeType="with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fade">
                                      <p:cBhvr>
                                        <p:cTn id="61" dur="770" decel="100000"/>
                                        <p:tgtEl>
                                          <p:spTgt spid="49"/>
                                        </p:tgtEl>
                                      </p:cBhvr>
                                    </p:animEffect>
                                    <p:animScale>
                                      <p:cBhvr>
                                        <p:cTn id="62" dur="770" decel="100000"/>
                                        <p:tgtEl>
                                          <p:spTgt spid="49"/>
                                        </p:tgtEl>
                                      </p:cBhvr>
                                      <p:from x="10000" y="10000"/>
                                      <p:to x="200000" y="450000"/>
                                    </p:animScale>
                                    <p:animScale>
                                      <p:cBhvr>
                                        <p:cTn id="63" dur="1230" accel="100000" fill="hold">
                                          <p:stCondLst>
                                            <p:cond delay="770"/>
                                          </p:stCondLst>
                                        </p:cTn>
                                        <p:tgtEl>
                                          <p:spTgt spid="49"/>
                                        </p:tgtEl>
                                      </p:cBhvr>
                                      <p:from x="200000" y="450000"/>
                                      <p:to x="100000" y="100000"/>
                                    </p:animScale>
                                    <p:set>
                                      <p:cBhvr>
                                        <p:cTn id="64" dur="770" fill="hold"/>
                                        <p:tgtEl>
                                          <p:spTgt spid="49"/>
                                        </p:tgtEl>
                                        <p:attrNameLst>
                                          <p:attrName>ppt_x</p:attrName>
                                        </p:attrNameLst>
                                      </p:cBhvr>
                                      <p:to>
                                        <p:strVal val="(0.5)"/>
                                      </p:to>
                                    </p:set>
                                    <p:anim from="(0.5)" to="(#ppt_x)" calcmode="lin" valueType="num">
                                      <p:cBhvr>
                                        <p:cTn id="65" dur="1230" accel="100000" fill="hold">
                                          <p:stCondLst>
                                            <p:cond delay="770"/>
                                          </p:stCondLst>
                                        </p:cTn>
                                        <p:tgtEl>
                                          <p:spTgt spid="49"/>
                                        </p:tgtEl>
                                        <p:attrNameLst>
                                          <p:attrName>ppt_x</p:attrName>
                                        </p:attrNameLst>
                                      </p:cBhvr>
                                    </p:anim>
                                    <p:set>
                                      <p:cBhvr>
                                        <p:cTn id="66" dur="770" fill="hold"/>
                                        <p:tgtEl>
                                          <p:spTgt spid="49"/>
                                        </p:tgtEl>
                                        <p:attrNameLst>
                                          <p:attrName>ppt_y</p:attrName>
                                        </p:attrNameLst>
                                      </p:cBhvr>
                                      <p:to>
                                        <p:strVal val="(#ppt_y+0.4)"/>
                                      </p:to>
                                    </p:set>
                                    <p:anim from="(#ppt_y+0.4)" to="(#ppt_y)" calcmode="lin" valueType="num">
                                      <p:cBhvr>
                                        <p:cTn id="67" dur="1230" accel="100000" fill="hold">
                                          <p:stCondLst>
                                            <p:cond delay="770"/>
                                          </p:stCondLst>
                                        </p:cTn>
                                        <p:tgtEl>
                                          <p:spTgt spid="49"/>
                                        </p:tgtEl>
                                        <p:attrNameLst>
                                          <p:attrName>ppt_y</p:attrName>
                                        </p:attrNameLst>
                                      </p:cBhvr>
                                    </p:anim>
                                  </p:childTnLst>
                                </p:cTn>
                              </p:par>
                              <p:par>
                                <p:cTn id="68" presetID="51" presetClass="entr" presetSubtype="0" fill="hold" grpId="0" nodeType="withEffect">
                                  <p:stCondLst>
                                    <p:cond delay="0"/>
                                  </p:stCondLst>
                                  <p:childTnLst>
                                    <p:set>
                                      <p:cBhvr>
                                        <p:cTn id="69" dur="1" fill="hold">
                                          <p:stCondLst>
                                            <p:cond delay="0"/>
                                          </p:stCondLst>
                                        </p:cTn>
                                        <p:tgtEl>
                                          <p:spTgt spid="50"/>
                                        </p:tgtEl>
                                        <p:attrNameLst>
                                          <p:attrName>style.visibility</p:attrName>
                                        </p:attrNameLst>
                                      </p:cBhvr>
                                      <p:to>
                                        <p:strVal val="visible"/>
                                      </p:to>
                                    </p:set>
                                    <p:animEffect transition="in" filter="fade">
                                      <p:cBhvr>
                                        <p:cTn id="70" dur="770" decel="100000"/>
                                        <p:tgtEl>
                                          <p:spTgt spid="50"/>
                                        </p:tgtEl>
                                      </p:cBhvr>
                                    </p:animEffect>
                                    <p:animScale>
                                      <p:cBhvr>
                                        <p:cTn id="71" dur="770" decel="100000"/>
                                        <p:tgtEl>
                                          <p:spTgt spid="50"/>
                                        </p:tgtEl>
                                      </p:cBhvr>
                                      <p:from x="10000" y="10000"/>
                                      <p:to x="200000" y="450000"/>
                                    </p:animScale>
                                    <p:animScale>
                                      <p:cBhvr>
                                        <p:cTn id="72" dur="1230" accel="100000" fill="hold">
                                          <p:stCondLst>
                                            <p:cond delay="770"/>
                                          </p:stCondLst>
                                        </p:cTn>
                                        <p:tgtEl>
                                          <p:spTgt spid="50"/>
                                        </p:tgtEl>
                                      </p:cBhvr>
                                      <p:from x="200000" y="450000"/>
                                      <p:to x="100000" y="100000"/>
                                    </p:animScale>
                                    <p:set>
                                      <p:cBhvr>
                                        <p:cTn id="73" dur="770" fill="hold"/>
                                        <p:tgtEl>
                                          <p:spTgt spid="50"/>
                                        </p:tgtEl>
                                        <p:attrNameLst>
                                          <p:attrName>ppt_x</p:attrName>
                                        </p:attrNameLst>
                                      </p:cBhvr>
                                      <p:to>
                                        <p:strVal val="(0.5)"/>
                                      </p:to>
                                    </p:set>
                                    <p:anim from="(0.5)" to="(#ppt_x)" calcmode="lin" valueType="num">
                                      <p:cBhvr>
                                        <p:cTn id="74" dur="1230" accel="100000" fill="hold">
                                          <p:stCondLst>
                                            <p:cond delay="770"/>
                                          </p:stCondLst>
                                        </p:cTn>
                                        <p:tgtEl>
                                          <p:spTgt spid="50"/>
                                        </p:tgtEl>
                                        <p:attrNameLst>
                                          <p:attrName>ppt_x</p:attrName>
                                        </p:attrNameLst>
                                      </p:cBhvr>
                                    </p:anim>
                                    <p:set>
                                      <p:cBhvr>
                                        <p:cTn id="75" dur="770" fill="hold"/>
                                        <p:tgtEl>
                                          <p:spTgt spid="50"/>
                                        </p:tgtEl>
                                        <p:attrNameLst>
                                          <p:attrName>ppt_y</p:attrName>
                                        </p:attrNameLst>
                                      </p:cBhvr>
                                      <p:to>
                                        <p:strVal val="(#ppt_y+0.4)"/>
                                      </p:to>
                                    </p:set>
                                    <p:anim from="(#ppt_y+0.4)" to="(#ppt_y)" calcmode="lin" valueType="num">
                                      <p:cBhvr>
                                        <p:cTn id="76" dur="1230" accel="100000" fill="hold">
                                          <p:stCondLst>
                                            <p:cond delay="770"/>
                                          </p:stCondLst>
                                        </p:cTn>
                                        <p:tgtEl>
                                          <p:spTgt spid="5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6" grpId="0" animBg="1"/>
      <p:bldP spid="182277" grpId="0" animBg="1"/>
      <p:bldP spid="49" grpId="0" animBg="1"/>
      <p:bldP spid="50"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8" y="928670"/>
            <a:ext cx="8501121"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ظهور صیغه امر</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اگر صیغه امر دال بر وجوب بود شکی در وجوب امتثالش نداریم اما اگر در مفاد صیغه امر , شک کردیم ایا دال بر وجوب است یا غیر وجوب ؟</a:t>
            </a:r>
          </a:p>
          <a:p>
            <a:pPr algn="just"/>
            <a:r>
              <a:rPr lang="fa-IR" sz="3200" b="1" dirty="0" smtClean="0">
                <a:solidFill>
                  <a:srgbClr val="002060"/>
                </a:solidFill>
                <a:cs typeface="B Compset" pitchFamily="2" charset="-78"/>
              </a:rPr>
              <a:t>قول حق این است که اگر چه صیغه امر  بالمطابقه دال بر وجوب نیست ولی بالالتزام دال بر وجوب است زیرا عقل می گوید برای تحصیل مومِّن در محدوده مولویت , باید امر مولا را امتثال کنی تا در پیشگاه او معذور باشی و این همان قاعده احتیاط است.</a:t>
            </a:r>
          </a:p>
          <a:p>
            <a:pPr algn="just"/>
            <a:endParaRPr lang="fa-IR" sz="3200" b="1" dirty="0" smtClean="0">
              <a:solidFill>
                <a:srgbClr val="002060"/>
              </a:solidFill>
              <a:cs typeface="B Compset" pitchFamily="2" charset="-78"/>
            </a:endParaRPr>
          </a:p>
          <a:p>
            <a:pPr algn="just"/>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00035" y="1000109"/>
            <a:ext cx="8215371" cy="5693866"/>
          </a:xfrm>
          <a:prstGeom prst="rect">
            <a:avLst/>
          </a:prstGeom>
        </p:spPr>
        <p:txBody>
          <a:bodyPr wrap="square">
            <a:spAutoFit/>
          </a:bodyPr>
          <a:lstStyle/>
          <a:p>
            <a:pPr algn="just"/>
            <a:r>
              <a:rPr lang="fa-IR" sz="2600" b="1" dirty="0" smtClean="0">
                <a:solidFill>
                  <a:srgbClr val="002060"/>
                </a:solidFill>
                <a:cs typeface="B Compset" pitchFamily="2" charset="-78"/>
                <a:hlinkClick r:id="rId3" action="ppaction://hlinksldjump"/>
              </a:rPr>
              <a:t>راههای دیگر داله بر وجوب</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هر صيغه و يا کلمه اى که داراى معناى طلبى باشد ظهور در وجوب دارد مانند :</a:t>
            </a:r>
          </a:p>
          <a:p>
            <a:pPr algn="just"/>
            <a:r>
              <a:rPr lang="fa-IR" sz="2600" b="1" dirty="0" smtClean="0">
                <a:solidFill>
                  <a:srgbClr val="FF0000"/>
                </a:solidFill>
                <a:cs typeface="B Compset" pitchFamily="2" charset="-78"/>
              </a:rPr>
              <a:t>آیات :</a:t>
            </a:r>
          </a:p>
          <a:p>
            <a:pPr algn="just"/>
            <a:r>
              <a:rPr lang="fa-IR" sz="2600" b="1" dirty="0" smtClean="0">
                <a:solidFill>
                  <a:srgbClr val="002060"/>
                </a:solidFill>
                <a:cs typeface="B Compset" pitchFamily="2" charset="-78"/>
              </a:rPr>
              <a:t>1- تعبیر به (فرض) و (کتابة) مثل (قَد فَرَضَ اللهُ لَکُمْ تَحِلَّةَ أَيْمانِکُمْ) و (کُتِبَ عَلَيْکُمُ الصِّيام) و ........</a:t>
            </a:r>
          </a:p>
          <a:p>
            <a:pPr algn="just"/>
            <a:r>
              <a:rPr lang="fa-IR" sz="2600" b="1" dirty="0" smtClean="0">
                <a:solidFill>
                  <a:srgbClr val="002060"/>
                </a:solidFill>
                <a:cs typeface="B Compset" pitchFamily="2" charset="-78"/>
              </a:rPr>
              <a:t>2- قرار دادن تکلیف در عهده مکلف مثل (وَ للهِ عَلَي النّاسِ حِجُّ الْبَيْتِ مَنْ اسْتَطاعَ إِلَيْهِ سَبِيلاً) </a:t>
            </a:r>
          </a:p>
          <a:p>
            <a:pPr algn="just"/>
            <a:r>
              <a:rPr lang="fa-IR" sz="2600" b="1" dirty="0" smtClean="0">
                <a:solidFill>
                  <a:srgbClr val="002060"/>
                </a:solidFill>
                <a:cs typeface="B Compset" pitchFamily="2" charset="-78"/>
              </a:rPr>
              <a:t>3- بیان حکم بصورت مضارع محقق الوقوع مثل (و الوالِداتُ يُِرضِعْنَ أَولادَهُنَّ حَولَيْنِ کامِلَين)  که دال بر امر اکید است .</a:t>
            </a:r>
          </a:p>
          <a:p>
            <a:pPr algn="just"/>
            <a:r>
              <a:rPr lang="fa-IR" sz="2600" b="1" dirty="0" smtClean="0">
                <a:solidFill>
                  <a:srgbClr val="FF0000"/>
                </a:solidFill>
                <a:cs typeface="B Compset" pitchFamily="2" charset="-78"/>
              </a:rPr>
              <a:t>روایات :</a:t>
            </a:r>
          </a:p>
          <a:p>
            <a:pPr algn="just"/>
            <a:r>
              <a:rPr lang="fa-IR" sz="2600" b="1" dirty="0" smtClean="0">
                <a:solidFill>
                  <a:srgbClr val="002060"/>
                </a:solidFill>
                <a:cs typeface="B Compset" pitchFamily="2" charset="-78"/>
              </a:rPr>
              <a:t>کثیرا ما در روایات اهلبیت الفاظی مانند «يَغْتَسِلُ»، «يُعيدُ الصلاة» و ..... امده که اگر چه این جمل در معنای حقیقی خودشان استعمال شده اند اما به داعی طلب و بعث القاء می شوند لذا ظهور در وجوب دارند . </a:t>
            </a:r>
          </a:p>
          <a:p>
            <a:pPr algn="just"/>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938832"/>
            <a:ext cx="8572560" cy="6140142"/>
          </a:xfrm>
          <a:prstGeom prst="rect">
            <a:avLst/>
          </a:prstGeom>
        </p:spPr>
        <p:txBody>
          <a:bodyPr wrap="square">
            <a:spAutoFit/>
          </a:bodyPr>
          <a:lstStyle/>
          <a:p>
            <a:pPr algn="just"/>
            <a:r>
              <a:rPr lang="fa-IR" sz="2300" b="1" dirty="0" smtClean="0">
                <a:solidFill>
                  <a:srgbClr val="002060"/>
                </a:solidFill>
                <a:cs typeface="B Compset" pitchFamily="2" charset="-78"/>
                <a:hlinkClick r:id="rId4" action="ppaction://hlinksldjump"/>
              </a:rPr>
              <a:t>امر عقیب حظر</a:t>
            </a:r>
            <a:endParaRPr lang="fa-IR" sz="2300" b="1" dirty="0" smtClean="0">
              <a:solidFill>
                <a:srgbClr val="002060"/>
              </a:solidFill>
              <a:cs typeface="B Compset" pitchFamily="2" charset="-78"/>
            </a:endParaRPr>
          </a:p>
          <a:p>
            <a:pPr algn="just"/>
            <a:r>
              <a:rPr lang="fa-IR" sz="2300" b="1" dirty="0" smtClean="0">
                <a:solidFill>
                  <a:srgbClr val="002060"/>
                </a:solidFill>
                <a:cs typeface="B Compset" pitchFamily="2" charset="-78"/>
              </a:rPr>
              <a:t> در مواردى که مولا ابتداء از چيزى که در گذشته واجب و يا مندوب و يا مباح بوده نهى کند و پس از مدتى دوباره به آن کار امر کند, اين امر را " امر عقيب حظر " مى گويند. </a:t>
            </a:r>
          </a:p>
          <a:p>
            <a:pPr algn="just"/>
            <a:r>
              <a:rPr lang="fa-IR" sz="2300" b="1" dirty="0" smtClean="0">
                <a:solidFill>
                  <a:srgbClr val="002060"/>
                </a:solidFill>
                <a:cs typeface="B Compset" pitchFamily="2" charset="-78"/>
              </a:rPr>
              <a:t> براى مثال, نوشيدن آب , مباح است ولى طبيب به بيمار مى گويد: " لا تشرب الماء " و او را از نوشيدن آب منع مى نمايد اما بعد از مدتى به او مى گويد: " اشرب الماء". </a:t>
            </a:r>
          </a:p>
          <a:p>
            <a:pPr algn="just"/>
            <a:r>
              <a:rPr lang="fa-IR" sz="2300" b="1" dirty="0" smtClean="0">
                <a:solidFill>
                  <a:srgbClr val="002060"/>
                </a:solidFill>
                <a:cs typeface="B Compset" pitchFamily="2" charset="-78"/>
              </a:rPr>
              <a:t> و يا اين که صيد و شکار کردن که امر مباحى است حاجى در حال احرام از آن نهى شده است به دليل آيه: " لا تقتلوا الصيد و انتم حرم ” ولى بعد از خارج شدن حاجى از احرام, خداوند مي فرمايد: " و اذا حللتم فاصطادوا ” و امر به صيد مي کند . </a:t>
            </a:r>
          </a:p>
          <a:p>
            <a:pPr algn="just"/>
            <a:r>
              <a:rPr lang="fa-IR" sz="2300" b="1" dirty="0" smtClean="0">
                <a:solidFill>
                  <a:srgbClr val="002060"/>
                </a:solidFill>
                <a:cs typeface="B Compset" pitchFamily="2" charset="-78"/>
              </a:rPr>
              <a:t> در اين که اين گونه اوامر در چه معنايى ظهور دارند اختلاف وجود دارد :</a:t>
            </a:r>
          </a:p>
          <a:p>
            <a:pPr algn="just"/>
            <a:r>
              <a:rPr lang="fa-IR" sz="2300" b="1" dirty="0" smtClean="0">
                <a:solidFill>
                  <a:srgbClr val="FF0000"/>
                </a:solidFill>
                <a:cs typeface="B Compset" pitchFamily="2" charset="-78"/>
              </a:rPr>
              <a:t>1. ظاهرة في الوجوب.  2. ظاهرة في الإباحة 3. فاقدة للظهور. (مختار مصنف)</a:t>
            </a:r>
          </a:p>
          <a:p>
            <a:pPr algn="just"/>
            <a:r>
              <a:rPr lang="fa-IR" sz="2000" b="1" dirty="0" smtClean="0">
                <a:solidFill>
                  <a:srgbClr val="002060"/>
                </a:solidFill>
                <a:cs typeface="B Compset" pitchFamily="2" charset="-78"/>
              </a:rPr>
              <a:t>دلیل مصنف این است که چون هم احتمال دارد که مولا رفع حرمت کرده باشد (اباحه) و هم اینکه بواسطه قرینه ای قصد ایجاب داشته است (وجوب) لذا چون هر دوی این احتمالات ممکن است پس در هیچیک ظهور ندارد و کلام مولا مجمل می شود.</a:t>
            </a:r>
          </a:p>
          <a:p>
            <a:pPr algn="just"/>
            <a:r>
              <a:rPr lang="fa-IR" sz="2000" b="1" dirty="0" smtClean="0">
                <a:solidFill>
                  <a:srgbClr val="FF0000"/>
                </a:solidFill>
                <a:cs typeface="B Compset" pitchFamily="2" charset="-78"/>
              </a:rPr>
              <a:t>نکته : </a:t>
            </a:r>
            <a:r>
              <a:rPr lang="fa-IR" sz="2000" b="1" dirty="0" smtClean="0">
                <a:solidFill>
                  <a:schemeClr val="accent2">
                    <a:lumMod val="75000"/>
                  </a:schemeClr>
                </a:solidFill>
                <a:cs typeface="B Compset" pitchFamily="2" charset="-78"/>
              </a:rPr>
              <a:t>گاهى از ناحيه مولا و شارع منع و حظرى نرسيده ; ولى مخاطب و مکلف پيش خود مى پندارد که اين کار برايش ممنوع است . به دنبال اين " توهم منع " , مولا او را به اين کار امر مى کند, که اين را امر عقيب توهم حظر مى گويند مانند کریمه (و البدن جعلناها لکم من شعائر الله ... </a:t>
            </a:r>
            <a:r>
              <a:rPr lang="fa-IR" sz="2000" b="1" u="sng" dirty="0" smtClean="0">
                <a:solidFill>
                  <a:schemeClr val="accent2">
                    <a:lumMod val="75000"/>
                  </a:schemeClr>
                </a:solidFill>
                <a:cs typeface="B Compset" pitchFamily="2" charset="-78"/>
              </a:rPr>
              <a:t>فکلوا</a:t>
            </a:r>
            <a:r>
              <a:rPr lang="fa-IR" sz="2000" b="1" dirty="0" smtClean="0">
                <a:solidFill>
                  <a:schemeClr val="accent2">
                    <a:lumMod val="75000"/>
                  </a:schemeClr>
                </a:solidFill>
                <a:cs typeface="B Compset" pitchFamily="2" charset="-78"/>
              </a:rPr>
              <a:t> منها و اطعموا) که بعد                                                    </a:t>
            </a:r>
          </a:p>
          <a:p>
            <a:pPr algn="just"/>
            <a:r>
              <a:rPr lang="fa-IR" sz="2000" b="1" dirty="0" smtClean="0">
                <a:solidFill>
                  <a:schemeClr val="accent2">
                    <a:lumMod val="75000"/>
                  </a:schemeClr>
                </a:solidFill>
                <a:cs typeface="B Compset" pitchFamily="2" charset="-78"/>
              </a:rPr>
              <a:t>                                                                    از توهم حرمت اکل گوشت قربانی در جاهلیت آمده است.</a:t>
            </a:r>
            <a:endParaRPr lang="en-US" sz="2000" b="1" dirty="0" smtClean="0">
              <a:solidFill>
                <a:schemeClr val="accent2">
                  <a:lumMod val="75000"/>
                </a:schemeClr>
              </a:solidFill>
              <a:cs typeface="B Compset" pitchFamily="2" charset="-78"/>
            </a:endParaRPr>
          </a:p>
          <a:p>
            <a:pPr algn="just"/>
            <a:endParaRPr lang="en-US" sz="2300"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 y="1000109"/>
            <a:ext cx="9144000" cy="5016758"/>
          </a:xfrm>
          <a:prstGeom prst="rect">
            <a:avLst/>
          </a:prstGeom>
        </p:spPr>
        <p:txBody>
          <a:bodyPr wrap="square">
            <a:spAutoFit/>
          </a:bodyPr>
          <a:lstStyle/>
          <a:p>
            <a:pPr algn="just"/>
            <a:r>
              <a:rPr lang="fa-IR" sz="2000" b="1" dirty="0" smtClean="0">
                <a:solidFill>
                  <a:schemeClr val="accent2">
                    <a:lumMod val="50000"/>
                  </a:schemeClr>
                </a:solidFill>
                <a:cs typeface="B Compset" pitchFamily="2" charset="-78"/>
                <a:hlinkClick r:id="rId4" action="ppaction://hlinksldjump"/>
              </a:rPr>
              <a:t>مرة و تکرار</a:t>
            </a:r>
            <a:endParaRPr lang="fa-IR" sz="2000" b="1" dirty="0" smtClean="0">
              <a:solidFill>
                <a:schemeClr val="accent2">
                  <a:lumMod val="50000"/>
                </a:schemeClr>
              </a:solidFill>
              <a:cs typeface="B Compset" pitchFamily="2" charset="-78"/>
            </a:endParaRPr>
          </a:p>
          <a:p>
            <a:pPr algn="just"/>
            <a:r>
              <a:rPr lang="fa-IR" sz="2000" b="1" dirty="0" smtClean="0">
                <a:solidFill>
                  <a:schemeClr val="accent2">
                    <a:lumMod val="50000"/>
                  </a:schemeClr>
                </a:solidFill>
                <a:cs typeface="B Compset" pitchFamily="2" charset="-78"/>
              </a:rPr>
              <a:t>هر گاه صيغه " افعل " عارى از هر گونه قرينه اى که بر مرّه و يا تکرار دلالت کند , به کار رود آيا دلالت بر مرّه دارد که در نتيجه بر مکلف لازم باشد در مقام امتثال ، فقط يک بار امر مولا را به جا آورد, يا دلالت بر تکرار دارد تا بر مکلف واجب باشد امر را چند بار انجام دهد يا بر هيچ يک دلالت نمى کند .</a:t>
            </a:r>
          </a:p>
          <a:p>
            <a:pPr algn="just"/>
            <a:r>
              <a:rPr lang="fa-IR" sz="2000" b="1" dirty="0" smtClean="0">
                <a:solidFill>
                  <a:schemeClr val="accent2">
                    <a:lumMod val="50000"/>
                  </a:schemeClr>
                </a:solidFill>
                <a:cs typeface="B Compset" pitchFamily="2" charset="-78"/>
              </a:rPr>
              <a:t>برخى از اصولى ها مسئله را از دو ديد بررسى نموده اند: از ديد دلالت ظهور وضعى و از ديد دلالت ظهور اطلاقى</a:t>
            </a:r>
            <a:endParaRPr lang="en-US" sz="2000" b="1" dirty="0" smtClean="0">
              <a:solidFill>
                <a:schemeClr val="accent2">
                  <a:lumMod val="50000"/>
                </a:schemeClr>
              </a:solidFill>
              <a:cs typeface="B Compset" pitchFamily="2" charset="-78"/>
            </a:endParaRPr>
          </a:p>
          <a:p>
            <a:pPr algn="just"/>
            <a:r>
              <a:rPr lang="fa-IR" sz="2000" b="1" dirty="0" smtClean="0">
                <a:solidFill>
                  <a:srgbClr val="FF0000"/>
                </a:solidFill>
                <a:cs typeface="B Compset" pitchFamily="2" charset="-78"/>
              </a:rPr>
              <a:t> الف ـ به لحاظ ظهور وضعى چهار نظريه وجود دارد: </a:t>
            </a:r>
            <a:endParaRPr lang="en-US" sz="2000" b="1" dirty="0" smtClean="0">
              <a:solidFill>
                <a:srgbClr val="FF0000"/>
              </a:solidFill>
              <a:cs typeface="B Compset" pitchFamily="2" charset="-78"/>
            </a:endParaRPr>
          </a:p>
          <a:p>
            <a:pPr algn="just"/>
            <a:r>
              <a:rPr lang="fa-IR" sz="2000" b="1" dirty="0" smtClean="0">
                <a:solidFill>
                  <a:schemeClr val="accent2">
                    <a:lumMod val="50000"/>
                  </a:schemeClr>
                </a:solidFill>
                <a:cs typeface="B Compset" pitchFamily="2" charset="-78"/>
              </a:rPr>
              <a:t> 1 ـ صيغه " افعل " براى </a:t>
            </a:r>
            <a:r>
              <a:rPr lang="fa-IR" sz="2000" b="1" dirty="0" smtClean="0">
                <a:solidFill>
                  <a:srgbClr val="FF0000"/>
                </a:solidFill>
                <a:cs typeface="B Compset" pitchFamily="2" charset="-78"/>
              </a:rPr>
              <a:t>دلالت بر مرّة </a:t>
            </a:r>
            <a:r>
              <a:rPr lang="fa-IR" sz="2000" b="1" dirty="0" smtClean="0">
                <a:solidFill>
                  <a:schemeClr val="accent2">
                    <a:lumMod val="50000"/>
                  </a:schemeClr>
                </a:solidFill>
                <a:cs typeface="B Compset" pitchFamily="2" charset="-78"/>
              </a:rPr>
              <a:t>وضع شده و استعمالش در تکرار مجازى است .</a:t>
            </a:r>
            <a:endParaRPr lang="en-US" sz="2000" b="1" dirty="0" smtClean="0">
              <a:solidFill>
                <a:schemeClr val="accent2">
                  <a:lumMod val="50000"/>
                </a:schemeClr>
              </a:solidFill>
              <a:cs typeface="B Compset" pitchFamily="2" charset="-78"/>
            </a:endParaRPr>
          </a:p>
          <a:p>
            <a:pPr algn="just"/>
            <a:r>
              <a:rPr lang="fa-IR" sz="2000" b="1" dirty="0" smtClean="0">
                <a:solidFill>
                  <a:schemeClr val="accent2">
                    <a:lumMod val="50000"/>
                  </a:schemeClr>
                </a:solidFill>
                <a:cs typeface="B Compset" pitchFamily="2" charset="-78"/>
              </a:rPr>
              <a:t> 2 ـ صيغه افعل براى </a:t>
            </a:r>
            <a:r>
              <a:rPr lang="fa-IR" sz="2000" b="1" dirty="0" smtClean="0">
                <a:solidFill>
                  <a:srgbClr val="FF0000"/>
                </a:solidFill>
                <a:cs typeface="B Compset" pitchFamily="2" charset="-78"/>
              </a:rPr>
              <a:t>دلالت بر تکرار </a:t>
            </a:r>
            <a:r>
              <a:rPr lang="fa-IR" sz="2000" b="1" dirty="0" smtClean="0">
                <a:solidFill>
                  <a:schemeClr val="accent2">
                    <a:lumMod val="50000"/>
                  </a:schemeClr>
                </a:solidFill>
                <a:cs typeface="B Compset" pitchFamily="2" charset="-78"/>
              </a:rPr>
              <a:t>وضع شده و استعمالش در مرّة مجاز است .</a:t>
            </a:r>
            <a:endParaRPr lang="en-US" sz="2000" b="1" dirty="0" smtClean="0">
              <a:solidFill>
                <a:schemeClr val="accent2">
                  <a:lumMod val="50000"/>
                </a:schemeClr>
              </a:solidFill>
              <a:cs typeface="B Compset" pitchFamily="2" charset="-78"/>
            </a:endParaRPr>
          </a:p>
          <a:p>
            <a:pPr algn="just"/>
            <a:r>
              <a:rPr lang="fa-IR" sz="2000" b="1" dirty="0" smtClean="0">
                <a:solidFill>
                  <a:schemeClr val="accent2">
                    <a:lumMod val="50000"/>
                  </a:schemeClr>
                </a:solidFill>
                <a:cs typeface="B Compset" pitchFamily="2" charset="-78"/>
              </a:rPr>
              <a:t> 3 ـ </a:t>
            </a:r>
            <a:r>
              <a:rPr lang="fa-IR" sz="2000" b="1" dirty="0" smtClean="0">
                <a:solidFill>
                  <a:srgbClr val="FF0000"/>
                </a:solidFill>
                <a:cs typeface="B Compset" pitchFamily="2" charset="-78"/>
              </a:rPr>
              <a:t>مشترک لفظى است ميان مرّه و تکرار </a:t>
            </a:r>
            <a:r>
              <a:rPr lang="fa-IR" sz="2000" b="1" dirty="0" smtClean="0">
                <a:solidFill>
                  <a:schemeClr val="accent2">
                    <a:lumMod val="50000"/>
                  </a:schemeClr>
                </a:solidFill>
                <a:cs typeface="B Compset" pitchFamily="2" charset="-78"/>
              </a:rPr>
              <a:t>و براى هر يک جداگانه وضع شده است .</a:t>
            </a:r>
            <a:endParaRPr lang="en-US" sz="2000" b="1" dirty="0" smtClean="0">
              <a:solidFill>
                <a:schemeClr val="accent2">
                  <a:lumMod val="50000"/>
                </a:schemeClr>
              </a:solidFill>
              <a:cs typeface="B Compset" pitchFamily="2" charset="-78"/>
            </a:endParaRPr>
          </a:p>
          <a:p>
            <a:pPr algn="just"/>
            <a:r>
              <a:rPr lang="fa-IR" sz="2000" b="1" dirty="0" smtClean="0">
                <a:solidFill>
                  <a:schemeClr val="accent2">
                    <a:lumMod val="50000"/>
                  </a:schemeClr>
                </a:solidFill>
                <a:cs typeface="B Compset" pitchFamily="2" charset="-78"/>
              </a:rPr>
              <a:t> 4 ـ صيغه افعل </a:t>
            </a:r>
            <a:r>
              <a:rPr lang="fa-IR" sz="2000" b="1" dirty="0" smtClean="0">
                <a:solidFill>
                  <a:srgbClr val="FF0000"/>
                </a:solidFill>
                <a:cs typeface="B Compset" pitchFamily="2" charset="-78"/>
              </a:rPr>
              <a:t>نه بر مرّه دلالت دارد و نه بر تکرار </a:t>
            </a:r>
            <a:r>
              <a:rPr lang="fa-IR" sz="2000" b="1" dirty="0" smtClean="0">
                <a:solidFill>
                  <a:schemeClr val="accent2">
                    <a:lumMod val="50000"/>
                  </a:schemeClr>
                </a:solidFill>
                <a:cs typeface="B Compset" pitchFamily="2" charset="-78"/>
              </a:rPr>
              <a:t>زیرا هيچ يک از ماده و هيئت آن دلالتى بر فور يا تراخى ندارد. (مختار مصنف)</a:t>
            </a:r>
            <a:endParaRPr lang="en-US" sz="2000" b="1" dirty="0" smtClean="0">
              <a:solidFill>
                <a:schemeClr val="accent2">
                  <a:lumMod val="50000"/>
                </a:schemeClr>
              </a:solidFill>
              <a:cs typeface="B Compset" pitchFamily="2" charset="-78"/>
            </a:endParaRPr>
          </a:p>
          <a:p>
            <a:pPr algn="just"/>
            <a:r>
              <a:rPr lang="fa-IR" sz="2000" b="1" dirty="0" smtClean="0">
                <a:solidFill>
                  <a:srgbClr val="FF0000"/>
                </a:solidFill>
                <a:cs typeface="B Compset" pitchFamily="2" charset="-78"/>
              </a:rPr>
              <a:t>ب ـ از نظر ظهور اطلاقى: </a:t>
            </a:r>
            <a:endParaRPr lang="en-US" sz="2000" b="1" dirty="0" smtClean="0">
              <a:solidFill>
                <a:srgbClr val="FF0000"/>
              </a:solidFill>
              <a:cs typeface="B Compset" pitchFamily="2" charset="-78"/>
            </a:endParaRPr>
          </a:p>
          <a:p>
            <a:pPr algn="just"/>
            <a:r>
              <a:rPr lang="fa-IR" sz="2000" b="1" dirty="0" smtClean="0">
                <a:solidFill>
                  <a:schemeClr val="accent2">
                    <a:lumMod val="50000"/>
                  </a:schemeClr>
                </a:solidFill>
                <a:cs typeface="B Compset" pitchFamily="2" charset="-78"/>
              </a:rPr>
              <a:t> برخى بر اين اعتقاداند که اگر مولا در مقام بيان باشد و کلام خود را مطلق آورد در صورت تمام بودن مقدمات حکمت , از اطلاق سخنانش مرّة استفاده مى شود; زيرا در چنين جاهايى, اين صيغه در " صرف الوجود " طبيعت ظهور دارد و صرف الوجود با وجود اولين فرد در خارج پديد مى آيد و بعد از به وجود آمدن اولين فرد, عقل حکم مى کند خواسته مولا بر آورده شده است و اگر فرد ديگرى را مى خواست بايد در سخنانش به آن تصريح مى نمود.</a:t>
            </a:r>
            <a:endParaRPr lang="en-US" sz="20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3999" cy="4939814"/>
          </a:xfrm>
          <a:prstGeom prst="rect">
            <a:avLst/>
          </a:prstGeom>
        </p:spPr>
        <p:txBody>
          <a:bodyPr wrap="square">
            <a:spAutoFit/>
          </a:bodyPr>
          <a:lstStyle/>
          <a:p>
            <a:pPr algn="just"/>
            <a:r>
              <a:rPr lang="fa-IR" sz="2100" b="1" dirty="0" smtClean="0">
                <a:solidFill>
                  <a:schemeClr val="accent2">
                    <a:lumMod val="50000"/>
                  </a:schemeClr>
                </a:solidFill>
                <a:cs typeface="B Compset" pitchFamily="2" charset="-78"/>
                <a:hlinkClick r:id="rId4" action="ppaction://hlinksldjump"/>
              </a:rPr>
              <a:t>فور و تراخی</a:t>
            </a:r>
            <a:endParaRPr lang="fa-IR" sz="2100" b="1" dirty="0" smtClean="0">
              <a:solidFill>
                <a:schemeClr val="accent2">
                  <a:lumMod val="50000"/>
                </a:schemeClr>
              </a:solidFill>
              <a:cs typeface="B Compset" pitchFamily="2" charset="-78"/>
            </a:endParaRPr>
          </a:p>
          <a:p>
            <a:pPr algn="just"/>
            <a:r>
              <a:rPr lang="fa-IR" sz="2100" b="1" dirty="0" smtClean="0">
                <a:solidFill>
                  <a:schemeClr val="accent2">
                    <a:lumMod val="50000"/>
                  </a:schemeClr>
                </a:solidFill>
                <a:cs typeface="B Compset" pitchFamily="2" charset="-78"/>
              </a:rPr>
              <a:t>در اصطلاح علم اصول ، فور به معناى شتاب کردن براى امتثال امر مولا در اولين زمان ممکن , و تراخى به معناى به تأخير انداختن امتثال امر مولا از اولين زمان ممکن است . </a:t>
            </a:r>
          </a:p>
          <a:p>
            <a:pPr algn="just"/>
            <a:r>
              <a:rPr lang="fa-IR" sz="2100" b="1" dirty="0" smtClean="0">
                <a:solidFill>
                  <a:schemeClr val="accent2">
                    <a:lumMod val="50000"/>
                  </a:schemeClr>
                </a:solidFill>
                <a:cs typeface="B Compset" pitchFamily="2" charset="-78"/>
              </a:rPr>
              <a:t>بحث اين گونه مطرح مى گردد که آيا امر بر فور دلالت مى کند يا بر تراخى و يا بر هيچ کدام دلالت ندارد .</a:t>
            </a:r>
          </a:p>
          <a:p>
            <a:pPr algn="just"/>
            <a:r>
              <a:rPr lang="fa-IR" sz="2100" b="1" dirty="0" smtClean="0">
                <a:solidFill>
                  <a:schemeClr val="accent2">
                    <a:lumMod val="50000"/>
                  </a:schemeClr>
                </a:solidFill>
                <a:cs typeface="B Compset" pitchFamily="2" charset="-78"/>
              </a:rPr>
              <a:t>علماى اصول در اين باره ديدگاه هاى متفاوتى ارائه نموده اند: </a:t>
            </a:r>
            <a:endParaRPr lang="en-US" sz="2100" b="1" dirty="0" smtClean="0">
              <a:solidFill>
                <a:schemeClr val="accent2">
                  <a:lumMod val="50000"/>
                </a:schemeClr>
              </a:solidFill>
              <a:cs typeface="B Compset" pitchFamily="2" charset="-78"/>
            </a:endParaRPr>
          </a:p>
          <a:p>
            <a:pPr algn="just"/>
            <a:r>
              <a:rPr lang="fa-IR" sz="2100" b="1" dirty="0" smtClean="0">
                <a:solidFill>
                  <a:schemeClr val="accent2">
                    <a:lumMod val="50000"/>
                  </a:schemeClr>
                </a:solidFill>
                <a:cs typeface="B Compset" pitchFamily="2" charset="-78"/>
              </a:rPr>
              <a:t> 1 ـ صيغه "افعل" </a:t>
            </a:r>
            <a:r>
              <a:rPr lang="fa-IR" sz="2100" b="1" dirty="0" smtClean="0">
                <a:solidFill>
                  <a:srgbClr val="FF0000"/>
                </a:solidFill>
                <a:cs typeface="B Compset" pitchFamily="2" charset="-78"/>
              </a:rPr>
              <a:t>ظهور وضعى در فوريت </a:t>
            </a:r>
            <a:r>
              <a:rPr lang="fa-IR" sz="2100" b="1" dirty="0" smtClean="0">
                <a:solidFill>
                  <a:schemeClr val="accent2">
                    <a:lumMod val="50000"/>
                  </a:schemeClr>
                </a:solidFill>
                <a:cs typeface="B Compset" pitchFamily="2" charset="-78"/>
              </a:rPr>
              <a:t>دارد , يعنى براى فوريت وضع شده است .</a:t>
            </a:r>
            <a:endParaRPr lang="en-US" sz="2100" b="1" dirty="0" smtClean="0">
              <a:solidFill>
                <a:schemeClr val="accent2">
                  <a:lumMod val="50000"/>
                </a:schemeClr>
              </a:solidFill>
              <a:cs typeface="B Compset" pitchFamily="2" charset="-78"/>
            </a:endParaRPr>
          </a:p>
          <a:p>
            <a:pPr algn="just"/>
            <a:r>
              <a:rPr lang="fa-IR" sz="2100" b="1" dirty="0" smtClean="0">
                <a:solidFill>
                  <a:schemeClr val="accent2">
                    <a:lumMod val="50000"/>
                  </a:schemeClr>
                </a:solidFill>
                <a:cs typeface="B Compset" pitchFamily="2" charset="-78"/>
              </a:rPr>
              <a:t> 2 ـ صيغه افعل , </a:t>
            </a:r>
            <a:r>
              <a:rPr lang="fa-IR" sz="2100" b="1" dirty="0" smtClean="0">
                <a:solidFill>
                  <a:srgbClr val="FF0000"/>
                </a:solidFill>
                <a:cs typeface="B Compset" pitchFamily="2" charset="-78"/>
              </a:rPr>
              <a:t>ظهور وضعى در تراخى </a:t>
            </a:r>
            <a:r>
              <a:rPr lang="fa-IR" sz="2100" b="1" dirty="0" smtClean="0">
                <a:solidFill>
                  <a:schemeClr val="accent2">
                    <a:lumMod val="50000"/>
                  </a:schemeClr>
                </a:solidFill>
                <a:cs typeface="B Compset" pitchFamily="2" charset="-78"/>
              </a:rPr>
              <a:t>دارد ; يعنى براى تراخى وضع شده است.</a:t>
            </a:r>
            <a:endParaRPr lang="en-US" sz="2100" b="1" dirty="0" smtClean="0">
              <a:solidFill>
                <a:schemeClr val="accent2">
                  <a:lumMod val="50000"/>
                </a:schemeClr>
              </a:solidFill>
              <a:cs typeface="B Compset" pitchFamily="2" charset="-78"/>
            </a:endParaRPr>
          </a:p>
          <a:p>
            <a:pPr algn="just"/>
            <a:r>
              <a:rPr lang="fa-IR" sz="2100" b="1" dirty="0" smtClean="0">
                <a:solidFill>
                  <a:schemeClr val="accent2">
                    <a:lumMod val="50000"/>
                  </a:schemeClr>
                </a:solidFill>
                <a:cs typeface="B Compset" pitchFamily="2" charset="-78"/>
              </a:rPr>
              <a:t> 3 ـ صيغه افعل , </a:t>
            </a:r>
            <a:r>
              <a:rPr lang="fa-IR" sz="2100" b="1" dirty="0" smtClean="0">
                <a:solidFill>
                  <a:srgbClr val="FF0000"/>
                </a:solidFill>
                <a:cs typeface="B Compset" pitchFamily="2" charset="-78"/>
              </a:rPr>
              <a:t>مشترک لفظى است ميان فور و تراخى </a:t>
            </a:r>
            <a:r>
              <a:rPr lang="fa-IR" sz="2100" b="1" dirty="0" smtClean="0">
                <a:solidFill>
                  <a:schemeClr val="accent2">
                    <a:lumMod val="50000"/>
                  </a:schemeClr>
                </a:solidFill>
                <a:cs typeface="B Compset" pitchFamily="2" charset="-78"/>
              </a:rPr>
              <a:t>.</a:t>
            </a:r>
            <a:endParaRPr lang="en-US" sz="2100" b="1" dirty="0" smtClean="0">
              <a:solidFill>
                <a:schemeClr val="accent2">
                  <a:lumMod val="50000"/>
                </a:schemeClr>
              </a:solidFill>
              <a:cs typeface="B Compset" pitchFamily="2" charset="-78"/>
            </a:endParaRPr>
          </a:p>
          <a:p>
            <a:pPr algn="just"/>
            <a:r>
              <a:rPr lang="fa-IR" sz="2100" b="1" dirty="0" smtClean="0">
                <a:solidFill>
                  <a:schemeClr val="accent2">
                    <a:lumMod val="50000"/>
                  </a:schemeClr>
                </a:solidFill>
                <a:cs typeface="B Compset" pitchFamily="2" charset="-78"/>
              </a:rPr>
              <a:t> 4 ـ صيغه افعل </a:t>
            </a:r>
            <a:r>
              <a:rPr lang="fa-IR" sz="2100" b="1" dirty="0" smtClean="0">
                <a:solidFill>
                  <a:srgbClr val="FF0000"/>
                </a:solidFill>
                <a:cs typeface="B Compset" pitchFamily="2" charset="-78"/>
              </a:rPr>
              <a:t>نه براى فوريت وضع شده نه براى تراخى </a:t>
            </a:r>
            <a:r>
              <a:rPr lang="fa-IR" sz="2100" b="1" dirty="0" smtClean="0">
                <a:solidFill>
                  <a:schemeClr val="accent2">
                    <a:lumMod val="50000"/>
                  </a:schemeClr>
                </a:solidFill>
                <a:cs typeface="B Compset" pitchFamily="2" charset="-78"/>
              </a:rPr>
              <a:t>و اساسا هيچ گونه دلالتى بر فوريت و تراخى ندارد نه به وضع، نه به اطلاق، و نه به حکم عقل ؛ و استفاده فوريت يا تراخى از امر، نياز به دليل و قرينه خاص دارد.</a:t>
            </a:r>
          </a:p>
          <a:p>
            <a:pPr algn="just"/>
            <a:r>
              <a:rPr lang="fa-IR" sz="2100" b="1" dirty="0" smtClean="0">
                <a:solidFill>
                  <a:srgbClr val="FF0000"/>
                </a:solidFill>
                <a:cs typeface="B Compset" pitchFamily="2" charset="-78"/>
              </a:rPr>
              <a:t>نکته 1: </a:t>
            </a:r>
            <a:r>
              <a:rPr lang="fa-IR" sz="2100" b="1" dirty="0" smtClean="0">
                <a:solidFill>
                  <a:schemeClr val="accent2">
                    <a:lumMod val="50000"/>
                  </a:schemeClr>
                </a:solidFill>
                <a:cs typeface="B Compset" pitchFamily="2" charset="-78"/>
              </a:rPr>
              <a:t>منظور کسانى که معتقداند امر بر فور دلالت دارد اين است که تقيد به فوريت در موضوع له امر مطرح است، و آن کس که به تراخى گراييده , منظورش وجوب تراخى است نه جواز آن.</a:t>
            </a:r>
          </a:p>
          <a:p>
            <a:pPr algn="just"/>
            <a:r>
              <a:rPr lang="fa-IR" sz="2100" b="1" dirty="0" smtClean="0">
                <a:solidFill>
                  <a:srgbClr val="FF0000"/>
                </a:solidFill>
                <a:cs typeface="B Compset" pitchFamily="2" charset="-78"/>
              </a:rPr>
              <a:t>نکته 2: </a:t>
            </a:r>
            <a:r>
              <a:rPr lang="fa-IR" sz="2100" b="1" dirty="0" smtClean="0">
                <a:solidFill>
                  <a:schemeClr val="accent2">
                    <a:lumMod val="50000"/>
                  </a:schemeClr>
                </a:solidFill>
                <a:cs typeface="B Compset" pitchFamily="2" charset="-78"/>
              </a:rPr>
              <a:t>استدل على القول بالفورية تارة بأنّها مقتضى صيغة الأمر (چون علل تشریعی مانند علل تکوینی اند و انفکاک معلول از علت محال است لذا تا امر مولا صادر شد(علت) باید معلولش که همان امتثال است بلافاصله محقق شود) وأُخرى بأنّها مقتضى الأدلّة الخارجية (مانند آيه مسارعه و آيه استباق)</a:t>
            </a:r>
            <a:endParaRPr lang="en-US" sz="21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949845"/>
            <a:ext cx="8572559" cy="5262979"/>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سقوط الامر عند الامتثال</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اجزاء در اصطلاح علم اصول عبارت است از اکتفا به امتثال امرى ـ با تمام اجزا و شرايط ـ از امتثال دوباره همان امر يا امرى ديگر; به اين بيان که: هرگاه مولا امرى را متوجه مکلف کند و او مأموربه را با تمام اجزا و شرايطى که مولا از او خواسته است , انجام دهد, باعث تحصيل غرض مولا و رضايت او مى گردد , که نتيجه آن, سقوط امر مولا و عدم لزوم امتثال مجدد آن از طرف مکلف مى باشد ـ چه به صورت ادا در وقت و چه به صورت قضا در خارج وقت .</a:t>
            </a:r>
          </a:p>
          <a:p>
            <a:pPr algn="just"/>
            <a:r>
              <a:rPr lang="fa-IR" sz="2800" b="1" dirty="0" smtClean="0">
                <a:solidFill>
                  <a:srgbClr val="FF0000"/>
                </a:solidFill>
                <a:cs typeface="B Compset" pitchFamily="2" charset="-78"/>
              </a:rPr>
              <a:t>نکته : </a:t>
            </a:r>
            <a:r>
              <a:rPr lang="fa-IR" sz="2800" b="1" dirty="0" smtClean="0">
                <a:solidFill>
                  <a:srgbClr val="002060"/>
                </a:solidFill>
                <a:cs typeface="B Compset" pitchFamily="2" charset="-78"/>
              </a:rPr>
              <a:t>در اینکه امتثال امر , موجب سقوط همان امر می شود شکی نیست زیرا هیئت امر دال بر طلب یا بعث است و طبیعت امر , یوجد بوجود فردٍ مّا , پس اگر مکلف , فردی از طبیعت را اتیان کرد امتثال امر کرده و وجهی برای بقاء امر نمی ماند .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9" y="956479"/>
            <a:ext cx="8429684" cy="5401479"/>
          </a:xfrm>
          <a:prstGeom prst="rect">
            <a:avLst/>
          </a:prstGeom>
        </p:spPr>
        <p:txBody>
          <a:bodyPr wrap="square">
            <a:spAutoFit/>
          </a:bodyPr>
          <a:lstStyle/>
          <a:p>
            <a:pPr algn="just"/>
            <a:r>
              <a:rPr lang="fa-IR" sz="2300" b="1" dirty="0" smtClean="0">
                <a:solidFill>
                  <a:srgbClr val="002060"/>
                </a:solidFill>
                <a:cs typeface="B Compset" pitchFamily="2" charset="-78"/>
                <a:hlinkClick r:id="rId4" action="ppaction://hlinksldjump"/>
              </a:rPr>
              <a:t>اجزاى ماموربه امر اضطرارى</a:t>
            </a:r>
            <a:endParaRPr lang="fa-IR" sz="2300" b="1" dirty="0" smtClean="0">
              <a:solidFill>
                <a:srgbClr val="002060"/>
              </a:solidFill>
              <a:cs typeface="B Compset" pitchFamily="2" charset="-78"/>
            </a:endParaRPr>
          </a:p>
          <a:p>
            <a:pPr algn="just"/>
            <a:r>
              <a:rPr lang="fa-IR" sz="2300" b="1" dirty="0" smtClean="0">
                <a:solidFill>
                  <a:srgbClr val="002060"/>
                </a:solidFill>
                <a:cs typeface="B Compset" pitchFamily="2" charset="-78"/>
              </a:rPr>
              <a:t>اِجزاى ماموربه امر اضطرارى به معناى کفايت انجام ماموربه امر اضطرارى ( امر واقعى ثانوى(مثل تیمم) ) از انجام دوباره آن در صورت رفع اضطرار است ; براى مثال, کسى که به علت نداشتن آب براى وضو , نماز خود را با تيمم مى خواند , آيا پس از دستيابى به آب , لازم است نمازى را که با تيمم خوانده اعاده يا قضا نمايد؟</a:t>
            </a:r>
          </a:p>
          <a:p>
            <a:pPr algn="just"/>
            <a:r>
              <a:rPr lang="fa-IR" sz="2300" b="1" dirty="0" smtClean="0">
                <a:solidFill>
                  <a:srgbClr val="FF0000"/>
                </a:solidFill>
                <a:cs typeface="B Compset" pitchFamily="2" charset="-78"/>
              </a:rPr>
              <a:t>عذر مستوعب و غیر مستوعب</a:t>
            </a:r>
          </a:p>
          <a:p>
            <a:pPr algn="just"/>
            <a:r>
              <a:rPr lang="fa-IR" sz="2300" b="1" dirty="0" smtClean="0">
                <a:solidFill>
                  <a:srgbClr val="002060"/>
                </a:solidFill>
                <a:cs typeface="B Compset" pitchFamily="2" charset="-78"/>
              </a:rPr>
              <a:t>اگر عذر ما غيرَ مستوعب بود یعنی در تمام وقت عبادت ,آن عذر باقی نبود و از طرفی قائل به جواز بدار باشیم یا اینکه عذر ما مستوعب و تمام وقت باقی بود بنا بر قول به اجزاء , اعاده و قضاء در اولی و قضاء در دومی واجب نیست .</a:t>
            </a:r>
          </a:p>
          <a:p>
            <a:pPr algn="just"/>
            <a:r>
              <a:rPr lang="fa-IR" sz="2300" b="1" dirty="0" smtClean="0">
                <a:solidFill>
                  <a:srgbClr val="FF0000"/>
                </a:solidFill>
                <a:cs typeface="B Compset" pitchFamily="2" charset="-78"/>
              </a:rPr>
              <a:t>دلیل اجزاء</a:t>
            </a:r>
          </a:p>
          <a:p>
            <a:pPr algn="just"/>
            <a:r>
              <a:rPr lang="fa-IR" sz="2300" b="1" dirty="0" smtClean="0">
                <a:solidFill>
                  <a:srgbClr val="002060"/>
                </a:solidFill>
                <a:cs typeface="B Compset" pitchFamily="2" charset="-78"/>
              </a:rPr>
              <a:t>متکلم وقتی حرفی را عند الاضطرار می زند :</a:t>
            </a:r>
          </a:p>
          <a:p>
            <a:pPr algn="just"/>
            <a:r>
              <a:rPr lang="fa-IR" sz="2300" b="1" dirty="0" smtClean="0">
                <a:solidFill>
                  <a:srgbClr val="FF0000"/>
                </a:solidFill>
                <a:cs typeface="B Compset" pitchFamily="2" charset="-78"/>
              </a:rPr>
              <a:t>1- یا در مقام بیان است : </a:t>
            </a:r>
            <a:r>
              <a:rPr lang="fa-IR" sz="2300" b="1" dirty="0" smtClean="0">
                <a:solidFill>
                  <a:srgbClr val="002060"/>
                </a:solidFill>
                <a:cs typeface="B Compset" pitchFamily="2" charset="-78"/>
              </a:rPr>
              <a:t>در اینصورت اگر بعد رفع العذر , وجوب اعاده و قضاء را نگفت از ان کشف عدم وجوب می کنیم و قائل به اجزاء امر اضطراری از امر اختیاری می شویم .</a:t>
            </a:r>
          </a:p>
          <a:p>
            <a:pPr algn="just"/>
            <a:r>
              <a:rPr lang="fa-IR" sz="2300" b="1" dirty="0" smtClean="0">
                <a:solidFill>
                  <a:srgbClr val="FF0000"/>
                </a:solidFill>
                <a:cs typeface="B Compset" pitchFamily="2" charset="-78"/>
              </a:rPr>
              <a:t>2- یا در مقام بیان نیست : </a:t>
            </a:r>
            <a:r>
              <a:rPr lang="fa-IR" sz="2300" b="1" dirty="0" smtClean="0">
                <a:solidFill>
                  <a:srgbClr val="002060"/>
                </a:solidFill>
                <a:cs typeface="B Compset" pitchFamily="2" charset="-78"/>
              </a:rPr>
              <a:t>در اینصورت به برائت رجوع می کنیم چون اصل لفظی در مقام وجود ندارد و قائل به اجزاء و عدم وجوب اعاده و قضاء می شویم .</a:t>
            </a:r>
            <a:endParaRPr lang="fa-IR" sz="23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928671"/>
            <a:ext cx="8572560" cy="5632311"/>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اجزاى مامور به امر ظاهرى</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مراد از اجزاى مامور به امر ظاهرى اين است که آيا انجام دادن مامور به امر ظاهرى در صورت کشف خلاف , کفایت از امر واقعی می کند یا نه؟ </a:t>
            </a:r>
          </a:p>
          <a:p>
            <a:pPr algn="just"/>
            <a:r>
              <a:rPr lang="fa-IR" sz="2400" b="1" dirty="0" smtClean="0">
                <a:solidFill>
                  <a:srgbClr val="FF0000"/>
                </a:solidFill>
                <a:cs typeface="B Compset" pitchFamily="2" charset="-78"/>
              </a:rPr>
              <a:t>حکم واقعی : </a:t>
            </a:r>
            <a:r>
              <a:rPr lang="fa-IR" sz="2400" b="1" dirty="0" smtClean="0">
                <a:solidFill>
                  <a:srgbClr val="002060"/>
                </a:solidFill>
                <a:cs typeface="B Compset" pitchFamily="2" charset="-78"/>
              </a:rPr>
              <a:t>حکم واقعي ، حکمى است که براى موضوع و متعلق ـ بدون لحاظ علم و جهل مکلف ـ جعل مى گردد . </a:t>
            </a:r>
          </a:p>
          <a:p>
            <a:pPr algn="just"/>
            <a:r>
              <a:rPr lang="fa-IR" sz="2400" b="1" dirty="0" smtClean="0">
                <a:solidFill>
                  <a:srgbClr val="FF0000"/>
                </a:solidFill>
                <a:cs typeface="B Compset" pitchFamily="2" charset="-78"/>
              </a:rPr>
              <a:t>حکم ظاهری : </a:t>
            </a:r>
            <a:r>
              <a:rPr lang="fa-IR" sz="2400" b="1" dirty="0" smtClean="0">
                <a:solidFill>
                  <a:srgbClr val="002060"/>
                </a:solidFill>
                <a:cs typeface="B Compset" pitchFamily="2" charset="-78"/>
              </a:rPr>
              <a:t>حکم ظاهرى حکمى است که با ملاحظه جهل مکلف به واقع , از سوى شارع مقدس جعل گرديده است ; يعنى شارع براى مواردى که مکلف , جاهل به حکم واقعى و مردد در آن باشد, </a:t>
            </a:r>
            <a:r>
              <a:rPr lang="fa-IR" sz="2400" b="1" dirty="0" smtClean="0">
                <a:solidFill>
                  <a:schemeClr val="accent6">
                    <a:lumMod val="50000"/>
                  </a:schemeClr>
                </a:solidFill>
                <a:cs typeface="B Compset" pitchFamily="2" charset="-78"/>
              </a:rPr>
              <a:t>احکام و وظايفى را مقرر نموده که نام آن ها احکام ظاهرى است که البته حکم ظاهری دارای دو اصطلاح است در يک اصطلاح حکم ظاهرى, شامل مؤداى امارات و اصول مى شود و در اصطلاح ديگر فقط شامل مؤداى اصول است اما مراد مصنف در اینجا اعم از اماره و اصل است (اصطلاح اول). </a:t>
            </a:r>
          </a:p>
          <a:p>
            <a:pPr algn="just"/>
            <a:r>
              <a:rPr lang="fa-IR" sz="2400" b="1" dirty="0" smtClean="0">
                <a:solidFill>
                  <a:srgbClr val="FF0000"/>
                </a:solidFill>
                <a:cs typeface="B Compset" pitchFamily="2" charset="-78"/>
              </a:rPr>
              <a:t>اقوال در مساله :</a:t>
            </a:r>
          </a:p>
          <a:p>
            <a:pPr algn="just"/>
            <a:r>
              <a:rPr lang="fa-IR" sz="2400" b="1" dirty="0" smtClean="0">
                <a:solidFill>
                  <a:srgbClr val="002060"/>
                </a:solidFill>
                <a:cs typeface="B Compset" pitchFamily="2" charset="-78"/>
              </a:rPr>
              <a:t> 1 ـ اجزاء در امارات   2 ـ اجزاء در اصول عملیه  3ـ اجزاء مطلقا (قول </a:t>
            </a:r>
            <a:r>
              <a:rPr lang="fa-IR" sz="2400" b="1" dirty="0" smtClean="0">
                <a:solidFill>
                  <a:schemeClr val="accent6">
                    <a:lumMod val="50000"/>
                  </a:schemeClr>
                </a:solidFill>
                <a:cs typeface="B Compset" pitchFamily="2" charset="-78"/>
              </a:rPr>
              <a:t>مصنف)</a:t>
            </a:r>
          </a:p>
          <a:p>
            <a:pPr algn="just"/>
            <a:r>
              <a:rPr lang="fa-IR" sz="2400" b="1" dirty="0" smtClean="0">
                <a:solidFill>
                  <a:schemeClr val="accent6">
                    <a:lumMod val="50000"/>
                  </a:schemeClr>
                </a:solidFill>
                <a:cs typeface="B Compset" pitchFamily="2" charset="-78"/>
              </a:rPr>
              <a:t>مثلا إذا صلّي في ثوب مستصحب الطهارة ثمّ تبيّن أنّه نجس، فهل يجزي عن الإعادة في الوقت و القضاء بعده أو لا؟</a:t>
            </a:r>
          </a:p>
        </p:txBody>
      </p:sp>
    </p:spTree>
  </p:cSld>
  <p:clrMapOvr>
    <a:masterClrMapping/>
  </p:clrMapOvr>
  <p:transition advClick="0">
    <p:dissolve/>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4000" cy="5293757"/>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مقدمه واجب</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«ما يتوصل بها إلي شيء آخر علي وجه لولاها لما أمکن تحصيله»</a:t>
            </a:r>
          </a:p>
          <a:p>
            <a:pPr algn="just"/>
            <a:r>
              <a:rPr lang="fa-IR" sz="2600" b="1" dirty="0" smtClean="0">
                <a:solidFill>
                  <a:srgbClr val="002060"/>
                </a:solidFill>
                <a:cs typeface="B Compset" pitchFamily="2" charset="-78"/>
              </a:rPr>
              <a:t>از طرفی در ملازمه عقلى ميان وجوب شى ء و مقدمه آن ترديدى نيست , براى مثال , عقل ميان رفتن روى بام ساختمان بلند و لزوم استفاده از وسيله بالا برنده مناسب براى اين کار , ملازمه مى بيند </a:t>
            </a:r>
          </a:p>
          <a:p>
            <a:pPr algn="just"/>
            <a:r>
              <a:rPr lang="fa-IR" sz="2600" b="1" dirty="0" smtClean="0">
                <a:solidFill>
                  <a:srgbClr val="002060"/>
                </a:solidFill>
                <a:cs typeface="B Compset" pitchFamily="2" charset="-78"/>
              </a:rPr>
              <a:t>اما سخن درباره ملازمه شرعى ميان واجب و مقدمه آن است مانند نماز و وضو که آيا وجوب شرعى نماز به وضو که مقدمه آن است نيز سرايت مى کند تا وضو نيز به عنوان مقدمه , واجب باشد يا خير ؟</a:t>
            </a:r>
          </a:p>
          <a:p>
            <a:pPr algn="just"/>
            <a:r>
              <a:rPr lang="fa-IR" sz="2600" b="1" dirty="0" smtClean="0">
                <a:solidFill>
                  <a:srgbClr val="FF0000"/>
                </a:solidFill>
                <a:cs typeface="B Compset" pitchFamily="2" charset="-78"/>
              </a:rPr>
              <a:t>نکته : </a:t>
            </a:r>
            <a:r>
              <a:rPr lang="fa-IR" sz="2600" b="1" dirty="0" smtClean="0">
                <a:solidFill>
                  <a:schemeClr val="accent6">
                    <a:lumMod val="50000"/>
                  </a:schemeClr>
                </a:solidFill>
                <a:cs typeface="B Compset" pitchFamily="2" charset="-78"/>
              </a:rPr>
              <a:t>مقدمه گاهی منحصر در یک امر است مانند مقدمه صعود علی السطح که منحصر در گذاشتن نردبام است و گاهی منحصر نیست مانند مقدمات نماز که امر صل , دلالت دارد که طهارت خبثی و طهارت حدثی و استقبال و ... واجب است و بحث از مقدمه واجب در هر دو نوع مقدمه می آید غايةَ الأمر أنّها لو کانت منحصرة لانحصَر رفعُ استحاله دسترسی به ذی المقدمه به آن مقدمه .</a:t>
            </a:r>
          </a:p>
        </p:txBody>
      </p:sp>
    </p:spTree>
  </p:cSld>
  <p:clrMapOvr>
    <a:masterClrMapping/>
  </p:clrMapOvr>
  <p:transition advClick="0">
    <p:dissolve/>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3" y="1063072"/>
            <a:ext cx="8715404" cy="5262979"/>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مقدمه داخلى</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مقدمه داخلى ( بمعنای اخص ) مقدمه اى است که ذات آن, در ذات ذى المقدمه داخل باشد, به بيان ديگر, مقدمه اى است که ذات مقدمه , قيد ذى المقدمه باشد و خود قيد و تقيد به آن قيد, هر دو داخل در ذات ذى المقدمه باشد که مثال آن, اجزاى واجب ( ذى المقدمه ) است , مانند رکوع , سجود و ساير اجزاى نماز . </a:t>
            </a:r>
          </a:p>
          <a:p>
            <a:pPr algn="just"/>
            <a:r>
              <a:rPr lang="fa-IR" sz="2800" b="1" dirty="0" smtClean="0">
                <a:solidFill>
                  <a:srgbClr val="FF0000"/>
                </a:solidFill>
                <a:cs typeface="B Compset" pitchFamily="2" charset="-78"/>
              </a:rPr>
              <a:t>مقدمه خارجى</a:t>
            </a:r>
          </a:p>
          <a:p>
            <a:pPr algn="just"/>
            <a:r>
              <a:rPr lang="fa-IR" sz="2800" b="1" dirty="0" smtClean="0">
                <a:solidFill>
                  <a:srgbClr val="002060"/>
                </a:solidFill>
                <a:cs typeface="B Compset" pitchFamily="2" charset="-78"/>
              </a:rPr>
              <a:t>مقدمه خارجى ( اخص ) مقدمه اى است که ذاتا و تعبدا خارج از ذات ذى المقدمه است مانند طهارت که مقدمه خارجى و شرط شرعى تحقق نماز است .</a:t>
            </a:r>
          </a:p>
          <a:p>
            <a:pPr algn="just"/>
            <a:r>
              <a:rPr lang="fa-IR" sz="2800" b="1" dirty="0" smtClean="0">
                <a:solidFill>
                  <a:srgbClr val="FF0000"/>
                </a:solidFill>
                <a:cs typeface="B Compset" pitchFamily="2" charset="-78"/>
              </a:rPr>
              <a:t>نکته:</a:t>
            </a:r>
          </a:p>
          <a:p>
            <a:pPr algn="just"/>
            <a:r>
              <a:rPr lang="fa-IR" sz="2800" b="1" dirty="0" smtClean="0">
                <a:solidFill>
                  <a:srgbClr val="002060"/>
                </a:solidFill>
                <a:cs typeface="B Compset" pitchFamily="2" charset="-78"/>
              </a:rPr>
              <a:t>ملاک در این تقسیم , خود مقدمه است .</a:t>
            </a:r>
          </a:p>
          <a:p>
            <a:pPr algn="just"/>
            <a:endParaRPr lang="fa-IR" sz="28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 name="Group 6"/>
          <p:cNvGrpSpPr>
            <a:grpSpLocks/>
          </p:cNvGrpSpPr>
          <p:nvPr/>
        </p:nvGrpSpPr>
        <p:grpSpPr bwMode="auto">
          <a:xfrm>
            <a:off x="1093789" y="2797176"/>
            <a:ext cx="2236787" cy="877888"/>
            <a:chOff x="596" y="1824"/>
            <a:chExt cx="1440" cy="562"/>
          </a:xfrm>
        </p:grpSpPr>
        <p:sp>
          <p:nvSpPr>
            <p:cNvPr id="507911" name="Freeform 7"/>
            <p:cNvSpPr>
              <a:spLocks/>
            </p:cNvSpPr>
            <p:nvPr/>
          </p:nvSpPr>
          <p:spPr bwMode="gray">
            <a:xfrm>
              <a:off x="681" y="2196"/>
              <a:ext cx="1270" cy="190"/>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p>
          </p:txBody>
        </p:sp>
        <p:sp>
          <p:nvSpPr>
            <p:cNvPr id="507912" name="Rectangle 8"/>
            <p:cNvSpPr>
              <a:spLocks noChangeArrowheads="1"/>
            </p:cNvSpPr>
            <p:nvPr/>
          </p:nvSpPr>
          <p:spPr bwMode="gray">
            <a:xfrm>
              <a:off x="596" y="1824"/>
              <a:ext cx="1440" cy="480"/>
            </a:xfrm>
            <a:prstGeom prst="rect">
              <a:avLst/>
            </a:prstGeom>
            <a:gradFill rotWithShape="1">
              <a:gsLst>
                <a:gs pos="0">
                  <a:srgbClr val="00CC66"/>
                </a:gs>
                <a:gs pos="50000">
                  <a:srgbClr val="00CC66">
                    <a:gamma/>
                    <a:tint val="30196"/>
                    <a:invGamma/>
                  </a:srgbClr>
                </a:gs>
                <a:gs pos="100000">
                  <a:srgbClr val="00CC66"/>
                </a:gs>
              </a:gsLst>
              <a:lin ang="2700000" scaled="1"/>
            </a:gradFill>
            <a:ln w="9525" algn="ctr">
              <a:noFill/>
              <a:miter lim="800000"/>
              <a:headEnd/>
              <a:tailEnd/>
            </a:ln>
            <a:effectLst/>
          </p:spPr>
          <p:txBody>
            <a:bodyPr wrap="none" anchor="ctr"/>
            <a:lstStyle/>
            <a:p>
              <a:r>
                <a:rPr lang="fa-IR" sz="3200" b="1" dirty="0" smtClean="0">
                  <a:solidFill>
                    <a:srgbClr val="000000"/>
                  </a:solidFill>
                  <a:effectLst>
                    <a:outerShdw blurRad="38100" dist="38100" dir="2700000" algn="tl">
                      <a:srgbClr val="FFFFFF"/>
                    </a:outerShdw>
                  </a:effectLst>
                  <a:cs typeface="B Titr" pitchFamily="2" charset="-78"/>
                  <a:hlinkClick r:id="rId2" action="ppaction://hlinksldjump"/>
                </a:rPr>
                <a:t>الفاظ معاملات</a:t>
              </a:r>
              <a:endParaRPr lang="en-US" sz="3200" b="1" dirty="0">
                <a:solidFill>
                  <a:srgbClr val="000000"/>
                </a:solidFill>
                <a:effectLst>
                  <a:outerShdw blurRad="38100" dist="38100" dir="2700000" algn="tl">
                    <a:srgbClr val="FFFFFF"/>
                  </a:outerShdw>
                </a:effectLst>
                <a:cs typeface="B Titr" pitchFamily="2" charset="-78"/>
              </a:endParaRPr>
            </a:p>
          </p:txBody>
        </p:sp>
      </p:grpSp>
      <p:grpSp>
        <p:nvGrpSpPr>
          <p:cNvPr id="4" name="Group 9"/>
          <p:cNvGrpSpPr>
            <a:grpSpLocks/>
          </p:cNvGrpSpPr>
          <p:nvPr/>
        </p:nvGrpSpPr>
        <p:grpSpPr bwMode="auto">
          <a:xfrm>
            <a:off x="5407026" y="2797176"/>
            <a:ext cx="2236788" cy="877888"/>
            <a:chOff x="3374" y="1824"/>
            <a:chExt cx="1440" cy="562"/>
          </a:xfrm>
        </p:grpSpPr>
        <p:sp>
          <p:nvSpPr>
            <p:cNvPr id="507914" name="Freeform 10"/>
            <p:cNvSpPr>
              <a:spLocks/>
            </p:cNvSpPr>
            <p:nvPr/>
          </p:nvSpPr>
          <p:spPr bwMode="gray">
            <a:xfrm>
              <a:off x="3459" y="2196"/>
              <a:ext cx="1270" cy="190"/>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sz="1100"/>
            </a:p>
          </p:txBody>
        </p:sp>
        <p:sp>
          <p:nvSpPr>
            <p:cNvPr id="507915" name="Rectangle 11"/>
            <p:cNvSpPr>
              <a:spLocks noChangeArrowheads="1"/>
            </p:cNvSpPr>
            <p:nvPr/>
          </p:nvSpPr>
          <p:spPr bwMode="gray">
            <a:xfrm>
              <a:off x="3374" y="1824"/>
              <a:ext cx="1440" cy="480"/>
            </a:xfrm>
            <a:prstGeom prst="rect">
              <a:avLst/>
            </a:prstGeom>
            <a:gradFill rotWithShape="1">
              <a:gsLst>
                <a:gs pos="0">
                  <a:srgbClr val="3399FF"/>
                </a:gs>
                <a:gs pos="50000">
                  <a:srgbClr val="3399FF">
                    <a:gamma/>
                    <a:tint val="30196"/>
                    <a:invGamma/>
                  </a:srgbClr>
                </a:gs>
                <a:gs pos="100000">
                  <a:srgbClr val="3399FF"/>
                </a:gs>
              </a:gsLst>
              <a:lin ang="2700000" scaled="1"/>
            </a:gradFill>
            <a:ln w="9525" algn="ctr">
              <a:noFill/>
              <a:miter lim="800000"/>
              <a:headEnd/>
              <a:tailEnd/>
            </a:ln>
            <a:effectLst/>
          </p:spPr>
          <p:txBody>
            <a:bodyPr wrap="none" anchor="ctr"/>
            <a:lstStyle/>
            <a:p>
              <a:r>
                <a:rPr lang="fa-IR" sz="3200" b="1" dirty="0" smtClean="0">
                  <a:solidFill>
                    <a:srgbClr val="000000"/>
                  </a:solidFill>
                  <a:effectLst>
                    <a:outerShdw blurRad="38100" dist="38100" dir="2700000" algn="tl">
                      <a:srgbClr val="FFFFFF"/>
                    </a:outerShdw>
                  </a:effectLst>
                  <a:cs typeface="B Titr" pitchFamily="2" charset="-78"/>
                  <a:hlinkClick r:id="rId3" action="ppaction://hlinksldjump"/>
                </a:rPr>
                <a:t> الفاظ عبادات</a:t>
              </a:r>
              <a:endParaRPr lang="en-US" sz="3200" b="1" dirty="0">
                <a:solidFill>
                  <a:srgbClr val="000000"/>
                </a:solidFill>
                <a:effectLst>
                  <a:outerShdw blurRad="38100" dist="38100" dir="2700000" algn="tl">
                    <a:srgbClr val="FFFFFF"/>
                  </a:outerShdw>
                </a:effectLst>
                <a:cs typeface="B Titr" pitchFamily="2" charset="-78"/>
              </a:endParaRPr>
            </a:p>
          </p:txBody>
        </p:sp>
      </p:grpSp>
      <p:cxnSp>
        <p:nvCxnSpPr>
          <p:cNvPr id="507919" name="AutoShape 15"/>
          <p:cNvCxnSpPr>
            <a:cxnSpLocks noChangeShapeType="1"/>
            <a:stCxn id="507912" idx="2"/>
          </p:cNvCxnSpPr>
          <p:nvPr/>
        </p:nvCxnSpPr>
        <p:spPr bwMode="auto">
          <a:xfrm rot="5400000">
            <a:off x="1266033" y="3296445"/>
            <a:ext cx="696913" cy="1196975"/>
          </a:xfrm>
          <a:prstGeom prst="bentConnector3">
            <a:avLst>
              <a:gd name="adj1" fmla="val 49889"/>
            </a:avLst>
          </a:prstGeom>
          <a:noFill/>
          <a:ln w="9525">
            <a:solidFill>
              <a:srgbClr val="808080"/>
            </a:solidFill>
            <a:miter lim="800000"/>
            <a:headEnd/>
            <a:tailEnd type="triangle" w="med" len="med"/>
          </a:ln>
          <a:effectLst/>
        </p:spPr>
      </p:cxnSp>
      <p:cxnSp>
        <p:nvCxnSpPr>
          <p:cNvPr id="507921" name="AutoShape 17"/>
          <p:cNvCxnSpPr>
            <a:cxnSpLocks noChangeShapeType="1"/>
            <a:stCxn id="507912" idx="2"/>
          </p:cNvCxnSpPr>
          <p:nvPr/>
        </p:nvCxnSpPr>
        <p:spPr bwMode="auto">
          <a:xfrm rot="16200000" flipH="1">
            <a:off x="2463008" y="3296445"/>
            <a:ext cx="696913" cy="1196975"/>
          </a:xfrm>
          <a:prstGeom prst="bentConnector3">
            <a:avLst>
              <a:gd name="adj1" fmla="val 49889"/>
            </a:avLst>
          </a:prstGeom>
          <a:noFill/>
          <a:ln w="9525">
            <a:solidFill>
              <a:srgbClr val="808080"/>
            </a:solidFill>
            <a:miter lim="800000"/>
            <a:headEnd/>
            <a:tailEnd type="triangle" w="med" len="med"/>
          </a:ln>
          <a:effectLst/>
        </p:spPr>
      </p:cxnSp>
      <p:cxnSp>
        <p:nvCxnSpPr>
          <p:cNvPr id="507923" name="AutoShape 19"/>
          <p:cNvCxnSpPr>
            <a:cxnSpLocks noChangeShapeType="1"/>
            <a:stCxn id="507915" idx="2"/>
          </p:cNvCxnSpPr>
          <p:nvPr/>
        </p:nvCxnSpPr>
        <p:spPr bwMode="auto">
          <a:xfrm rot="5400000">
            <a:off x="5859464" y="3576638"/>
            <a:ext cx="696913" cy="636588"/>
          </a:xfrm>
          <a:prstGeom prst="bentConnector3">
            <a:avLst>
              <a:gd name="adj1" fmla="val 49889"/>
            </a:avLst>
          </a:prstGeom>
          <a:noFill/>
          <a:ln w="9525">
            <a:solidFill>
              <a:srgbClr val="808080"/>
            </a:solidFill>
            <a:miter lim="800000"/>
            <a:headEnd/>
            <a:tailEnd type="triangle" w="med" len="med"/>
          </a:ln>
          <a:effectLst/>
        </p:spPr>
      </p:cxnSp>
      <p:cxnSp>
        <p:nvCxnSpPr>
          <p:cNvPr id="507924" name="AutoShape 20"/>
          <p:cNvCxnSpPr>
            <a:cxnSpLocks noChangeShapeType="1"/>
            <a:stCxn id="507915" idx="2"/>
          </p:cNvCxnSpPr>
          <p:nvPr/>
        </p:nvCxnSpPr>
        <p:spPr bwMode="auto">
          <a:xfrm rot="16200000" flipH="1">
            <a:off x="6458745" y="3613945"/>
            <a:ext cx="696913" cy="561975"/>
          </a:xfrm>
          <a:prstGeom prst="bentConnector3">
            <a:avLst>
              <a:gd name="adj1" fmla="val 49889"/>
            </a:avLst>
          </a:prstGeom>
          <a:noFill/>
          <a:ln w="9525">
            <a:solidFill>
              <a:srgbClr val="808080"/>
            </a:solidFill>
            <a:miter lim="800000"/>
            <a:headEnd/>
            <a:tailEnd type="triangle" w="med" len="med"/>
          </a:ln>
          <a:effectLst/>
        </p:spPr>
      </p:cxnSp>
      <p:cxnSp>
        <p:nvCxnSpPr>
          <p:cNvPr id="507925" name="AutoShape 21"/>
          <p:cNvCxnSpPr>
            <a:cxnSpLocks noChangeShapeType="1"/>
            <a:stCxn id="507915" idx="2"/>
          </p:cNvCxnSpPr>
          <p:nvPr/>
        </p:nvCxnSpPr>
        <p:spPr bwMode="auto">
          <a:xfrm rot="16200000" flipH="1">
            <a:off x="7057233" y="3015457"/>
            <a:ext cx="696913" cy="1758951"/>
          </a:xfrm>
          <a:prstGeom prst="bentConnector3">
            <a:avLst>
              <a:gd name="adj1" fmla="val 49889"/>
            </a:avLst>
          </a:prstGeom>
          <a:noFill/>
          <a:ln w="9525">
            <a:solidFill>
              <a:srgbClr val="808080"/>
            </a:solidFill>
            <a:miter lim="800000"/>
            <a:headEnd/>
            <a:tailEnd type="triangle" w="med" len="med"/>
          </a:ln>
          <a:effectLst/>
        </p:spPr>
      </p:cxnSp>
      <p:cxnSp>
        <p:nvCxnSpPr>
          <p:cNvPr id="507926" name="AutoShape 22"/>
          <p:cNvCxnSpPr>
            <a:cxnSpLocks noChangeShapeType="1"/>
            <a:stCxn id="507918" idx="2"/>
            <a:endCxn id="507912" idx="0"/>
          </p:cNvCxnSpPr>
          <p:nvPr/>
        </p:nvCxnSpPr>
        <p:spPr bwMode="auto">
          <a:xfrm rot="5400000">
            <a:off x="3093108" y="1318274"/>
            <a:ext cx="597977" cy="2359824"/>
          </a:xfrm>
          <a:prstGeom prst="bentConnector3">
            <a:avLst>
              <a:gd name="adj1" fmla="val 50000"/>
            </a:avLst>
          </a:prstGeom>
          <a:noFill/>
          <a:ln w="9525">
            <a:solidFill>
              <a:srgbClr val="808080"/>
            </a:solidFill>
            <a:miter lim="800000"/>
            <a:headEnd/>
            <a:tailEnd type="triangle" w="med" len="med"/>
          </a:ln>
          <a:effectLst/>
        </p:spPr>
      </p:cxnSp>
      <p:cxnSp>
        <p:nvCxnSpPr>
          <p:cNvPr id="507927" name="AutoShape 23"/>
          <p:cNvCxnSpPr>
            <a:cxnSpLocks noChangeShapeType="1"/>
            <a:stCxn id="507918" idx="2"/>
            <a:endCxn id="507915" idx="0"/>
          </p:cNvCxnSpPr>
          <p:nvPr/>
        </p:nvCxnSpPr>
        <p:spPr bwMode="auto">
          <a:xfrm rot="16200000" flipH="1">
            <a:off x="5249725" y="1521480"/>
            <a:ext cx="597977" cy="1953413"/>
          </a:xfrm>
          <a:prstGeom prst="bentConnector3">
            <a:avLst>
              <a:gd name="adj1" fmla="val 50000"/>
            </a:avLst>
          </a:prstGeom>
          <a:noFill/>
          <a:ln w="9525">
            <a:solidFill>
              <a:srgbClr val="808080"/>
            </a:solidFill>
            <a:miter lim="800000"/>
            <a:headEnd/>
            <a:tailEnd type="triangle" w="med" len="med"/>
          </a:ln>
          <a:effectLst/>
        </p:spPr>
      </p:cxnSp>
      <p:grpSp>
        <p:nvGrpSpPr>
          <p:cNvPr id="6" name="Group 24"/>
          <p:cNvGrpSpPr>
            <a:grpSpLocks/>
          </p:cNvGrpSpPr>
          <p:nvPr/>
        </p:nvGrpSpPr>
        <p:grpSpPr bwMode="auto">
          <a:xfrm>
            <a:off x="609600" y="4244976"/>
            <a:ext cx="806451" cy="1898650"/>
            <a:chOff x="2610" y="2991"/>
            <a:chExt cx="679" cy="1215"/>
          </a:xfrm>
        </p:grpSpPr>
        <p:sp>
          <p:nvSpPr>
            <p:cNvPr id="507929" name="Freeform 25"/>
            <p:cNvSpPr>
              <a:spLocks/>
            </p:cNvSpPr>
            <p:nvPr/>
          </p:nvSpPr>
          <p:spPr bwMode="gray">
            <a:xfrm>
              <a:off x="2671" y="4115"/>
              <a:ext cx="557" cy="91"/>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p>
          </p:txBody>
        </p:sp>
        <p:sp>
          <p:nvSpPr>
            <p:cNvPr id="507930" name="Rectangle 26"/>
            <p:cNvSpPr>
              <a:spLocks noChangeArrowheads="1"/>
            </p:cNvSpPr>
            <p:nvPr/>
          </p:nvSpPr>
          <p:spPr bwMode="gray">
            <a:xfrm>
              <a:off x="2610" y="2991"/>
              <a:ext cx="679" cy="1179"/>
            </a:xfrm>
            <a:prstGeom prst="rect">
              <a:avLst/>
            </a:prstGeom>
            <a:gradFill rotWithShape="1">
              <a:gsLst>
                <a:gs pos="0">
                  <a:srgbClr val="99D549">
                    <a:gamma/>
                    <a:tint val="36471"/>
                    <a:invGamma/>
                  </a:srgbClr>
                </a:gs>
                <a:gs pos="50000">
                  <a:srgbClr val="99D549"/>
                </a:gs>
                <a:gs pos="100000">
                  <a:srgbClr val="99D549">
                    <a:gamma/>
                    <a:tint val="36471"/>
                    <a:invGamma/>
                  </a:srgbClr>
                </a:gs>
              </a:gsLst>
              <a:lin ang="2700000" scaled="1"/>
            </a:gradFill>
            <a:ln w="9525" algn="ctr">
              <a:noFill/>
              <a:miter lim="800000"/>
              <a:headEnd/>
              <a:tailEnd/>
            </a:ln>
            <a:effectLst/>
          </p:spPr>
          <p:txBody>
            <a:bodyPr wrap="none" anchor="ctr"/>
            <a:lstStyle/>
            <a:p>
              <a:r>
                <a:rPr lang="fa-IR" sz="2200" b="1" dirty="0" smtClean="0">
                  <a:solidFill>
                    <a:schemeClr val="accent5">
                      <a:lumMod val="10000"/>
                    </a:schemeClr>
                  </a:solidFill>
                  <a:cs typeface="B Titr" pitchFamily="2" charset="-78"/>
                  <a:hlinkClick r:id="rId4" action="ppaction://hlinksldjump"/>
                </a:rPr>
                <a:t>وضع </a:t>
              </a:r>
            </a:p>
            <a:p>
              <a:r>
                <a:rPr lang="fa-IR" sz="2200" b="1" dirty="0" smtClean="0">
                  <a:solidFill>
                    <a:schemeClr val="accent5">
                      <a:lumMod val="10000"/>
                    </a:schemeClr>
                  </a:solidFill>
                  <a:cs typeface="B Titr" pitchFamily="2" charset="-78"/>
                  <a:hlinkClick r:id="rId4" action="ppaction://hlinksldjump"/>
                </a:rPr>
                <a:t>برای</a:t>
              </a:r>
            </a:p>
            <a:p>
              <a:r>
                <a:rPr lang="fa-IR" sz="2200" b="1" dirty="0" smtClean="0">
                  <a:solidFill>
                    <a:schemeClr val="accent5">
                      <a:lumMod val="10000"/>
                    </a:schemeClr>
                  </a:solidFill>
                  <a:cs typeface="B Titr" pitchFamily="2" charset="-78"/>
                  <a:hlinkClick r:id="rId4" action="ppaction://hlinksldjump"/>
                </a:rPr>
                <a:t>مسببات</a:t>
              </a:r>
              <a:endParaRPr lang="fa-IR" sz="2200" dirty="0"/>
            </a:p>
          </p:txBody>
        </p:sp>
      </p:grpSp>
      <p:grpSp>
        <p:nvGrpSpPr>
          <p:cNvPr id="8" name="Group 33"/>
          <p:cNvGrpSpPr>
            <a:grpSpLocks/>
          </p:cNvGrpSpPr>
          <p:nvPr/>
        </p:nvGrpSpPr>
        <p:grpSpPr bwMode="auto">
          <a:xfrm>
            <a:off x="2971800" y="4244976"/>
            <a:ext cx="806451" cy="1898650"/>
            <a:chOff x="2610" y="2991"/>
            <a:chExt cx="679" cy="1215"/>
          </a:xfrm>
        </p:grpSpPr>
        <p:sp>
          <p:nvSpPr>
            <p:cNvPr id="507938" name="Freeform 34"/>
            <p:cNvSpPr>
              <a:spLocks/>
            </p:cNvSpPr>
            <p:nvPr/>
          </p:nvSpPr>
          <p:spPr bwMode="gray">
            <a:xfrm>
              <a:off x="2671" y="4115"/>
              <a:ext cx="557" cy="91"/>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p>
          </p:txBody>
        </p:sp>
        <p:sp>
          <p:nvSpPr>
            <p:cNvPr id="507939" name="Rectangle 35"/>
            <p:cNvSpPr>
              <a:spLocks noChangeArrowheads="1"/>
            </p:cNvSpPr>
            <p:nvPr/>
          </p:nvSpPr>
          <p:spPr bwMode="gray">
            <a:xfrm>
              <a:off x="2610" y="2991"/>
              <a:ext cx="679" cy="1179"/>
            </a:xfrm>
            <a:prstGeom prst="rect">
              <a:avLst/>
            </a:prstGeom>
            <a:gradFill rotWithShape="1">
              <a:gsLst>
                <a:gs pos="0">
                  <a:srgbClr val="99D549">
                    <a:gamma/>
                    <a:tint val="36471"/>
                    <a:invGamma/>
                  </a:srgbClr>
                </a:gs>
                <a:gs pos="50000">
                  <a:srgbClr val="99D549"/>
                </a:gs>
                <a:gs pos="100000">
                  <a:srgbClr val="99D549">
                    <a:gamma/>
                    <a:tint val="36471"/>
                    <a:invGamma/>
                  </a:srgbClr>
                </a:gs>
              </a:gsLst>
              <a:lin ang="2700000" scaled="1"/>
            </a:gradFill>
            <a:ln w="9525" algn="ctr">
              <a:noFill/>
              <a:miter lim="800000"/>
              <a:headEnd/>
              <a:tailEnd/>
            </a:ln>
            <a:effectLst/>
          </p:spPr>
          <p:txBody>
            <a:bodyPr wrap="none" anchor="ctr"/>
            <a:lstStyle/>
            <a:p>
              <a:r>
                <a:rPr lang="fa-IR" sz="2200" b="1" dirty="0" smtClean="0">
                  <a:solidFill>
                    <a:schemeClr val="accent5">
                      <a:lumMod val="10000"/>
                    </a:schemeClr>
                  </a:solidFill>
                  <a:cs typeface="B Titr" pitchFamily="2" charset="-78"/>
                  <a:hlinkClick r:id="rId5" action="ppaction://hlinksldjump"/>
                </a:rPr>
                <a:t>وضع </a:t>
              </a:r>
            </a:p>
            <a:p>
              <a:r>
                <a:rPr lang="fa-IR" sz="2200" b="1" dirty="0" smtClean="0">
                  <a:solidFill>
                    <a:schemeClr val="accent5">
                      <a:lumMod val="10000"/>
                    </a:schemeClr>
                  </a:solidFill>
                  <a:cs typeface="B Titr" pitchFamily="2" charset="-78"/>
                  <a:hlinkClick r:id="rId5" action="ppaction://hlinksldjump"/>
                </a:rPr>
                <a:t>برای </a:t>
              </a:r>
            </a:p>
            <a:p>
              <a:r>
                <a:rPr lang="fa-IR" sz="2200" b="1" dirty="0" smtClean="0">
                  <a:solidFill>
                    <a:schemeClr val="accent5">
                      <a:lumMod val="10000"/>
                    </a:schemeClr>
                  </a:solidFill>
                  <a:cs typeface="B Titr" pitchFamily="2" charset="-78"/>
                  <a:hlinkClick r:id="rId5" action="ppaction://hlinksldjump"/>
                </a:rPr>
                <a:t>اسباب</a:t>
              </a:r>
              <a:endParaRPr lang="en-US" sz="2200" b="1" i="1" dirty="0" smtClean="0">
                <a:solidFill>
                  <a:schemeClr val="accent5">
                    <a:lumMod val="10000"/>
                  </a:schemeClr>
                </a:solidFill>
                <a:cs typeface="B Titr" pitchFamily="2" charset="-78"/>
              </a:endParaRPr>
            </a:p>
            <a:p>
              <a:endParaRPr lang="fa-IR" dirty="0"/>
            </a:p>
          </p:txBody>
        </p:sp>
      </p:grpSp>
      <p:grpSp>
        <p:nvGrpSpPr>
          <p:cNvPr id="9" name="Group 39"/>
          <p:cNvGrpSpPr>
            <a:grpSpLocks/>
          </p:cNvGrpSpPr>
          <p:nvPr/>
        </p:nvGrpSpPr>
        <p:grpSpPr bwMode="auto">
          <a:xfrm>
            <a:off x="5486400" y="4244976"/>
            <a:ext cx="806451" cy="1898650"/>
            <a:chOff x="2610" y="2991"/>
            <a:chExt cx="679" cy="1215"/>
          </a:xfrm>
        </p:grpSpPr>
        <p:sp>
          <p:nvSpPr>
            <p:cNvPr id="507944" name="Freeform 40"/>
            <p:cNvSpPr>
              <a:spLocks/>
            </p:cNvSpPr>
            <p:nvPr/>
          </p:nvSpPr>
          <p:spPr bwMode="gray">
            <a:xfrm>
              <a:off x="2671" y="4115"/>
              <a:ext cx="557" cy="91"/>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solidFill>
                  <a:schemeClr val="accent5">
                    <a:lumMod val="10000"/>
                  </a:schemeClr>
                </a:solidFill>
              </a:endParaRPr>
            </a:p>
          </p:txBody>
        </p:sp>
        <p:sp>
          <p:nvSpPr>
            <p:cNvPr id="507945" name="Rectangle 41"/>
            <p:cNvSpPr>
              <a:spLocks noChangeArrowheads="1"/>
            </p:cNvSpPr>
            <p:nvPr/>
          </p:nvSpPr>
          <p:spPr bwMode="gray">
            <a:xfrm>
              <a:off x="2610" y="2991"/>
              <a:ext cx="679" cy="1179"/>
            </a:xfrm>
            <a:prstGeom prst="rect">
              <a:avLst/>
            </a:prstGeom>
            <a:gradFill rotWithShape="1">
              <a:gsLst>
                <a:gs pos="0">
                  <a:srgbClr val="66CCFF">
                    <a:gamma/>
                    <a:tint val="36471"/>
                    <a:invGamma/>
                  </a:srgbClr>
                </a:gs>
                <a:gs pos="50000">
                  <a:srgbClr val="66CCFF"/>
                </a:gs>
                <a:gs pos="100000">
                  <a:srgbClr val="66CCFF">
                    <a:gamma/>
                    <a:tint val="36471"/>
                    <a:invGamma/>
                  </a:srgbClr>
                </a:gs>
              </a:gsLst>
              <a:lin ang="2700000" scaled="1"/>
            </a:gradFill>
            <a:ln w="9525" algn="ctr">
              <a:noFill/>
              <a:miter lim="800000"/>
              <a:headEnd/>
              <a:tailEnd/>
            </a:ln>
            <a:effectLst/>
          </p:spPr>
          <p:txBody>
            <a:bodyPr wrap="none" anchor="ctr"/>
            <a:lstStyle/>
            <a:p>
              <a:r>
                <a:rPr lang="fa-IR" sz="2400" dirty="0" smtClean="0">
                  <a:solidFill>
                    <a:schemeClr val="accent5">
                      <a:lumMod val="10000"/>
                    </a:schemeClr>
                  </a:solidFill>
                  <a:cs typeface="B Titr" pitchFamily="2" charset="-78"/>
                  <a:hlinkClick r:id="rId6" action="ppaction://hlinksldjump"/>
                </a:rPr>
                <a:t>اشکال </a:t>
              </a:r>
            </a:p>
            <a:p>
              <a:r>
                <a:rPr lang="fa-IR" sz="2400" dirty="0" smtClean="0">
                  <a:solidFill>
                    <a:schemeClr val="accent5">
                      <a:lumMod val="10000"/>
                    </a:schemeClr>
                  </a:solidFill>
                  <a:cs typeface="B Titr" pitchFamily="2" charset="-78"/>
                  <a:hlinkClick r:id="rId6" action="ppaction://hlinksldjump"/>
                </a:rPr>
                <a:t>   بر </a:t>
              </a:r>
            </a:p>
            <a:p>
              <a:r>
                <a:rPr lang="fa-IR" sz="2400" dirty="0" smtClean="0">
                  <a:solidFill>
                    <a:schemeClr val="accent5">
                      <a:lumMod val="10000"/>
                    </a:schemeClr>
                  </a:solidFill>
                  <a:cs typeface="B Titr" pitchFamily="2" charset="-78"/>
                  <a:hlinkClick r:id="rId6" action="ppaction://hlinksldjump"/>
                </a:rPr>
                <a:t> قول</a:t>
              </a:r>
            </a:p>
            <a:p>
              <a:r>
                <a:rPr lang="fa-IR" sz="2400" dirty="0" smtClean="0">
                  <a:solidFill>
                    <a:schemeClr val="accent5">
                      <a:lumMod val="10000"/>
                    </a:schemeClr>
                  </a:solidFill>
                  <a:cs typeface="B Titr" pitchFamily="2" charset="-78"/>
                  <a:hlinkClick r:id="rId6" action="ppaction://hlinksldjump"/>
                </a:rPr>
                <a:t> اعم</a:t>
              </a:r>
              <a:endParaRPr lang="fa-IR" sz="2400" dirty="0">
                <a:solidFill>
                  <a:schemeClr val="accent5">
                    <a:lumMod val="10000"/>
                  </a:schemeClr>
                </a:solidFill>
                <a:cs typeface="B Titr" pitchFamily="2" charset="-78"/>
              </a:endParaRPr>
            </a:p>
          </p:txBody>
        </p:sp>
      </p:grpSp>
      <p:grpSp>
        <p:nvGrpSpPr>
          <p:cNvPr id="10" name="Group 42"/>
          <p:cNvGrpSpPr>
            <a:grpSpLocks/>
          </p:cNvGrpSpPr>
          <p:nvPr/>
        </p:nvGrpSpPr>
        <p:grpSpPr bwMode="auto">
          <a:xfrm>
            <a:off x="6661149" y="4244976"/>
            <a:ext cx="806451" cy="1898650"/>
            <a:chOff x="2610" y="2991"/>
            <a:chExt cx="679" cy="1215"/>
          </a:xfrm>
        </p:grpSpPr>
        <p:sp>
          <p:nvSpPr>
            <p:cNvPr id="507947" name="Freeform 43"/>
            <p:cNvSpPr>
              <a:spLocks/>
            </p:cNvSpPr>
            <p:nvPr/>
          </p:nvSpPr>
          <p:spPr bwMode="gray">
            <a:xfrm>
              <a:off x="2671" y="4115"/>
              <a:ext cx="557" cy="91"/>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solidFill>
                  <a:schemeClr val="accent5">
                    <a:lumMod val="10000"/>
                  </a:schemeClr>
                </a:solidFill>
              </a:endParaRPr>
            </a:p>
          </p:txBody>
        </p:sp>
        <p:sp>
          <p:nvSpPr>
            <p:cNvPr id="507948" name="Rectangle 44"/>
            <p:cNvSpPr>
              <a:spLocks noChangeArrowheads="1"/>
            </p:cNvSpPr>
            <p:nvPr/>
          </p:nvSpPr>
          <p:spPr bwMode="gray">
            <a:xfrm>
              <a:off x="2610" y="2991"/>
              <a:ext cx="679" cy="1179"/>
            </a:xfrm>
            <a:prstGeom prst="rect">
              <a:avLst/>
            </a:prstGeom>
            <a:gradFill rotWithShape="1">
              <a:gsLst>
                <a:gs pos="0">
                  <a:srgbClr val="66CCFF">
                    <a:gamma/>
                    <a:tint val="36471"/>
                    <a:invGamma/>
                  </a:srgbClr>
                </a:gs>
                <a:gs pos="50000">
                  <a:srgbClr val="66CCFF"/>
                </a:gs>
                <a:gs pos="100000">
                  <a:srgbClr val="66CCFF">
                    <a:gamma/>
                    <a:tint val="36471"/>
                    <a:invGamma/>
                  </a:srgbClr>
                </a:gs>
              </a:gsLst>
              <a:lin ang="2700000" scaled="1"/>
            </a:gradFill>
            <a:ln w="9525" algn="ctr">
              <a:noFill/>
              <a:miter lim="800000"/>
              <a:headEnd/>
              <a:tailEnd/>
            </a:ln>
            <a:effectLst/>
          </p:spPr>
          <p:txBody>
            <a:bodyPr wrap="none" anchor="ctr"/>
            <a:lstStyle/>
            <a:p>
              <a:r>
                <a:rPr lang="fa-IR" sz="2800" dirty="0" smtClean="0">
                  <a:solidFill>
                    <a:schemeClr val="accent5">
                      <a:lumMod val="10000"/>
                    </a:schemeClr>
                  </a:solidFill>
                  <a:cs typeface="B Titr" pitchFamily="2" charset="-78"/>
                  <a:hlinkClick r:id="rId7" action="ppaction://hlinksldjump"/>
                </a:rPr>
                <a:t> قول </a:t>
              </a:r>
            </a:p>
            <a:p>
              <a:r>
                <a:rPr lang="fa-IR" sz="2800" dirty="0" smtClean="0">
                  <a:solidFill>
                    <a:schemeClr val="accent5">
                      <a:lumMod val="10000"/>
                    </a:schemeClr>
                  </a:solidFill>
                  <a:cs typeface="B Titr" pitchFamily="2" charset="-78"/>
                  <a:hlinkClick r:id="rId7" action="ppaction://hlinksldjump"/>
                </a:rPr>
                <a:t> اعم</a:t>
              </a:r>
              <a:endParaRPr lang="fa-IR" sz="2800" dirty="0">
                <a:solidFill>
                  <a:schemeClr val="accent5">
                    <a:lumMod val="10000"/>
                  </a:schemeClr>
                </a:solidFill>
                <a:cs typeface="B Titr" pitchFamily="2" charset="-78"/>
              </a:endParaRPr>
            </a:p>
          </p:txBody>
        </p:sp>
      </p:grpSp>
      <p:grpSp>
        <p:nvGrpSpPr>
          <p:cNvPr id="11" name="Group 45"/>
          <p:cNvGrpSpPr>
            <a:grpSpLocks/>
          </p:cNvGrpSpPr>
          <p:nvPr/>
        </p:nvGrpSpPr>
        <p:grpSpPr bwMode="auto">
          <a:xfrm>
            <a:off x="7848600" y="4244976"/>
            <a:ext cx="806451" cy="1898650"/>
            <a:chOff x="2610" y="2991"/>
            <a:chExt cx="679" cy="1215"/>
          </a:xfrm>
        </p:grpSpPr>
        <p:sp>
          <p:nvSpPr>
            <p:cNvPr id="507950" name="Freeform 46"/>
            <p:cNvSpPr>
              <a:spLocks/>
            </p:cNvSpPr>
            <p:nvPr/>
          </p:nvSpPr>
          <p:spPr bwMode="gray">
            <a:xfrm>
              <a:off x="2671" y="4115"/>
              <a:ext cx="557" cy="91"/>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solidFill>
                  <a:schemeClr val="accent5">
                    <a:lumMod val="10000"/>
                  </a:schemeClr>
                </a:solidFill>
              </a:endParaRPr>
            </a:p>
          </p:txBody>
        </p:sp>
        <p:sp>
          <p:nvSpPr>
            <p:cNvPr id="507951" name="Rectangle 47"/>
            <p:cNvSpPr>
              <a:spLocks noChangeArrowheads="1"/>
            </p:cNvSpPr>
            <p:nvPr/>
          </p:nvSpPr>
          <p:spPr bwMode="gray">
            <a:xfrm>
              <a:off x="2610" y="2991"/>
              <a:ext cx="679" cy="1179"/>
            </a:xfrm>
            <a:prstGeom prst="rect">
              <a:avLst/>
            </a:prstGeom>
            <a:gradFill rotWithShape="1">
              <a:gsLst>
                <a:gs pos="0">
                  <a:srgbClr val="66CCFF">
                    <a:gamma/>
                    <a:tint val="36471"/>
                    <a:invGamma/>
                  </a:srgbClr>
                </a:gs>
                <a:gs pos="50000">
                  <a:srgbClr val="66CCFF"/>
                </a:gs>
                <a:gs pos="100000">
                  <a:srgbClr val="66CCFF">
                    <a:gamma/>
                    <a:tint val="36471"/>
                    <a:invGamma/>
                  </a:srgbClr>
                </a:gs>
              </a:gsLst>
              <a:lin ang="2700000" scaled="1"/>
            </a:gradFill>
            <a:ln w="9525" algn="ctr">
              <a:noFill/>
              <a:miter lim="800000"/>
              <a:headEnd/>
              <a:tailEnd/>
            </a:ln>
            <a:effectLst/>
          </p:spPr>
          <p:txBody>
            <a:bodyPr wrap="none" anchor="ctr"/>
            <a:lstStyle/>
            <a:p>
              <a:r>
                <a:rPr lang="fa-IR" sz="2600" dirty="0" smtClean="0">
                  <a:solidFill>
                    <a:schemeClr val="accent5">
                      <a:lumMod val="10000"/>
                    </a:schemeClr>
                  </a:solidFill>
                  <a:cs typeface="B Titr" pitchFamily="2" charset="-78"/>
                  <a:hlinkClick r:id="rId8" action="ppaction://hlinksldjump"/>
                </a:rPr>
                <a:t>قول</a:t>
              </a:r>
            </a:p>
            <a:p>
              <a:r>
                <a:rPr lang="fa-IR" sz="2600" dirty="0" smtClean="0">
                  <a:solidFill>
                    <a:schemeClr val="accent5">
                      <a:lumMod val="10000"/>
                    </a:schemeClr>
                  </a:solidFill>
                  <a:cs typeface="B Titr" pitchFamily="2" charset="-78"/>
                  <a:hlinkClick r:id="rId8" action="ppaction://hlinksldjump"/>
                </a:rPr>
                <a:t>صحیح</a:t>
              </a:r>
              <a:endParaRPr lang="fa-IR" sz="2600" dirty="0">
                <a:solidFill>
                  <a:schemeClr val="accent5">
                    <a:lumMod val="10000"/>
                  </a:schemeClr>
                </a:solidFill>
                <a:cs typeface="B Titr" pitchFamily="2" charset="-78"/>
              </a:endParaRPr>
            </a:p>
          </p:txBody>
        </p:sp>
      </p:grpSp>
      <p:grpSp>
        <p:nvGrpSpPr>
          <p:cNvPr id="49" name="Group 19"/>
          <p:cNvGrpSpPr>
            <a:grpSpLocks/>
          </p:cNvGrpSpPr>
          <p:nvPr/>
        </p:nvGrpSpPr>
        <p:grpSpPr bwMode="auto">
          <a:xfrm>
            <a:off x="6072199" y="1714489"/>
            <a:ext cx="714380" cy="71438"/>
            <a:chOff x="2003" y="3439"/>
            <a:chExt cx="468" cy="244"/>
          </a:xfrm>
        </p:grpSpPr>
        <p:sp>
          <p:nvSpPr>
            <p:cNvPr id="50" name="Oval 20"/>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fa-IR"/>
            </a:p>
          </p:txBody>
        </p:sp>
        <p:sp>
          <p:nvSpPr>
            <p:cNvPr id="51" name="Rectangle 21"/>
            <p:cNvSpPr>
              <a:spLocks noChangeArrowheads="1"/>
            </p:cNvSpPr>
            <p:nvPr/>
          </p:nvSpPr>
          <p:spPr bwMode="gray">
            <a:xfrm>
              <a:off x="2048" y="3441"/>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fa-IR"/>
            </a:p>
          </p:txBody>
        </p:sp>
        <p:sp>
          <p:nvSpPr>
            <p:cNvPr id="52" name="Oval 22"/>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fa-IR"/>
            </a:p>
          </p:txBody>
        </p:sp>
        <p:sp>
          <p:nvSpPr>
            <p:cNvPr id="53" name="Oval 23"/>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fa-IR"/>
            </a:p>
          </p:txBody>
        </p:sp>
      </p:grpSp>
      <p:grpSp>
        <p:nvGrpSpPr>
          <p:cNvPr id="43" name="Group 9"/>
          <p:cNvGrpSpPr>
            <a:grpSpLocks/>
          </p:cNvGrpSpPr>
          <p:nvPr/>
        </p:nvGrpSpPr>
        <p:grpSpPr bwMode="auto">
          <a:xfrm>
            <a:off x="6643703" y="1265229"/>
            <a:ext cx="2236788" cy="877888"/>
            <a:chOff x="3374" y="1824"/>
            <a:chExt cx="1440" cy="562"/>
          </a:xfrm>
        </p:grpSpPr>
        <p:sp>
          <p:nvSpPr>
            <p:cNvPr id="44" name="Freeform 10"/>
            <p:cNvSpPr>
              <a:spLocks/>
            </p:cNvSpPr>
            <p:nvPr/>
          </p:nvSpPr>
          <p:spPr bwMode="gray">
            <a:xfrm>
              <a:off x="3459" y="2196"/>
              <a:ext cx="1270" cy="190"/>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p>
          </p:txBody>
        </p:sp>
        <p:sp>
          <p:nvSpPr>
            <p:cNvPr id="45" name="Rectangle 11"/>
            <p:cNvSpPr>
              <a:spLocks noChangeArrowheads="1"/>
            </p:cNvSpPr>
            <p:nvPr/>
          </p:nvSpPr>
          <p:spPr bwMode="gray">
            <a:xfrm>
              <a:off x="3374" y="1824"/>
              <a:ext cx="1440" cy="480"/>
            </a:xfrm>
            <a:prstGeom prst="rect">
              <a:avLst/>
            </a:prstGeom>
            <a:gradFill rotWithShape="1">
              <a:gsLst>
                <a:gs pos="0">
                  <a:srgbClr val="3399FF"/>
                </a:gs>
                <a:gs pos="50000">
                  <a:srgbClr val="3399FF">
                    <a:gamma/>
                    <a:tint val="30196"/>
                    <a:invGamma/>
                  </a:srgbClr>
                </a:gs>
                <a:gs pos="100000">
                  <a:srgbClr val="3399FF"/>
                </a:gs>
              </a:gsLst>
              <a:lin ang="2700000" scaled="1"/>
            </a:gradFill>
            <a:ln w="9525" algn="ctr">
              <a:noFill/>
              <a:miter lim="800000"/>
              <a:headEnd/>
              <a:tailEnd/>
            </a:ln>
            <a:effectLst/>
          </p:spPr>
          <p:txBody>
            <a:bodyPr wrap="none" anchor="ctr"/>
            <a:lstStyle/>
            <a:p>
              <a:r>
                <a:rPr lang="fa-IR" sz="2400" b="1" dirty="0" smtClean="0">
                  <a:solidFill>
                    <a:srgbClr val="000000"/>
                  </a:solidFill>
                  <a:effectLst>
                    <a:outerShdw blurRad="38100" dist="38100" dir="2700000" algn="tl">
                      <a:srgbClr val="FFFFFF"/>
                    </a:outerShdw>
                  </a:effectLst>
                  <a:cs typeface="B Titr" pitchFamily="2" charset="-78"/>
                  <a:hlinkClick r:id="rId9" action="ppaction://hlinksldjump"/>
                </a:rPr>
                <a:t>معنای صحت و فساد</a:t>
              </a:r>
              <a:endParaRPr lang="en-US" sz="2400" b="1" dirty="0">
                <a:solidFill>
                  <a:srgbClr val="000000"/>
                </a:solidFill>
                <a:effectLst>
                  <a:outerShdw blurRad="38100" dist="38100" dir="2700000" algn="tl">
                    <a:srgbClr val="FFFFFF"/>
                  </a:outerShdw>
                </a:effectLst>
                <a:cs typeface="B Titr" pitchFamily="2" charset="-78"/>
              </a:endParaRPr>
            </a:p>
          </p:txBody>
        </p:sp>
      </p:grpSp>
      <p:grpSp>
        <p:nvGrpSpPr>
          <p:cNvPr id="5" name="Group 12"/>
          <p:cNvGrpSpPr>
            <a:grpSpLocks/>
          </p:cNvGrpSpPr>
          <p:nvPr/>
        </p:nvGrpSpPr>
        <p:grpSpPr bwMode="auto">
          <a:xfrm>
            <a:off x="3000375" y="1142985"/>
            <a:ext cx="3143261" cy="1190641"/>
            <a:chOff x="1890" y="912"/>
            <a:chExt cx="1831" cy="558"/>
          </a:xfrm>
        </p:grpSpPr>
        <p:sp>
          <p:nvSpPr>
            <p:cNvPr id="507917" name="Freeform 13"/>
            <p:cNvSpPr>
              <a:spLocks/>
            </p:cNvSpPr>
            <p:nvPr/>
          </p:nvSpPr>
          <p:spPr bwMode="gray">
            <a:xfrm>
              <a:off x="1998" y="1332"/>
              <a:ext cx="1615" cy="138"/>
            </a:xfrm>
            <a:custGeom>
              <a:avLst/>
              <a:gdLst/>
              <a:ahLst/>
              <a:cxnLst>
                <a:cxn ang="0">
                  <a:pos x="1120" y="252"/>
                </a:cxn>
                <a:cxn ang="0">
                  <a:pos x="1116" y="250"/>
                </a:cxn>
                <a:cxn ang="0">
                  <a:pos x="1100" y="246"/>
                </a:cxn>
                <a:cxn ang="0">
                  <a:pos x="1074" y="240"/>
                </a:cxn>
                <a:cxn ang="0">
                  <a:pos x="1038" y="232"/>
                </a:cxn>
                <a:cxn ang="0">
                  <a:pos x="992" y="222"/>
                </a:cxn>
                <a:cxn ang="0">
                  <a:pos x="938" y="212"/>
                </a:cxn>
                <a:cxn ang="0">
                  <a:pos x="876" y="204"/>
                </a:cxn>
                <a:cxn ang="0">
                  <a:pos x="806" y="196"/>
                </a:cxn>
                <a:cxn ang="0">
                  <a:pos x="730" y="190"/>
                </a:cxn>
                <a:cxn ang="0">
                  <a:pos x="646" y="184"/>
                </a:cxn>
                <a:cxn ang="0">
                  <a:pos x="556" y="184"/>
                </a:cxn>
                <a:cxn ang="0">
                  <a:pos x="466" y="184"/>
                </a:cxn>
                <a:cxn ang="0">
                  <a:pos x="384" y="190"/>
                </a:cxn>
                <a:cxn ang="0">
                  <a:pos x="308" y="196"/>
                </a:cxn>
                <a:cxn ang="0">
                  <a:pos x="238" y="204"/>
                </a:cxn>
                <a:cxn ang="0">
                  <a:pos x="178" y="212"/>
                </a:cxn>
                <a:cxn ang="0">
                  <a:pos x="126" y="222"/>
                </a:cxn>
                <a:cxn ang="0">
                  <a:pos x="82" y="232"/>
                </a:cxn>
                <a:cxn ang="0">
                  <a:pos x="46" y="240"/>
                </a:cxn>
                <a:cxn ang="0">
                  <a:pos x="20" y="246"/>
                </a:cxn>
                <a:cxn ang="0">
                  <a:pos x="6" y="250"/>
                </a:cxn>
                <a:cxn ang="0">
                  <a:pos x="0" y="252"/>
                </a:cxn>
                <a:cxn ang="0">
                  <a:pos x="0" y="62"/>
                </a:cxn>
                <a:cxn ang="0">
                  <a:pos x="560" y="0"/>
                </a:cxn>
                <a:cxn ang="0">
                  <a:pos x="1120" y="62"/>
                </a:cxn>
                <a:cxn ang="0">
                  <a:pos x="1120" y="252"/>
                </a:cxn>
                <a:cxn ang="0">
                  <a:pos x="1120" y="252"/>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w="0">
              <a:noFill/>
              <a:prstDash val="solid"/>
              <a:round/>
              <a:headEnd/>
              <a:tailEnd/>
            </a:ln>
          </p:spPr>
          <p:txBody>
            <a:bodyPr/>
            <a:lstStyle/>
            <a:p>
              <a:endParaRPr lang="fa-IR"/>
            </a:p>
          </p:txBody>
        </p:sp>
        <p:sp>
          <p:nvSpPr>
            <p:cNvPr id="507918" name="Rectangle 14"/>
            <p:cNvSpPr>
              <a:spLocks noChangeArrowheads="1"/>
            </p:cNvSpPr>
            <p:nvPr/>
          </p:nvSpPr>
          <p:spPr bwMode="gray">
            <a:xfrm>
              <a:off x="1890" y="912"/>
              <a:ext cx="1831" cy="495"/>
            </a:xfrm>
            <a:prstGeom prst="rect">
              <a:avLst/>
            </a:prstGeom>
            <a:gradFill rotWithShape="1">
              <a:gsLst>
                <a:gs pos="0">
                  <a:srgbClr val="D8755A"/>
                </a:gs>
                <a:gs pos="50000">
                  <a:srgbClr val="D8755A">
                    <a:gamma/>
                    <a:tint val="39216"/>
                    <a:invGamma/>
                  </a:srgbClr>
                </a:gs>
                <a:gs pos="100000">
                  <a:srgbClr val="D8755A"/>
                </a:gs>
              </a:gsLst>
              <a:lin ang="2700000" scaled="1"/>
            </a:gradFill>
            <a:ln w="9525" algn="ctr">
              <a:noFill/>
              <a:miter lim="800000"/>
              <a:headEnd/>
              <a:tailEnd/>
            </a:ln>
            <a:effectLst/>
          </p:spPr>
          <p:txBody>
            <a:bodyPr wrap="none" anchor="ctr"/>
            <a:lstStyle/>
            <a:p>
              <a:r>
                <a:rPr lang="fa-IR" sz="2400" b="1" dirty="0" smtClean="0">
                  <a:solidFill>
                    <a:srgbClr val="000000"/>
                  </a:solidFill>
                  <a:effectLst>
                    <a:outerShdw blurRad="38100" dist="38100" dir="2700000" algn="tl">
                      <a:srgbClr val="FFFFFF"/>
                    </a:outerShdw>
                  </a:effectLst>
                  <a:cs typeface="B Titr" pitchFamily="2" charset="-78"/>
                </a:rPr>
                <a:t>                    (11) </a:t>
              </a:r>
            </a:p>
            <a:p>
              <a:r>
                <a:rPr lang="fa-IR" sz="3600" b="1" dirty="0" smtClean="0">
                  <a:solidFill>
                    <a:srgbClr val="000000"/>
                  </a:solidFill>
                  <a:cs typeface="B Titr" pitchFamily="2" charset="-78"/>
                </a:rPr>
                <a:t>     </a:t>
              </a:r>
              <a:r>
                <a:rPr lang="fa-IR" sz="3600" b="1" dirty="0" smtClean="0">
                  <a:solidFill>
                    <a:srgbClr val="000000"/>
                  </a:solidFill>
                  <a:cs typeface="B Titr" pitchFamily="2" charset="-78"/>
                  <a:hlinkClick r:id="rId10" action="ppaction://hlinksldjump"/>
                </a:rPr>
                <a:t>صحیح و اعم</a:t>
              </a:r>
              <a:endParaRPr lang="en-US" sz="3600" b="1" dirty="0">
                <a:solidFill>
                  <a:srgbClr val="000000"/>
                </a:solidFill>
                <a:cs typeface="B Titr" pitchFamily="2" charset="-78"/>
              </a:endParaRPr>
            </a:p>
          </p:txBody>
        </p:sp>
      </p:grpSp>
      <p:sp>
        <p:nvSpPr>
          <p:cNvPr id="41" name="Action Button: Return 40">
            <a:hlinkClick r:id="rId11" action="ppaction://hlinksldjump" highlightClick="1"/>
          </p:cNvPr>
          <p:cNvSpPr/>
          <p:nvPr/>
        </p:nvSpPr>
        <p:spPr bwMode="auto">
          <a:xfrm>
            <a:off x="4929189" y="1285860"/>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507919"/>
                                        </p:tgtEl>
                                        <p:attrNameLst>
                                          <p:attrName>style.visibility</p:attrName>
                                        </p:attrNameLst>
                                      </p:cBhvr>
                                      <p:to>
                                        <p:strVal val="visible"/>
                                      </p:to>
                                    </p:set>
                                    <p:anim calcmode="lin" valueType="num">
                                      <p:cBhvr>
                                        <p:cTn id="19" dur="1000" fill="hold"/>
                                        <p:tgtEl>
                                          <p:spTgt spid="507919"/>
                                        </p:tgtEl>
                                        <p:attrNameLst>
                                          <p:attrName>ppt_w</p:attrName>
                                        </p:attrNameLst>
                                      </p:cBhvr>
                                      <p:tavLst>
                                        <p:tav tm="0">
                                          <p:val>
                                            <p:fltVal val="0"/>
                                          </p:val>
                                        </p:tav>
                                        <p:tav tm="100000">
                                          <p:val>
                                            <p:strVal val="#ppt_w"/>
                                          </p:val>
                                        </p:tav>
                                      </p:tavLst>
                                    </p:anim>
                                    <p:anim calcmode="lin" valueType="num">
                                      <p:cBhvr>
                                        <p:cTn id="20" dur="1000" fill="hold"/>
                                        <p:tgtEl>
                                          <p:spTgt spid="507919"/>
                                        </p:tgtEl>
                                        <p:attrNameLst>
                                          <p:attrName>ppt_h</p:attrName>
                                        </p:attrNameLst>
                                      </p:cBhvr>
                                      <p:tavLst>
                                        <p:tav tm="0">
                                          <p:val>
                                            <p:fltVal val="0"/>
                                          </p:val>
                                        </p:tav>
                                        <p:tav tm="100000">
                                          <p:val>
                                            <p:strVal val="#ppt_h"/>
                                          </p:val>
                                        </p:tav>
                                      </p:tavLst>
                                    </p:anim>
                                    <p:anim calcmode="lin" valueType="num">
                                      <p:cBhvr>
                                        <p:cTn id="21" dur="1000" fill="hold"/>
                                        <p:tgtEl>
                                          <p:spTgt spid="50791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507919"/>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0"/>
                                  </p:stCondLst>
                                  <p:childTnLst>
                                    <p:set>
                                      <p:cBhvr>
                                        <p:cTn id="24" dur="1" fill="hold">
                                          <p:stCondLst>
                                            <p:cond delay="0"/>
                                          </p:stCondLst>
                                        </p:cTn>
                                        <p:tgtEl>
                                          <p:spTgt spid="507921"/>
                                        </p:tgtEl>
                                        <p:attrNameLst>
                                          <p:attrName>style.visibility</p:attrName>
                                        </p:attrNameLst>
                                      </p:cBhvr>
                                      <p:to>
                                        <p:strVal val="visible"/>
                                      </p:to>
                                    </p:set>
                                    <p:anim calcmode="lin" valueType="num">
                                      <p:cBhvr>
                                        <p:cTn id="25" dur="1000" fill="hold"/>
                                        <p:tgtEl>
                                          <p:spTgt spid="507921"/>
                                        </p:tgtEl>
                                        <p:attrNameLst>
                                          <p:attrName>ppt_w</p:attrName>
                                        </p:attrNameLst>
                                      </p:cBhvr>
                                      <p:tavLst>
                                        <p:tav tm="0">
                                          <p:val>
                                            <p:fltVal val="0"/>
                                          </p:val>
                                        </p:tav>
                                        <p:tav tm="100000">
                                          <p:val>
                                            <p:strVal val="#ppt_w"/>
                                          </p:val>
                                        </p:tav>
                                      </p:tavLst>
                                    </p:anim>
                                    <p:anim calcmode="lin" valueType="num">
                                      <p:cBhvr>
                                        <p:cTn id="26" dur="1000" fill="hold"/>
                                        <p:tgtEl>
                                          <p:spTgt spid="507921"/>
                                        </p:tgtEl>
                                        <p:attrNameLst>
                                          <p:attrName>ppt_h</p:attrName>
                                        </p:attrNameLst>
                                      </p:cBhvr>
                                      <p:tavLst>
                                        <p:tav tm="0">
                                          <p:val>
                                            <p:fltVal val="0"/>
                                          </p:val>
                                        </p:tav>
                                        <p:tav tm="100000">
                                          <p:val>
                                            <p:strVal val="#ppt_h"/>
                                          </p:val>
                                        </p:tav>
                                      </p:tavLst>
                                    </p:anim>
                                    <p:anim calcmode="lin" valueType="num">
                                      <p:cBhvr>
                                        <p:cTn id="27" dur="1000" fill="hold"/>
                                        <p:tgtEl>
                                          <p:spTgt spid="507921"/>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507921"/>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507923"/>
                                        </p:tgtEl>
                                        <p:attrNameLst>
                                          <p:attrName>style.visibility</p:attrName>
                                        </p:attrNameLst>
                                      </p:cBhvr>
                                      <p:to>
                                        <p:strVal val="visible"/>
                                      </p:to>
                                    </p:set>
                                    <p:anim calcmode="lin" valueType="num">
                                      <p:cBhvr>
                                        <p:cTn id="31" dur="1000" fill="hold"/>
                                        <p:tgtEl>
                                          <p:spTgt spid="507923"/>
                                        </p:tgtEl>
                                        <p:attrNameLst>
                                          <p:attrName>ppt_w</p:attrName>
                                        </p:attrNameLst>
                                      </p:cBhvr>
                                      <p:tavLst>
                                        <p:tav tm="0">
                                          <p:val>
                                            <p:fltVal val="0"/>
                                          </p:val>
                                        </p:tav>
                                        <p:tav tm="100000">
                                          <p:val>
                                            <p:strVal val="#ppt_w"/>
                                          </p:val>
                                        </p:tav>
                                      </p:tavLst>
                                    </p:anim>
                                    <p:anim calcmode="lin" valueType="num">
                                      <p:cBhvr>
                                        <p:cTn id="32" dur="1000" fill="hold"/>
                                        <p:tgtEl>
                                          <p:spTgt spid="507923"/>
                                        </p:tgtEl>
                                        <p:attrNameLst>
                                          <p:attrName>ppt_h</p:attrName>
                                        </p:attrNameLst>
                                      </p:cBhvr>
                                      <p:tavLst>
                                        <p:tav tm="0">
                                          <p:val>
                                            <p:fltVal val="0"/>
                                          </p:val>
                                        </p:tav>
                                        <p:tav tm="100000">
                                          <p:val>
                                            <p:strVal val="#ppt_h"/>
                                          </p:val>
                                        </p:tav>
                                      </p:tavLst>
                                    </p:anim>
                                    <p:anim calcmode="lin" valueType="num">
                                      <p:cBhvr>
                                        <p:cTn id="33" dur="1000" fill="hold"/>
                                        <p:tgtEl>
                                          <p:spTgt spid="507923"/>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507923"/>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nodeType="withEffect">
                                  <p:stCondLst>
                                    <p:cond delay="0"/>
                                  </p:stCondLst>
                                  <p:childTnLst>
                                    <p:set>
                                      <p:cBhvr>
                                        <p:cTn id="36" dur="1" fill="hold">
                                          <p:stCondLst>
                                            <p:cond delay="0"/>
                                          </p:stCondLst>
                                        </p:cTn>
                                        <p:tgtEl>
                                          <p:spTgt spid="507924"/>
                                        </p:tgtEl>
                                        <p:attrNameLst>
                                          <p:attrName>style.visibility</p:attrName>
                                        </p:attrNameLst>
                                      </p:cBhvr>
                                      <p:to>
                                        <p:strVal val="visible"/>
                                      </p:to>
                                    </p:set>
                                    <p:anim calcmode="lin" valueType="num">
                                      <p:cBhvr>
                                        <p:cTn id="37" dur="1000" fill="hold"/>
                                        <p:tgtEl>
                                          <p:spTgt spid="507924"/>
                                        </p:tgtEl>
                                        <p:attrNameLst>
                                          <p:attrName>ppt_w</p:attrName>
                                        </p:attrNameLst>
                                      </p:cBhvr>
                                      <p:tavLst>
                                        <p:tav tm="0">
                                          <p:val>
                                            <p:fltVal val="0"/>
                                          </p:val>
                                        </p:tav>
                                        <p:tav tm="100000">
                                          <p:val>
                                            <p:strVal val="#ppt_w"/>
                                          </p:val>
                                        </p:tav>
                                      </p:tavLst>
                                    </p:anim>
                                    <p:anim calcmode="lin" valueType="num">
                                      <p:cBhvr>
                                        <p:cTn id="38" dur="1000" fill="hold"/>
                                        <p:tgtEl>
                                          <p:spTgt spid="507924"/>
                                        </p:tgtEl>
                                        <p:attrNameLst>
                                          <p:attrName>ppt_h</p:attrName>
                                        </p:attrNameLst>
                                      </p:cBhvr>
                                      <p:tavLst>
                                        <p:tav tm="0">
                                          <p:val>
                                            <p:fltVal val="0"/>
                                          </p:val>
                                        </p:tav>
                                        <p:tav tm="100000">
                                          <p:val>
                                            <p:strVal val="#ppt_h"/>
                                          </p:val>
                                        </p:tav>
                                      </p:tavLst>
                                    </p:anim>
                                    <p:anim calcmode="lin" valueType="num">
                                      <p:cBhvr>
                                        <p:cTn id="39" dur="1000" fill="hold"/>
                                        <p:tgtEl>
                                          <p:spTgt spid="507924"/>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507924"/>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507925"/>
                                        </p:tgtEl>
                                        <p:attrNameLst>
                                          <p:attrName>style.visibility</p:attrName>
                                        </p:attrNameLst>
                                      </p:cBhvr>
                                      <p:to>
                                        <p:strVal val="visible"/>
                                      </p:to>
                                    </p:set>
                                    <p:anim calcmode="lin" valueType="num">
                                      <p:cBhvr>
                                        <p:cTn id="43" dur="1000" fill="hold"/>
                                        <p:tgtEl>
                                          <p:spTgt spid="507925"/>
                                        </p:tgtEl>
                                        <p:attrNameLst>
                                          <p:attrName>ppt_w</p:attrName>
                                        </p:attrNameLst>
                                      </p:cBhvr>
                                      <p:tavLst>
                                        <p:tav tm="0">
                                          <p:val>
                                            <p:fltVal val="0"/>
                                          </p:val>
                                        </p:tav>
                                        <p:tav tm="100000">
                                          <p:val>
                                            <p:strVal val="#ppt_w"/>
                                          </p:val>
                                        </p:tav>
                                      </p:tavLst>
                                    </p:anim>
                                    <p:anim calcmode="lin" valueType="num">
                                      <p:cBhvr>
                                        <p:cTn id="44" dur="1000" fill="hold"/>
                                        <p:tgtEl>
                                          <p:spTgt spid="507925"/>
                                        </p:tgtEl>
                                        <p:attrNameLst>
                                          <p:attrName>ppt_h</p:attrName>
                                        </p:attrNameLst>
                                      </p:cBhvr>
                                      <p:tavLst>
                                        <p:tav tm="0">
                                          <p:val>
                                            <p:fltVal val="0"/>
                                          </p:val>
                                        </p:tav>
                                        <p:tav tm="100000">
                                          <p:val>
                                            <p:strVal val="#ppt_h"/>
                                          </p:val>
                                        </p:tav>
                                      </p:tavLst>
                                    </p:anim>
                                    <p:anim calcmode="lin" valueType="num">
                                      <p:cBhvr>
                                        <p:cTn id="45" dur="1000" fill="hold"/>
                                        <p:tgtEl>
                                          <p:spTgt spid="507925"/>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507925"/>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nodeType="withEffect">
                                  <p:stCondLst>
                                    <p:cond delay="0"/>
                                  </p:stCondLst>
                                  <p:childTnLst>
                                    <p:set>
                                      <p:cBhvr>
                                        <p:cTn id="48" dur="1" fill="hold">
                                          <p:stCondLst>
                                            <p:cond delay="0"/>
                                          </p:stCondLst>
                                        </p:cTn>
                                        <p:tgtEl>
                                          <p:spTgt spid="507926"/>
                                        </p:tgtEl>
                                        <p:attrNameLst>
                                          <p:attrName>style.visibility</p:attrName>
                                        </p:attrNameLst>
                                      </p:cBhvr>
                                      <p:to>
                                        <p:strVal val="visible"/>
                                      </p:to>
                                    </p:set>
                                    <p:anim calcmode="lin" valueType="num">
                                      <p:cBhvr>
                                        <p:cTn id="49" dur="1000" fill="hold"/>
                                        <p:tgtEl>
                                          <p:spTgt spid="507926"/>
                                        </p:tgtEl>
                                        <p:attrNameLst>
                                          <p:attrName>ppt_w</p:attrName>
                                        </p:attrNameLst>
                                      </p:cBhvr>
                                      <p:tavLst>
                                        <p:tav tm="0">
                                          <p:val>
                                            <p:fltVal val="0"/>
                                          </p:val>
                                        </p:tav>
                                        <p:tav tm="100000">
                                          <p:val>
                                            <p:strVal val="#ppt_w"/>
                                          </p:val>
                                        </p:tav>
                                      </p:tavLst>
                                    </p:anim>
                                    <p:anim calcmode="lin" valueType="num">
                                      <p:cBhvr>
                                        <p:cTn id="50" dur="1000" fill="hold"/>
                                        <p:tgtEl>
                                          <p:spTgt spid="507926"/>
                                        </p:tgtEl>
                                        <p:attrNameLst>
                                          <p:attrName>ppt_h</p:attrName>
                                        </p:attrNameLst>
                                      </p:cBhvr>
                                      <p:tavLst>
                                        <p:tav tm="0">
                                          <p:val>
                                            <p:fltVal val="0"/>
                                          </p:val>
                                        </p:tav>
                                        <p:tav tm="100000">
                                          <p:val>
                                            <p:strVal val="#ppt_h"/>
                                          </p:val>
                                        </p:tav>
                                      </p:tavLst>
                                    </p:anim>
                                    <p:anim calcmode="lin" valueType="num">
                                      <p:cBhvr>
                                        <p:cTn id="51" dur="1000" fill="hold"/>
                                        <p:tgtEl>
                                          <p:spTgt spid="507926"/>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507926"/>
                                        </p:tgtEl>
                                        <p:attrNameLst>
                                          <p:attrName>ppt_y</p:attrName>
                                        </p:attrNameLst>
                                      </p:cBhvr>
                                      <p:tavLst>
                                        <p:tav tm="0" fmla="#ppt_y+(sin(-2*pi*(1-$))*-#ppt_x+cos(-2*pi*(1-$))*(1-#ppt_y))*(1-$)">
                                          <p:val>
                                            <p:fltVal val="0"/>
                                          </p:val>
                                        </p:tav>
                                        <p:tav tm="100000">
                                          <p:val>
                                            <p:fltVal val="1"/>
                                          </p:val>
                                        </p:tav>
                                      </p:tavLst>
                                    </p:anim>
                                  </p:childTnLst>
                                </p:cTn>
                              </p:par>
                              <p:par>
                                <p:cTn id="53" presetID="15" presetClass="entr" presetSubtype="0" fill="hold" nodeType="withEffect">
                                  <p:stCondLst>
                                    <p:cond delay="0"/>
                                  </p:stCondLst>
                                  <p:childTnLst>
                                    <p:set>
                                      <p:cBhvr>
                                        <p:cTn id="54" dur="1" fill="hold">
                                          <p:stCondLst>
                                            <p:cond delay="0"/>
                                          </p:stCondLst>
                                        </p:cTn>
                                        <p:tgtEl>
                                          <p:spTgt spid="507927"/>
                                        </p:tgtEl>
                                        <p:attrNameLst>
                                          <p:attrName>style.visibility</p:attrName>
                                        </p:attrNameLst>
                                      </p:cBhvr>
                                      <p:to>
                                        <p:strVal val="visible"/>
                                      </p:to>
                                    </p:set>
                                    <p:anim calcmode="lin" valueType="num">
                                      <p:cBhvr>
                                        <p:cTn id="55" dur="1000" fill="hold"/>
                                        <p:tgtEl>
                                          <p:spTgt spid="507927"/>
                                        </p:tgtEl>
                                        <p:attrNameLst>
                                          <p:attrName>ppt_w</p:attrName>
                                        </p:attrNameLst>
                                      </p:cBhvr>
                                      <p:tavLst>
                                        <p:tav tm="0">
                                          <p:val>
                                            <p:fltVal val="0"/>
                                          </p:val>
                                        </p:tav>
                                        <p:tav tm="100000">
                                          <p:val>
                                            <p:strVal val="#ppt_w"/>
                                          </p:val>
                                        </p:tav>
                                      </p:tavLst>
                                    </p:anim>
                                    <p:anim calcmode="lin" valueType="num">
                                      <p:cBhvr>
                                        <p:cTn id="56" dur="1000" fill="hold"/>
                                        <p:tgtEl>
                                          <p:spTgt spid="507927"/>
                                        </p:tgtEl>
                                        <p:attrNameLst>
                                          <p:attrName>ppt_h</p:attrName>
                                        </p:attrNameLst>
                                      </p:cBhvr>
                                      <p:tavLst>
                                        <p:tav tm="0">
                                          <p:val>
                                            <p:fltVal val="0"/>
                                          </p:val>
                                        </p:tav>
                                        <p:tav tm="100000">
                                          <p:val>
                                            <p:strVal val="#ppt_h"/>
                                          </p:val>
                                        </p:tav>
                                      </p:tavLst>
                                    </p:anim>
                                    <p:anim calcmode="lin" valueType="num">
                                      <p:cBhvr>
                                        <p:cTn id="57" dur="1000" fill="hold"/>
                                        <p:tgtEl>
                                          <p:spTgt spid="507927"/>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507927"/>
                                        </p:tgtEl>
                                        <p:attrNameLst>
                                          <p:attrName>ppt_y</p:attrName>
                                        </p:attrNameLst>
                                      </p:cBhvr>
                                      <p:tavLst>
                                        <p:tav tm="0" fmla="#ppt_y+(sin(-2*pi*(1-$))*-#ppt_x+cos(-2*pi*(1-$))*(1-#ppt_y))*(1-$)">
                                          <p:val>
                                            <p:fltVal val="0"/>
                                          </p:val>
                                        </p:tav>
                                        <p:tav tm="100000">
                                          <p:val>
                                            <p:fltVal val="1"/>
                                          </p:val>
                                        </p:tav>
                                      </p:tavLst>
                                    </p:anim>
                                  </p:childTnLst>
                                </p:cTn>
                              </p:par>
                              <p:par>
                                <p:cTn id="59" presetID="15" presetClass="entr" presetSubtype="0" fill="hold" nodeType="with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p:cTn id="61" dur="1000" fill="hold"/>
                                        <p:tgtEl>
                                          <p:spTgt spid="6"/>
                                        </p:tgtEl>
                                        <p:attrNameLst>
                                          <p:attrName>ppt_w</p:attrName>
                                        </p:attrNameLst>
                                      </p:cBhvr>
                                      <p:tavLst>
                                        <p:tav tm="0">
                                          <p:val>
                                            <p:fltVal val="0"/>
                                          </p:val>
                                        </p:tav>
                                        <p:tav tm="100000">
                                          <p:val>
                                            <p:strVal val="#ppt_w"/>
                                          </p:val>
                                        </p:tav>
                                      </p:tavLst>
                                    </p:anim>
                                    <p:anim calcmode="lin" valueType="num">
                                      <p:cBhvr>
                                        <p:cTn id="62" dur="1000" fill="hold"/>
                                        <p:tgtEl>
                                          <p:spTgt spid="6"/>
                                        </p:tgtEl>
                                        <p:attrNameLst>
                                          <p:attrName>ppt_h</p:attrName>
                                        </p:attrNameLst>
                                      </p:cBhvr>
                                      <p:tavLst>
                                        <p:tav tm="0">
                                          <p:val>
                                            <p:fltVal val="0"/>
                                          </p:val>
                                        </p:tav>
                                        <p:tav tm="100000">
                                          <p:val>
                                            <p:strVal val="#ppt_h"/>
                                          </p:val>
                                        </p:tav>
                                      </p:tavLst>
                                    </p:anim>
                                    <p:anim calcmode="lin" valueType="num">
                                      <p:cBhvr>
                                        <p:cTn id="63"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6"/>
                                        </p:tgtEl>
                                        <p:attrNameLst>
                                          <p:attrName>ppt_y</p:attrName>
                                        </p:attrNameLst>
                                      </p:cBhvr>
                                      <p:tavLst>
                                        <p:tav tm="0" fmla="#ppt_y+(sin(-2*pi*(1-$))*-#ppt_x+cos(-2*pi*(1-$))*(1-#ppt_y))*(1-$)">
                                          <p:val>
                                            <p:fltVal val="0"/>
                                          </p:val>
                                        </p:tav>
                                        <p:tav tm="100000">
                                          <p:val>
                                            <p:fltVal val="1"/>
                                          </p:val>
                                        </p:tav>
                                      </p:tavLst>
                                    </p:anim>
                                  </p:childTnLst>
                                </p:cTn>
                              </p:par>
                              <p:par>
                                <p:cTn id="65" presetID="15"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p:cTn id="67" dur="1000" fill="hold"/>
                                        <p:tgtEl>
                                          <p:spTgt spid="8"/>
                                        </p:tgtEl>
                                        <p:attrNameLst>
                                          <p:attrName>ppt_w</p:attrName>
                                        </p:attrNameLst>
                                      </p:cBhvr>
                                      <p:tavLst>
                                        <p:tav tm="0">
                                          <p:val>
                                            <p:fltVal val="0"/>
                                          </p:val>
                                        </p:tav>
                                        <p:tav tm="100000">
                                          <p:val>
                                            <p:strVal val="#ppt_w"/>
                                          </p:val>
                                        </p:tav>
                                      </p:tavLst>
                                    </p:anim>
                                    <p:anim calcmode="lin" valueType="num">
                                      <p:cBhvr>
                                        <p:cTn id="68" dur="1000" fill="hold"/>
                                        <p:tgtEl>
                                          <p:spTgt spid="8"/>
                                        </p:tgtEl>
                                        <p:attrNameLst>
                                          <p:attrName>ppt_h</p:attrName>
                                        </p:attrNameLst>
                                      </p:cBhvr>
                                      <p:tavLst>
                                        <p:tav tm="0">
                                          <p:val>
                                            <p:fltVal val="0"/>
                                          </p:val>
                                        </p:tav>
                                        <p:tav tm="100000">
                                          <p:val>
                                            <p:strVal val="#ppt_h"/>
                                          </p:val>
                                        </p:tav>
                                      </p:tavLst>
                                    </p:anim>
                                    <p:anim calcmode="lin" valueType="num">
                                      <p:cBhvr>
                                        <p:cTn id="6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70" dur="1000" fill="hold"/>
                                        <p:tgtEl>
                                          <p:spTgt spid="8"/>
                                        </p:tgtEl>
                                        <p:attrNameLst>
                                          <p:attrName>ppt_y</p:attrName>
                                        </p:attrNameLst>
                                      </p:cBhvr>
                                      <p:tavLst>
                                        <p:tav tm="0" fmla="#ppt_y+(sin(-2*pi*(1-$))*-#ppt_x+cos(-2*pi*(1-$))*(1-#ppt_y))*(1-$)">
                                          <p:val>
                                            <p:fltVal val="0"/>
                                          </p:val>
                                        </p:tav>
                                        <p:tav tm="100000">
                                          <p:val>
                                            <p:fltVal val="1"/>
                                          </p:val>
                                        </p:tav>
                                      </p:tavLst>
                                    </p:anim>
                                  </p:childTnLst>
                                </p:cTn>
                              </p:par>
                              <p:par>
                                <p:cTn id="71" presetID="15" presetClass="entr" presetSubtype="0" fill="hold" nodeType="with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p:cTn id="73" dur="1000" fill="hold"/>
                                        <p:tgtEl>
                                          <p:spTgt spid="9"/>
                                        </p:tgtEl>
                                        <p:attrNameLst>
                                          <p:attrName>ppt_w</p:attrName>
                                        </p:attrNameLst>
                                      </p:cBhvr>
                                      <p:tavLst>
                                        <p:tav tm="0">
                                          <p:val>
                                            <p:fltVal val="0"/>
                                          </p:val>
                                        </p:tav>
                                        <p:tav tm="100000">
                                          <p:val>
                                            <p:strVal val="#ppt_w"/>
                                          </p:val>
                                        </p:tav>
                                      </p:tavLst>
                                    </p:anim>
                                    <p:anim calcmode="lin" valueType="num">
                                      <p:cBhvr>
                                        <p:cTn id="74" dur="1000" fill="hold"/>
                                        <p:tgtEl>
                                          <p:spTgt spid="9"/>
                                        </p:tgtEl>
                                        <p:attrNameLst>
                                          <p:attrName>ppt_h</p:attrName>
                                        </p:attrNameLst>
                                      </p:cBhvr>
                                      <p:tavLst>
                                        <p:tav tm="0">
                                          <p:val>
                                            <p:fltVal val="0"/>
                                          </p:val>
                                        </p:tav>
                                        <p:tav tm="100000">
                                          <p:val>
                                            <p:strVal val="#ppt_h"/>
                                          </p:val>
                                        </p:tav>
                                      </p:tavLst>
                                    </p:anim>
                                    <p:anim calcmode="lin" valueType="num">
                                      <p:cBhvr>
                                        <p:cTn id="75"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76" dur="1000" fill="hold"/>
                                        <p:tgtEl>
                                          <p:spTgt spid="9"/>
                                        </p:tgtEl>
                                        <p:attrNameLst>
                                          <p:attrName>ppt_y</p:attrName>
                                        </p:attrNameLst>
                                      </p:cBhvr>
                                      <p:tavLst>
                                        <p:tav tm="0" fmla="#ppt_y+(sin(-2*pi*(1-$))*-#ppt_x+cos(-2*pi*(1-$))*(1-#ppt_y))*(1-$)">
                                          <p:val>
                                            <p:fltVal val="0"/>
                                          </p:val>
                                        </p:tav>
                                        <p:tav tm="100000">
                                          <p:val>
                                            <p:fltVal val="1"/>
                                          </p:val>
                                        </p:tav>
                                      </p:tavLst>
                                    </p:anim>
                                  </p:childTnLst>
                                </p:cTn>
                              </p:par>
                              <p:par>
                                <p:cTn id="77" presetID="15" presetClass="entr" presetSubtype="0" fill="hold" nodeType="withEffect">
                                  <p:stCondLst>
                                    <p:cond delay="0"/>
                                  </p:stCondLst>
                                  <p:childTnLst>
                                    <p:set>
                                      <p:cBhvr>
                                        <p:cTn id="78" dur="1" fill="hold">
                                          <p:stCondLst>
                                            <p:cond delay="0"/>
                                          </p:stCondLst>
                                        </p:cTn>
                                        <p:tgtEl>
                                          <p:spTgt spid="10"/>
                                        </p:tgtEl>
                                        <p:attrNameLst>
                                          <p:attrName>style.visibility</p:attrName>
                                        </p:attrNameLst>
                                      </p:cBhvr>
                                      <p:to>
                                        <p:strVal val="visible"/>
                                      </p:to>
                                    </p:set>
                                    <p:anim calcmode="lin" valueType="num">
                                      <p:cBhvr>
                                        <p:cTn id="79" dur="1000" fill="hold"/>
                                        <p:tgtEl>
                                          <p:spTgt spid="10"/>
                                        </p:tgtEl>
                                        <p:attrNameLst>
                                          <p:attrName>ppt_w</p:attrName>
                                        </p:attrNameLst>
                                      </p:cBhvr>
                                      <p:tavLst>
                                        <p:tav tm="0">
                                          <p:val>
                                            <p:fltVal val="0"/>
                                          </p:val>
                                        </p:tav>
                                        <p:tav tm="100000">
                                          <p:val>
                                            <p:strVal val="#ppt_w"/>
                                          </p:val>
                                        </p:tav>
                                      </p:tavLst>
                                    </p:anim>
                                    <p:anim calcmode="lin" valueType="num">
                                      <p:cBhvr>
                                        <p:cTn id="80" dur="1000" fill="hold"/>
                                        <p:tgtEl>
                                          <p:spTgt spid="10"/>
                                        </p:tgtEl>
                                        <p:attrNameLst>
                                          <p:attrName>ppt_h</p:attrName>
                                        </p:attrNameLst>
                                      </p:cBhvr>
                                      <p:tavLst>
                                        <p:tav tm="0">
                                          <p:val>
                                            <p:fltVal val="0"/>
                                          </p:val>
                                        </p:tav>
                                        <p:tav tm="100000">
                                          <p:val>
                                            <p:strVal val="#ppt_h"/>
                                          </p:val>
                                        </p:tav>
                                      </p:tavLst>
                                    </p:anim>
                                    <p:anim calcmode="lin" valueType="num">
                                      <p:cBhvr>
                                        <p:cTn id="81"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82" dur="1000" fill="hold"/>
                                        <p:tgtEl>
                                          <p:spTgt spid="10"/>
                                        </p:tgtEl>
                                        <p:attrNameLst>
                                          <p:attrName>ppt_y</p:attrName>
                                        </p:attrNameLst>
                                      </p:cBhvr>
                                      <p:tavLst>
                                        <p:tav tm="0" fmla="#ppt_y+(sin(-2*pi*(1-$))*-#ppt_x+cos(-2*pi*(1-$))*(1-#ppt_y))*(1-$)">
                                          <p:val>
                                            <p:fltVal val="0"/>
                                          </p:val>
                                        </p:tav>
                                        <p:tav tm="100000">
                                          <p:val>
                                            <p:fltVal val="1"/>
                                          </p:val>
                                        </p:tav>
                                      </p:tavLst>
                                    </p:anim>
                                  </p:childTnLst>
                                </p:cTn>
                              </p:par>
                              <p:par>
                                <p:cTn id="83" presetID="15" presetClass="entr" presetSubtype="0" fill="hold" nodeType="withEffect">
                                  <p:stCondLst>
                                    <p:cond delay="0"/>
                                  </p:stCondLst>
                                  <p:childTnLst>
                                    <p:set>
                                      <p:cBhvr>
                                        <p:cTn id="84" dur="1" fill="hold">
                                          <p:stCondLst>
                                            <p:cond delay="0"/>
                                          </p:stCondLst>
                                        </p:cTn>
                                        <p:tgtEl>
                                          <p:spTgt spid="11"/>
                                        </p:tgtEl>
                                        <p:attrNameLst>
                                          <p:attrName>style.visibility</p:attrName>
                                        </p:attrNameLst>
                                      </p:cBhvr>
                                      <p:to>
                                        <p:strVal val="visible"/>
                                      </p:to>
                                    </p:set>
                                    <p:anim calcmode="lin" valueType="num">
                                      <p:cBhvr>
                                        <p:cTn id="85" dur="1000" fill="hold"/>
                                        <p:tgtEl>
                                          <p:spTgt spid="11"/>
                                        </p:tgtEl>
                                        <p:attrNameLst>
                                          <p:attrName>ppt_w</p:attrName>
                                        </p:attrNameLst>
                                      </p:cBhvr>
                                      <p:tavLst>
                                        <p:tav tm="0">
                                          <p:val>
                                            <p:fltVal val="0"/>
                                          </p:val>
                                        </p:tav>
                                        <p:tav tm="100000">
                                          <p:val>
                                            <p:strVal val="#ppt_w"/>
                                          </p:val>
                                        </p:tav>
                                      </p:tavLst>
                                    </p:anim>
                                    <p:anim calcmode="lin" valueType="num">
                                      <p:cBhvr>
                                        <p:cTn id="86" dur="1000" fill="hold"/>
                                        <p:tgtEl>
                                          <p:spTgt spid="11"/>
                                        </p:tgtEl>
                                        <p:attrNameLst>
                                          <p:attrName>ppt_h</p:attrName>
                                        </p:attrNameLst>
                                      </p:cBhvr>
                                      <p:tavLst>
                                        <p:tav tm="0">
                                          <p:val>
                                            <p:fltVal val="0"/>
                                          </p:val>
                                        </p:tav>
                                        <p:tav tm="100000">
                                          <p:val>
                                            <p:strVal val="#ppt_h"/>
                                          </p:val>
                                        </p:tav>
                                      </p:tavLst>
                                    </p:anim>
                                    <p:anim calcmode="lin" valueType="num">
                                      <p:cBhvr>
                                        <p:cTn id="87"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11"/>
                                        </p:tgtEl>
                                        <p:attrNameLst>
                                          <p:attrName>ppt_y</p:attrName>
                                        </p:attrNameLst>
                                      </p:cBhvr>
                                      <p:tavLst>
                                        <p:tav tm="0" fmla="#ppt_y+(sin(-2*pi*(1-$))*-#ppt_x+cos(-2*pi*(1-$))*(1-#ppt_y))*(1-$)">
                                          <p:val>
                                            <p:fltVal val="0"/>
                                          </p:val>
                                        </p:tav>
                                        <p:tav tm="100000">
                                          <p:val>
                                            <p:fltVal val="1"/>
                                          </p:val>
                                        </p:tav>
                                      </p:tavLst>
                                    </p:anim>
                                  </p:childTnLst>
                                </p:cTn>
                              </p:par>
                              <p:par>
                                <p:cTn id="89" presetID="15" presetClass="entr" presetSubtype="0" fill="hold" nodeType="with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p:cTn id="91" dur="1000" fill="hold"/>
                                        <p:tgtEl>
                                          <p:spTgt spid="49"/>
                                        </p:tgtEl>
                                        <p:attrNameLst>
                                          <p:attrName>ppt_w</p:attrName>
                                        </p:attrNameLst>
                                      </p:cBhvr>
                                      <p:tavLst>
                                        <p:tav tm="0">
                                          <p:val>
                                            <p:fltVal val="0"/>
                                          </p:val>
                                        </p:tav>
                                        <p:tav tm="100000">
                                          <p:val>
                                            <p:strVal val="#ppt_w"/>
                                          </p:val>
                                        </p:tav>
                                      </p:tavLst>
                                    </p:anim>
                                    <p:anim calcmode="lin" valueType="num">
                                      <p:cBhvr>
                                        <p:cTn id="92" dur="1000" fill="hold"/>
                                        <p:tgtEl>
                                          <p:spTgt spid="49"/>
                                        </p:tgtEl>
                                        <p:attrNameLst>
                                          <p:attrName>ppt_h</p:attrName>
                                        </p:attrNameLst>
                                      </p:cBhvr>
                                      <p:tavLst>
                                        <p:tav tm="0">
                                          <p:val>
                                            <p:fltVal val="0"/>
                                          </p:val>
                                        </p:tav>
                                        <p:tav tm="100000">
                                          <p:val>
                                            <p:strVal val="#ppt_h"/>
                                          </p:val>
                                        </p:tav>
                                      </p:tavLst>
                                    </p:anim>
                                    <p:anim calcmode="lin" valueType="num">
                                      <p:cBhvr>
                                        <p:cTn id="93" dur="1000" fill="hold"/>
                                        <p:tgtEl>
                                          <p:spTgt spid="49"/>
                                        </p:tgtEl>
                                        <p:attrNameLst>
                                          <p:attrName>ppt_x</p:attrName>
                                        </p:attrNameLst>
                                      </p:cBhvr>
                                      <p:tavLst>
                                        <p:tav tm="0" fmla="#ppt_x+(cos(-2*pi*(1-$))*-#ppt_x-sin(-2*pi*(1-$))*(1-#ppt_y))*(1-$)">
                                          <p:val>
                                            <p:fltVal val="0"/>
                                          </p:val>
                                        </p:tav>
                                        <p:tav tm="100000">
                                          <p:val>
                                            <p:fltVal val="1"/>
                                          </p:val>
                                        </p:tav>
                                      </p:tavLst>
                                    </p:anim>
                                    <p:anim calcmode="lin" valueType="num">
                                      <p:cBhvr>
                                        <p:cTn id="94" dur="1000" fill="hold"/>
                                        <p:tgtEl>
                                          <p:spTgt spid="49"/>
                                        </p:tgtEl>
                                        <p:attrNameLst>
                                          <p:attrName>ppt_y</p:attrName>
                                        </p:attrNameLst>
                                      </p:cBhvr>
                                      <p:tavLst>
                                        <p:tav tm="0" fmla="#ppt_y+(sin(-2*pi*(1-$))*-#ppt_x+cos(-2*pi*(1-$))*(1-#ppt_y))*(1-$)">
                                          <p:val>
                                            <p:fltVal val="0"/>
                                          </p:val>
                                        </p:tav>
                                        <p:tav tm="100000">
                                          <p:val>
                                            <p:fltVal val="1"/>
                                          </p:val>
                                        </p:tav>
                                      </p:tavLst>
                                    </p:anim>
                                  </p:childTnLst>
                                </p:cTn>
                              </p:par>
                              <p:par>
                                <p:cTn id="95" presetID="15" presetClass="entr" presetSubtype="0" fill="hold" nodeType="withEffect">
                                  <p:stCondLst>
                                    <p:cond delay="0"/>
                                  </p:stCondLst>
                                  <p:childTnLst>
                                    <p:set>
                                      <p:cBhvr>
                                        <p:cTn id="96" dur="1" fill="hold">
                                          <p:stCondLst>
                                            <p:cond delay="0"/>
                                          </p:stCondLst>
                                        </p:cTn>
                                        <p:tgtEl>
                                          <p:spTgt spid="43"/>
                                        </p:tgtEl>
                                        <p:attrNameLst>
                                          <p:attrName>style.visibility</p:attrName>
                                        </p:attrNameLst>
                                      </p:cBhvr>
                                      <p:to>
                                        <p:strVal val="visible"/>
                                      </p:to>
                                    </p:set>
                                    <p:anim calcmode="lin" valueType="num">
                                      <p:cBhvr>
                                        <p:cTn id="97" dur="1000" fill="hold"/>
                                        <p:tgtEl>
                                          <p:spTgt spid="43"/>
                                        </p:tgtEl>
                                        <p:attrNameLst>
                                          <p:attrName>ppt_w</p:attrName>
                                        </p:attrNameLst>
                                      </p:cBhvr>
                                      <p:tavLst>
                                        <p:tav tm="0">
                                          <p:val>
                                            <p:fltVal val="0"/>
                                          </p:val>
                                        </p:tav>
                                        <p:tav tm="100000">
                                          <p:val>
                                            <p:strVal val="#ppt_w"/>
                                          </p:val>
                                        </p:tav>
                                      </p:tavLst>
                                    </p:anim>
                                    <p:anim calcmode="lin" valueType="num">
                                      <p:cBhvr>
                                        <p:cTn id="98" dur="1000" fill="hold"/>
                                        <p:tgtEl>
                                          <p:spTgt spid="43"/>
                                        </p:tgtEl>
                                        <p:attrNameLst>
                                          <p:attrName>ppt_h</p:attrName>
                                        </p:attrNameLst>
                                      </p:cBhvr>
                                      <p:tavLst>
                                        <p:tav tm="0">
                                          <p:val>
                                            <p:fltVal val="0"/>
                                          </p:val>
                                        </p:tav>
                                        <p:tav tm="100000">
                                          <p:val>
                                            <p:strVal val="#ppt_h"/>
                                          </p:val>
                                        </p:tav>
                                      </p:tavLst>
                                    </p:anim>
                                    <p:anim calcmode="lin" valueType="num">
                                      <p:cBhvr>
                                        <p:cTn id="99" dur="1000" fill="hold"/>
                                        <p:tgtEl>
                                          <p:spTgt spid="43"/>
                                        </p:tgtEl>
                                        <p:attrNameLst>
                                          <p:attrName>ppt_x</p:attrName>
                                        </p:attrNameLst>
                                      </p:cBhvr>
                                      <p:tavLst>
                                        <p:tav tm="0" fmla="#ppt_x+(cos(-2*pi*(1-$))*-#ppt_x-sin(-2*pi*(1-$))*(1-#ppt_y))*(1-$)">
                                          <p:val>
                                            <p:fltVal val="0"/>
                                          </p:val>
                                        </p:tav>
                                        <p:tav tm="100000">
                                          <p:val>
                                            <p:fltVal val="1"/>
                                          </p:val>
                                        </p:tav>
                                      </p:tavLst>
                                    </p:anim>
                                    <p:anim calcmode="lin" valueType="num">
                                      <p:cBhvr>
                                        <p:cTn id="100" dur="1000" fill="hold"/>
                                        <p:tgtEl>
                                          <p:spTgt spid="43"/>
                                        </p:tgtEl>
                                        <p:attrNameLst>
                                          <p:attrName>ppt_y</p:attrName>
                                        </p:attrNameLst>
                                      </p:cBhvr>
                                      <p:tavLst>
                                        <p:tav tm="0" fmla="#ppt_y+(sin(-2*pi*(1-$))*-#ppt_x+cos(-2*pi*(1-$))*(1-#ppt_y))*(1-$)">
                                          <p:val>
                                            <p:fltVal val="0"/>
                                          </p:val>
                                        </p:tav>
                                        <p:tav tm="100000">
                                          <p:val>
                                            <p:fltVal val="1"/>
                                          </p:val>
                                        </p:tav>
                                      </p:tavLst>
                                    </p:anim>
                                  </p:childTnLst>
                                </p:cTn>
                              </p:par>
                              <p:par>
                                <p:cTn id="101" presetID="15" presetClass="entr" presetSubtype="0" fill="hold" nodeType="withEffect">
                                  <p:stCondLst>
                                    <p:cond delay="0"/>
                                  </p:stCondLst>
                                  <p:childTnLst>
                                    <p:set>
                                      <p:cBhvr>
                                        <p:cTn id="102" dur="1" fill="hold">
                                          <p:stCondLst>
                                            <p:cond delay="0"/>
                                          </p:stCondLst>
                                        </p:cTn>
                                        <p:tgtEl>
                                          <p:spTgt spid="5"/>
                                        </p:tgtEl>
                                        <p:attrNameLst>
                                          <p:attrName>style.visibility</p:attrName>
                                        </p:attrNameLst>
                                      </p:cBhvr>
                                      <p:to>
                                        <p:strVal val="visible"/>
                                      </p:to>
                                    </p:set>
                                    <p:anim calcmode="lin" valueType="num">
                                      <p:cBhvr>
                                        <p:cTn id="103" dur="1000" fill="hold"/>
                                        <p:tgtEl>
                                          <p:spTgt spid="5"/>
                                        </p:tgtEl>
                                        <p:attrNameLst>
                                          <p:attrName>ppt_w</p:attrName>
                                        </p:attrNameLst>
                                      </p:cBhvr>
                                      <p:tavLst>
                                        <p:tav tm="0">
                                          <p:val>
                                            <p:fltVal val="0"/>
                                          </p:val>
                                        </p:tav>
                                        <p:tav tm="100000">
                                          <p:val>
                                            <p:strVal val="#ppt_w"/>
                                          </p:val>
                                        </p:tav>
                                      </p:tavLst>
                                    </p:anim>
                                    <p:anim calcmode="lin" valueType="num">
                                      <p:cBhvr>
                                        <p:cTn id="104" dur="1000" fill="hold"/>
                                        <p:tgtEl>
                                          <p:spTgt spid="5"/>
                                        </p:tgtEl>
                                        <p:attrNameLst>
                                          <p:attrName>ppt_h</p:attrName>
                                        </p:attrNameLst>
                                      </p:cBhvr>
                                      <p:tavLst>
                                        <p:tav tm="0">
                                          <p:val>
                                            <p:fltVal val="0"/>
                                          </p:val>
                                        </p:tav>
                                        <p:tav tm="100000">
                                          <p:val>
                                            <p:strVal val="#ppt_h"/>
                                          </p:val>
                                        </p:tav>
                                      </p:tavLst>
                                    </p:anim>
                                    <p:anim calcmode="lin" valueType="num">
                                      <p:cBhvr>
                                        <p:cTn id="10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6" dur="1000" fill="hold"/>
                                        <p:tgtEl>
                                          <p:spTgt spid="5"/>
                                        </p:tgtEl>
                                        <p:attrNameLst>
                                          <p:attrName>ppt_y</p:attrName>
                                        </p:attrNameLst>
                                      </p:cBhvr>
                                      <p:tavLst>
                                        <p:tav tm="0" fmla="#ppt_y+(sin(-2*pi*(1-$))*-#ppt_x+cos(-2*pi*(1-$))*(1-#ppt_y))*(1-$)">
                                          <p:val>
                                            <p:fltVal val="0"/>
                                          </p:val>
                                        </p:tav>
                                        <p:tav tm="100000">
                                          <p:val>
                                            <p:fltVal val="1"/>
                                          </p:val>
                                        </p:tav>
                                      </p:tavLst>
                                    </p:anim>
                                  </p:childTnLst>
                                </p:cTn>
                              </p:par>
                              <p:par>
                                <p:cTn id="107" presetID="15" presetClass="entr" presetSubtype="0" fill="hold" grpId="0" nodeType="withEffect">
                                  <p:stCondLst>
                                    <p:cond delay="0"/>
                                  </p:stCondLst>
                                  <p:childTnLst>
                                    <p:set>
                                      <p:cBhvr>
                                        <p:cTn id="108" dur="1" fill="hold">
                                          <p:stCondLst>
                                            <p:cond delay="0"/>
                                          </p:stCondLst>
                                        </p:cTn>
                                        <p:tgtEl>
                                          <p:spTgt spid="41"/>
                                        </p:tgtEl>
                                        <p:attrNameLst>
                                          <p:attrName>style.visibility</p:attrName>
                                        </p:attrNameLst>
                                      </p:cBhvr>
                                      <p:to>
                                        <p:strVal val="visible"/>
                                      </p:to>
                                    </p:set>
                                    <p:anim calcmode="lin" valueType="num">
                                      <p:cBhvr>
                                        <p:cTn id="109" dur="1000" fill="hold"/>
                                        <p:tgtEl>
                                          <p:spTgt spid="41"/>
                                        </p:tgtEl>
                                        <p:attrNameLst>
                                          <p:attrName>ppt_w</p:attrName>
                                        </p:attrNameLst>
                                      </p:cBhvr>
                                      <p:tavLst>
                                        <p:tav tm="0">
                                          <p:val>
                                            <p:fltVal val="0"/>
                                          </p:val>
                                        </p:tav>
                                        <p:tav tm="100000">
                                          <p:val>
                                            <p:strVal val="#ppt_w"/>
                                          </p:val>
                                        </p:tav>
                                      </p:tavLst>
                                    </p:anim>
                                    <p:anim calcmode="lin" valueType="num">
                                      <p:cBhvr>
                                        <p:cTn id="110" dur="1000" fill="hold"/>
                                        <p:tgtEl>
                                          <p:spTgt spid="41"/>
                                        </p:tgtEl>
                                        <p:attrNameLst>
                                          <p:attrName>ppt_h</p:attrName>
                                        </p:attrNameLst>
                                      </p:cBhvr>
                                      <p:tavLst>
                                        <p:tav tm="0">
                                          <p:val>
                                            <p:fltVal val="0"/>
                                          </p:val>
                                        </p:tav>
                                        <p:tav tm="100000">
                                          <p:val>
                                            <p:strVal val="#ppt_h"/>
                                          </p:val>
                                        </p:tav>
                                      </p:tavLst>
                                    </p:anim>
                                    <p:anim calcmode="lin" valueType="num">
                                      <p:cBhvr>
                                        <p:cTn id="111" dur="1000" fill="hold"/>
                                        <p:tgtEl>
                                          <p:spTgt spid="41"/>
                                        </p:tgtEl>
                                        <p:attrNameLst>
                                          <p:attrName>ppt_x</p:attrName>
                                        </p:attrNameLst>
                                      </p:cBhvr>
                                      <p:tavLst>
                                        <p:tav tm="0" fmla="#ppt_x+(cos(-2*pi*(1-$))*-#ppt_x-sin(-2*pi*(1-$))*(1-#ppt_y))*(1-$)">
                                          <p:val>
                                            <p:fltVal val="0"/>
                                          </p:val>
                                        </p:tav>
                                        <p:tav tm="100000">
                                          <p:val>
                                            <p:fltVal val="1"/>
                                          </p:val>
                                        </p:tav>
                                      </p:tavLst>
                                    </p:anim>
                                    <p:anim calcmode="lin" valueType="num">
                                      <p:cBhvr>
                                        <p:cTn id="112" dur="1000" fill="hold"/>
                                        <p:tgtEl>
                                          <p:spTgt spid="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9" y="927820"/>
            <a:ext cx="8429684" cy="5755422"/>
          </a:xfrm>
          <a:prstGeom prst="rect">
            <a:avLst/>
          </a:prstGeom>
        </p:spPr>
        <p:txBody>
          <a:bodyPr wrap="square">
            <a:spAutoFit/>
          </a:bodyPr>
          <a:lstStyle/>
          <a:p>
            <a:pPr algn="just"/>
            <a:r>
              <a:rPr lang="fa-IR" sz="2300" b="1" dirty="0" smtClean="0">
                <a:solidFill>
                  <a:srgbClr val="002060"/>
                </a:solidFill>
                <a:cs typeface="B Compset" pitchFamily="2" charset="-78"/>
                <a:hlinkClick r:id="rId4" action="ppaction://hlinksldjump"/>
              </a:rPr>
              <a:t>مقدمه عقلى</a:t>
            </a:r>
            <a:endParaRPr lang="fa-IR" sz="2300" b="1" dirty="0" smtClean="0">
              <a:solidFill>
                <a:srgbClr val="002060"/>
              </a:solidFill>
              <a:cs typeface="B Compset" pitchFamily="2" charset="-78"/>
            </a:endParaRPr>
          </a:p>
          <a:p>
            <a:pPr algn="just"/>
            <a:r>
              <a:rPr lang="fa-IR" sz="2300" b="1" dirty="0" smtClean="0">
                <a:solidFill>
                  <a:srgbClr val="002060"/>
                </a:solidFill>
                <a:cs typeface="B Compset" pitchFamily="2" charset="-78"/>
              </a:rPr>
              <a:t>مقدمه عقلى , مقدمه اى است که عقل به تنهايى , توقف تحقق ذى المقدمه را بر آن درک مى کند و حکم به محال بودن وجود تکوينى ذى المقدمه , در صورت فقدان مقدمه مى کند , بدون اين که در اين جا از شرع کمک گرفته باشد . مانند توقف حج بر پيمودن مسافت.</a:t>
            </a:r>
          </a:p>
          <a:p>
            <a:pPr algn="just"/>
            <a:r>
              <a:rPr lang="fa-IR" sz="2300" b="1" dirty="0" smtClean="0">
                <a:solidFill>
                  <a:srgbClr val="FF0000"/>
                </a:solidFill>
                <a:cs typeface="B Compset" pitchFamily="2" charset="-78"/>
              </a:rPr>
              <a:t>مقدمه شرعى</a:t>
            </a:r>
          </a:p>
          <a:p>
            <a:pPr algn="just"/>
            <a:r>
              <a:rPr lang="fa-IR" sz="2300" b="1" dirty="0" smtClean="0">
                <a:solidFill>
                  <a:srgbClr val="002060"/>
                </a:solidFill>
                <a:cs typeface="B Compset" pitchFamily="2" charset="-78"/>
              </a:rPr>
              <a:t>مقدمه شرعى مقدمه اى است که تحقق واجب به صورت صحيح , شرعا متوقف بر آن باشد مانند: توقف صحت نماز بر طهارت و يا توقف آن بر استقبال به قبله , که عقل , توقف ذى المقدمه بر مقدمه شرعى را درک نمى کند.</a:t>
            </a:r>
          </a:p>
          <a:p>
            <a:pPr algn="just"/>
            <a:r>
              <a:rPr lang="fa-IR" sz="2300" b="1" dirty="0" smtClean="0">
                <a:solidFill>
                  <a:srgbClr val="FF0000"/>
                </a:solidFill>
                <a:cs typeface="B Compset" pitchFamily="2" charset="-78"/>
              </a:rPr>
              <a:t>مقدمه عادی</a:t>
            </a:r>
          </a:p>
          <a:p>
            <a:pPr algn="just"/>
            <a:r>
              <a:rPr lang="fa-IR" sz="2300" b="1" dirty="0" smtClean="0">
                <a:solidFill>
                  <a:srgbClr val="002060"/>
                </a:solidFill>
                <a:cs typeface="B Compset" pitchFamily="2" charset="-78"/>
              </a:rPr>
              <a:t>مقدمه عرفى , مقدمه اى است که تحقق ذى المقدمه در نظر عرف و عادت بر تحقق آن متوقف است , گرچه در نزد عقل , تحقق ذى المقدمه بدون آن امکان دارد , مانند ورود به خانه که عرفاً از طريق گذشتن از در خانه صورت مى گيرد , گرچه عقلاً مى توان از ديوار نيز وارد خانه شد . </a:t>
            </a:r>
          </a:p>
          <a:p>
            <a:pPr algn="just"/>
            <a:r>
              <a:rPr lang="fa-IR" sz="2300" b="1" dirty="0" smtClean="0">
                <a:solidFill>
                  <a:srgbClr val="FF0000"/>
                </a:solidFill>
                <a:cs typeface="B Compset" pitchFamily="2" charset="-78"/>
              </a:rPr>
              <a:t>نکته :</a:t>
            </a:r>
          </a:p>
          <a:p>
            <a:pPr algn="just"/>
            <a:r>
              <a:rPr lang="fa-IR" sz="2300" b="1" dirty="0" smtClean="0">
                <a:solidFill>
                  <a:srgbClr val="002060"/>
                </a:solidFill>
                <a:cs typeface="B Compset" pitchFamily="2" charset="-78"/>
              </a:rPr>
              <a:t>ملاک در این تقسیم , حاکم در وجوب مقدمه است.</a:t>
            </a:r>
          </a:p>
          <a:p>
            <a:pPr algn="just"/>
            <a:endParaRPr lang="fa-IR" sz="23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6" y="926689"/>
            <a:ext cx="8286808" cy="5647700"/>
          </a:xfrm>
          <a:prstGeom prst="rect">
            <a:avLst/>
          </a:prstGeom>
        </p:spPr>
        <p:txBody>
          <a:bodyPr wrap="square">
            <a:spAutoFit/>
          </a:bodyPr>
          <a:lstStyle/>
          <a:p>
            <a:pPr algn="just"/>
            <a:r>
              <a:rPr lang="fa-IR" sz="1900" b="1" dirty="0" smtClean="0">
                <a:solidFill>
                  <a:srgbClr val="002060"/>
                </a:solidFill>
                <a:cs typeface="B Compset" pitchFamily="2" charset="-78"/>
                <a:hlinkClick r:id="rId4" action="ppaction://hlinksldjump"/>
              </a:rPr>
              <a:t>مقدمه وجود</a:t>
            </a:r>
            <a:endParaRPr lang="fa-IR" sz="1900" b="1" dirty="0" smtClean="0">
              <a:solidFill>
                <a:srgbClr val="002060"/>
              </a:solidFill>
              <a:cs typeface="B Compset" pitchFamily="2" charset="-78"/>
            </a:endParaRPr>
          </a:p>
          <a:p>
            <a:pPr algn="just"/>
            <a:r>
              <a:rPr lang="fa-IR" sz="1900" b="1" dirty="0" smtClean="0">
                <a:solidFill>
                  <a:srgbClr val="002060"/>
                </a:solidFill>
                <a:cs typeface="B Compset" pitchFamily="2" charset="-78"/>
              </a:rPr>
              <a:t>مقدمه وجود , مقدمه اى است که وجود ذى المقدمه و امتثال آن در خارج به آن مقدمه بستگى دارد , مانند پيمودن مسافت در حج , که وجود حج - نه وجوب آن - متوقف بر پيمودن مسافت و حضور در حرم است.</a:t>
            </a:r>
          </a:p>
          <a:p>
            <a:pPr algn="just"/>
            <a:r>
              <a:rPr lang="fa-IR" sz="1900" b="1" dirty="0" smtClean="0">
                <a:solidFill>
                  <a:srgbClr val="FF0000"/>
                </a:solidFill>
                <a:cs typeface="B Compset" pitchFamily="2" charset="-78"/>
              </a:rPr>
              <a:t>مقدمه صحت</a:t>
            </a:r>
          </a:p>
          <a:p>
            <a:pPr algn="just"/>
            <a:r>
              <a:rPr lang="fa-IR" sz="1900" b="1" dirty="0" smtClean="0">
                <a:solidFill>
                  <a:srgbClr val="002060"/>
                </a:solidFill>
                <a:cs typeface="B Compset" pitchFamily="2" charset="-78"/>
              </a:rPr>
              <a:t>مقدمه صحت , مقدمه اى است که در اتصاف ذى المقدمه به صحت نقش دارد , هم چون طهارت که شرط صحت نماز است , يعنى نماز صحيح بدون آن محقق نمى شود .</a:t>
            </a:r>
          </a:p>
          <a:p>
            <a:pPr algn="just"/>
            <a:r>
              <a:rPr lang="fa-IR" sz="1900" b="1" dirty="0" smtClean="0">
                <a:solidFill>
                  <a:srgbClr val="FF0000"/>
                </a:solidFill>
                <a:cs typeface="B Compset" pitchFamily="2" charset="-78"/>
              </a:rPr>
              <a:t>مقدمه وجوب</a:t>
            </a:r>
          </a:p>
          <a:p>
            <a:pPr algn="just"/>
            <a:r>
              <a:rPr lang="fa-IR" sz="1900" b="1" dirty="0" smtClean="0">
                <a:solidFill>
                  <a:srgbClr val="002060"/>
                </a:solidFill>
                <a:cs typeface="B Compset" pitchFamily="2" charset="-78"/>
              </a:rPr>
              <a:t>مقدمه وجوب , مقدمه اى است که وجوب ذى المقدمه به آن بستگى دارد ; يعنى تا مقدمه موجود نگردد , ذى المقدمه اتصاف به وجوب پيدا نمى کند .</a:t>
            </a:r>
          </a:p>
          <a:p>
            <a:pPr algn="just"/>
            <a:r>
              <a:rPr lang="fa-IR" sz="1900" b="1" dirty="0" smtClean="0">
                <a:solidFill>
                  <a:srgbClr val="FF0000"/>
                </a:solidFill>
                <a:cs typeface="B Compset" pitchFamily="2" charset="-78"/>
              </a:rPr>
              <a:t>مقدمه علم</a:t>
            </a:r>
          </a:p>
          <a:p>
            <a:pPr algn="just"/>
            <a:r>
              <a:rPr lang="fa-IR" sz="1900" b="1" dirty="0" smtClean="0">
                <a:solidFill>
                  <a:srgbClr val="002060"/>
                </a:solidFill>
                <a:cs typeface="B Compset" pitchFamily="2" charset="-78"/>
              </a:rPr>
              <a:t>مقدمه علم , مقدمه اى است که تحصيل علم به امتثال ذى المقدمه , بر آن متوقف است ; به اين بيان که انجام پاره اى از امور ، مقدمه براى علم پيدا کردن به وقوع ذى المقدمه در خارج است , مانند شستن قسمت بالاترى از مرفق در وضو.</a:t>
            </a:r>
          </a:p>
          <a:p>
            <a:pPr algn="just"/>
            <a:r>
              <a:rPr lang="fa-IR" sz="1900" b="1" dirty="0" smtClean="0">
                <a:solidFill>
                  <a:srgbClr val="FF0000"/>
                </a:solidFill>
                <a:cs typeface="B Compset" pitchFamily="2" charset="-78"/>
              </a:rPr>
              <a:t>نکته :</a:t>
            </a:r>
          </a:p>
          <a:p>
            <a:pPr algn="just"/>
            <a:r>
              <a:rPr lang="fa-IR" sz="1900" b="1" dirty="0" smtClean="0">
                <a:solidFill>
                  <a:srgbClr val="002060"/>
                </a:solidFill>
                <a:cs typeface="B Compset" pitchFamily="2" charset="-78"/>
              </a:rPr>
              <a:t>فقط مقدمه وجود و صحت داخل محل نزاع هستند اما مقدمه وجوب داخل نیست زیرا ما از وجوب ذی المقدمه می خواهیم کشف وجوب مقدمه کنیم لا بالعکس .</a:t>
            </a:r>
          </a:p>
          <a:p>
            <a:pPr algn="just"/>
            <a:r>
              <a:rPr lang="fa-IR" sz="1900" b="1" dirty="0" smtClean="0">
                <a:solidFill>
                  <a:srgbClr val="002060"/>
                </a:solidFill>
                <a:cs typeface="B Compset" pitchFamily="2" charset="-78"/>
              </a:rPr>
              <a:t>و اما مقدمه علم هم خارج است زیرا وجوب ان , عقلی است و حال اینکه بحث ما در وجوب شرعی ملازمه عقلی است .</a:t>
            </a:r>
          </a:p>
          <a:p>
            <a:pPr algn="just"/>
            <a:endParaRPr lang="fa-IR" sz="19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9" y="928671"/>
            <a:ext cx="8429684" cy="5940088"/>
          </a:xfrm>
          <a:prstGeom prst="rect">
            <a:avLst/>
          </a:prstGeom>
        </p:spPr>
        <p:txBody>
          <a:bodyPr wrap="square">
            <a:spAutoFit/>
          </a:bodyPr>
          <a:lstStyle/>
          <a:p>
            <a:pPr algn="just"/>
            <a:r>
              <a:rPr lang="fa-IR" sz="2000" b="1" dirty="0" smtClean="0">
                <a:solidFill>
                  <a:srgbClr val="002060"/>
                </a:solidFill>
                <a:cs typeface="B Compset" pitchFamily="2" charset="-78"/>
                <a:hlinkClick r:id="rId4" action="ppaction://hlinksldjump"/>
              </a:rPr>
              <a:t>سبب</a:t>
            </a:r>
            <a:endParaRPr lang="fa-IR"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هرگاه مقدمه چنان بود که اگر مانعى نباشد , ذو المقدمه بر آن مترتب گردد, آن را مقتضى (سبب) گويند, مثل وجود نفت و کبريت و هيزم , که چون به هم برسند , احتراق حاصل مى شود, البته اگر باد شديد يا ترى هيزم در بين نباشد . </a:t>
            </a:r>
          </a:p>
          <a:p>
            <a:pPr algn="just"/>
            <a:r>
              <a:rPr lang="fa-IR" sz="2000" b="1" dirty="0" smtClean="0">
                <a:solidFill>
                  <a:srgbClr val="FF0000"/>
                </a:solidFill>
                <a:cs typeface="B Compset" pitchFamily="2" charset="-78"/>
              </a:rPr>
              <a:t>شرط</a:t>
            </a:r>
          </a:p>
          <a:p>
            <a:pPr algn="just"/>
            <a:r>
              <a:rPr lang="fa-IR" sz="2000" b="1" dirty="0" smtClean="0">
                <a:solidFill>
                  <a:srgbClr val="002060"/>
                </a:solidFill>
                <a:cs typeface="B Compset" pitchFamily="2" charset="-78"/>
              </a:rPr>
              <a:t>شرط , امر وجودى است که هر چند در سلسله علل مشروط قرار ندارد و وجود آن را افاضه نمى کند , اما شرايط تأثير علت براى ايجاد مشروط را مهيا مى کند ; يعنى از وجود آن , وجود مشروط ( ذى المقدمه ) لازم نمى آيد , اما از عدم آن , عدم مشروط لازم مى آيد . </a:t>
            </a:r>
          </a:p>
          <a:p>
            <a:pPr algn="just"/>
            <a:r>
              <a:rPr lang="fa-IR" sz="2000" b="1" dirty="0" smtClean="0">
                <a:solidFill>
                  <a:srgbClr val="002060"/>
                </a:solidFill>
                <a:cs typeface="B Compset" pitchFamily="2" charset="-78"/>
              </a:rPr>
              <a:t> بنابراين , شرط از علل معده است , براى مثال , بلوغ , شرط تکليف است که از عدم آن , عدم تکليف لازم مى آيد ; اما از وجودش , وجود تکليف لازم نمى آيد ; زيرا ممکن است شخص بالغ , ديوانه باشد و تکليف نداشته باشد . </a:t>
            </a:r>
          </a:p>
          <a:p>
            <a:pPr algn="just"/>
            <a:r>
              <a:rPr lang="fa-IR" sz="2000" b="1" dirty="0" smtClean="0">
                <a:solidFill>
                  <a:srgbClr val="FF0000"/>
                </a:solidFill>
                <a:cs typeface="B Compset" pitchFamily="2" charset="-78"/>
              </a:rPr>
              <a:t>معد</a:t>
            </a:r>
          </a:p>
          <a:p>
            <a:pPr algn="just"/>
            <a:r>
              <a:rPr lang="fa-IR" sz="2000" b="1" dirty="0" smtClean="0">
                <a:solidFill>
                  <a:srgbClr val="002060"/>
                </a:solidFill>
                <a:cs typeface="B Compset" pitchFamily="2" charset="-78"/>
              </a:rPr>
              <a:t>علل معده عبارتند از: مجموع امورى که معلول را آماده صدور از علت موثر مى نمايند، از اين رو به مجموع شرط و عدم مانع , معد اطلاق مى گردد . </a:t>
            </a:r>
          </a:p>
          <a:p>
            <a:pPr algn="just"/>
            <a:r>
              <a:rPr lang="fa-IR" sz="2000" b="1" dirty="0" smtClean="0">
                <a:solidFill>
                  <a:srgbClr val="FF0000"/>
                </a:solidFill>
                <a:cs typeface="B Compset" pitchFamily="2" charset="-78"/>
              </a:rPr>
              <a:t>عدم مانع</a:t>
            </a:r>
          </a:p>
          <a:p>
            <a:pPr algn="just"/>
            <a:r>
              <a:rPr lang="fa-IR" sz="2000" b="1" dirty="0" smtClean="0">
                <a:solidFill>
                  <a:srgbClr val="002060"/>
                </a:solidFill>
                <a:cs typeface="B Compset" pitchFamily="2" charset="-78"/>
              </a:rPr>
              <a:t>عدم مانع, امرى عدمى است که از نبود آن ( وجود مانع ) معلول موجود نمى شود و از وجود آن ( نبودن مانع ) وجود معلول لازم مى آيد </a:t>
            </a:r>
          </a:p>
          <a:p>
            <a:pPr algn="just"/>
            <a:endParaRPr lang="fa-IR" sz="2000" b="1" dirty="0" smtClean="0">
              <a:solidFill>
                <a:srgbClr val="002060"/>
              </a:solidFill>
              <a:cs typeface="B Compset" pitchFamily="2" charset="-78"/>
            </a:endParaRPr>
          </a:p>
          <a:p>
            <a:pPr algn="just"/>
            <a:endParaRPr lang="fa-IR" sz="20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1071546"/>
            <a:ext cx="8643999" cy="4832092"/>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مقدمه مفوّته</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مقدمه مفوّته , مقدمه اى است که اگر پيش از فرا رسيدن وقت ذى المقدمه انجام نگيرد , سبب تفويت ذى المقدمه در وقت خودش مى گردد , مانند اين که وظيفه مکلف پيش از موسم حج , تهيه گذرنامه و پيمودن مسافت است تا بتواند در زمان حج آن مناسک را به جا آورد .</a:t>
            </a:r>
          </a:p>
          <a:p>
            <a:pPr algn="just"/>
            <a:r>
              <a:rPr lang="fa-IR" sz="2800" b="1" dirty="0" smtClean="0">
                <a:solidFill>
                  <a:srgbClr val="FF0000"/>
                </a:solidFill>
                <a:cs typeface="B Compset" pitchFamily="2" charset="-78"/>
              </a:rPr>
              <a:t>مقدمه غیر مفوته </a:t>
            </a:r>
          </a:p>
          <a:p>
            <a:pPr algn="just"/>
            <a:r>
              <a:rPr lang="fa-IR" sz="2800" b="1" dirty="0" smtClean="0">
                <a:solidFill>
                  <a:srgbClr val="002060"/>
                </a:solidFill>
                <a:cs typeface="B Compset" pitchFamily="2" charset="-78"/>
              </a:rPr>
              <a:t>مقدمه موسّعه در مقابل مقدمه مفوّته قرار دارد و آن مقدمه اى است که اگر پيش از فرا رسيدن زمان به جا آوردن ذى المقدمه انجام نگيرد , سبب تفويت ذى المقدمه در وقت خودش نمى گردد , بلکه انجام آن پس از فرا رسيدن زمان ذى المقدمه نيز ممکن است , مانند وضو براى نماز که مى توان آن را قبل از فرا رسيدن زمان وجوب نماز و يا پس از آن انجام داد.</a:t>
            </a:r>
          </a:p>
        </p:txBody>
      </p:sp>
    </p:spTree>
  </p:cSld>
  <p:clrMapOvr>
    <a:masterClrMapping/>
  </p:clrMapOvr>
  <p:transition advClick="0">
    <p:dissolv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599431"/>
            <a:ext cx="9144000" cy="600164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مقدمه عبادی</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مقدمه تعبدى - در مقابل مقدمه توصلى - مقدمه اى است که موافقت و امتثال امر آن, به قصد قربت نياز دارد به بيان ديگر در سقوط امر آن, علاوه بر ايجاد مأمور به در خارج , همراه بودن آن با قصد قربت نيز لحاظ شده است , زيرا صرف نظر از مقدمه بودن , عبادت نيز هست و صرف انجام مأمور به, بدون مقارنت با قصد قربت , موجب سقوط امر آن نمى گردد. </a:t>
            </a:r>
          </a:p>
          <a:p>
            <a:pPr algn="just"/>
            <a:r>
              <a:rPr lang="fa-IR" sz="3200" b="1" dirty="0" smtClean="0">
                <a:solidFill>
                  <a:srgbClr val="002060"/>
                </a:solidFill>
                <a:cs typeface="B Compset" pitchFamily="2" charset="-78"/>
              </a:rPr>
              <a:t>طهارات سه گانه, يعنى وضو غسل و تيمم از مقدمات عبادى محسوب مى شوند, زيرا آن ها حتما بايد به داعى امر و به قصد قربت انجام شوند, مثلا اگر کسى بدون قصد قربت وضو بگيرد , عملش صحيح نيست و چنانچه با آن حالت نماز بخواند نمازش مانند نماز بدون قصد قربت باطل است .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5" name="Rectangle 3"/>
          <p:cNvSpPr>
            <a:spLocks noChangeArrowheads="1"/>
          </p:cNvSpPr>
          <p:nvPr/>
        </p:nvSpPr>
        <p:spPr bwMode="auto">
          <a:xfrm>
            <a:off x="0" y="1000109"/>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2060"/>
                </a:solidFill>
                <a:effectLst/>
                <a:latin typeface="Tahoma" pitchFamily="34" charset="0"/>
                <a:ea typeface="Times New Roman" pitchFamily="18" charset="0"/>
                <a:cs typeface="B Compset" pitchFamily="2" charset="-78"/>
                <a:hlinkClick r:id="rId3" action="ppaction://hlinksldjump"/>
              </a:rPr>
              <a:t>اقوال در وجوب مقدمه</a:t>
            </a:r>
            <a:endParaRPr kumimoji="0" lang="fa-IR" sz="2800" b="1" i="0" u="none" strike="noStrike" cap="none" normalizeH="0" baseline="0" dirty="0" smtClean="0">
              <a:ln>
                <a:noFill/>
              </a:ln>
              <a:solidFill>
                <a:srgbClr val="002060"/>
              </a:solidFill>
              <a:effectLst/>
              <a:latin typeface="Tahoma" pitchFamily="34" charset="0"/>
              <a:ea typeface="Times New Roman" pitchFamily="18"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2060"/>
                </a:solidFill>
                <a:effectLst/>
                <a:latin typeface="Tahoma" pitchFamily="34" charset="0"/>
                <a:ea typeface="Times New Roman" pitchFamily="18" charset="0"/>
                <a:cs typeface="B Compset" pitchFamily="2" charset="-78"/>
              </a:rPr>
              <a:t>1 . وجوبها مطلقاً و هو المشهور.</a:t>
            </a:r>
          </a:p>
          <a:p>
            <a:pPr algn="just"/>
            <a:r>
              <a:rPr lang="fa-IR" sz="2800" b="1" dirty="0" smtClean="0">
                <a:solidFill>
                  <a:srgbClr val="002060"/>
                </a:solidFill>
                <a:cs typeface="B Compset" pitchFamily="2" charset="-78"/>
              </a:rPr>
              <a:t>2. عدم وجوبها مطلقا (مختار مصنف)</a:t>
            </a:r>
            <a:endParaRPr lang="en-US" sz="2800" dirty="0" smtClean="0">
              <a:solidFill>
                <a:srgbClr val="002060"/>
              </a:solidFill>
              <a:cs typeface="B Compset" pitchFamily="2" charset="-78"/>
            </a:endParaRPr>
          </a:p>
          <a:p>
            <a:pPr algn="just"/>
            <a:r>
              <a:rPr lang="fa-IR" sz="2800" b="1" dirty="0" smtClean="0">
                <a:solidFill>
                  <a:srgbClr val="002060"/>
                </a:solidFill>
                <a:cs typeface="B Compset" pitchFamily="2" charset="-78"/>
              </a:rPr>
              <a:t>3. القول بالتفصيل (بین سبب و غیر سبب- بین مقدمه موصله و غیر موصله و ....)</a:t>
            </a:r>
          </a:p>
          <a:p>
            <a:pPr algn="just"/>
            <a:r>
              <a:rPr lang="fa-IR" sz="2800" b="1" dirty="0" smtClean="0">
                <a:solidFill>
                  <a:srgbClr val="FF0000"/>
                </a:solidFill>
                <a:cs typeface="B Compset" pitchFamily="2" charset="-78"/>
              </a:rPr>
              <a:t>نکته  : </a:t>
            </a:r>
            <a:r>
              <a:rPr lang="fa-IR" sz="2800" b="1" dirty="0" smtClean="0">
                <a:solidFill>
                  <a:srgbClr val="002060"/>
                </a:solidFill>
                <a:cs typeface="B Compset" pitchFamily="2" charset="-78"/>
              </a:rPr>
              <a:t>تمام مواردی که در تقسیمات مقدمه و مقدمه وجود و ........ گفتیم همه متفرع بر اصل وجوب مقدمه اند لذا وقتی ما قائل شدیم که مقدمه واجب , واجب نیست تمام بحثهای قبلی کالعدم می شود .</a:t>
            </a:r>
          </a:p>
          <a:p>
            <a:pPr algn="just"/>
            <a:r>
              <a:rPr lang="fa-IR" sz="2800" b="1" dirty="0" smtClean="0">
                <a:solidFill>
                  <a:srgbClr val="FF0000"/>
                </a:solidFill>
                <a:cs typeface="B Compset" pitchFamily="2" charset="-78"/>
              </a:rPr>
              <a:t>دلیل مصنف : </a:t>
            </a:r>
            <a:r>
              <a:rPr lang="fa-IR" sz="2800" b="1" dirty="0" smtClean="0">
                <a:solidFill>
                  <a:srgbClr val="002060"/>
                </a:solidFill>
                <a:cs typeface="B Compset" pitchFamily="2" charset="-78"/>
              </a:rPr>
              <a:t>اگر امر بذی المقدمه باعثیت نحو الفعل نداشته باشد وجوب مقدمه لغو است و اگر امر بذی المقدمه باعثیت داشته باشد دیگر نیازی به وجوب مقدمه نیست زیرا مکلف برای رسیدن به ذی المقدمه حتما مقدمه را اتیان می کند پس وجوب مقدمه یا لغو است یا تحصیل حاصل لذا اگر امری به مقدمات در شریعت شده امر ارشادی است.</a:t>
            </a:r>
            <a:endParaRPr lang="en-US" sz="2800"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642918"/>
            <a:ext cx="9143999" cy="5693866"/>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واجب مطلق</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واجب مطلق , واجبي است که وجوب آن هيچ قيد و شرطى ندارد . مانند نماز در مقايسه با طهارت ، که به مجرد رسيدن وقت , نماز واجب مى گردد , چه طهارت داشته باشد يا نه . </a:t>
            </a:r>
          </a:p>
          <a:p>
            <a:pPr algn="just"/>
            <a:r>
              <a:rPr lang="fa-IR" sz="2800" b="1" dirty="0" smtClean="0">
                <a:solidFill>
                  <a:srgbClr val="FF0000"/>
                </a:solidFill>
                <a:cs typeface="B Compset" pitchFamily="2" charset="-78"/>
              </a:rPr>
              <a:t>واجب مشروط : </a:t>
            </a:r>
            <a:r>
              <a:rPr lang="fa-IR" sz="2800" b="1" dirty="0" smtClean="0">
                <a:solidFill>
                  <a:srgbClr val="002060"/>
                </a:solidFill>
                <a:cs typeface="B Compset" pitchFamily="2" charset="-78"/>
              </a:rPr>
              <a:t>واجب مشروط واجبى است که وجوب آن به چيزى مشروط گرديده باشد، مانند حج واجب , که وجوب آن مشروط به استطاعت شده، و نماز واجب که مشروط به داخل شدن وقت شده است ..</a:t>
            </a:r>
          </a:p>
          <a:p>
            <a:pPr algn="just"/>
            <a:r>
              <a:rPr lang="fa-IR" sz="2800" b="1" dirty="0" smtClean="0">
                <a:solidFill>
                  <a:srgbClr val="FF0000"/>
                </a:solidFill>
                <a:cs typeface="B Compset" pitchFamily="2" charset="-78"/>
              </a:rPr>
              <a:t>نکته 1: </a:t>
            </a:r>
            <a:r>
              <a:rPr lang="fa-IR" sz="2800" b="1" dirty="0" smtClean="0">
                <a:solidFill>
                  <a:srgbClr val="002060"/>
                </a:solidFill>
                <a:cs typeface="B Compset" pitchFamily="2" charset="-78"/>
              </a:rPr>
              <a:t>اطلاق و اشتراط , یک امر نسبی است زیرا وجوب نسبت به قیدی مطلق و نسبت به قید دیگری مشروط است مانند وجوب نماز که نسبت به شرایط عامه تکلیف , مشروط و در همان حال نسبت به طهارت خبثیه و حدثیه غیر مشروط است.</a:t>
            </a:r>
          </a:p>
          <a:p>
            <a:pPr algn="just"/>
            <a:r>
              <a:rPr lang="fa-IR" sz="2800" b="1" dirty="0" smtClean="0">
                <a:solidFill>
                  <a:srgbClr val="FF0000"/>
                </a:solidFill>
                <a:cs typeface="B Compset" pitchFamily="2" charset="-78"/>
              </a:rPr>
              <a:t>نکته 2: </a:t>
            </a:r>
            <a:r>
              <a:rPr lang="fa-IR" sz="2800" b="1" dirty="0" smtClean="0">
                <a:solidFill>
                  <a:srgbClr val="002060"/>
                </a:solidFill>
                <a:cs typeface="B Compset" pitchFamily="2" charset="-78"/>
              </a:rPr>
              <a:t>البته بحث از اطلاق و اشتراط مع قطع النظر عن الشرائط العامه للتکلیف است و الا تمام واجبات , مشروط به شرائط عامه اند.</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714356"/>
            <a:ext cx="9144000" cy="5586145"/>
          </a:xfrm>
          <a:prstGeom prst="rect">
            <a:avLst/>
          </a:prstGeom>
        </p:spPr>
        <p:txBody>
          <a:bodyPr wrap="square">
            <a:spAutoFit/>
          </a:bodyPr>
          <a:lstStyle/>
          <a:p>
            <a:pPr algn="just"/>
            <a:r>
              <a:rPr lang="fa-IR" sz="2100" b="1" dirty="0" smtClean="0">
                <a:solidFill>
                  <a:srgbClr val="002060"/>
                </a:solidFill>
                <a:cs typeface="B Compset" pitchFamily="2" charset="-78"/>
                <a:hlinkClick r:id="rId4" action="ppaction://hlinksldjump"/>
              </a:rPr>
              <a:t>واجب موقت</a:t>
            </a:r>
            <a:endParaRPr lang="fa-IR" sz="2100" b="1" dirty="0" smtClean="0">
              <a:solidFill>
                <a:srgbClr val="002060"/>
              </a:solidFill>
              <a:cs typeface="B Compset" pitchFamily="2" charset="-78"/>
            </a:endParaRPr>
          </a:p>
          <a:p>
            <a:pPr algn="just"/>
            <a:r>
              <a:rPr lang="fa-IR" sz="2100" b="1" dirty="0" smtClean="0">
                <a:solidFill>
                  <a:srgbClr val="002060"/>
                </a:solidFill>
                <a:cs typeface="B Compset" pitchFamily="2" charset="-78"/>
              </a:rPr>
              <a:t>واجب موقت واجبى است که شارع براى انجام آن , وقت خاصى معين نمايد . </a:t>
            </a:r>
          </a:p>
          <a:p>
            <a:pPr algn="just"/>
            <a:r>
              <a:rPr lang="fa-IR" sz="2100" b="1" dirty="0" smtClean="0">
                <a:solidFill>
                  <a:srgbClr val="002060"/>
                </a:solidFill>
                <a:cs typeface="B Compset" pitchFamily="2" charset="-78"/>
              </a:rPr>
              <a:t> به بيان ديگر , انجام آن در زمان خاص، مطلوب شارع است , يعنى زمان، قيد وجود واجب در خارج است  مانند نمازهاى شبانه روزى , حج و روزه ماه رمضان . </a:t>
            </a:r>
          </a:p>
          <a:p>
            <a:pPr algn="just"/>
            <a:r>
              <a:rPr lang="fa-IR" sz="2100" b="1" dirty="0" smtClean="0">
                <a:solidFill>
                  <a:srgbClr val="FF0000"/>
                </a:solidFill>
                <a:cs typeface="B Compset" pitchFamily="2" charset="-78"/>
              </a:rPr>
              <a:t>واجب مضيق </a:t>
            </a:r>
            <a:r>
              <a:rPr lang="fa-IR" sz="2100" b="1" dirty="0" smtClean="0">
                <a:solidFill>
                  <a:srgbClr val="002060"/>
                </a:solidFill>
                <a:cs typeface="B Compset" pitchFamily="2" charset="-78"/>
              </a:rPr>
              <a:t>که يکى از اقسام واجب موقت و در برابر واجب موسع قرار دارد آن است که زمان تعيين شده براى آن از طرف شارع به اندازه نفس عمل و انجام دادن آن باشد مانند روزه که زمان آن از آغاز طلوع فجر است تا غروب آفتاب . </a:t>
            </a:r>
          </a:p>
          <a:p>
            <a:pPr algn="just"/>
            <a:r>
              <a:rPr lang="fa-IR" sz="2100" b="1" dirty="0" smtClean="0">
                <a:solidFill>
                  <a:srgbClr val="FF0000"/>
                </a:solidFill>
                <a:cs typeface="B Compset" pitchFamily="2" charset="-78"/>
              </a:rPr>
              <a:t>واجب موسع </a:t>
            </a:r>
            <a:r>
              <a:rPr lang="fa-IR" sz="2100" b="1" dirty="0" smtClean="0">
                <a:solidFill>
                  <a:srgbClr val="002060"/>
                </a:solidFill>
                <a:cs typeface="B Compset" pitchFamily="2" charset="-78"/>
              </a:rPr>
              <a:t>به اين معنى است که مقدار زمانى که شارع براى آن معين نموده بيش تر از مقدار زمانى است که انجام دادنش مى طلبد , همانند خواندن نماز ظهر و عصر که پانزده دقيقه لازم دارد ولى زمان تعيين شده براى آن دو نماز , پنج الى شش ساعت است . </a:t>
            </a:r>
          </a:p>
          <a:p>
            <a:pPr algn="just"/>
            <a:r>
              <a:rPr lang="fa-IR" sz="2100" b="1" dirty="0" smtClean="0">
                <a:solidFill>
                  <a:srgbClr val="FF0000"/>
                </a:solidFill>
                <a:cs typeface="B Compset" pitchFamily="2" charset="-78"/>
              </a:rPr>
              <a:t>واجب غير موقت</a:t>
            </a:r>
          </a:p>
          <a:p>
            <a:pPr algn="just"/>
            <a:r>
              <a:rPr lang="fa-IR" sz="2100" b="1" dirty="0" smtClean="0">
                <a:solidFill>
                  <a:srgbClr val="002060"/>
                </a:solidFill>
                <a:cs typeface="B Compset" pitchFamily="2" charset="-78"/>
              </a:rPr>
              <a:t>واجب غير موقت، واجبى است که در شرع مقدس وقت معين و مشخصى براى آن در نظر گرفته نشده است، بلکه هر زمان که انجام گيرد , مصلحت بر آن بار مى شود مانند قضاى نماز و روزه فوت شده . این واجب به فوری و غیر فوری تقسیم می شود.</a:t>
            </a:r>
          </a:p>
          <a:p>
            <a:pPr algn="just"/>
            <a:r>
              <a:rPr lang="fa-IR" sz="2100" b="1" dirty="0" smtClean="0">
                <a:solidFill>
                  <a:srgbClr val="FF0000"/>
                </a:solidFill>
                <a:cs typeface="B Compset" pitchFamily="2" charset="-78"/>
              </a:rPr>
              <a:t>هل القضاء تابع للاداء</a:t>
            </a:r>
          </a:p>
          <a:p>
            <a:pPr algn="just"/>
            <a:r>
              <a:rPr lang="fa-IR" sz="2100" b="1" dirty="0" smtClean="0">
                <a:solidFill>
                  <a:srgbClr val="002060"/>
                </a:solidFill>
                <a:cs typeface="B Compset" pitchFamily="2" charset="-78"/>
              </a:rPr>
              <a:t>ایا اگر وقت واجب موقت از بین </a:t>
            </a:r>
            <a:r>
              <a:rPr lang="fa-IR" sz="2100" b="1" smtClean="0">
                <a:solidFill>
                  <a:srgbClr val="002060"/>
                </a:solidFill>
                <a:cs typeface="B Compset" pitchFamily="2" charset="-78"/>
              </a:rPr>
              <a:t>رفت امر </a:t>
            </a:r>
            <a:r>
              <a:rPr lang="fa-IR" sz="2100" b="1" dirty="0" smtClean="0">
                <a:solidFill>
                  <a:srgbClr val="002060"/>
                </a:solidFill>
                <a:cs typeface="B Compset" pitchFamily="2" charset="-78"/>
              </a:rPr>
              <a:t>ادایی دال بر وجوب قضاست یا نیاز به امر جدید داریم ؟</a:t>
            </a:r>
          </a:p>
          <a:p>
            <a:pPr algn="just"/>
            <a:r>
              <a:rPr lang="fa-IR" sz="2100" b="1" dirty="0" smtClean="0">
                <a:solidFill>
                  <a:srgbClr val="002060"/>
                </a:solidFill>
                <a:cs typeface="B Compset" pitchFamily="2" charset="-78"/>
              </a:rPr>
              <a:t>مقتضای قاعده این است که با خروج وقت , امر ادایی ساقط می شود و مجرا مجرای برائت است .</a:t>
            </a:r>
          </a:p>
        </p:txBody>
      </p:sp>
    </p:spTree>
  </p:cSld>
  <p:clrMapOvr>
    <a:masterClrMapping/>
  </p:clrMapOvr>
  <p:transition advClick="0">
    <p:dissolve/>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857233"/>
            <a:ext cx="8643999"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واجب نفسی</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واجبى که براى خودش واجب شده باشد ـ نه به منظور رسيدن به يک واجب ديگرـ واجب نفسى نام دارد . مانند: نماز شبانه روزى و روزه ماه رمضان . </a:t>
            </a:r>
          </a:p>
          <a:p>
            <a:pPr algn="just"/>
            <a:r>
              <a:rPr lang="fa-IR" sz="3200" b="1" dirty="0" smtClean="0">
                <a:solidFill>
                  <a:srgbClr val="FF0000"/>
                </a:solidFill>
                <a:cs typeface="B Compset" pitchFamily="2" charset="-78"/>
              </a:rPr>
              <a:t>واجب غیری</a:t>
            </a:r>
          </a:p>
          <a:p>
            <a:pPr algn="just"/>
            <a:r>
              <a:rPr lang="fa-IR" sz="3200" b="1" dirty="0" smtClean="0">
                <a:solidFill>
                  <a:srgbClr val="002060"/>
                </a:solidFill>
                <a:cs typeface="B Compset" pitchFamily="2" charset="-78"/>
              </a:rPr>
              <a:t>به واجبى گفته مى شود که خودش بنفسه و مستقيما داراى مصلحت نيست بلکه مصلحت در غير آن است . </a:t>
            </a:r>
          </a:p>
          <a:p>
            <a:pPr algn="just"/>
            <a:r>
              <a:rPr lang="fa-IR" sz="3200" b="1" dirty="0" smtClean="0">
                <a:solidFill>
                  <a:srgbClr val="002060"/>
                </a:solidFill>
                <a:cs typeface="B Compset" pitchFamily="2" charset="-78"/>
              </a:rPr>
              <a:t> مانند: " و اذا قمتم الى الصلوة فاغسلوا وجوهکم " که امر " فاغسلوا " اصالتا و مستقيما در مقام بيان وجوب وضو است , اما خود وضو مصلحت ندارد بلکه وضو مقدمه نماز است .</a:t>
            </a:r>
          </a:p>
        </p:txBody>
      </p:sp>
    </p:spTree>
  </p:cSld>
  <p:clrMapOvr>
    <a:masterClrMapping/>
  </p:clrMapOvr>
  <p:transition advClick="0">
    <p:dissolve/>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3" y="1071547"/>
            <a:ext cx="8715436" cy="4893647"/>
          </a:xfrm>
          <a:prstGeom prst="rect">
            <a:avLst/>
          </a:prstGeom>
        </p:spPr>
        <p:txBody>
          <a:bodyPr wrap="square">
            <a:spAutoFit/>
          </a:bodyPr>
          <a:lstStyle/>
          <a:p>
            <a:pPr algn="just"/>
            <a:r>
              <a:rPr lang="fa-IR" sz="2600" b="1" dirty="0" smtClean="0">
                <a:solidFill>
                  <a:srgbClr val="002060"/>
                </a:solidFill>
                <a:cs typeface="B Compset" pitchFamily="2" charset="-78"/>
                <a:hlinkClick r:id="rId3" action="ppaction://hlinksldjump"/>
              </a:rPr>
              <a:t>واجب اصلی</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واجبى است که مستقيما مراد و مقصود متکلم از کلام باشد . به سخن ديگر, به واجبى که خطاب مستقلى بر آن دلالت دارد و به طور مستقيم مورد اراده مولا قرار گرفته و مدلول مطابقى کلام باشد , واجب اصلى گويند مانند نماز</a:t>
            </a:r>
          </a:p>
          <a:p>
            <a:pPr algn="just"/>
            <a:r>
              <a:rPr lang="fa-IR" sz="2600" b="1" dirty="0" smtClean="0">
                <a:solidFill>
                  <a:srgbClr val="FF0000"/>
                </a:solidFill>
                <a:cs typeface="B Compset" pitchFamily="2" charset="-78"/>
              </a:rPr>
              <a:t>واجب تبعی</a:t>
            </a:r>
          </a:p>
          <a:p>
            <a:pPr algn="just"/>
            <a:r>
              <a:rPr lang="fa-IR" sz="2600" b="1" dirty="0" smtClean="0">
                <a:solidFill>
                  <a:srgbClr val="002060"/>
                </a:solidFill>
                <a:cs typeface="B Compset" pitchFamily="2" charset="-78"/>
              </a:rPr>
              <a:t>واجب تبعى آن است که اصالتاً و اولاً و بالذات و به طور مستقيم ، مراد و مقصود متکلم نبوده و خطاب مستقلى بر آن دلالت نمى کند، بلکه مقصود اصلى متکلم بيان مطلب ديگرى است لکن بالتبع و بالعرض اين عمل هم مقصود است , يعنى مدلول غير مطابقى کلام است , به بيان ديگر , از توابع مقصود مولا بوده و اراده تبعى وى به آن تعلق گرفته است مانند عبارت: " اشتر اللحم " که مقصود اصلى اش وجوب خريد گوشت است , و لکن رفتن به بازار هم بالتبع و با محاسبه عقلى , از آن فهميده مى شود.</a:t>
            </a:r>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2" name="AutoShape 4"/>
          <p:cNvSpPr>
            <a:spLocks noChangeArrowheads="1"/>
          </p:cNvSpPr>
          <p:nvPr/>
        </p:nvSpPr>
        <p:spPr bwMode="gray">
          <a:xfrm rot="16200000">
            <a:off x="3809042" y="1656985"/>
            <a:ext cx="919768" cy="320395"/>
          </a:xfrm>
          <a:prstGeom prst="rightArrow">
            <a:avLst>
              <a:gd name="adj1" fmla="val 35167"/>
              <a:gd name="adj2" fmla="val 111029"/>
            </a:avLst>
          </a:prstGeom>
          <a:solidFill>
            <a:srgbClr val="FF0000"/>
          </a:solidFill>
          <a:ln w="0" algn="ctr">
            <a:noFill/>
            <a:miter lim="800000"/>
            <a:headEnd/>
            <a:tailEnd/>
          </a:ln>
          <a:effectLst/>
        </p:spPr>
        <p:txBody>
          <a:bodyPr wrap="none" anchor="ctr"/>
          <a:lstStyle/>
          <a:p>
            <a:endParaRPr lang="fa-IR"/>
          </a:p>
        </p:txBody>
      </p:sp>
      <p:sp>
        <p:nvSpPr>
          <p:cNvPr id="186373" name="AutoShape 5"/>
          <p:cNvSpPr>
            <a:spLocks noChangeArrowheads="1"/>
          </p:cNvSpPr>
          <p:nvPr/>
        </p:nvSpPr>
        <p:spPr bwMode="gray">
          <a:xfrm rot="5400000">
            <a:off x="3880480" y="4380554"/>
            <a:ext cx="919768" cy="320395"/>
          </a:xfrm>
          <a:prstGeom prst="rightArrow">
            <a:avLst>
              <a:gd name="adj1" fmla="val 35167"/>
              <a:gd name="adj2" fmla="val 111029"/>
            </a:avLst>
          </a:prstGeom>
          <a:solidFill>
            <a:srgbClr val="FF0000"/>
          </a:solidFill>
          <a:ln w="0" algn="ctr">
            <a:noFill/>
            <a:miter lim="800000"/>
            <a:headEnd/>
            <a:tailEnd/>
          </a:ln>
          <a:effectLst/>
        </p:spPr>
        <p:txBody>
          <a:bodyPr wrap="none" anchor="ctr"/>
          <a:lstStyle/>
          <a:p>
            <a:endParaRPr lang="fa-IR"/>
          </a:p>
        </p:txBody>
      </p:sp>
      <p:sp>
        <p:nvSpPr>
          <p:cNvPr id="186376" name="AutoShape 8"/>
          <p:cNvSpPr>
            <a:spLocks noChangeArrowheads="1"/>
          </p:cNvSpPr>
          <p:nvPr/>
        </p:nvSpPr>
        <p:spPr bwMode="gray">
          <a:xfrm>
            <a:off x="5182651" y="2998608"/>
            <a:ext cx="878445" cy="335466"/>
          </a:xfrm>
          <a:prstGeom prst="rightArrow">
            <a:avLst>
              <a:gd name="adj1" fmla="val 35167"/>
              <a:gd name="adj2" fmla="val 111029"/>
            </a:avLst>
          </a:prstGeom>
          <a:solidFill>
            <a:srgbClr val="FF0000"/>
          </a:solidFill>
          <a:ln w="0" algn="ctr">
            <a:noFill/>
            <a:miter lim="800000"/>
            <a:headEnd/>
            <a:tailEnd/>
          </a:ln>
          <a:effectLst/>
        </p:spPr>
        <p:txBody>
          <a:bodyPr wrap="none" anchor="ctr"/>
          <a:lstStyle/>
          <a:p>
            <a:endParaRPr lang="fa-IR"/>
          </a:p>
        </p:txBody>
      </p:sp>
      <p:sp>
        <p:nvSpPr>
          <p:cNvPr id="186377" name="AutoShape 9"/>
          <p:cNvSpPr>
            <a:spLocks noChangeArrowheads="1"/>
          </p:cNvSpPr>
          <p:nvPr/>
        </p:nvSpPr>
        <p:spPr bwMode="gray">
          <a:xfrm rot="10800000">
            <a:off x="2510346" y="2991235"/>
            <a:ext cx="957664" cy="335466"/>
          </a:xfrm>
          <a:prstGeom prst="rightArrow">
            <a:avLst>
              <a:gd name="adj1" fmla="val 35167"/>
              <a:gd name="adj2" fmla="val 121041"/>
            </a:avLst>
          </a:prstGeom>
          <a:solidFill>
            <a:srgbClr val="FF0000"/>
          </a:solidFill>
          <a:ln w="0" algn="ctr">
            <a:noFill/>
            <a:miter lim="800000"/>
            <a:headEnd/>
            <a:tailEnd/>
          </a:ln>
          <a:effectLst/>
        </p:spPr>
        <p:txBody>
          <a:bodyPr wrap="none" anchor="ctr"/>
          <a:lstStyle/>
          <a:p>
            <a:endParaRPr lang="fa-IR"/>
          </a:p>
        </p:txBody>
      </p:sp>
      <p:sp>
        <p:nvSpPr>
          <p:cNvPr id="186378" name="Oval 10"/>
          <p:cNvSpPr>
            <a:spLocks noChangeArrowheads="1"/>
          </p:cNvSpPr>
          <p:nvPr/>
        </p:nvSpPr>
        <p:spPr bwMode="gray">
          <a:xfrm>
            <a:off x="2228681" y="945259"/>
            <a:ext cx="4151050" cy="4348160"/>
          </a:xfrm>
          <a:prstGeom prst="ellipse">
            <a:avLst/>
          </a:prstGeom>
          <a:noFill/>
          <a:ln w="38100" algn="ctr">
            <a:solidFill>
              <a:srgbClr val="DDDDDD"/>
            </a:solidFill>
            <a:round/>
            <a:headEnd/>
            <a:tailEnd/>
          </a:ln>
          <a:effectLst/>
        </p:spPr>
        <p:txBody>
          <a:bodyPr anchor="ctr">
            <a:spAutoFit/>
          </a:bodyPr>
          <a:lstStyle/>
          <a:p>
            <a:endParaRPr lang="fa-IR"/>
          </a:p>
        </p:txBody>
      </p:sp>
      <p:grpSp>
        <p:nvGrpSpPr>
          <p:cNvPr id="3" name="Group 91"/>
          <p:cNvGrpSpPr>
            <a:grpSpLocks/>
          </p:cNvGrpSpPr>
          <p:nvPr/>
        </p:nvGrpSpPr>
        <p:grpSpPr bwMode="auto">
          <a:xfrm>
            <a:off x="3262042" y="2051192"/>
            <a:ext cx="2156504" cy="2257946"/>
            <a:chOff x="2284" y="1761"/>
            <a:chExt cx="1225" cy="1225"/>
          </a:xfrm>
        </p:grpSpPr>
        <p:sp>
          <p:nvSpPr>
            <p:cNvPr id="186397" name="Oval 29"/>
            <p:cNvSpPr>
              <a:spLocks noChangeArrowheads="1"/>
            </p:cNvSpPr>
            <p:nvPr/>
          </p:nvSpPr>
          <p:spPr bwMode="gray">
            <a:xfrm>
              <a:off x="2284" y="1761"/>
              <a:ext cx="1225" cy="1225"/>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6398" name="Oval 30"/>
            <p:cNvSpPr>
              <a:spLocks noChangeArrowheads="1"/>
            </p:cNvSpPr>
            <p:nvPr/>
          </p:nvSpPr>
          <p:spPr bwMode="gray">
            <a:xfrm>
              <a:off x="2284" y="1761"/>
              <a:ext cx="1225" cy="1225"/>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186399" name="Oval 31"/>
            <p:cNvSpPr>
              <a:spLocks noChangeArrowheads="1"/>
            </p:cNvSpPr>
            <p:nvPr/>
          </p:nvSpPr>
          <p:spPr bwMode="gray">
            <a:xfrm>
              <a:off x="2364" y="1841"/>
              <a:ext cx="1065" cy="1065"/>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186400" name="Oval 32"/>
            <p:cNvSpPr>
              <a:spLocks noChangeArrowheads="1"/>
            </p:cNvSpPr>
            <p:nvPr/>
          </p:nvSpPr>
          <p:spPr bwMode="gray">
            <a:xfrm>
              <a:off x="2365" y="1852"/>
              <a:ext cx="1065" cy="1065"/>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186401" name="Oval 33"/>
            <p:cNvSpPr>
              <a:spLocks noChangeArrowheads="1"/>
            </p:cNvSpPr>
            <p:nvPr/>
          </p:nvSpPr>
          <p:spPr bwMode="gray">
            <a:xfrm>
              <a:off x="2417" y="1894"/>
              <a:ext cx="959" cy="959"/>
            </a:xfrm>
            <a:prstGeom prst="ellipse">
              <a:avLst/>
            </a:prstGeom>
            <a:solidFill>
              <a:srgbClr val="333333"/>
            </a:solidFill>
            <a:ln w="38100" algn="ctr">
              <a:noFill/>
              <a:round/>
              <a:headEnd/>
              <a:tailEnd/>
            </a:ln>
            <a:effectLst/>
          </p:spPr>
          <p:txBody>
            <a:bodyPr anchor="ctr">
              <a:spAutoFit/>
            </a:bodyPr>
            <a:lstStyle/>
            <a:p>
              <a:endParaRPr lang="fa-IR"/>
            </a:p>
          </p:txBody>
        </p:sp>
        <p:sp>
          <p:nvSpPr>
            <p:cNvPr id="186402" name="Oval 34"/>
            <p:cNvSpPr>
              <a:spLocks noChangeArrowheads="1"/>
            </p:cNvSpPr>
            <p:nvPr/>
          </p:nvSpPr>
          <p:spPr bwMode="gray">
            <a:xfrm>
              <a:off x="2431" y="1906"/>
              <a:ext cx="927" cy="928"/>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6403" name="Oval 35"/>
            <p:cNvSpPr>
              <a:spLocks noChangeArrowheads="1"/>
            </p:cNvSpPr>
            <p:nvPr/>
          </p:nvSpPr>
          <p:spPr bwMode="gray">
            <a:xfrm>
              <a:off x="2442" y="1912"/>
              <a:ext cx="906" cy="904"/>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6404" name="Oval 36"/>
            <p:cNvSpPr>
              <a:spLocks noChangeArrowheads="1"/>
            </p:cNvSpPr>
            <p:nvPr/>
          </p:nvSpPr>
          <p:spPr bwMode="gray">
            <a:xfrm>
              <a:off x="2452" y="1921"/>
              <a:ext cx="861" cy="845"/>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6405" name="Oval 37"/>
            <p:cNvSpPr>
              <a:spLocks noChangeArrowheads="1"/>
            </p:cNvSpPr>
            <p:nvPr/>
          </p:nvSpPr>
          <p:spPr bwMode="gray">
            <a:xfrm>
              <a:off x="2503" y="1944"/>
              <a:ext cx="765" cy="687"/>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6408" name="Text Box 40"/>
          <p:cNvSpPr txBox="1">
            <a:spLocks noChangeArrowheads="1"/>
          </p:cNvSpPr>
          <p:nvPr/>
        </p:nvSpPr>
        <p:spPr bwMode="gray">
          <a:xfrm>
            <a:off x="3665678" y="2464074"/>
            <a:ext cx="1353255" cy="1200329"/>
          </a:xfrm>
          <a:prstGeom prst="rect">
            <a:avLst/>
          </a:prstGeom>
          <a:noFill/>
          <a:ln w="9525" algn="ctr">
            <a:noFill/>
            <a:miter lim="800000"/>
            <a:headEnd/>
            <a:tailEnd/>
          </a:ln>
          <a:effectLst/>
        </p:spPr>
        <p:txBody>
          <a:bodyPr wrap="none">
            <a:spAutoFit/>
          </a:bodyPr>
          <a:lstStyle/>
          <a:p>
            <a:r>
              <a:rPr lang="fa-IR" sz="2400" dirty="0" smtClean="0">
                <a:solidFill>
                  <a:schemeClr val="accent6">
                    <a:lumMod val="50000"/>
                  </a:schemeClr>
                </a:solidFill>
                <a:cs typeface="B Titr" pitchFamily="2" charset="-78"/>
              </a:rPr>
              <a:t>     (12)</a:t>
            </a:r>
          </a:p>
          <a:p>
            <a:r>
              <a:rPr lang="fa-IR" sz="4800" dirty="0" smtClean="0">
                <a:solidFill>
                  <a:schemeClr val="accent6">
                    <a:lumMod val="50000"/>
                  </a:schemeClr>
                </a:solidFill>
                <a:cs typeface="B Titr" pitchFamily="2" charset="-78"/>
                <a:hlinkClick r:id="rId2" action="ppaction://hlinksldjump"/>
              </a:rPr>
              <a:t>مشتق</a:t>
            </a:r>
            <a:endParaRPr lang="en-US" sz="4800" dirty="0">
              <a:solidFill>
                <a:schemeClr val="accent6">
                  <a:lumMod val="50000"/>
                </a:schemeClr>
              </a:solidFill>
              <a:cs typeface="B Titr" pitchFamily="2" charset="-78"/>
            </a:endParaRPr>
          </a:p>
        </p:txBody>
      </p:sp>
      <p:sp>
        <p:nvSpPr>
          <p:cNvPr id="186409" name="Text Box 41"/>
          <p:cNvSpPr txBox="1">
            <a:spLocks noChangeArrowheads="1"/>
          </p:cNvSpPr>
          <p:nvPr/>
        </p:nvSpPr>
        <p:spPr bwMode="auto">
          <a:xfrm>
            <a:off x="2643174" y="214290"/>
            <a:ext cx="3405099" cy="523220"/>
          </a:xfrm>
          <a:prstGeom prst="rect">
            <a:avLst/>
          </a:prstGeom>
          <a:noFill/>
          <a:ln w="9525" algn="ctr">
            <a:noFill/>
            <a:miter lim="800000"/>
            <a:headEnd/>
            <a:tailEnd/>
          </a:ln>
          <a:effectLst/>
        </p:spPr>
        <p:txBody>
          <a:bodyPr wrap="none">
            <a:spAutoFit/>
          </a:bodyPr>
          <a:lstStyle/>
          <a:p>
            <a:pPr algn="l"/>
            <a:r>
              <a:rPr lang="fa-IR" sz="2800" dirty="0" smtClean="0">
                <a:solidFill>
                  <a:schemeClr val="bg1"/>
                </a:solidFill>
                <a:cs typeface="B Titr" pitchFamily="2" charset="-78"/>
                <a:hlinkClick r:id="rId3" action="ppaction://hlinksldjump"/>
              </a:rPr>
              <a:t>فرق مشتق اصولی و نحوی</a:t>
            </a:r>
            <a:endParaRPr lang="en-US" sz="2800" dirty="0">
              <a:solidFill>
                <a:schemeClr val="bg1"/>
              </a:solidFill>
              <a:cs typeface="B Titr" pitchFamily="2" charset="-78"/>
            </a:endParaRPr>
          </a:p>
        </p:txBody>
      </p:sp>
      <p:sp>
        <p:nvSpPr>
          <p:cNvPr id="186411" name="Text Box 43"/>
          <p:cNvSpPr txBox="1">
            <a:spLocks noChangeArrowheads="1"/>
          </p:cNvSpPr>
          <p:nvPr/>
        </p:nvSpPr>
        <p:spPr bwMode="auto">
          <a:xfrm>
            <a:off x="6596261" y="2963587"/>
            <a:ext cx="2339102" cy="954107"/>
          </a:xfrm>
          <a:prstGeom prst="rect">
            <a:avLst/>
          </a:prstGeom>
          <a:noFill/>
          <a:ln w="9525" algn="ctr">
            <a:noFill/>
            <a:miter lim="800000"/>
            <a:headEnd/>
            <a:tailEnd/>
          </a:ln>
          <a:effectLst/>
        </p:spPr>
        <p:txBody>
          <a:bodyPr wrap="none">
            <a:spAutoFit/>
          </a:bodyPr>
          <a:lstStyle/>
          <a:p>
            <a:pPr algn="l"/>
            <a:r>
              <a:rPr lang="fa-IR" sz="2800" dirty="0" smtClean="0">
                <a:solidFill>
                  <a:srgbClr val="FFFF00"/>
                </a:solidFill>
                <a:cs typeface="B Titr" pitchFamily="2" charset="-78"/>
                <a:hlinkClick r:id="rId4" action="ppaction://hlinksldjump"/>
              </a:rPr>
              <a:t>اختلاف تلبسات به</a:t>
            </a:r>
          </a:p>
          <a:p>
            <a:pPr algn="l"/>
            <a:r>
              <a:rPr lang="fa-IR" sz="2800" dirty="0" smtClean="0">
                <a:solidFill>
                  <a:srgbClr val="FFFF00"/>
                </a:solidFill>
                <a:cs typeface="B Titr" pitchFamily="2" charset="-78"/>
                <a:hlinkClick r:id="rId4" action="ppaction://hlinksldjump"/>
              </a:rPr>
              <a:t> اختلاف مبادی   </a:t>
            </a:r>
            <a:endParaRPr lang="en-US" sz="2800" dirty="0">
              <a:solidFill>
                <a:srgbClr val="FFFF00"/>
              </a:solidFill>
              <a:cs typeface="B Titr" pitchFamily="2" charset="-78"/>
            </a:endParaRPr>
          </a:p>
        </p:txBody>
      </p:sp>
      <p:sp>
        <p:nvSpPr>
          <p:cNvPr id="186412" name="Text Box 44"/>
          <p:cNvSpPr txBox="1">
            <a:spLocks noChangeArrowheads="1"/>
          </p:cNvSpPr>
          <p:nvPr/>
        </p:nvSpPr>
        <p:spPr bwMode="auto">
          <a:xfrm>
            <a:off x="2928926" y="5643578"/>
            <a:ext cx="2941831" cy="954107"/>
          </a:xfrm>
          <a:prstGeom prst="rect">
            <a:avLst/>
          </a:prstGeom>
          <a:noFill/>
          <a:ln w="9525" algn="ctr">
            <a:noFill/>
            <a:miter lim="800000"/>
            <a:headEnd/>
            <a:tailEnd/>
          </a:ln>
          <a:effectLst/>
        </p:spPr>
        <p:txBody>
          <a:bodyPr wrap="none">
            <a:spAutoFit/>
          </a:bodyPr>
          <a:lstStyle/>
          <a:p>
            <a:pPr algn="l"/>
            <a:r>
              <a:rPr lang="fa-IR" sz="2800" dirty="0" smtClean="0">
                <a:solidFill>
                  <a:srgbClr val="FFFF00"/>
                </a:solidFill>
                <a:cs typeface="B Titr" pitchFamily="2" charset="-78"/>
                <a:hlinkClick r:id="rId5" action="ppaction://hlinksldjump"/>
              </a:rPr>
              <a:t>ادله مشهور در قول به </a:t>
            </a:r>
          </a:p>
          <a:p>
            <a:pPr algn="l"/>
            <a:r>
              <a:rPr lang="fa-IR" sz="2800" dirty="0" smtClean="0">
                <a:solidFill>
                  <a:srgbClr val="FFFF00"/>
                </a:solidFill>
                <a:cs typeface="B Titr" pitchFamily="2" charset="-78"/>
                <a:hlinkClick r:id="rId5" action="ppaction://hlinksldjump"/>
              </a:rPr>
              <a:t>تلبس بالمبدا بالفعل   </a:t>
            </a:r>
            <a:endParaRPr lang="en-US" sz="2800" dirty="0">
              <a:solidFill>
                <a:srgbClr val="FFFF00"/>
              </a:solidFill>
              <a:cs typeface="B Titr" pitchFamily="2" charset="-78"/>
            </a:endParaRPr>
          </a:p>
        </p:txBody>
      </p:sp>
      <p:sp>
        <p:nvSpPr>
          <p:cNvPr id="186414" name="Text Box 46"/>
          <p:cNvSpPr txBox="1">
            <a:spLocks noChangeArrowheads="1"/>
          </p:cNvSpPr>
          <p:nvPr/>
        </p:nvSpPr>
        <p:spPr bwMode="auto">
          <a:xfrm>
            <a:off x="642910" y="2500306"/>
            <a:ext cx="1353255" cy="954107"/>
          </a:xfrm>
          <a:prstGeom prst="rect">
            <a:avLst/>
          </a:prstGeom>
          <a:noFill/>
          <a:ln w="9525" algn="ctr">
            <a:noFill/>
            <a:miter lim="800000"/>
            <a:headEnd/>
            <a:tailEnd/>
          </a:ln>
          <a:effectLst/>
        </p:spPr>
        <p:txBody>
          <a:bodyPr wrap="none">
            <a:spAutoFit/>
          </a:bodyPr>
          <a:lstStyle/>
          <a:p>
            <a:pPr algn="r"/>
            <a:r>
              <a:rPr lang="fa-IR" sz="2800" dirty="0" smtClean="0">
                <a:solidFill>
                  <a:srgbClr val="FFFF00"/>
                </a:solidFill>
                <a:cs typeface="B Titr" pitchFamily="2" charset="-78"/>
                <a:hlinkClick r:id="rId6" action="ppaction://hlinksldjump"/>
              </a:rPr>
              <a:t>ادله قول </a:t>
            </a:r>
          </a:p>
          <a:p>
            <a:pPr algn="r"/>
            <a:r>
              <a:rPr lang="fa-IR" sz="2800" dirty="0" smtClean="0">
                <a:solidFill>
                  <a:srgbClr val="FFFF00"/>
                </a:solidFill>
                <a:cs typeface="B Titr" pitchFamily="2" charset="-78"/>
                <a:hlinkClick r:id="rId6" action="ppaction://hlinksldjump"/>
              </a:rPr>
              <a:t>به اعمیت</a:t>
            </a:r>
            <a:endParaRPr lang="en-US" sz="2800" dirty="0">
              <a:solidFill>
                <a:srgbClr val="FFFF00"/>
              </a:solidFill>
              <a:cs typeface="B Titr" pitchFamily="2" charset="-78"/>
            </a:endParaRPr>
          </a:p>
        </p:txBody>
      </p:sp>
      <p:sp>
        <p:nvSpPr>
          <p:cNvPr id="186453" name="Oval 85"/>
          <p:cNvSpPr>
            <a:spLocks noChangeArrowheads="1"/>
          </p:cNvSpPr>
          <p:nvPr/>
        </p:nvSpPr>
        <p:spPr bwMode="gray">
          <a:xfrm>
            <a:off x="4071934" y="785794"/>
            <a:ext cx="337999" cy="353899"/>
          </a:xfrm>
          <a:prstGeom prst="ellipse">
            <a:avLst/>
          </a:prstGeom>
          <a:gradFill rotWithShape="1">
            <a:gsLst>
              <a:gs pos="0">
                <a:srgbClr val="82B820"/>
              </a:gs>
              <a:gs pos="100000">
                <a:srgbClr val="82B820">
                  <a:gamma/>
                  <a:shade val="46275"/>
                  <a:invGamma/>
                </a:srgbClr>
              </a:gs>
            </a:gsLst>
            <a:path path="shape">
              <a:fillToRect l="50000" t="50000" r="50000" b="50000"/>
            </a:path>
          </a:gradFill>
          <a:ln w="28575" algn="ctr">
            <a:solidFill>
              <a:schemeClr val="tx1"/>
            </a:solidFill>
            <a:round/>
            <a:headEnd/>
            <a:tailEnd/>
          </a:ln>
          <a:effectLst/>
        </p:spPr>
        <p:txBody>
          <a:bodyPr wrap="none" anchor="ctr"/>
          <a:lstStyle/>
          <a:p>
            <a:endParaRPr lang="fa-IR"/>
          </a:p>
        </p:txBody>
      </p:sp>
      <p:sp>
        <p:nvSpPr>
          <p:cNvPr id="186454" name="Oval 86"/>
          <p:cNvSpPr>
            <a:spLocks noChangeArrowheads="1"/>
          </p:cNvSpPr>
          <p:nvPr/>
        </p:nvSpPr>
        <p:spPr bwMode="gray">
          <a:xfrm>
            <a:off x="6172002" y="2963587"/>
            <a:ext cx="337999" cy="353899"/>
          </a:xfrm>
          <a:prstGeom prst="ellipse">
            <a:avLst/>
          </a:prstGeom>
          <a:gradFill rotWithShape="1">
            <a:gsLst>
              <a:gs pos="0">
                <a:srgbClr val="3366FF"/>
              </a:gs>
              <a:gs pos="100000">
                <a:srgbClr val="3366FF">
                  <a:gamma/>
                  <a:shade val="46275"/>
                  <a:invGamma/>
                </a:srgbClr>
              </a:gs>
            </a:gsLst>
            <a:path path="shape">
              <a:fillToRect l="50000" t="50000" r="50000" b="50000"/>
            </a:path>
          </a:gradFill>
          <a:ln w="28575" algn="ctr">
            <a:solidFill>
              <a:schemeClr val="tx1"/>
            </a:solidFill>
            <a:round/>
            <a:headEnd/>
            <a:tailEnd/>
          </a:ln>
          <a:effectLst/>
        </p:spPr>
        <p:txBody>
          <a:bodyPr wrap="none" anchor="ctr"/>
          <a:lstStyle/>
          <a:p>
            <a:endParaRPr lang="fa-IR"/>
          </a:p>
        </p:txBody>
      </p:sp>
      <p:sp>
        <p:nvSpPr>
          <p:cNvPr id="186455" name="Oval 87"/>
          <p:cNvSpPr>
            <a:spLocks noChangeArrowheads="1"/>
          </p:cNvSpPr>
          <p:nvPr/>
        </p:nvSpPr>
        <p:spPr bwMode="gray">
          <a:xfrm>
            <a:off x="4162563" y="5075365"/>
            <a:ext cx="337999" cy="353899"/>
          </a:xfrm>
          <a:prstGeom prst="ellipse">
            <a:avLst/>
          </a:prstGeom>
          <a:gradFill rotWithShape="1">
            <a:gsLst>
              <a:gs pos="0">
                <a:srgbClr val="AA62EC"/>
              </a:gs>
              <a:gs pos="100000">
                <a:srgbClr val="AA62EC">
                  <a:gamma/>
                  <a:shade val="46275"/>
                  <a:invGamma/>
                </a:srgbClr>
              </a:gs>
            </a:gsLst>
            <a:path path="shape">
              <a:fillToRect l="50000" t="50000" r="50000" b="50000"/>
            </a:path>
          </a:gradFill>
          <a:ln w="28575" algn="ctr">
            <a:solidFill>
              <a:schemeClr val="tx1"/>
            </a:solidFill>
            <a:round/>
            <a:headEnd/>
            <a:tailEnd/>
          </a:ln>
          <a:effectLst/>
        </p:spPr>
        <p:txBody>
          <a:bodyPr wrap="none" anchor="ctr"/>
          <a:lstStyle/>
          <a:p>
            <a:endParaRPr lang="fa-IR"/>
          </a:p>
        </p:txBody>
      </p:sp>
      <p:sp>
        <p:nvSpPr>
          <p:cNvPr id="186456" name="Oval 88"/>
          <p:cNvSpPr>
            <a:spLocks noChangeArrowheads="1"/>
          </p:cNvSpPr>
          <p:nvPr/>
        </p:nvSpPr>
        <p:spPr bwMode="gray">
          <a:xfrm>
            <a:off x="2071670" y="3000372"/>
            <a:ext cx="337999" cy="353899"/>
          </a:xfrm>
          <a:prstGeom prst="ellipse">
            <a:avLst/>
          </a:prstGeom>
          <a:gradFill rotWithShape="1">
            <a:gsLst>
              <a:gs pos="0">
                <a:srgbClr val="009999"/>
              </a:gs>
              <a:gs pos="100000">
                <a:srgbClr val="009999">
                  <a:gamma/>
                  <a:shade val="46275"/>
                  <a:invGamma/>
                </a:srgbClr>
              </a:gs>
            </a:gsLst>
            <a:path path="shape">
              <a:fillToRect l="50000" t="50000" r="50000" b="50000"/>
            </a:path>
          </a:gradFill>
          <a:ln w="28575" algn="ctr">
            <a:solidFill>
              <a:schemeClr val="tx1"/>
            </a:solidFill>
            <a:round/>
            <a:headEnd/>
            <a:tailEnd/>
          </a:ln>
          <a:effectLst/>
        </p:spPr>
        <p:txBody>
          <a:bodyPr wrap="none" anchor="ctr"/>
          <a:lstStyle/>
          <a:p>
            <a:endParaRPr lang="fa-IR"/>
          </a:p>
        </p:txBody>
      </p:sp>
      <p:sp>
        <p:nvSpPr>
          <p:cNvPr id="33" name="Action Button: Return 32">
            <a:hlinkClick r:id="rId7" action="ppaction://hlinksldjump" highlightClick="1"/>
          </p:cNvPr>
          <p:cNvSpPr/>
          <p:nvPr/>
        </p:nvSpPr>
        <p:spPr bwMode="auto">
          <a:xfrm>
            <a:off x="4643438" y="2571744"/>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86372"/>
                                        </p:tgtEl>
                                        <p:attrNameLst>
                                          <p:attrName>style.visibility</p:attrName>
                                        </p:attrNameLst>
                                      </p:cBhvr>
                                      <p:to>
                                        <p:strVal val="visible"/>
                                      </p:to>
                                    </p:set>
                                    <p:animEffect transition="in" filter="slide(fromBottom)">
                                      <p:cBhvr>
                                        <p:cTn id="7" dur="500"/>
                                        <p:tgtEl>
                                          <p:spTgt spid="18637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86373"/>
                                        </p:tgtEl>
                                        <p:attrNameLst>
                                          <p:attrName>style.visibility</p:attrName>
                                        </p:attrNameLst>
                                      </p:cBhvr>
                                      <p:to>
                                        <p:strVal val="visible"/>
                                      </p:to>
                                    </p:set>
                                    <p:animEffect transition="in" filter="slide(fromBottom)">
                                      <p:cBhvr>
                                        <p:cTn id="10" dur="500"/>
                                        <p:tgtEl>
                                          <p:spTgt spid="186373"/>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186376"/>
                                        </p:tgtEl>
                                        <p:attrNameLst>
                                          <p:attrName>style.visibility</p:attrName>
                                        </p:attrNameLst>
                                      </p:cBhvr>
                                      <p:to>
                                        <p:strVal val="visible"/>
                                      </p:to>
                                    </p:set>
                                    <p:animEffect transition="in" filter="slide(fromBottom)">
                                      <p:cBhvr>
                                        <p:cTn id="13" dur="500"/>
                                        <p:tgtEl>
                                          <p:spTgt spid="186376"/>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186377"/>
                                        </p:tgtEl>
                                        <p:attrNameLst>
                                          <p:attrName>style.visibility</p:attrName>
                                        </p:attrNameLst>
                                      </p:cBhvr>
                                      <p:to>
                                        <p:strVal val="visible"/>
                                      </p:to>
                                    </p:set>
                                    <p:animEffect transition="in" filter="slide(fromBottom)">
                                      <p:cBhvr>
                                        <p:cTn id="16" dur="500"/>
                                        <p:tgtEl>
                                          <p:spTgt spid="186377"/>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186378"/>
                                        </p:tgtEl>
                                        <p:attrNameLst>
                                          <p:attrName>style.visibility</p:attrName>
                                        </p:attrNameLst>
                                      </p:cBhvr>
                                      <p:to>
                                        <p:strVal val="visible"/>
                                      </p:to>
                                    </p:set>
                                    <p:animEffect transition="in" filter="slide(fromBottom)">
                                      <p:cBhvr>
                                        <p:cTn id="19" dur="500"/>
                                        <p:tgtEl>
                                          <p:spTgt spid="186378"/>
                                        </p:tgtEl>
                                      </p:cBhvr>
                                    </p:animEffect>
                                  </p:childTnLst>
                                </p:cTn>
                              </p:par>
                              <p:par>
                                <p:cTn id="20" presetID="1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slide(fromBottom)">
                                      <p:cBhvr>
                                        <p:cTn id="22" dur="500"/>
                                        <p:tgtEl>
                                          <p:spTgt spid="3"/>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86408"/>
                                        </p:tgtEl>
                                        <p:attrNameLst>
                                          <p:attrName>style.visibility</p:attrName>
                                        </p:attrNameLst>
                                      </p:cBhvr>
                                      <p:to>
                                        <p:strVal val="visible"/>
                                      </p:to>
                                    </p:set>
                                    <p:animEffect transition="in" filter="slide(fromBottom)">
                                      <p:cBhvr>
                                        <p:cTn id="25" dur="500"/>
                                        <p:tgtEl>
                                          <p:spTgt spid="186408"/>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86409"/>
                                        </p:tgtEl>
                                        <p:attrNameLst>
                                          <p:attrName>style.visibility</p:attrName>
                                        </p:attrNameLst>
                                      </p:cBhvr>
                                      <p:to>
                                        <p:strVal val="visible"/>
                                      </p:to>
                                    </p:set>
                                    <p:animEffect transition="in" filter="slide(fromBottom)">
                                      <p:cBhvr>
                                        <p:cTn id="28" dur="500"/>
                                        <p:tgtEl>
                                          <p:spTgt spid="186409"/>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186411"/>
                                        </p:tgtEl>
                                        <p:attrNameLst>
                                          <p:attrName>style.visibility</p:attrName>
                                        </p:attrNameLst>
                                      </p:cBhvr>
                                      <p:to>
                                        <p:strVal val="visible"/>
                                      </p:to>
                                    </p:set>
                                    <p:animEffect transition="in" filter="slide(fromBottom)">
                                      <p:cBhvr>
                                        <p:cTn id="31" dur="500"/>
                                        <p:tgtEl>
                                          <p:spTgt spid="186411"/>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186412"/>
                                        </p:tgtEl>
                                        <p:attrNameLst>
                                          <p:attrName>style.visibility</p:attrName>
                                        </p:attrNameLst>
                                      </p:cBhvr>
                                      <p:to>
                                        <p:strVal val="visible"/>
                                      </p:to>
                                    </p:set>
                                    <p:animEffect transition="in" filter="slide(fromBottom)">
                                      <p:cBhvr>
                                        <p:cTn id="34" dur="500"/>
                                        <p:tgtEl>
                                          <p:spTgt spid="186412"/>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186414"/>
                                        </p:tgtEl>
                                        <p:attrNameLst>
                                          <p:attrName>style.visibility</p:attrName>
                                        </p:attrNameLst>
                                      </p:cBhvr>
                                      <p:to>
                                        <p:strVal val="visible"/>
                                      </p:to>
                                    </p:set>
                                    <p:animEffect transition="in" filter="slide(fromBottom)">
                                      <p:cBhvr>
                                        <p:cTn id="37" dur="500"/>
                                        <p:tgtEl>
                                          <p:spTgt spid="186414"/>
                                        </p:tgtEl>
                                      </p:cBhvr>
                                    </p:animEffect>
                                  </p:childTnLst>
                                </p:cTn>
                              </p:par>
                              <p:par>
                                <p:cTn id="38" presetID="12" presetClass="entr" presetSubtype="4" fill="hold" grpId="0" nodeType="withEffect">
                                  <p:stCondLst>
                                    <p:cond delay="0"/>
                                  </p:stCondLst>
                                  <p:childTnLst>
                                    <p:set>
                                      <p:cBhvr>
                                        <p:cTn id="39" dur="1" fill="hold">
                                          <p:stCondLst>
                                            <p:cond delay="0"/>
                                          </p:stCondLst>
                                        </p:cTn>
                                        <p:tgtEl>
                                          <p:spTgt spid="186453"/>
                                        </p:tgtEl>
                                        <p:attrNameLst>
                                          <p:attrName>style.visibility</p:attrName>
                                        </p:attrNameLst>
                                      </p:cBhvr>
                                      <p:to>
                                        <p:strVal val="visible"/>
                                      </p:to>
                                    </p:set>
                                    <p:animEffect transition="in" filter="slide(fromBottom)">
                                      <p:cBhvr>
                                        <p:cTn id="40" dur="500"/>
                                        <p:tgtEl>
                                          <p:spTgt spid="186453"/>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186454"/>
                                        </p:tgtEl>
                                        <p:attrNameLst>
                                          <p:attrName>style.visibility</p:attrName>
                                        </p:attrNameLst>
                                      </p:cBhvr>
                                      <p:to>
                                        <p:strVal val="visible"/>
                                      </p:to>
                                    </p:set>
                                    <p:animEffect transition="in" filter="slide(fromBottom)">
                                      <p:cBhvr>
                                        <p:cTn id="43" dur="500"/>
                                        <p:tgtEl>
                                          <p:spTgt spid="186454"/>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186455"/>
                                        </p:tgtEl>
                                        <p:attrNameLst>
                                          <p:attrName>style.visibility</p:attrName>
                                        </p:attrNameLst>
                                      </p:cBhvr>
                                      <p:to>
                                        <p:strVal val="visible"/>
                                      </p:to>
                                    </p:set>
                                    <p:animEffect transition="in" filter="slide(fromBottom)">
                                      <p:cBhvr>
                                        <p:cTn id="46" dur="500"/>
                                        <p:tgtEl>
                                          <p:spTgt spid="186455"/>
                                        </p:tgtEl>
                                      </p:cBhvr>
                                    </p:animEffect>
                                  </p:childTnLst>
                                </p:cTn>
                              </p:par>
                              <p:par>
                                <p:cTn id="47" presetID="12" presetClass="entr" presetSubtype="4" fill="hold" grpId="0" nodeType="withEffect">
                                  <p:stCondLst>
                                    <p:cond delay="0"/>
                                  </p:stCondLst>
                                  <p:childTnLst>
                                    <p:set>
                                      <p:cBhvr>
                                        <p:cTn id="48" dur="1" fill="hold">
                                          <p:stCondLst>
                                            <p:cond delay="0"/>
                                          </p:stCondLst>
                                        </p:cTn>
                                        <p:tgtEl>
                                          <p:spTgt spid="186456"/>
                                        </p:tgtEl>
                                        <p:attrNameLst>
                                          <p:attrName>style.visibility</p:attrName>
                                        </p:attrNameLst>
                                      </p:cBhvr>
                                      <p:to>
                                        <p:strVal val="visible"/>
                                      </p:to>
                                    </p:set>
                                    <p:animEffect transition="in" filter="slide(fromBottom)">
                                      <p:cBhvr>
                                        <p:cTn id="49" dur="500"/>
                                        <p:tgtEl>
                                          <p:spTgt spid="186456"/>
                                        </p:tgtEl>
                                      </p:cBhvr>
                                    </p:animEffect>
                                  </p:childTnLst>
                                </p:cTn>
                              </p:par>
                              <p:par>
                                <p:cTn id="50" presetID="12" presetClass="entr" presetSubtype="4"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slide(fromBottom)">
                                      <p:cBhvr>
                                        <p:cTn id="5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2" grpId="0" animBg="1"/>
      <p:bldP spid="186373" grpId="0" animBg="1"/>
      <p:bldP spid="186376" grpId="0" animBg="1"/>
      <p:bldP spid="186377" grpId="0" animBg="1"/>
      <p:bldP spid="186378" grpId="0" animBg="1"/>
      <p:bldP spid="186408" grpId="0"/>
      <p:bldP spid="186409" grpId="0"/>
      <p:bldP spid="186411" grpId="0"/>
      <p:bldP spid="186412" grpId="0"/>
      <p:bldP spid="186414" grpId="0"/>
      <p:bldP spid="186453" grpId="0" animBg="1"/>
      <p:bldP spid="186454" grpId="0" animBg="1"/>
      <p:bldP spid="186455" grpId="0" animBg="1"/>
      <p:bldP spid="186456" grpId="0" animBg="1"/>
      <p:bldP spid="33"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4000" cy="4862870"/>
          </a:xfrm>
          <a:prstGeom prst="rect">
            <a:avLst/>
          </a:prstGeom>
        </p:spPr>
        <p:txBody>
          <a:bodyPr wrap="square">
            <a:spAutoFit/>
          </a:bodyPr>
          <a:lstStyle/>
          <a:p>
            <a:pPr algn="just"/>
            <a:r>
              <a:rPr lang="fa-IR" sz="3100" b="1" dirty="0" smtClean="0">
                <a:cs typeface="B Compset" pitchFamily="2" charset="-78"/>
                <a:hlinkClick r:id="rId4" action="ppaction://hlinksldjump"/>
              </a:rPr>
              <a:t>واجب عینی</a:t>
            </a:r>
            <a:endParaRPr lang="fa-IR" sz="3100" b="1" dirty="0" smtClean="0">
              <a:cs typeface="B Compset" pitchFamily="2" charset="-78"/>
            </a:endParaRPr>
          </a:p>
          <a:p>
            <a:pPr algn="just"/>
            <a:r>
              <a:rPr lang="fa-IR" sz="3100" b="1" dirty="0" smtClean="0">
                <a:cs typeface="B Compset" pitchFamily="2" charset="-78"/>
              </a:rPr>
              <a:t>عملى است که بر تمام مکلفان واجب باشد به گونه اى که با انجام دادن بعضى , از عهده ديگران ساقط نمى گردد مانند نمازهاى يوميه و روزه ماه رمضان . </a:t>
            </a:r>
          </a:p>
          <a:p>
            <a:pPr algn="just"/>
            <a:r>
              <a:rPr lang="fa-IR" sz="3100" b="1" dirty="0" smtClean="0">
                <a:solidFill>
                  <a:srgbClr val="FF0000"/>
                </a:solidFill>
                <a:cs typeface="B Compset" pitchFamily="2" charset="-78"/>
              </a:rPr>
              <a:t>واجب کفایی : </a:t>
            </a:r>
            <a:r>
              <a:rPr lang="fa-IR" sz="3100" b="1" dirty="0" smtClean="0">
                <a:cs typeface="B Compset" pitchFamily="2" charset="-78"/>
              </a:rPr>
              <a:t>عملى است که بر تمام مکلفان , به طور مساوى واجب مى شود , لکن با انجام برخى از مکلفان , تکليف از ديگران ساقط مى شود. </a:t>
            </a:r>
          </a:p>
          <a:p>
            <a:pPr algn="just"/>
            <a:r>
              <a:rPr lang="fa-IR" sz="3100" b="1" dirty="0" smtClean="0">
                <a:solidFill>
                  <a:srgbClr val="FF0000"/>
                </a:solidFill>
                <a:cs typeface="B Compset" pitchFamily="2" charset="-78"/>
              </a:rPr>
              <a:t>نکته :</a:t>
            </a:r>
            <a:r>
              <a:rPr lang="fa-IR" sz="3100" b="1" dirty="0" smtClean="0">
                <a:cs typeface="B Compset" pitchFamily="2" charset="-78"/>
              </a:rPr>
              <a:t> در واجب هاى کفايى , مقصود و مطلوب مولا به جا آوردن کار است که با انجام دادن يک نفر هم , مقصود و غرض مولا تأمين مى شود و اگر هيچ يک از مکلفان تکليف را انجام ندهند , همه آن ها عقاب خواهند شد , مانند امر مولا به دفن ميت و جواب سلام.</a:t>
            </a:r>
          </a:p>
        </p:txBody>
      </p:sp>
    </p:spTree>
  </p:cSld>
  <p:clrMapOvr>
    <a:masterClrMapping/>
  </p:clrMapOvr>
  <p:transition advClick="0">
    <p:dissolve/>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642918"/>
            <a:ext cx="9144000" cy="600164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واجب تعيينى</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واجب تعيينى به اين معنى است که امر مولا فقط به مورد معينى تعلق گرفته و عمل ديگرى در مقام امتثال نمى تواند جانشين آن گردد , مانند روزه ماه رمضان و نمازهاى روزانه که اراده مولا بر همين نماز و روزه تعلق گرفته و عمل ديگرى غرض مولى را تأمين نمى کند . </a:t>
            </a:r>
          </a:p>
          <a:p>
            <a:pPr algn="just"/>
            <a:r>
              <a:rPr lang="fa-IR" sz="3200" b="1" dirty="0" smtClean="0">
                <a:solidFill>
                  <a:srgbClr val="FF0000"/>
                </a:solidFill>
                <a:cs typeface="B Compset" pitchFamily="2" charset="-78"/>
              </a:rPr>
              <a:t>واجب تخییری : </a:t>
            </a:r>
            <a:r>
              <a:rPr lang="fa-IR" sz="3200" b="1" dirty="0" smtClean="0">
                <a:solidFill>
                  <a:srgbClr val="002060"/>
                </a:solidFill>
                <a:cs typeface="B Compset" pitchFamily="2" charset="-78"/>
              </a:rPr>
              <a:t>واجب تخييرى واجبى است که بدل و جانشين دارد يعنى طلب مولا به يکى از دو يا چند شى ء تعلق گرفته است که هر يک مى تواند بدل ديگرى قرار گيرد .</a:t>
            </a:r>
          </a:p>
          <a:p>
            <a:pPr algn="just"/>
            <a:r>
              <a:rPr lang="fa-IR" sz="3200" b="1" dirty="0" smtClean="0">
                <a:solidFill>
                  <a:srgbClr val="002060"/>
                </a:solidFill>
                <a:cs typeface="B Compset" pitchFamily="2" charset="-78"/>
              </a:rPr>
              <a:t>به سخن ديگر : فعل معينى مورد طلب قرار نگرفته است , بلکه مطلوب مولا , بديل و جانشين در عرض خود دارد مانند کفاره رمضان براى کسى که عمداً افطار کند که بين روزه گرفتن دو ماه پى در پى يا آزاد نمودن بنده اى و يا اطعام شصت فقير مخير است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642918"/>
            <a:ext cx="9143999" cy="6494085"/>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واجب توصلى</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واجب توصلى واجبی است که در آن غرض مولا به وجود آن در خارج تعلق گرفته و به مجرد تحقق آن در خارج , امر مولا نيز ساقط مى شود، و قصد قربت در آن شرط نيست , بلکه مکلف به هر انگيزه و قصدى امر مولا را امتثال کند از او برداشته مى شود مانند: اداى دين</a:t>
            </a:r>
          </a:p>
          <a:p>
            <a:pPr algn="just"/>
            <a:r>
              <a:rPr lang="fa-IR" sz="3200" b="1" dirty="0" smtClean="0">
                <a:solidFill>
                  <a:srgbClr val="FF0000"/>
                </a:solidFill>
                <a:cs typeface="B Compset" pitchFamily="2" charset="-78"/>
              </a:rPr>
              <a:t>واجب تعبدى : </a:t>
            </a:r>
            <a:r>
              <a:rPr lang="fa-IR" sz="3200" b="1" dirty="0" smtClean="0">
                <a:solidFill>
                  <a:srgbClr val="002060"/>
                </a:solidFill>
                <a:cs typeface="B Compset" pitchFamily="2" charset="-78"/>
              </a:rPr>
              <a:t>واجب تعبدى واجبى است که قصد قربت در آن معتبر است , به گونه اى که اگر عمل بدون قصد قربت صورت گيرد , صحيح نخواهد بود و تکليف از مکلف برداشته نمى شود . مانند: نماز , روزه , خمس , زکات و ...</a:t>
            </a:r>
          </a:p>
          <a:p>
            <a:pPr algn="just"/>
            <a:r>
              <a:rPr lang="fa-IR" sz="3200" b="1" dirty="0" smtClean="0">
                <a:solidFill>
                  <a:srgbClr val="FF0000"/>
                </a:solidFill>
                <a:cs typeface="B Compset" pitchFamily="2" charset="-78"/>
              </a:rPr>
              <a:t>راههای حصول قصد قربت</a:t>
            </a:r>
          </a:p>
          <a:p>
            <a:pPr algn="just"/>
            <a:r>
              <a:rPr lang="fa-IR" sz="3200" b="1" dirty="0" smtClean="0">
                <a:solidFill>
                  <a:srgbClr val="002060"/>
                </a:solidFill>
                <a:cs typeface="B Compset" pitchFamily="2" charset="-78"/>
              </a:rPr>
              <a:t>1- اتیان بقصد امتثال امر خدا</a:t>
            </a:r>
          </a:p>
          <a:p>
            <a:pPr algn="just"/>
            <a:r>
              <a:rPr lang="fa-IR" sz="3200" b="1" dirty="0" smtClean="0">
                <a:solidFill>
                  <a:srgbClr val="002060"/>
                </a:solidFill>
                <a:cs typeface="B Compset" pitchFamily="2" charset="-78"/>
              </a:rPr>
              <a:t>2- اتیان فقط برای خدا بدون توجه به چیز دیگری</a:t>
            </a:r>
          </a:p>
          <a:p>
            <a:pPr algn="just"/>
            <a:r>
              <a:rPr lang="fa-IR" sz="3200" b="1" dirty="0" smtClean="0">
                <a:solidFill>
                  <a:srgbClr val="002060"/>
                </a:solidFill>
                <a:cs typeface="B Compset" pitchFamily="2" charset="-78"/>
              </a:rPr>
              <a:t>3- اتیان بداعی محبوبیت پیش خدا نه دواعی دیگر</a:t>
            </a:r>
          </a:p>
        </p:txBody>
      </p:sp>
    </p:spTree>
  </p:cSld>
  <p:clrMapOvr>
    <a:masterClrMapping/>
  </p:clrMapOvr>
  <p:transition advClick="0">
    <p:dissolve/>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3999" cy="3170099"/>
          </a:xfrm>
          <a:prstGeom prst="rect">
            <a:avLst/>
          </a:prstGeom>
        </p:spPr>
        <p:txBody>
          <a:bodyPr wrap="square">
            <a:spAutoFit/>
          </a:bodyPr>
          <a:lstStyle/>
          <a:p>
            <a:pPr algn="just"/>
            <a:r>
              <a:rPr lang="fa-IR" sz="4000" b="1" dirty="0" smtClean="0">
                <a:solidFill>
                  <a:srgbClr val="002060"/>
                </a:solidFill>
                <a:cs typeface="B Compset" pitchFamily="2" charset="-78"/>
                <a:hlinkClick r:id="rId3" action="ppaction://hlinksldjump"/>
              </a:rPr>
              <a:t>اصل در واجبات</a:t>
            </a:r>
            <a:endParaRPr lang="fa-IR" sz="4000" b="1" dirty="0" smtClean="0">
              <a:solidFill>
                <a:srgbClr val="002060"/>
              </a:solidFill>
              <a:cs typeface="B Compset" pitchFamily="2" charset="-78"/>
            </a:endParaRPr>
          </a:p>
          <a:p>
            <a:pPr algn="just"/>
            <a:r>
              <a:rPr lang="fa-IR" sz="4000" b="1" dirty="0" smtClean="0">
                <a:solidFill>
                  <a:srgbClr val="002060"/>
                </a:solidFill>
                <a:cs typeface="B Compset" pitchFamily="2" charset="-78"/>
              </a:rPr>
              <a:t>إذا شکّ في کون واجب توصّلياً أم تعبّدياً، نفسياً أم غيرياً، عينياً أم کفائياً، تعيينياً أم تخييرياً، فمقتضي القاعدة کونه توصلياً لا تعبّدياً، نفسياً لا غيرياً، عينياً لا کفائياً، تعيينياً لا تخييرياً</a:t>
            </a:r>
            <a:endParaRPr lang="fa-IR" sz="40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649691"/>
            <a:ext cx="9144000" cy="600164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ملازمه امر به شى ء و نهى از ضد</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ملازمه امر به شى ء و نهى از ضد, به اين معنا است که هر گاه مولا به چيزى امر کند آيا اقتضاى نهى از ضد آن را دارد يا خير ؟ </a:t>
            </a:r>
          </a:p>
          <a:p>
            <a:pPr algn="just"/>
            <a:r>
              <a:rPr lang="fa-IR" sz="3200" b="1" dirty="0" smtClean="0">
                <a:solidFill>
                  <a:srgbClr val="002060"/>
                </a:solidFill>
                <a:cs typeface="B Compset" pitchFamily="2" charset="-78"/>
              </a:rPr>
              <a:t> براى مثال , دستور زدودن نجاست از مسجد که واجب فورى است , باعث نهى مولوى شرعى تبعى از ضد آن ـ مثل نماز خواندن در وسعت وقت ـ مى گردد يا نه ؟</a:t>
            </a:r>
          </a:p>
          <a:p>
            <a:pPr algn="just"/>
            <a:r>
              <a:rPr lang="fa-IR" sz="3200" b="1" dirty="0" smtClean="0">
                <a:solidFill>
                  <a:srgbClr val="002060"/>
                </a:solidFill>
                <a:cs typeface="B Compset" pitchFamily="2" charset="-78"/>
              </a:rPr>
              <a:t>معناى " ضد " در عنوان بحث , هم شامل ضد عام و هم شامل ضد خاص مى گردد . </a:t>
            </a:r>
          </a:p>
          <a:p>
            <a:pPr algn="just"/>
            <a:r>
              <a:rPr lang="fa-IR" sz="3200" b="1" dirty="0" smtClean="0">
                <a:solidFill>
                  <a:srgbClr val="002060"/>
                </a:solidFill>
                <a:cs typeface="B Compset" pitchFamily="2" charset="-78"/>
              </a:rPr>
              <a:t>ضد عام به معناى نقيض شى ء است و ضد خاص به معناى مطلق معاند وجودى . </a:t>
            </a:r>
          </a:p>
          <a:p>
            <a:pPr algn="just"/>
            <a:r>
              <a:rPr lang="fa-IR" sz="3200" b="1" dirty="0" smtClean="0">
                <a:solidFill>
                  <a:srgbClr val="002060"/>
                </a:solidFill>
                <a:cs typeface="B Compset" pitchFamily="2" charset="-78"/>
              </a:rPr>
              <a:t>به همين دليل ازملازمه امر به شى ء و نهى از ضد, هم در ضد عام و هم در ضد خاص بحث مى شود .</a:t>
            </a:r>
          </a:p>
        </p:txBody>
      </p:sp>
    </p:spTree>
  </p:cSld>
  <p:clrMapOvr>
    <a:masterClrMapping/>
  </p:clrMapOvr>
  <p:transition advClick="0">
    <p:dissolve/>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857225" y="785794"/>
            <a:ext cx="8072495"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4" action="ppaction://hlinksldjump"/>
              </a:rPr>
              <a:t>ضد عام</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ضد عامِّ يک امر وجودى, نقيض ـ عدم يا ترک ـ آن است ; براى نمونه مى توان ضد عام نماز خواندن را که امرى وجودى است، عدم آن که ترک نماز است , دانست .</a:t>
            </a:r>
          </a:p>
          <a:p>
            <a:r>
              <a:rPr lang="fa-IR" sz="3200" b="1" dirty="0" smtClean="0">
                <a:solidFill>
                  <a:srgbClr val="002060"/>
                </a:solidFill>
                <a:cs typeface="B Compset" pitchFamily="2" charset="-78"/>
              </a:rPr>
              <a:t>قائلین به اقتضای امر , نهی از ضد عام کیفیت اقتضاء را 4 گونه تعبیر کرده اند. </a:t>
            </a:r>
          </a:p>
          <a:p>
            <a:r>
              <a:rPr lang="fa-IR" sz="3200" b="1" dirty="0" smtClean="0">
                <a:solidFill>
                  <a:srgbClr val="002060"/>
                </a:solidFill>
                <a:cs typeface="B Compset" pitchFamily="2" charset="-78"/>
              </a:rPr>
              <a:t>الف: اقتضا به نحو عينيت ( دلالت مطابقى )</a:t>
            </a:r>
          </a:p>
          <a:p>
            <a:r>
              <a:rPr lang="fa-IR" sz="3200" b="1" dirty="0" smtClean="0">
                <a:solidFill>
                  <a:srgbClr val="002060"/>
                </a:solidFill>
                <a:cs typeface="B Compset" pitchFamily="2" charset="-78"/>
              </a:rPr>
              <a:t>ب: اقتضا به نحو تلازم ( دلالت التزامى )</a:t>
            </a:r>
          </a:p>
          <a:p>
            <a:r>
              <a:rPr lang="fa-IR" sz="3200" b="1" dirty="0" smtClean="0">
                <a:solidFill>
                  <a:srgbClr val="002060"/>
                </a:solidFill>
                <a:cs typeface="B Compset" pitchFamily="2" charset="-78"/>
              </a:rPr>
              <a:t>ج: اقتضا به نحو جزئيت ( دلالت تضمنى )</a:t>
            </a:r>
          </a:p>
          <a:p>
            <a:r>
              <a:rPr lang="fa-IR" sz="3200" b="1" dirty="0" smtClean="0">
                <a:solidFill>
                  <a:srgbClr val="002060"/>
                </a:solidFill>
                <a:cs typeface="B Compset" pitchFamily="2" charset="-78"/>
              </a:rPr>
              <a:t>د : عدم الدلالة مطلقاً</a:t>
            </a:r>
          </a:p>
        </p:txBody>
      </p:sp>
    </p:spTree>
  </p:cSld>
  <p:clrMapOvr>
    <a:masterClrMapping/>
  </p:clrMapOvr>
  <p:transition advClick="0">
    <p:dissolve/>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42910" y="142852"/>
            <a:ext cx="8501089" cy="5632311"/>
          </a:xfrm>
          <a:prstGeom prst="rect">
            <a:avLst/>
          </a:prstGeom>
        </p:spPr>
        <p:txBody>
          <a:bodyPr wrap="square">
            <a:spAutoFit/>
          </a:bodyPr>
          <a:lstStyle/>
          <a:p>
            <a:pPr algn="just"/>
            <a:r>
              <a:rPr lang="fa-IR" sz="3600" b="1" dirty="0" smtClean="0">
                <a:solidFill>
                  <a:srgbClr val="002060"/>
                </a:solidFill>
                <a:cs typeface="B Compset" pitchFamily="2" charset="-78"/>
                <a:hlinkClick r:id="rId4" action="ppaction://hlinksldjump"/>
              </a:rPr>
              <a:t>اقتضاى عينى</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اقتضاى عينى در جايى است که مقصود از اقتضا, عينيت باشد, مانند اين که کسى ادعا کند امر به شىء, عين نهى از ضد آن است , يعنى وقتى مولا مى گويد: " يجب عليک الصلوة " عين اين است که بگويد: " يحرم عليک ترک الصلوة ". </a:t>
            </a:r>
          </a:p>
          <a:p>
            <a:pPr algn="just"/>
            <a:r>
              <a:rPr lang="fa-IR" sz="3600" b="1" dirty="0" smtClean="0">
                <a:solidFill>
                  <a:srgbClr val="002060"/>
                </a:solidFill>
                <a:cs typeface="B Compset" pitchFamily="2" charset="-78"/>
              </a:rPr>
              <a:t> به عبارت ديگر , مقصود از عينيت همان است که از آن به دلالت مطابقى تعبير مى شود و معناى آن دلالت لفظ بر تمام معناى موضوع له است . </a:t>
            </a:r>
          </a:p>
          <a:p>
            <a:pPr algn="just"/>
            <a:r>
              <a:rPr lang="fa-IR" sz="3600" b="1" dirty="0" smtClean="0">
                <a:solidFill>
                  <a:srgbClr val="002060"/>
                </a:solidFill>
                <a:cs typeface="B Compset" pitchFamily="2" charset="-78"/>
              </a:rPr>
              <a:t>پس امر به شیئ , عین نهی از ضد عام است .</a:t>
            </a:r>
          </a:p>
        </p:txBody>
      </p:sp>
    </p:spTree>
  </p:cSld>
  <p:clrMapOvr>
    <a:masterClrMapping/>
  </p:clrMapOvr>
  <p:transition advClick="0">
    <p:dissolve/>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6" y="857233"/>
            <a:ext cx="8501123" cy="5632311"/>
          </a:xfrm>
          <a:prstGeom prst="rect">
            <a:avLst/>
          </a:prstGeom>
        </p:spPr>
        <p:txBody>
          <a:bodyPr wrap="square">
            <a:spAutoFit/>
          </a:bodyPr>
          <a:lstStyle/>
          <a:p>
            <a:pPr algn="just"/>
            <a:r>
              <a:rPr lang="fa-IR" sz="3600" b="1" dirty="0" smtClean="0">
                <a:solidFill>
                  <a:srgbClr val="002060"/>
                </a:solidFill>
                <a:cs typeface="B Compset" pitchFamily="2" charset="-78"/>
                <a:hlinkClick r:id="rId4" action="ppaction://hlinksldjump"/>
              </a:rPr>
              <a:t>اقتضاى تضمنى</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اقتضاى تضمنى به معناى اقتضا به نحو جزئيت مى باشد, يعنى اقتضاى شى ء بر جزء معنا , به نحو دلالت تضمنى; براى مثال :</a:t>
            </a:r>
          </a:p>
          <a:p>
            <a:pPr algn="just"/>
            <a:r>
              <a:rPr lang="fa-IR" sz="3600" b="1" dirty="0" smtClean="0">
                <a:solidFill>
                  <a:srgbClr val="002060"/>
                </a:solidFill>
                <a:cs typeface="B Compset" pitchFamily="2" charset="-78"/>
              </a:rPr>
              <a:t> کسانى که معتقداند: "امر به شى ء",به معناى لزوم انجام آن به همراه منع از ترک است (نظريه ترکب امر)بر اين باوراند که در بحث از اين که آيا امر به شى ء, مقتضى نهى از ضد آن است يا نه ؟ امر ـ به اقتضاى تضمنى ـ , نهى از ضد خود, مى کند; ولى بنا بر نظريه بساطت امر, اين بحث , جایگاهى ندارد. </a:t>
            </a:r>
            <a:endParaRPr lang="fa-IR" sz="3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642918"/>
            <a:ext cx="9143999" cy="5632311"/>
          </a:xfrm>
          <a:prstGeom prst="rect">
            <a:avLst/>
          </a:prstGeom>
        </p:spPr>
        <p:txBody>
          <a:bodyPr wrap="square">
            <a:spAutoFit/>
          </a:bodyPr>
          <a:lstStyle/>
          <a:p>
            <a:pPr algn="just"/>
            <a:r>
              <a:rPr lang="fa-IR" sz="3600" b="1" dirty="0" smtClean="0">
                <a:solidFill>
                  <a:srgbClr val="002060"/>
                </a:solidFill>
                <a:cs typeface="B Compset" pitchFamily="2" charset="-78"/>
                <a:hlinkClick r:id="rId4" action="ppaction://hlinksldjump"/>
              </a:rPr>
              <a:t>اقتضاى تلازمى</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اقتضاى تلازمى در جايى است که مقصود از اقتضاء , تلازم باشد; براى مثال:</a:t>
            </a:r>
          </a:p>
          <a:p>
            <a:pPr algn="just"/>
            <a:r>
              <a:rPr lang="fa-IR" sz="3600" b="1" dirty="0" smtClean="0">
                <a:solidFill>
                  <a:srgbClr val="002060"/>
                </a:solidFill>
                <a:cs typeface="B Compset" pitchFamily="2" charset="-78"/>
              </a:rPr>
              <a:t>اگر کسى ادعا کند هنگامى که مولا مى گويد: " تجب الصلاة " وجوب نماز با " حرمت ترک صلاة " ملازم است ; يعنى بين دو حکم " حرمت " و " وجوب " ملازمه است به گونه اى که وجوب نماز به اقتضاى تلازمى , بر حرمت ترک آن , دلالت مى نمايد. </a:t>
            </a:r>
          </a:p>
          <a:p>
            <a:pPr algn="just"/>
            <a:r>
              <a:rPr lang="fa-IR" sz="3600" b="1" dirty="0" smtClean="0">
                <a:solidFill>
                  <a:srgbClr val="002060"/>
                </a:solidFill>
                <a:cs typeface="B Compset" pitchFamily="2" charset="-78"/>
              </a:rPr>
              <a:t> التزام در اقتضا, شامل التزام به نحو بيّن بمعنى الاخص و التزام به نحو بيّن بمعنى الاعم است </a:t>
            </a:r>
            <a:r>
              <a:rPr lang="fa-IR" sz="3600" b="1" smtClean="0">
                <a:solidFill>
                  <a:srgbClr val="002060"/>
                </a:solidFill>
                <a:cs typeface="B Compset" pitchFamily="2" charset="-78"/>
              </a:rPr>
              <a:t>. </a:t>
            </a:r>
            <a:endParaRPr lang="fa-IR" sz="36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85721" y="785795"/>
            <a:ext cx="8715404" cy="5262979"/>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عدم دلالت مطلقا</a:t>
            </a:r>
            <a:endParaRPr lang="fa-IR" sz="2400" b="1" dirty="0" smtClean="0">
              <a:solidFill>
                <a:srgbClr val="002060"/>
              </a:solidFill>
              <a:cs typeface="B Compset" pitchFamily="2" charset="-78"/>
            </a:endParaRPr>
          </a:p>
          <a:p>
            <a:pPr algn="just"/>
            <a:r>
              <a:rPr lang="fa-IR" sz="2400" b="1" dirty="0" smtClean="0">
                <a:solidFill>
                  <a:srgbClr val="FF0000"/>
                </a:solidFill>
                <a:cs typeface="B Compset" pitchFamily="2" charset="-78"/>
              </a:rPr>
              <a:t>رد عینیت</a:t>
            </a:r>
          </a:p>
          <a:p>
            <a:pPr algn="just"/>
            <a:r>
              <a:rPr lang="fa-IR" sz="2400" b="1" dirty="0" smtClean="0">
                <a:solidFill>
                  <a:srgbClr val="002060"/>
                </a:solidFill>
                <a:cs typeface="B Compset" pitchFamily="2" charset="-78"/>
              </a:rPr>
              <a:t>اما امر به شیئ عین نهی از ضد نیست زیرا مفاد هيئت امر , برانگيختن مکلف به سوى مأمور به و مفاد نهى , باز داشتن وى از منهى عنه است چگونه اين دو مي توانند عين هم باشند ؟</a:t>
            </a:r>
          </a:p>
          <a:p>
            <a:pPr algn="just"/>
            <a:r>
              <a:rPr lang="fa-IR" sz="2400" b="1" dirty="0" smtClean="0">
                <a:solidFill>
                  <a:srgbClr val="FF0000"/>
                </a:solidFill>
                <a:cs typeface="B Compset" pitchFamily="2" charset="-78"/>
              </a:rPr>
              <a:t>رد جزئیت</a:t>
            </a:r>
          </a:p>
          <a:p>
            <a:pPr algn="just"/>
            <a:r>
              <a:rPr lang="fa-IR" sz="2400" b="1" dirty="0" smtClean="0">
                <a:solidFill>
                  <a:srgbClr val="002060"/>
                </a:solidFill>
                <a:cs typeface="B Compset" pitchFamily="2" charset="-78"/>
              </a:rPr>
              <a:t>امر به شیئ مقتضی نهی از ضد عام بنحو جزئیت نیست زیرا اين نظر بر دو امر مبتنى است: </a:t>
            </a:r>
          </a:p>
          <a:p>
            <a:pPr algn="just"/>
            <a:r>
              <a:rPr lang="fa-IR" sz="2400" b="1" dirty="0" smtClean="0">
                <a:solidFill>
                  <a:srgbClr val="002060"/>
                </a:solidFill>
                <a:cs typeface="B Compset" pitchFamily="2" charset="-78"/>
              </a:rPr>
              <a:t> 1 ـ بر ترکب وجوب  2 ـ دلالت لفظیه امر بر وجوب</a:t>
            </a:r>
          </a:p>
          <a:p>
            <a:pPr algn="just"/>
            <a:r>
              <a:rPr lang="fa-IR" sz="2400" b="1" dirty="0" smtClean="0">
                <a:solidFill>
                  <a:srgbClr val="002060"/>
                </a:solidFill>
                <a:cs typeface="B Compset" pitchFamily="2" charset="-78"/>
              </a:rPr>
              <a:t>اما مشهور بر اين باورند که دلالت امر بر وجوب به حکم عقل است و مفهوم وجوب ، بسيط است نه مرکب چون وجوب , طلب شديد است و دو جزء ندارد . </a:t>
            </a:r>
          </a:p>
          <a:p>
            <a:pPr algn="just"/>
            <a:r>
              <a:rPr lang="fa-IR" sz="2400" b="1" dirty="0" smtClean="0">
                <a:solidFill>
                  <a:srgbClr val="FF0000"/>
                </a:solidFill>
                <a:cs typeface="B Compset" pitchFamily="2" charset="-78"/>
              </a:rPr>
              <a:t>رد تلازم</a:t>
            </a:r>
          </a:p>
          <a:p>
            <a:pPr algn="just"/>
            <a:r>
              <a:rPr lang="fa-IR" sz="2400" b="1" dirty="0" smtClean="0">
                <a:solidFill>
                  <a:srgbClr val="002060"/>
                </a:solidFill>
                <a:cs typeface="B Compset" pitchFamily="2" charset="-78"/>
              </a:rPr>
              <a:t>امر به شیئ ملازم نهی از ضد نیست زیرا شرط بین بمعنی الاخص این است که بمجرد تصور ملزوم , لازم به ذهن بیاید  چون کثیری از اوقات انسان , امر را تصور می کند اما ترک متعلق به ذهنش نمی اید  تا نهی از ترک متعلق هم به ذهنش بیاید .</a:t>
            </a:r>
          </a:p>
          <a:p>
            <a:pPr algn="just"/>
            <a:endParaRPr lang="fa-IR" sz="24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636B4B">
                <a:gamma/>
                <a:shade val="46275"/>
                <a:invGamma/>
              </a:srgbClr>
            </a:gs>
            <a:gs pos="100000">
              <a:srgbClr val="636B4B"/>
            </a:gs>
          </a:gsLst>
          <a:lin ang="5400000" scaled="1"/>
        </a:gra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071539" y="228600"/>
            <a:ext cx="6858048" cy="762000"/>
          </a:xfrm>
        </p:spPr>
        <p:txBody>
          <a:bodyPr/>
          <a:lstStyle/>
          <a:p>
            <a:r>
              <a:rPr lang="en-US" sz="5400" dirty="0" smtClean="0">
                <a:solidFill>
                  <a:srgbClr val="FFFF00"/>
                </a:solidFill>
                <a:cs typeface="B Titr" pitchFamily="2" charset="-78"/>
              </a:rPr>
              <a:t> </a:t>
            </a:r>
            <a:r>
              <a:rPr lang="fa-IR" sz="5400" dirty="0" smtClean="0">
                <a:solidFill>
                  <a:srgbClr val="FFFF00"/>
                </a:solidFill>
                <a:cs typeface="B Titr" pitchFamily="2" charset="-78"/>
              </a:rPr>
              <a:t>المقصد الاول : الاوامر </a:t>
            </a:r>
            <a:endParaRPr lang="en-US" sz="5400" dirty="0">
              <a:solidFill>
                <a:srgbClr val="FFFF00"/>
              </a:solidFill>
              <a:cs typeface="B Titr" pitchFamily="2" charset="-78"/>
            </a:endParaRPr>
          </a:p>
        </p:txBody>
      </p:sp>
      <p:grpSp>
        <p:nvGrpSpPr>
          <p:cNvPr id="2" name="Group 129"/>
          <p:cNvGrpSpPr/>
          <p:nvPr/>
        </p:nvGrpSpPr>
        <p:grpSpPr>
          <a:xfrm>
            <a:off x="571472" y="3171828"/>
            <a:ext cx="4195787" cy="685800"/>
            <a:chOff x="1071538" y="2671762"/>
            <a:chExt cx="4195786" cy="685800"/>
          </a:xfrm>
        </p:grpSpPr>
        <p:sp>
          <p:nvSpPr>
            <p:cNvPr id="131111" name="AutoShape 39"/>
            <p:cNvSpPr>
              <a:spLocks noChangeArrowheads="1"/>
            </p:cNvSpPr>
            <p:nvPr/>
          </p:nvSpPr>
          <p:spPr bwMode="gray">
            <a:xfrm>
              <a:off x="1357290" y="2713038"/>
              <a:ext cx="3143272"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solidFill>
                  <a:srgbClr val="002060"/>
                </a:solidFill>
              </a:endParaRPr>
            </a:p>
          </p:txBody>
        </p:sp>
        <p:grpSp>
          <p:nvGrpSpPr>
            <p:cNvPr id="3" name="Group 58"/>
            <p:cNvGrpSpPr/>
            <p:nvPr/>
          </p:nvGrpSpPr>
          <p:grpSpPr>
            <a:xfrm>
              <a:off x="1071538" y="2671762"/>
              <a:ext cx="4195786" cy="685800"/>
              <a:chOff x="1071538" y="2667000"/>
              <a:chExt cx="4195786" cy="685800"/>
            </a:xfrm>
          </p:grpSpPr>
          <p:sp>
            <p:nvSpPr>
              <p:cNvPr id="131116" name="Text Box 44"/>
              <p:cNvSpPr txBox="1">
                <a:spLocks noChangeArrowheads="1"/>
              </p:cNvSpPr>
              <p:nvPr/>
            </p:nvSpPr>
            <p:spPr bwMode="gray">
              <a:xfrm>
                <a:off x="1071538" y="2743200"/>
                <a:ext cx="3428999" cy="461665"/>
              </a:xfrm>
              <a:prstGeom prst="rect">
                <a:avLst/>
              </a:prstGeom>
              <a:noFill/>
              <a:ln w="9525" algn="ctr">
                <a:noFill/>
                <a:miter lim="800000"/>
                <a:headEnd/>
                <a:tailEnd/>
              </a:ln>
              <a:effectLst/>
            </p:spPr>
            <p:txBody>
              <a:bodyPr>
                <a:spAutoFit/>
              </a:bodyPr>
              <a:lstStyle/>
              <a:p>
                <a:r>
                  <a:rPr lang="fa-IR" sz="2400" b="1" dirty="0" smtClean="0">
                    <a:solidFill>
                      <a:srgbClr val="002060"/>
                    </a:solidFill>
                    <a:cs typeface="B Titr" pitchFamily="2" charset="-78"/>
                    <a:hlinkClick r:id="rId2" action="ppaction://hlinksldjump"/>
                  </a:rPr>
                  <a:t>   نسخ وجوب و بقاء جواز</a:t>
                </a:r>
                <a:endParaRPr lang="en-US" sz="2400" b="1" dirty="0">
                  <a:solidFill>
                    <a:srgbClr val="002060"/>
                  </a:solidFill>
                  <a:cs typeface="B Titr" pitchFamily="2" charset="-78"/>
                </a:endParaRPr>
              </a:p>
            </p:txBody>
          </p:sp>
          <p:grpSp>
            <p:nvGrpSpPr>
              <p:cNvPr id="4" name="Group 57"/>
              <p:cNvGrpSpPr/>
              <p:nvPr/>
            </p:nvGrpSpPr>
            <p:grpSpPr>
              <a:xfrm>
                <a:off x="4429124" y="2667000"/>
                <a:ext cx="838200" cy="685800"/>
                <a:chOff x="6643702" y="2667000"/>
                <a:chExt cx="838200" cy="685800"/>
              </a:xfrm>
            </p:grpSpPr>
            <p:grpSp>
              <p:nvGrpSpPr>
                <p:cNvPr id="5" name="Group 85"/>
                <p:cNvGrpSpPr>
                  <a:grpSpLocks/>
                </p:cNvGrpSpPr>
                <p:nvPr/>
              </p:nvGrpSpPr>
              <p:grpSpPr bwMode="auto">
                <a:xfrm>
                  <a:off x="6643702" y="2667000"/>
                  <a:ext cx="838200" cy="685800"/>
                  <a:chOff x="1296" y="1680"/>
                  <a:chExt cx="528" cy="432"/>
                </a:xfrm>
              </p:grpSpPr>
              <p:sp>
                <p:nvSpPr>
                  <p:cNvPr id="131113" name="Oval 41"/>
                  <p:cNvSpPr>
                    <a:spLocks noChangeArrowheads="1"/>
                  </p:cNvSpPr>
                  <p:nvPr/>
                </p:nvSpPr>
                <p:spPr bwMode="gray">
                  <a:xfrm rot="1758052">
                    <a:off x="1310" y="1695"/>
                    <a:ext cx="514"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sp>
                <p:nvSpPr>
                  <p:cNvPr id="131114" name="Oval 42"/>
                  <p:cNvSpPr>
                    <a:spLocks noChangeArrowheads="1"/>
                  </p:cNvSpPr>
                  <p:nvPr/>
                </p:nvSpPr>
                <p:spPr bwMode="gray">
                  <a:xfrm rot="1758052">
                    <a:off x="1296" y="1680"/>
                    <a:ext cx="514"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31152" name="Picture 80" descr="Picture1"/>
                  <p:cNvPicPr>
                    <a:picLocks noChangeAspect="1" noChangeArrowheads="1"/>
                  </p:cNvPicPr>
                  <p:nvPr/>
                </p:nvPicPr>
                <p:blipFill>
                  <a:blip r:embed="rId3"/>
                  <a:srcRect/>
                  <a:stretch>
                    <a:fillRect/>
                  </a:stretch>
                </p:blipFill>
                <p:spPr bwMode="auto">
                  <a:xfrm>
                    <a:off x="1344" y="1704"/>
                    <a:ext cx="239" cy="243"/>
                  </a:xfrm>
                  <a:prstGeom prst="rect">
                    <a:avLst/>
                  </a:prstGeom>
                  <a:noFill/>
                </p:spPr>
              </p:pic>
            </p:grpSp>
            <p:sp>
              <p:nvSpPr>
                <p:cNvPr id="131117" name="Text Box 45"/>
                <p:cNvSpPr txBox="1">
                  <a:spLocks noChangeArrowheads="1"/>
                </p:cNvSpPr>
                <p:nvPr/>
              </p:nvSpPr>
              <p:spPr bwMode="gray">
                <a:xfrm>
                  <a:off x="6842338" y="2695576"/>
                  <a:ext cx="439543"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7</a:t>
                  </a:r>
                  <a:endParaRPr lang="en-US" sz="3200" b="1" dirty="0">
                    <a:solidFill>
                      <a:srgbClr val="002060"/>
                    </a:solidFill>
                    <a:cs typeface="B Titr" pitchFamily="2" charset="-78"/>
                  </a:endParaRPr>
                </a:p>
              </p:txBody>
            </p:sp>
          </p:grpSp>
        </p:grpSp>
      </p:grpSp>
      <p:grpSp>
        <p:nvGrpSpPr>
          <p:cNvPr id="6" name="Group 91"/>
          <p:cNvGrpSpPr/>
          <p:nvPr/>
        </p:nvGrpSpPr>
        <p:grpSpPr>
          <a:xfrm>
            <a:off x="273042" y="4029084"/>
            <a:ext cx="4513273" cy="685800"/>
            <a:chOff x="785786" y="1000108"/>
            <a:chExt cx="4513273" cy="685800"/>
          </a:xfrm>
        </p:grpSpPr>
        <p:grpSp>
          <p:nvGrpSpPr>
            <p:cNvPr id="7" name="Group 76"/>
            <p:cNvGrpSpPr/>
            <p:nvPr/>
          </p:nvGrpSpPr>
          <p:grpSpPr>
            <a:xfrm>
              <a:off x="785786" y="1000108"/>
              <a:ext cx="4513273" cy="685800"/>
              <a:chOff x="785786" y="1000108"/>
              <a:chExt cx="4513273" cy="685800"/>
            </a:xfrm>
          </p:grpSpPr>
          <p:sp>
            <p:nvSpPr>
              <p:cNvPr id="44"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solidFill>
                    <a:srgbClr val="002060"/>
                  </a:solidFill>
                </a:endParaRPr>
              </a:p>
            </p:txBody>
          </p:sp>
          <p:sp>
            <p:nvSpPr>
              <p:cNvPr id="45" name="Text Box 10"/>
              <p:cNvSpPr txBox="1">
                <a:spLocks noChangeArrowheads="1"/>
              </p:cNvSpPr>
              <p:nvPr/>
            </p:nvSpPr>
            <p:spPr bwMode="gray">
              <a:xfrm>
                <a:off x="785786" y="1095364"/>
                <a:ext cx="3279770"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4" action="ppaction://hlinksldjump"/>
                  </a:rPr>
                  <a:t>الامر بالامر امرٌ</a:t>
                </a:r>
                <a:endParaRPr lang="en-US" sz="2400" b="1" dirty="0">
                  <a:solidFill>
                    <a:srgbClr val="002060"/>
                  </a:solidFill>
                  <a:cs typeface="B Titr" pitchFamily="2" charset="-78"/>
                </a:endParaRPr>
              </a:p>
            </p:txBody>
          </p:sp>
          <p:grpSp>
            <p:nvGrpSpPr>
              <p:cNvPr id="8" name="Group 84"/>
              <p:cNvGrpSpPr>
                <a:grpSpLocks/>
              </p:cNvGrpSpPr>
              <p:nvPr/>
            </p:nvGrpSpPr>
            <p:grpSpPr bwMode="auto">
              <a:xfrm>
                <a:off x="4460859" y="1000108"/>
                <a:ext cx="838200" cy="685800"/>
                <a:chOff x="1296" y="1200"/>
                <a:chExt cx="528" cy="432"/>
              </a:xfrm>
            </p:grpSpPr>
            <p:sp>
              <p:nvSpPr>
                <p:cNvPr id="47"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solidFill>
                      <a:srgbClr val="002060"/>
                    </a:solidFill>
                  </a:endParaRPr>
                </a:p>
              </p:txBody>
            </p:sp>
            <p:sp>
              <p:nvSpPr>
                <p:cNvPr id="48"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49"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50" name="Text Box 11"/>
            <p:cNvSpPr txBox="1">
              <a:spLocks noChangeArrowheads="1"/>
            </p:cNvSpPr>
            <p:nvPr/>
          </p:nvSpPr>
          <p:spPr bwMode="gray">
            <a:xfrm>
              <a:off x="4659495" y="1028683"/>
              <a:ext cx="439543"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8</a:t>
              </a:r>
              <a:endParaRPr lang="en-US" sz="3200" b="1" dirty="0">
                <a:solidFill>
                  <a:srgbClr val="002060"/>
                </a:solidFill>
                <a:cs typeface="B Titr" pitchFamily="2" charset="-78"/>
              </a:endParaRPr>
            </a:p>
          </p:txBody>
        </p:sp>
      </p:grpSp>
      <p:grpSp>
        <p:nvGrpSpPr>
          <p:cNvPr id="9" name="Group 92"/>
          <p:cNvGrpSpPr/>
          <p:nvPr/>
        </p:nvGrpSpPr>
        <p:grpSpPr>
          <a:xfrm>
            <a:off x="4649814" y="5243534"/>
            <a:ext cx="4435459" cy="685801"/>
            <a:chOff x="863601" y="1000111"/>
            <a:chExt cx="4435458" cy="685801"/>
          </a:xfrm>
        </p:grpSpPr>
        <p:grpSp>
          <p:nvGrpSpPr>
            <p:cNvPr id="10" name="Group 76"/>
            <p:cNvGrpSpPr/>
            <p:nvPr/>
          </p:nvGrpSpPr>
          <p:grpSpPr>
            <a:xfrm>
              <a:off x="863601" y="1000111"/>
              <a:ext cx="4435458" cy="685801"/>
              <a:chOff x="863601" y="1000111"/>
              <a:chExt cx="4435458" cy="685801"/>
            </a:xfrm>
          </p:grpSpPr>
          <p:sp>
            <p:nvSpPr>
              <p:cNvPr id="96"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solidFill>
                    <a:srgbClr val="002060"/>
                  </a:solidFill>
                </a:endParaRPr>
              </a:p>
            </p:txBody>
          </p:sp>
          <p:sp>
            <p:nvSpPr>
              <p:cNvPr id="97" name="Text Box 10"/>
              <p:cNvSpPr txBox="1">
                <a:spLocks noChangeArrowheads="1"/>
              </p:cNvSpPr>
              <p:nvPr/>
            </p:nvSpPr>
            <p:spPr bwMode="gray">
              <a:xfrm>
                <a:off x="863601" y="1095364"/>
                <a:ext cx="3279772"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5" action="ppaction://hlinksldjump"/>
                  </a:rPr>
                  <a:t>تقسیمات واجب</a:t>
                </a:r>
                <a:endParaRPr lang="en-US" sz="2400" b="1" dirty="0">
                  <a:solidFill>
                    <a:srgbClr val="002060"/>
                  </a:solidFill>
                  <a:cs typeface="B Titr" pitchFamily="2" charset="-78"/>
                </a:endParaRPr>
              </a:p>
            </p:txBody>
          </p:sp>
          <p:grpSp>
            <p:nvGrpSpPr>
              <p:cNvPr id="11" name="Group 84"/>
              <p:cNvGrpSpPr>
                <a:grpSpLocks/>
              </p:cNvGrpSpPr>
              <p:nvPr/>
            </p:nvGrpSpPr>
            <p:grpSpPr bwMode="auto">
              <a:xfrm>
                <a:off x="4460859" y="1000111"/>
                <a:ext cx="838200" cy="685801"/>
                <a:chOff x="1296" y="1200"/>
                <a:chExt cx="528" cy="432"/>
              </a:xfrm>
            </p:grpSpPr>
            <p:sp>
              <p:nvSpPr>
                <p:cNvPr id="99"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solidFill>
                      <a:srgbClr val="002060"/>
                    </a:solidFill>
                  </a:endParaRPr>
                </a:p>
              </p:txBody>
            </p:sp>
            <p:sp>
              <p:nvSpPr>
                <p:cNvPr id="100"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01"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95" name="Text Box 11"/>
            <p:cNvSpPr txBox="1">
              <a:spLocks noChangeArrowheads="1"/>
            </p:cNvSpPr>
            <p:nvPr/>
          </p:nvSpPr>
          <p:spPr bwMode="gray">
            <a:xfrm>
              <a:off x="4672318" y="1028683"/>
              <a:ext cx="426719"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5</a:t>
              </a:r>
              <a:endParaRPr lang="en-US" sz="3200" b="1" dirty="0">
                <a:solidFill>
                  <a:srgbClr val="002060"/>
                </a:solidFill>
                <a:cs typeface="B Titr" pitchFamily="2" charset="-78"/>
              </a:endParaRPr>
            </a:p>
          </p:txBody>
        </p:sp>
      </p:grpSp>
      <p:grpSp>
        <p:nvGrpSpPr>
          <p:cNvPr id="12" name="Group 101"/>
          <p:cNvGrpSpPr/>
          <p:nvPr/>
        </p:nvGrpSpPr>
        <p:grpSpPr>
          <a:xfrm>
            <a:off x="4649816" y="3500442"/>
            <a:ext cx="4422779" cy="685801"/>
            <a:chOff x="876280" y="1000111"/>
            <a:chExt cx="4422779" cy="685801"/>
          </a:xfrm>
        </p:grpSpPr>
        <p:grpSp>
          <p:nvGrpSpPr>
            <p:cNvPr id="13" name="Group 76"/>
            <p:cNvGrpSpPr/>
            <p:nvPr/>
          </p:nvGrpSpPr>
          <p:grpSpPr>
            <a:xfrm>
              <a:off x="876280" y="1000111"/>
              <a:ext cx="4422779" cy="685801"/>
              <a:chOff x="876280" y="1000111"/>
              <a:chExt cx="4422779" cy="685801"/>
            </a:xfrm>
          </p:grpSpPr>
          <p:sp>
            <p:nvSpPr>
              <p:cNvPr id="105"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solidFill>
                    <a:srgbClr val="002060"/>
                  </a:solidFill>
                </a:endParaRPr>
              </a:p>
            </p:txBody>
          </p:sp>
          <p:sp>
            <p:nvSpPr>
              <p:cNvPr id="106" name="Text Box 10"/>
              <p:cNvSpPr txBox="1">
                <a:spLocks noChangeArrowheads="1"/>
              </p:cNvSpPr>
              <p:nvPr/>
            </p:nvSpPr>
            <p:spPr bwMode="gray">
              <a:xfrm>
                <a:off x="876280" y="1095364"/>
                <a:ext cx="3279771"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6" action="ppaction://hlinksldjump"/>
                  </a:rPr>
                  <a:t> اجزاء</a:t>
                </a:r>
                <a:endParaRPr lang="en-US" sz="2400" b="1" dirty="0">
                  <a:solidFill>
                    <a:srgbClr val="002060"/>
                  </a:solidFill>
                  <a:cs typeface="B Titr" pitchFamily="2" charset="-78"/>
                </a:endParaRPr>
              </a:p>
            </p:txBody>
          </p:sp>
          <p:grpSp>
            <p:nvGrpSpPr>
              <p:cNvPr id="14" name="Group 84"/>
              <p:cNvGrpSpPr>
                <a:grpSpLocks/>
              </p:cNvGrpSpPr>
              <p:nvPr/>
            </p:nvGrpSpPr>
            <p:grpSpPr bwMode="auto">
              <a:xfrm>
                <a:off x="4460859" y="1000111"/>
                <a:ext cx="838200" cy="685801"/>
                <a:chOff x="1296" y="1200"/>
                <a:chExt cx="528" cy="432"/>
              </a:xfrm>
            </p:grpSpPr>
            <p:sp>
              <p:nvSpPr>
                <p:cNvPr id="108"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solidFill>
                      <a:srgbClr val="002060"/>
                    </a:solidFill>
                  </a:endParaRPr>
                </a:p>
              </p:txBody>
            </p:sp>
            <p:sp>
              <p:nvSpPr>
                <p:cNvPr id="109"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10"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104" name="Text Box 11"/>
            <p:cNvSpPr txBox="1">
              <a:spLocks noChangeArrowheads="1"/>
            </p:cNvSpPr>
            <p:nvPr/>
          </p:nvSpPr>
          <p:spPr bwMode="gray">
            <a:xfrm>
              <a:off x="4646670" y="1028683"/>
              <a:ext cx="452367"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3</a:t>
              </a:r>
              <a:endParaRPr lang="en-US" sz="3200" b="1" dirty="0">
                <a:solidFill>
                  <a:srgbClr val="002060"/>
                </a:solidFill>
                <a:cs typeface="B Titr" pitchFamily="2" charset="-78"/>
              </a:endParaRPr>
            </a:p>
          </p:txBody>
        </p:sp>
      </p:grpSp>
      <p:grpSp>
        <p:nvGrpSpPr>
          <p:cNvPr id="15" name="Group 110"/>
          <p:cNvGrpSpPr/>
          <p:nvPr/>
        </p:nvGrpSpPr>
        <p:grpSpPr>
          <a:xfrm>
            <a:off x="4559322" y="1885948"/>
            <a:ext cx="4513273" cy="685801"/>
            <a:chOff x="785786" y="1000111"/>
            <a:chExt cx="4513273" cy="685801"/>
          </a:xfrm>
        </p:grpSpPr>
        <p:grpSp>
          <p:nvGrpSpPr>
            <p:cNvPr id="16" name="Group 76"/>
            <p:cNvGrpSpPr/>
            <p:nvPr/>
          </p:nvGrpSpPr>
          <p:grpSpPr>
            <a:xfrm>
              <a:off x="785786" y="1000111"/>
              <a:ext cx="4513273" cy="685801"/>
              <a:chOff x="785786" y="1000111"/>
              <a:chExt cx="4513273" cy="685801"/>
            </a:xfrm>
          </p:grpSpPr>
          <p:sp>
            <p:nvSpPr>
              <p:cNvPr id="114"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solidFill>
                    <a:srgbClr val="002060"/>
                  </a:solidFill>
                </a:endParaRPr>
              </a:p>
            </p:txBody>
          </p:sp>
          <p:sp>
            <p:nvSpPr>
              <p:cNvPr id="115" name="Text Box 10"/>
              <p:cNvSpPr txBox="1">
                <a:spLocks noChangeArrowheads="1"/>
              </p:cNvSpPr>
              <p:nvPr/>
            </p:nvSpPr>
            <p:spPr bwMode="gray">
              <a:xfrm>
                <a:off x="785786" y="1095364"/>
                <a:ext cx="3279770"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7" action="ppaction://hlinksldjump"/>
                  </a:rPr>
                  <a:t>ماده امر</a:t>
                </a:r>
                <a:endParaRPr lang="en-US" sz="2400" b="1" dirty="0">
                  <a:solidFill>
                    <a:srgbClr val="002060"/>
                  </a:solidFill>
                  <a:cs typeface="B Titr" pitchFamily="2" charset="-78"/>
                </a:endParaRPr>
              </a:p>
            </p:txBody>
          </p:sp>
          <p:grpSp>
            <p:nvGrpSpPr>
              <p:cNvPr id="17" name="Group 84"/>
              <p:cNvGrpSpPr>
                <a:grpSpLocks/>
              </p:cNvGrpSpPr>
              <p:nvPr/>
            </p:nvGrpSpPr>
            <p:grpSpPr bwMode="auto">
              <a:xfrm>
                <a:off x="4460859" y="1000111"/>
                <a:ext cx="838200" cy="685801"/>
                <a:chOff x="1296" y="1200"/>
                <a:chExt cx="528" cy="432"/>
              </a:xfrm>
            </p:grpSpPr>
            <p:sp>
              <p:nvSpPr>
                <p:cNvPr id="117"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solidFill>
                      <a:srgbClr val="002060"/>
                    </a:solidFill>
                  </a:endParaRPr>
                </a:p>
              </p:txBody>
            </p:sp>
            <p:sp>
              <p:nvSpPr>
                <p:cNvPr id="118"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19"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113" name="Text Box 11"/>
            <p:cNvSpPr txBox="1">
              <a:spLocks noChangeArrowheads="1"/>
            </p:cNvSpPr>
            <p:nvPr/>
          </p:nvSpPr>
          <p:spPr bwMode="gray">
            <a:xfrm>
              <a:off x="4742850" y="1028683"/>
              <a:ext cx="356187"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1</a:t>
              </a:r>
              <a:endParaRPr lang="en-US" sz="3200" b="1" dirty="0">
                <a:solidFill>
                  <a:srgbClr val="002060"/>
                </a:solidFill>
                <a:cs typeface="B Titr" pitchFamily="2" charset="-78"/>
              </a:endParaRPr>
            </a:p>
          </p:txBody>
        </p:sp>
      </p:grpSp>
      <p:grpSp>
        <p:nvGrpSpPr>
          <p:cNvPr id="18" name="Group 130"/>
          <p:cNvGrpSpPr/>
          <p:nvPr/>
        </p:nvGrpSpPr>
        <p:grpSpPr>
          <a:xfrm>
            <a:off x="4876808" y="2714620"/>
            <a:ext cx="4195787" cy="685800"/>
            <a:chOff x="1071538" y="2671762"/>
            <a:chExt cx="4195786" cy="685800"/>
          </a:xfrm>
        </p:grpSpPr>
        <p:sp>
          <p:nvSpPr>
            <p:cNvPr id="132" name="AutoShape 39"/>
            <p:cNvSpPr>
              <a:spLocks noChangeArrowheads="1"/>
            </p:cNvSpPr>
            <p:nvPr/>
          </p:nvSpPr>
          <p:spPr bwMode="gray">
            <a:xfrm>
              <a:off x="1357290" y="2713038"/>
              <a:ext cx="3143272"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solidFill>
                  <a:srgbClr val="002060"/>
                </a:solidFill>
              </a:endParaRPr>
            </a:p>
          </p:txBody>
        </p:sp>
        <p:grpSp>
          <p:nvGrpSpPr>
            <p:cNvPr id="19" name="Group 58"/>
            <p:cNvGrpSpPr/>
            <p:nvPr/>
          </p:nvGrpSpPr>
          <p:grpSpPr>
            <a:xfrm>
              <a:off x="1071538" y="2671766"/>
              <a:ext cx="4195786" cy="685801"/>
              <a:chOff x="1071538" y="2667004"/>
              <a:chExt cx="4195786" cy="685801"/>
            </a:xfrm>
          </p:grpSpPr>
          <p:sp>
            <p:nvSpPr>
              <p:cNvPr id="134" name="Text Box 44"/>
              <p:cNvSpPr txBox="1">
                <a:spLocks noChangeArrowheads="1"/>
              </p:cNvSpPr>
              <p:nvPr/>
            </p:nvSpPr>
            <p:spPr bwMode="gray">
              <a:xfrm>
                <a:off x="1071538" y="2743200"/>
                <a:ext cx="3124216"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8" action="ppaction://hlinksldjump"/>
                  </a:rPr>
                  <a:t> هیئت امر</a:t>
                </a:r>
                <a:endParaRPr lang="en-US" sz="2400" b="1" dirty="0">
                  <a:solidFill>
                    <a:srgbClr val="002060"/>
                  </a:solidFill>
                  <a:cs typeface="B Titr" pitchFamily="2" charset="-78"/>
                </a:endParaRPr>
              </a:p>
            </p:txBody>
          </p:sp>
          <p:grpSp>
            <p:nvGrpSpPr>
              <p:cNvPr id="20" name="Group 57"/>
              <p:cNvGrpSpPr/>
              <p:nvPr/>
            </p:nvGrpSpPr>
            <p:grpSpPr>
              <a:xfrm>
                <a:off x="4429124" y="2667004"/>
                <a:ext cx="838200" cy="685801"/>
                <a:chOff x="6643702" y="2667004"/>
                <a:chExt cx="838200" cy="685801"/>
              </a:xfrm>
            </p:grpSpPr>
            <p:grpSp>
              <p:nvGrpSpPr>
                <p:cNvPr id="21" name="Group 85"/>
                <p:cNvGrpSpPr>
                  <a:grpSpLocks/>
                </p:cNvGrpSpPr>
                <p:nvPr/>
              </p:nvGrpSpPr>
              <p:grpSpPr bwMode="auto">
                <a:xfrm>
                  <a:off x="6643702" y="2667004"/>
                  <a:ext cx="838200" cy="685801"/>
                  <a:chOff x="1296" y="1680"/>
                  <a:chExt cx="528" cy="432"/>
                </a:xfrm>
              </p:grpSpPr>
              <p:sp>
                <p:nvSpPr>
                  <p:cNvPr id="138" name="Oval 41"/>
                  <p:cNvSpPr>
                    <a:spLocks noChangeArrowheads="1"/>
                  </p:cNvSpPr>
                  <p:nvPr/>
                </p:nvSpPr>
                <p:spPr bwMode="gray">
                  <a:xfrm rot="1758052">
                    <a:off x="1310" y="1695"/>
                    <a:ext cx="514"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sp>
                <p:nvSpPr>
                  <p:cNvPr id="139" name="Oval 42"/>
                  <p:cNvSpPr>
                    <a:spLocks noChangeArrowheads="1"/>
                  </p:cNvSpPr>
                  <p:nvPr/>
                </p:nvSpPr>
                <p:spPr bwMode="gray">
                  <a:xfrm rot="1758052">
                    <a:off x="1296" y="1680"/>
                    <a:ext cx="514"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40" name="Picture 80" descr="Picture1"/>
                  <p:cNvPicPr>
                    <a:picLocks noChangeAspect="1" noChangeArrowheads="1"/>
                  </p:cNvPicPr>
                  <p:nvPr/>
                </p:nvPicPr>
                <p:blipFill>
                  <a:blip r:embed="rId3"/>
                  <a:srcRect/>
                  <a:stretch>
                    <a:fillRect/>
                  </a:stretch>
                </p:blipFill>
                <p:spPr bwMode="auto">
                  <a:xfrm>
                    <a:off x="1344" y="1704"/>
                    <a:ext cx="239" cy="243"/>
                  </a:xfrm>
                  <a:prstGeom prst="rect">
                    <a:avLst/>
                  </a:prstGeom>
                  <a:noFill/>
                </p:spPr>
              </p:pic>
            </p:grpSp>
            <p:sp>
              <p:nvSpPr>
                <p:cNvPr id="137" name="Text Box 45"/>
                <p:cNvSpPr txBox="1">
                  <a:spLocks noChangeArrowheads="1"/>
                </p:cNvSpPr>
                <p:nvPr/>
              </p:nvSpPr>
              <p:spPr bwMode="gray">
                <a:xfrm>
                  <a:off x="6875998" y="2695575"/>
                  <a:ext cx="405880"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2</a:t>
                  </a:r>
                  <a:endParaRPr lang="en-US" sz="3200" b="1" dirty="0">
                    <a:solidFill>
                      <a:srgbClr val="002060"/>
                    </a:solidFill>
                    <a:cs typeface="B Titr" pitchFamily="2" charset="-78"/>
                  </a:endParaRPr>
                </a:p>
              </p:txBody>
            </p:sp>
          </p:grpSp>
        </p:grpSp>
      </p:grpSp>
      <p:grpSp>
        <p:nvGrpSpPr>
          <p:cNvPr id="22" name="Group 140"/>
          <p:cNvGrpSpPr/>
          <p:nvPr/>
        </p:nvGrpSpPr>
        <p:grpSpPr>
          <a:xfrm>
            <a:off x="4929189" y="4386274"/>
            <a:ext cx="4195787" cy="685800"/>
            <a:chOff x="1071538" y="2671762"/>
            <a:chExt cx="4195786" cy="685800"/>
          </a:xfrm>
        </p:grpSpPr>
        <p:sp>
          <p:nvSpPr>
            <p:cNvPr id="142" name="AutoShape 39"/>
            <p:cNvSpPr>
              <a:spLocks noChangeArrowheads="1"/>
            </p:cNvSpPr>
            <p:nvPr/>
          </p:nvSpPr>
          <p:spPr bwMode="gray">
            <a:xfrm>
              <a:off x="1357290" y="2713038"/>
              <a:ext cx="3143272"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solidFill>
                  <a:srgbClr val="002060"/>
                </a:solidFill>
              </a:endParaRPr>
            </a:p>
          </p:txBody>
        </p:sp>
        <p:grpSp>
          <p:nvGrpSpPr>
            <p:cNvPr id="23" name="Group 58"/>
            <p:cNvGrpSpPr/>
            <p:nvPr/>
          </p:nvGrpSpPr>
          <p:grpSpPr>
            <a:xfrm>
              <a:off x="1071538" y="2671766"/>
              <a:ext cx="4195786" cy="685801"/>
              <a:chOff x="1071538" y="2667004"/>
              <a:chExt cx="4195786" cy="685801"/>
            </a:xfrm>
          </p:grpSpPr>
          <p:sp>
            <p:nvSpPr>
              <p:cNvPr id="144" name="Text Box 44"/>
              <p:cNvSpPr txBox="1">
                <a:spLocks noChangeArrowheads="1"/>
              </p:cNvSpPr>
              <p:nvPr/>
            </p:nvSpPr>
            <p:spPr bwMode="gray">
              <a:xfrm>
                <a:off x="1071538" y="2743200"/>
                <a:ext cx="3143272"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9" action="ppaction://hlinksldjump"/>
                  </a:rPr>
                  <a:t>  مقدمه واجب</a:t>
                </a:r>
                <a:endParaRPr lang="en-US" sz="2400" b="1" dirty="0">
                  <a:solidFill>
                    <a:srgbClr val="002060"/>
                  </a:solidFill>
                  <a:cs typeface="B Titr" pitchFamily="2" charset="-78"/>
                </a:endParaRPr>
              </a:p>
            </p:txBody>
          </p:sp>
          <p:grpSp>
            <p:nvGrpSpPr>
              <p:cNvPr id="24" name="Group 57"/>
              <p:cNvGrpSpPr/>
              <p:nvPr/>
            </p:nvGrpSpPr>
            <p:grpSpPr>
              <a:xfrm>
                <a:off x="4429124" y="2667004"/>
                <a:ext cx="838200" cy="685801"/>
                <a:chOff x="6643702" y="2667004"/>
                <a:chExt cx="838200" cy="685801"/>
              </a:xfrm>
            </p:grpSpPr>
            <p:grpSp>
              <p:nvGrpSpPr>
                <p:cNvPr id="25" name="Group 85"/>
                <p:cNvGrpSpPr>
                  <a:grpSpLocks/>
                </p:cNvGrpSpPr>
                <p:nvPr/>
              </p:nvGrpSpPr>
              <p:grpSpPr bwMode="auto">
                <a:xfrm>
                  <a:off x="6643702" y="2667004"/>
                  <a:ext cx="838200" cy="685801"/>
                  <a:chOff x="1296" y="1680"/>
                  <a:chExt cx="528" cy="432"/>
                </a:xfrm>
              </p:grpSpPr>
              <p:sp>
                <p:nvSpPr>
                  <p:cNvPr id="148" name="Oval 41"/>
                  <p:cNvSpPr>
                    <a:spLocks noChangeArrowheads="1"/>
                  </p:cNvSpPr>
                  <p:nvPr/>
                </p:nvSpPr>
                <p:spPr bwMode="gray">
                  <a:xfrm rot="1758052">
                    <a:off x="1310" y="1695"/>
                    <a:ext cx="514"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sp>
                <p:nvSpPr>
                  <p:cNvPr id="149" name="Oval 42"/>
                  <p:cNvSpPr>
                    <a:spLocks noChangeArrowheads="1"/>
                  </p:cNvSpPr>
                  <p:nvPr/>
                </p:nvSpPr>
                <p:spPr bwMode="gray">
                  <a:xfrm rot="1758052">
                    <a:off x="1296" y="1680"/>
                    <a:ext cx="514"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50" name="Picture 80" descr="Picture1"/>
                  <p:cNvPicPr>
                    <a:picLocks noChangeAspect="1" noChangeArrowheads="1"/>
                  </p:cNvPicPr>
                  <p:nvPr/>
                </p:nvPicPr>
                <p:blipFill>
                  <a:blip r:embed="rId3"/>
                  <a:srcRect/>
                  <a:stretch>
                    <a:fillRect/>
                  </a:stretch>
                </p:blipFill>
                <p:spPr bwMode="auto">
                  <a:xfrm>
                    <a:off x="1344" y="1704"/>
                    <a:ext cx="239" cy="243"/>
                  </a:xfrm>
                  <a:prstGeom prst="rect">
                    <a:avLst/>
                  </a:prstGeom>
                  <a:noFill/>
                </p:spPr>
              </p:pic>
            </p:grpSp>
            <p:sp>
              <p:nvSpPr>
                <p:cNvPr id="147" name="Text Box 45"/>
                <p:cNvSpPr txBox="1">
                  <a:spLocks noChangeArrowheads="1"/>
                </p:cNvSpPr>
                <p:nvPr/>
              </p:nvSpPr>
              <p:spPr bwMode="gray">
                <a:xfrm>
                  <a:off x="6842338" y="2695575"/>
                  <a:ext cx="439543"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4</a:t>
                  </a:r>
                  <a:endParaRPr lang="en-US" sz="3200" b="1" dirty="0">
                    <a:solidFill>
                      <a:srgbClr val="002060"/>
                    </a:solidFill>
                    <a:cs typeface="B Titr" pitchFamily="2" charset="-78"/>
                  </a:endParaRPr>
                </a:p>
              </p:txBody>
            </p:sp>
          </p:grpSp>
        </p:grpSp>
      </p:grpSp>
      <p:grpSp>
        <p:nvGrpSpPr>
          <p:cNvPr id="26" name="Group 150"/>
          <p:cNvGrpSpPr/>
          <p:nvPr/>
        </p:nvGrpSpPr>
        <p:grpSpPr>
          <a:xfrm>
            <a:off x="857224" y="4886345"/>
            <a:ext cx="3910035" cy="685801"/>
            <a:chOff x="1357290" y="2671766"/>
            <a:chExt cx="3910034" cy="685801"/>
          </a:xfrm>
        </p:grpSpPr>
        <p:sp>
          <p:nvSpPr>
            <p:cNvPr id="152" name="AutoShape 39"/>
            <p:cNvSpPr>
              <a:spLocks noChangeArrowheads="1"/>
            </p:cNvSpPr>
            <p:nvPr/>
          </p:nvSpPr>
          <p:spPr bwMode="gray">
            <a:xfrm>
              <a:off x="1357290" y="2713038"/>
              <a:ext cx="3143272"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solidFill>
                  <a:srgbClr val="002060"/>
                </a:solidFill>
              </a:endParaRPr>
            </a:p>
          </p:txBody>
        </p:sp>
        <p:grpSp>
          <p:nvGrpSpPr>
            <p:cNvPr id="27" name="Group 58"/>
            <p:cNvGrpSpPr/>
            <p:nvPr/>
          </p:nvGrpSpPr>
          <p:grpSpPr>
            <a:xfrm>
              <a:off x="1714480" y="2671766"/>
              <a:ext cx="3552844" cy="685801"/>
              <a:chOff x="1714480" y="2667004"/>
              <a:chExt cx="3552844" cy="685801"/>
            </a:xfrm>
          </p:grpSpPr>
          <p:sp>
            <p:nvSpPr>
              <p:cNvPr id="154" name="Text Box 44"/>
              <p:cNvSpPr txBox="1">
                <a:spLocks noChangeArrowheads="1"/>
              </p:cNvSpPr>
              <p:nvPr/>
            </p:nvSpPr>
            <p:spPr bwMode="gray">
              <a:xfrm>
                <a:off x="1714480" y="2743200"/>
                <a:ext cx="2500307"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10" action="ppaction://hlinksldjump"/>
                  </a:rPr>
                  <a:t> امر بعد الامر</a:t>
                </a:r>
                <a:endParaRPr lang="en-US" sz="2400" b="1" dirty="0">
                  <a:solidFill>
                    <a:srgbClr val="002060"/>
                  </a:solidFill>
                  <a:cs typeface="B Titr" pitchFamily="2" charset="-78"/>
                </a:endParaRPr>
              </a:p>
            </p:txBody>
          </p:sp>
          <p:grpSp>
            <p:nvGrpSpPr>
              <p:cNvPr id="28" name="Group 57"/>
              <p:cNvGrpSpPr/>
              <p:nvPr/>
            </p:nvGrpSpPr>
            <p:grpSpPr>
              <a:xfrm>
                <a:off x="4429124" y="2667004"/>
                <a:ext cx="838200" cy="685801"/>
                <a:chOff x="6643702" y="2667004"/>
                <a:chExt cx="838200" cy="685801"/>
              </a:xfrm>
            </p:grpSpPr>
            <p:grpSp>
              <p:nvGrpSpPr>
                <p:cNvPr id="29" name="Group 85"/>
                <p:cNvGrpSpPr>
                  <a:grpSpLocks/>
                </p:cNvGrpSpPr>
                <p:nvPr/>
              </p:nvGrpSpPr>
              <p:grpSpPr bwMode="auto">
                <a:xfrm>
                  <a:off x="6643702" y="2667004"/>
                  <a:ext cx="838200" cy="685801"/>
                  <a:chOff x="1296" y="1680"/>
                  <a:chExt cx="528" cy="432"/>
                </a:xfrm>
              </p:grpSpPr>
              <p:sp>
                <p:nvSpPr>
                  <p:cNvPr id="158" name="Oval 41"/>
                  <p:cNvSpPr>
                    <a:spLocks noChangeArrowheads="1"/>
                  </p:cNvSpPr>
                  <p:nvPr/>
                </p:nvSpPr>
                <p:spPr bwMode="gray">
                  <a:xfrm rot="1758052">
                    <a:off x="1310" y="1695"/>
                    <a:ext cx="514"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sp>
                <p:nvSpPr>
                  <p:cNvPr id="159" name="Oval 42"/>
                  <p:cNvSpPr>
                    <a:spLocks noChangeArrowheads="1"/>
                  </p:cNvSpPr>
                  <p:nvPr/>
                </p:nvSpPr>
                <p:spPr bwMode="gray">
                  <a:xfrm rot="1758052">
                    <a:off x="1296" y="1680"/>
                    <a:ext cx="514"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60" name="Picture 80" descr="Picture1"/>
                  <p:cNvPicPr>
                    <a:picLocks noChangeAspect="1" noChangeArrowheads="1"/>
                  </p:cNvPicPr>
                  <p:nvPr/>
                </p:nvPicPr>
                <p:blipFill>
                  <a:blip r:embed="rId3"/>
                  <a:srcRect/>
                  <a:stretch>
                    <a:fillRect/>
                  </a:stretch>
                </p:blipFill>
                <p:spPr bwMode="auto">
                  <a:xfrm>
                    <a:off x="1344" y="1704"/>
                    <a:ext cx="239" cy="243"/>
                  </a:xfrm>
                  <a:prstGeom prst="rect">
                    <a:avLst/>
                  </a:prstGeom>
                  <a:noFill/>
                </p:spPr>
              </p:pic>
            </p:grpSp>
            <p:sp>
              <p:nvSpPr>
                <p:cNvPr id="157" name="Text Box 45"/>
                <p:cNvSpPr txBox="1">
                  <a:spLocks noChangeArrowheads="1"/>
                </p:cNvSpPr>
                <p:nvPr/>
              </p:nvSpPr>
              <p:spPr bwMode="gray">
                <a:xfrm>
                  <a:off x="6895232" y="2695575"/>
                  <a:ext cx="386644"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9</a:t>
                  </a:r>
                  <a:endParaRPr lang="en-US" sz="3200" b="1" dirty="0">
                    <a:solidFill>
                      <a:srgbClr val="002060"/>
                    </a:solidFill>
                    <a:cs typeface="B Titr" pitchFamily="2" charset="-78"/>
                  </a:endParaRPr>
                </a:p>
              </p:txBody>
            </p:sp>
          </p:grpSp>
        </p:grpSp>
      </p:grpSp>
      <p:grpSp>
        <p:nvGrpSpPr>
          <p:cNvPr id="30" name="Group 160"/>
          <p:cNvGrpSpPr/>
          <p:nvPr/>
        </p:nvGrpSpPr>
        <p:grpSpPr>
          <a:xfrm>
            <a:off x="571474" y="2243138"/>
            <a:ext cx="4165607" cy="685801"/>
            <a:chOff x="1133452" y="1000111"/>
            <a:chExt cx="4165607" cy="685801"/>
          </a:xfrm>
        </p:grpSpPr>
        <p:grpSp>
          <p:nvGrpSpPr>
            <p:cNvPr id="31" name="Group 76"/>
            <p:cNvGrpSpPr/>
            <p:nvPr/>
          </p:nvGrpSpPr>
          <p:grpSpPr>
            <a:xfrm>
              <a:off x="1133452" y="1000111"/>
              <a:ext cx="4165607" cy="685801"/>
              <a:chOff x="1133452" y="1000111"/>
              <a:chExt cx="4165607" cy="685801"/>
            </a:xfrm>
          </p:grpSpPr>
          <p:sp>
            <p:nvSpPr>
              <p:cNvPr id="164"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solidFill>
                    <a:srgbClr val="002060"/>
                  </a:solidFill>
                </a:endParaRPr>
              </a:p>
            </p:txBody>
          </p:sp>
          <p:sp>
            <p:nvSpPr>
              <p:cNvPr id="165" name="Text Box 10"/>
              <p:cNvSpPr txBox="1">
                <a:spLocks noChangeArrowheads="1"/>
              </p:cNvSpPr>
              <p:nvPr/>
            </p:nvSpPr>
            <p:spPr bwMode="gray">
              <a:xfrm>
                <a:off x="1133452" y="1095364"/>
                <a:ext cx="3429024" cy="461665"/>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11" action="ppaction://hlinksldjump"/>
                  </a:rPr>
                  <a:t>امر به شیئ مقتضی نهی از ضد</a:t>
                </a:r>
                <a:endParaRPr lang="en-US" sz="2400" b="1" dirty="0">
                  <a:solidFill>
                    <a:srgbClr val="002060"/>
                  </a:solidFill>
                  <a:cs typeface="B Titr" pitchFamily="2" charset="-78"/>
                </a:endParaRPr>
              </a:p>
            </p:txBody>
          </p:sp>
          <p:grpSp>
            <p:nvGrpSpPr>
              <p:cNvPr id="131072" name="Group 84"/>
              <p:cNvGrpSpPr>
                <a:grpSpLocks/>
              </p:cNvGrpSpPr>
              <p:nvPr/>
            </p:nvGrpSpPr>
            <p:grpSpPr bwMode="auto">
              <a:xfrm>
                <a:off x="4460859" y="1000111"/>
                <a:ext cx="838200" cy="685801"/>
                <a:chOff x="1296" y="1200"/>
                <a:chExt cx="528" cy="432"/>
              </a:xfrm>
            </p:grpSpPr>
            <p:sp>
              <p:nvSpPr>
                <p:cNvPr id="167"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solidFill>
                      <a:srgbClr val="002060"/>
                    </a:solidFill>
                  </a:endParaRPr>
                </a:p>
              </p:txBody>
            </p:sp>
            <p:sp>
              <p:nvSpPr>
                <p:cNvPr id="168"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solidFill>
                      <a:srgbClr val="002060"/>
                    </a:solidFill>
                  </a:endParaRPr>
                </a:p>
              </p:txBody>
            </p:sp>
            <p:pic>
              <p:nvPicPr>
                <p:cNvPr id="169"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163" name="Text Box 11"/>
            <p:cNvSpPr txBox="1">
              <a:spLocks noChangeArrowheads="1"/>
            </p:cNvSpPr>
            <p:nvPr/>
          </p:nvSpPr>
          <p:spPr bwMode="gray">
            <a:xfrm>
              <a:off x="4670712" y="1028683"/>
              <a:ext cx="428322" cy="584775"/>
            </a:xfrm>
            <a:prstGeom prst="rect">
              <a:avLst/>
            </a:prstGeom>
            <a:noFill/>
            <a:ln w="9525" algn="ctr">
              <a:noFill/>
              <a:miter lim="800000"/>
              <a:headEnd/>
              <a:tailEnd/>
            </a:ln>
            <a:effectLst/>
          </p:spPr>
          <p:txBody>
            <a:bodyPr wrap="none">
              <a:spAutoFit/>
            </a:bodyPr>
            <a:lstStyle/>
            <a:p>
              <a:r>
                <a:rPr lang="fa-IR" sz="3200" b="1" dirty="0" smtClean="0">
                  <a:solidFill>
                    <a:srgbClr val="002060"/>
                  </a:solidFill>
                  <a:cs typeface="B Titr" pitchFamily="2" charset="-78"/>
                </a:rPr>
                <a:t>6</a:t>
              </a:r>
              <a:endParaRPr lang="en-US" sz="3200" b="1" dirty="0">
                <a:solidFill>
                  <a:srgbClr val="002060"/>
                </a:solidFill>
                <a:cs typeface="B Titr" pitchFamily="2" charset="-78"/>
              </a:endParaRPr>
            </a:p>
          </p:txBody>
        </p:sp>
      </p:grpSp>
      <p:sp>
        <p:nvSpPr>
          <p:cNvPr id="88" name="Action Button: Return 87">
            <a:hlinkClick r:id="rId12" action="ppaction://hlinksldjump" highlightClick="1"/>
          </p:cNvPr>
          <p:cNvSpPr/>
          <p:nvPr/>
        </p:nvSpPr>
        <p:spPr bwMode="auto">
          <a:xfrm>
            <a:off x="7500957" y="500043"/>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31074"/>
                                        </p:tgtEl>
                                        <p:attrNameLst>
                                          <p:attrName>style.visibility</p:attrName>
                                        </p:attrNameLst>
                                      </p:cBhvr>
                                      <p:to>
                                        <p:strVal val="visible"/>
                                      </p:to>
                                    </p:set>
                                    <p:animEffect transition="in" filter="blinds(horizontal)">
                                      <p:cBhvr>
                                        <p:cTn id="7" dur="500"/>
                                        <p:tgtEl>
                                          <p:spTgt spid="131074"/>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par>
                                <p:cTn id="17" presetID="3" presetClass="entr" presetSubtype="1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
                                        <p:tgtEl>
                                          <p:spTgt spid="12"/>
                                        </p:tgtEl>
                                      </p:cBhvr>
                                    </p:animEffect>
                                  </p:childTnLst>
                                </p:cTn>
                              </p:par>
                              <p:par>
                                <p:cTn id="20" presetID="3" presetClass="entr" presetSubtype="1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linds(horizontal)">
                                      <p:cBhvr>
                                        <p:cTn id="22" dur="500"/>
                                        <p:tgtEl>
                                          <p:spTgt spid="15"/>
                                        </p:tgtEl>
                                      </p:cBhvr>
                                    </p:animEffect>
                                  </p:childTnLst>
                                </p:cTn>
                              </p:par>
                              <p:par>
                                <p:cTn id="23" presetID="3" presetClass="entr" presetSubtype="1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linds(horizontal)">
                                      <p:cBhvr>
                                        <p:cTn id="25" dur="500"/>
                                        <p:tgtEl>
                                          <p:spTgt spid="18"/>
                                        </p:tgtEl>
                                      </p:cBhvr>
                                    </p:animEffect>
                                  </p:childTnLst>
                                </p:cTn>
                              </p:par>
                              <p:par>
                                <p:cTn id="26" presetID="3" presetClass="entr" presetSubtype="1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linds(horizontal)">
                                      <p:cBhvr>
                                        <p:cTn id="28" dur="500"/>
                                        <p:tgtEl>
                                          <p:spTgt spid="22"/>
                                        </p:tgtEl>
                                      </p:cBhvr>
                                    </p:animEffect>
                                  </p:childTnLst>
                                </p:cTn>
                              </p:par>
                              <p:par>
                                <p:cTn id="29" presetID="3" presetClass="entr" presetSubtype="1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linds(horizontal)">
                                      <p:cBhvr>
                                        <p:cTn id="31" dur="500"/>
                                        <p:tgtEl>
                                          <p:spTgt spid="26"/>
                                        </p:tgtEl>
                                      </p:cBhvr>
                                    </p:animEffect>
                                  </p:childTnLst>
                                </p:cTn>
                              </p:par>
                              <p:par>
                                <p:cTn id="32" presetID="3" presetClass="entr" presetSubtype="10"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blinds(horizontal)">
                                      <p:cBhvr>
                                        <p:cTn id="34" dur="500"/>
                                        <p:tgtEl>
                                          <p:spTgt spid="30"/>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blinds(horizontal)">
                                      <p:cBhvr>
                                        <p:cTn id="3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p:bldP spid="88"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71539" y="1000109"/>
            <a:ext cx="8001056" cy="5940088"/>
          </a:xfrm>
          <a:prstGeom prst="rect">
            <a:avLst/>
          </a:prstGeom>
        </p:spPr>
        <p:txBody>
          <a:bodyPr wrap="square">
            <a:spAutoFit/>
          </a:bodyPr>
          <a:lstStyle/>
          <a:p>
            <a:pPr algn="just"/>
            <a:r>
              <a:rPr lang="fa-IR" sz="1900" b="1" dirty="0" smtClean="0">
                <a:solidFill>
                  <a:srgbClr val="002060"/>
                </a:solidFill>
                <a:cs typeface="B Compset" pitchFamily="2" charset="-78"/>
                <a:hlinkClick r:id="rId4" action="ppaction://hlinksldjump"/>
              </a:rPr>
              <a:t>ضد خاص</a:t>
            </a:r>
            <a:endParaRPr lang="fa-IR" sz="1900" b="1" dirty="0" smtClean="0">
              <a:solidFill>
                <a:srgbClr val="002060"/>
              </a:solidFill>
              <a:cs typeface="B Compset" pitchFamily="2" charset="-78"/>
            </a:endParaRPr>
          </a:p>
          <a:p>
            <a:pPr algn="just"/>
            <a:r>
              <a:rPr lang="fa-IR" sz="1900" b="1" dirty="0" smtClean="0">
                <a:solidFill>
                  <a:srgbClr val="002060"/>
                </a:solidFill>
                <a:cs typeface="B Compset" pitchFamily="2" charset="-78"/>
              </a:rPr>
              <a:t>ضد خاص, همان ضد فلسفى است يعنى "امران وجوديان بينهما غاية التباعد ” بنابراين, ضد خاصِّ يک واجب , امرى وجودى است که با آن واجب، اجتماع نمى کند ; براى مثال , ضد خاصِ نماز خواندن , خوردن يا نوشيدن است چرا که مکلف از نظر شرعى نمى تواند در همان حال که چيزى مى خورد و مى آشامد, مشغول نماز نيز باشد.</a:t>
            </a:r>
          </a:p>
          <a:p>
            <a:pPr algn="just"/>
            <a:r>
              <a:rPr lang="fa-IR" sz="1900" b="1" dirty="0" smtClean="0">
                <a:solidFill>
                  <a:srgbClr val="FF0000"/>
                </a:solidFill>
                <a:cs typeface="B Compset" pitchFamily="2" charset="-78"/>
              </a:rPr>
              <a:t>دلیل مسلک تلازم</a:t>
            </a:r>
          </a:p>
          <a:p>
            <a:pPr algn="just"/>
            <a:r>
              <a:rPr lang="fa-IR" sz="1900" b="1" dirty="0" smtClean="0">
                <a:solidFill>
                  <a:srgbClr val="002060"/>
                </a:solidFill>
                <a:cs typeface="B Compset" pitchFamily="2" charset="-78"/>
              </a:rPr>
              <a:t> اثبات اقتضا از راه مسلک تلازم به پيمودن سه مرحله و بيان سه مقدمه وابسته است: </a:t>
            </a:r>
          </a:p>
          <a:p>
            <a:pPr algn="just"/>
            <a:r>
              <a:rPr lang="fa-IR" sz="1900" b="1" dirty="0" smtClean="0">
                <a:solidFill>
                  <a:srgbClr val="002060"/>
                </a:solidFill>
                <a:cs typeface="B Compset" pitchFamily="2" charset="-78"/>
              </a:rPr>
              <a:t>1- اثبات اين که امر به شى ء مقتضى نهى از ضد عام است ; يعنى اگر ترک صلاة, مأمور به باشد, فعل صلاة که نقيض و ضد عام آن است نيز بايد نهى داشته باشد . معتقدان به عدم اقتضاء اشکالاتى به اين نظريه وارد نموده و آن را نپذيرفته اند. </a:t>
            </a:r>
          </a:p>
          <a:p>
            <a:pPr algn="just"/>
            <a:r>
              <a:rPr lang="fa-IR" sz="1900" b="1" dirty="0" smtClean="0">
                <a:solidFill>
                  <a:srgbClr val="002060"/>
                </a:solidFill>
                <a:cs typeface="B Compset" pitchFamily="2" charset="-78"/>
              </a:rPr>
              <a:t>2- اثبات اين که ترک يکى از دو ضد, ملازم فعل ضد ديگر است ; براى مثال, خواندن نماز, ضد خاص ازاله نجاست از مسجد است , پس بايد اثبات شود که ترک نماز ملازم با انجام ازالة است .</a:t>
            </a:r>
          </a:p>
          <a:p>
            <a:pPr algn="just"/>
            <a:r>
              <a:rPr lang="fa-IR" sz="1900" b="1" dirty="0" smtClean="0">
                <a:solidFill>
                  <a:srgbClr val="002060"/>
                </a:solidFill>
                <a:cs typeface="B Compset" pitchFamily="2" charset="-78"/>
              </a:rPr>
              <a:t>3- اثبات اين که دو امر متلازم در هر جا که تحقق داشته باشند بايد در حکم اتحاد داشته باشند; يعنى اگر يکى از دو امر متلازم واجب بود, ديگرى نيز واجب باشد و يا اگر يکى از آن ها حرام بود ديگرى نيز حرام باشد; براى مثال, اگر تلازم بين ترک نماز و ازاله ثابت شود, در صورتى که ازالة نجاست از مسجد واجب باشد , ترک نماز که ملازم آن است نيز بايد واجب باشد. </a:t>
            </a:r>
          </a:p>
          <a:p>
            <a:pPr algn="just"/>
            <a:r>
              <a:rPr lang="fa-IR" sz="1900" b="1" dirty="0" smtClean="0">
                <a:solidFill>
                  <a:srgbClr val="FF0000"/>
                </a:solidFill>
                <a:cs typeface="B Compset" pitchFamily="2" charset="-78"/>
              </a:rPr>
              <a:t>رد مسلک تلازم</a:t>
            </a:r>
          </a:p>
          <a:p>
            <a:pPr algn="just"/>
            <a:r>
              <a:rPr lang="fa-IR" sz="1900" b="1" dirty="0" smtClean="0">
                <a:solidFill>
                  <a:srgbClr val="002060"/>
                </a:solidFill>
                <a:cs typeface="B Compset" pitchFamily="2" charset="-78"/>
              </a:rPr>
              <a:t>اولا ثابت کردیم که امر به شى ء مقتضى نهى از ضد عامش نیست .</a:t>
            </a:r>
          </a:p>
          <a:p>
            <a:pPr algn="just"/>
            <a:r>
              <a:rPr lang="fa-IR" sz="1900" b="1" dirty="0" smtClean="0">
                <a:solidFill>
                  <a:srgbClr val="002060"/>
                </a:solidFill>
                <a:cs typeface="B Compset" pitchFamily="2" charset="-78"/>
              </a:rPr>
              <a:t>ثانیا لازم نیست متلازمین در حکم متحد باشند البته متضاد در حکم هم نباید باشند </a:t>
            </a:r>
            <a:r>
              <a:rPr lang="fa-IR" sz="2000" b="1" dirty="0" smtClean="0">
                <a:solidFill>
                  <a:srgbClr val="002060"/>
                </a:solidFill>
                <a:cs typeface="B Compset" pitchFamily="2" charset="-78"/>
              </a:rPr>
              <a:t>هذا کاستقبال الکعبة الملازم لاستدبار الجَدي، فوجوب الاستقبال لا يلازم وجوب استدبار الجدي</a:t>
            </a:r>
            <a:r>
              <a:rPr lang="fa-IR" sz="1900" b="1" dirty="0" smtClean="0">
                <a:solidFill>
                  <a:srgbClr val="002060"/>
                </a:solidFill>
                <a:cs typeface="B Compset" pitchFamily="2" charset="-78"/>
              </a:rPr>
              <a:t>.</a:t>
            </a:r>
          </a:p>
        </p:txBody>
      </p:sp>
    </p:spTree>
  </p:cSld>
  <p:clrMapOvr>
    <a:masterClrMapping/>
  </p:clrMapOvr>
  <p:transition advClick="0">
    <p:dissolve/>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285852" y="1142985"/>
            <a:ext cx="7643835" cy="403187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ثمره بحث اقتضاء</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ثمره در جایی ظاهر می شود که ما اولا قائل به اقتضاء شویم و ثانیا بگوییم نهی در عبادات موجب فساد عبادت است در اینصورت اگر امری به ازاله نجس از مسجد امد در صورتیکه مشغول نماز شویم و ازاله را ترک کنیم نمازمان باطل است زیرا امر به ازاله مستلزم نهی از نماز (ضد خاص) است و نهی در عبادت هم موجب فساد عبادت است .</a:t>
            </a:r>
          </a:p>
          <a:p>
            <a:pPr algn="just"/>
            <a:r>
              <a:rPr lang="fa-IR" sz="3200" b="1" dirty="0" smtClean="0">
                <a:solidFill>
                  <a:srgbClr val="002060"/>
                </a:solidFill>
                <a:cs typeface="B Compset" pitchFamily="2" charset="-78"/>
              </a:rPr>
              <a:t>اما اگر قائل به اقتضاء نشویم بطلان نماز لازم نمی اید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Click="0">
    <p:dissolve/>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71537" y="1285861"/>
            <a:ext cx="7929619" cy="3539430"/>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نسخ وجوب</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نسخ در اصطلاح به برداشتن حکم ثابت در شريعت , به سبب پايان يافتن مدت زمان آن حکم و انتفاى مصلحت و ملاک آن گفته مى شود.</a:t>
            </a:r>
          </a:p>
          <a:p>
            <a:pPr algn="just"/>
            <a:r>
              <a:rPr lang="fa-IR" sz="3200" b="1" dirty="0" smtClean="0">
                <a:solidFill>
                  <a:srgbClr val="002060"/>
                </a:solidFill>
                <a:cs typeface="B Compset" pitchFamily="2" charset="-78"/>
              </a:rPr>
              <a:t>نسخ وجوب به معناى نسخ حکم شرعى الزامى وجوب است , لکن در اين جا بحثى هست که هرگاه وجوب نسخ شد آيا جواز باقى مى ماند يا اين که به حرمت و منع تبديل مى شود؟</a:t>
            </a:r>
          </a:p>
        </p:txBody>
      </p:sp>
    </p:spTree>
  </p:cSld>
  <p:clrMapOvr>
    <a:masterClrMapping/>
  </p:clrMapOvr>
  <p:transition advClick="0">
    <p:dissolv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857232"/>
            <a:ext cx="8643999" cy="4916731"/>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نسخ وجوب و بقاء جواز</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عده اى (مانند علامه حلی) معتقدند: هرگاه وجوب نسخ شد, جواز به حال خود باقى است , چرا که وجوب , ماهيتى است مرکب از اذن در فعل و منع از ترک ، و هرگاه منع از ترک برداشته شد اذن در فعل از بين نمى رود, چون رفع مرکب , مستلزم رفع هر دو جزء آن نيست . </a:t>
            </a:r>
          </a:p>
          <a:p>
            <a:pPr algn="just"/>
            <a:r>
              <a:rPr lang="fa-IR" sz="2800" b="1" dirty="0" smtClean="0">
                <a:solidFill>
                  <a:srgbClr val="002060"/>
                </a:solidFill>
                <a:cs typeface="B Compset" pitchFamily="2" charset="-78"/>
              </a:rPr>
              <a:t>مثلا خدای متعال برای ملاقات با پیامبر فرمود صدقه بدهید : يا أيُّها الذينَ آمَنُوا إذا نَاجَيتمُ الرسولَ فَقَدِّمُوا بَينَ يَدَي نجواکُم صَدَقَةً  اما پس از مدتی فرمود : فَإِذ لَمْ تَفْعَلُوا وَتابَ اللهُ عَلَيْکُمْ فَأَقِيمُوا الصَلاةَ وَآتُوا الزَکاةَ وَأَطيعُوا اللهَ وَرَسُولَهُ </a:t>
            </a:r>
          </a:p>
          <a:p>
            <a:pPr algn="just"/>
            <a:r>
              <a:rPr lang="fa-IR" sz="2800" b="1" dirty="0" smtClean="0">
                <a:solidFill>
                  <a:srgbClr val="002060"/>
                </a:solidFill>
                <a:cs typeface="B Compset" pitchFamily="2" charset="-78"/>
              </a:rPr>
              <a:t>در اینجا سوال پیش می اید که ایا علاوه بر وجوب صدقه که برداشته شد ایا حرام هم هست یا جوازش باقی مانده است ؟</a:t>
            </a:r>
          </a:p>
        </p:txBody>
      </p:sp>
    </p:spTree>
  </p:cSld>
  <p:clrMapOvr>
    <a:masterClrMapping/>
  </p:clrMapOvr>
  <p:transition advClick="0">
    <p:dissolv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214415" y="1357299"/>
            <a:ext cx="7715304" cy="2677656"/>
          </a:xfrm>
          <a:prstGeom prst="rect">
            <a:avLst/>
          </a:prstGeom>
        </p:spPr>
        <p:txBody>
          <a:bodyPr wrap="square">
            <a:spAutoFit/>
          </a:bodyPr>
          <a:lstStyle/>
          <a:p>
            <a:r>
              <a:rPr lang="fa-IR" sz="2800" b="1" dirty="0" smtClean="0">
                <a:solidFill>
                  <a:srgbClr val="002060"/>
                </a:solidFill>
                <a:cs typeface="B Compset" pitchFamily="2" charset="-78"/>
                <a:hlinkClick r:id="rId3" action="ppaction://hlinksldjump"/>
              </a:rPr>
              <a:t>نسخ وجوب و رجوع به حکم ما قبل</a:t>
            </a:r>
            <a:endParaRPr lang="fa-IR" sz="2800" b="1" dirty="0" smtClean="0">
              <a:solidFill>
                <a:srgbClr val="002060"/>
              </a:solidFill>
              <a:cs typeface="B Compset" pitchFamily="2" charset="-78"/>
            </a:endParaRPr>
          </a:p>
          <a:p>
            <a:r>
              <a:rPr lang="fa-IR" sz="2800" b="1" dirty="0" smtClean="0">
                <a:solidFill>
                  <a:srgbClr val="002060"/>
                </a:solidFill>
                <a:cs typeface="B Compset" pitchFamily="2" charset="-78"/>
              </a:rPr>
              <a:t>صاحب معالم می فرماید : وجوب , امرى بسيط است و به دو جزء منحل نمى گردد, بنابراين, رفع " منع از ترک " به تنهايي بوسيله نسخ تصور نمى شود.</a:t>
            </a:r>
          </a:p>
          <a:p>
            <a:r>
              <a:rPr lang="fa-IR" sz="2800" b="1" dirty="0" smtClean="0">
                <a:solidFill>
                  <a:srgbClr val="002060"/>
                </a:solidFill>
                <a:cs typeface="B Compset" pitchFamily="2" charset="-78"/>
              </a:rPr>
              <a:t>پس هنگامی که وجوب برداشته شد تکلیف ما به همان تکلیف ما قبل از وجوب بر می گردد .</a:t>
            </a:r>
          </a:p>
        </p:txBody>
      </p:sp>
    </p:spTree>
  </p:cSld>
  <p:clrMapOvr>
    <a:masterClrMapping/>
  </p:clrMapOvr>
  <p:transition advClick="0">
    <p:dissolve/>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142977" y="1071546"/>
            <a:ext cx="7858180" cy="5693866"/>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دلیل بقاء جواز</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کریمه (فَقَدِّمُوا بَينَ يَدَي نجواکُم صَدَقَةً) بر 3 امر دلالت دارد :</a:t>
            </a:r>
          </a:p>
          <a:p>
            <a:pPr marL="342900" indent="-342900" algn="just">
              <a:buAutoNum type="arabicPeriod"/>
            </a:pPr>
            <a:r>
              <a:rPr lang="fa-IR" sz="2800" b="1" dirty="0" smtClean="0">
                <a:solidFill>
                  <a:srgbClr val="002060"/>
                </a:solidFill>
                <a:cs typeface="B Compset" pitchFamily="2" charset="-78"/>
              </a:rPr>
              <a:t>کون تقديم الصدقة جائزاً</a:t>
            </a:r>
          </a:p>
          <a:p>
            <a:pPr marL="342900" indent="-342900" algn="just">
              <a:buAutoNum type="arabicPeriod"/>
            </a:pPr>
            <a:r>
              <a:rPr lang="fa-IR" sz="2800" b="1" dirty="0" smtClean="0">
                <a:solidFill>
                  <a:srgbClr val="002060"/>
                </a:solidFill>
                <a:cs typeface="B Compset" pitchFamily="2" charset="-78"/>
              </a:rPr>
              <a:t>کونه أمراً راجحاً</a:t>
            </a:r>
          </a:p>
          <a:p>
            <a:pPr marL="342900" indent="-342900" algn="just">
              <a:buAutoNum type="arabicPeriod"/>
            </a:pPr>
            <a:r>
              <a:rPr lang="fa-IR" sz="2800" b="1" dirty="0" smtClean="0">
                <a:solidFill>
                  <a:srgbClr val="002060"/>
                </a:solidFill>
                <a:cs typeface="B Compset" pitchFamily="2" charset="-78"/>
              </a:rPr>
              <a:t>کونه أمراً لازماً </a:t>
            </a:r>
          </a:p>
          <a:p>
            <a:pPr marL="342900" indent="-342900" algn="just"/>
            <a:r>
              <a:rPr lang="fa-IR" sz="2800" b="1" dirty="0" smtClean="0">
                <a:solidFill>
                  <a:srgbClr val="002060"/>
                </a:solidFill>
                <a:cs typeface="B Compset" pitchFamily="2" charset="-78"/>
              </a:rPr>
              <a:t>وقتی ناسخ امد و حکم منسوخ را برداشت قدر متیقنش این است که حکم الزامی منسوخ را برداشته یعنی صدقه واجب نیست اما اینکه ایا رجحان و جوازش را هم برداشته نمی تواند ثابت کند لذا می گوییم جواز و رجحانش باقی می ماند .</a:t>
            </a:r>
          </a:p>
          <a:p>
            <a:pPr marL="342900" indent="-342900" algn="just"/>
            <a:r>
              <a:rPr lang="fa-IR" sz="2800" b="1" dirty="0" smtClean="0">
                <a:solidFill>
                  <a:srgbClr val="FF0000"/>
                </a:solidFill>
                <a:cs typeface="B Compset" pitchFamily="2" charset="-78"/>
              </a:rPr>
              <a:t>اشکال :</a:t>
            </a:r>
          </a:p>
          <a:p>
            <a:pPr marL="342900" indent="-342900" algn="just"/>
            <a:r>
              <a:rPr lang="fa-IR" sz="2800" b="1" dirty="0" smtClean="0">
                <a:solidFill>
                  <a:srgbClr val="002060"/>
                </a:solidFill>
                <a:cs typeface="B Compset" pitchFamily="2" charset="-78"/>
              </a:rPr>
              <a:t>به این استدلال اشکال شده که هیئت امر دال بر بعث نحو الفعل است و وقتی این بعث برداشته شد معنا ندارد که بگوییم جواز یا رجحان فعل هنوز باقی مانده است .</a:t>
            </a:r>
          </a:p>
        </p:txBody>
      </p:sp>
    </p:spTree>
  </p:cSld>
  <p:clrMapOvr>
    <a:masterClrMapping/>
  </p:clrMapOvr>
  <p:transition advClick="0">
    <p:dissolve/>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42977" y="1214422"/>
            <a:ext cx="7786743" cy="4832092"/>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امر به امر</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امر غير مستقيم (امر به امر) در برابر امر مستقيم قرار دارد و آن نوعى امر است که در آن, مولا (آمر) امر خود را با واسطه, متوجه مامور مى نمايد. به اين روش که ابتدا به کسى (مأمور اول) دستور مى دهد تا او در مرحله ديگرى (مأمور دوم) امر نمايد, اين گونه فرمان را " امر به امر " مى گويند. </a:t>
            </a:r>
          </a:p>
          <a:p>
            <a:pPr algn="just"/>
            <a:r>
              <a:rPr lang="fa-IR" sz="2800" b="1" dirty="0" smtClean="0">
                <a:solidFill>
                  <a:srgbClr val="002060"/>
                </a:solidFill>
                <a:cs typeface="B Compset" pitchFamily="2" charset="-78"/>
              </a:rPr>
              <a:t> در اين که " امر به امر " بر وجوب عمل بر " مامور دوم " دلالت دارد يا نه ؟ اختلاف است . </a:t>
            </a:r>
          </a:p>
          <a:p>
            <a:pPr algn="just"/>
            <a:r>
              <a:rPr lang="fa-IR" sz="2800" b="1" dirty="0" smtClean="0">
                <a:solidFill>
                  <a:srgbClr val="002060"/>
                </a:solidFill>
                <a:cs typeface="B Compset" pitchFamily="2" charset="-78"/>
              </a:rPr>
              <a:t> مبناى اين اختلاف آن است که آيا " امر به امر " مانند امر مستقيم به شى ء است يا خير و اگر مانند آن باشد, شکى نيست که امر بر وجوب دلالت دارد و الا نه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9" y="714356"/>
            <a:ext cx="8572560" cy="5693866"/>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ثمره بحث امر به امر</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ثمره بحث امر به امر در دو جا مشخص می شود :</a:t>
            </a:r>
          </a:p>
          <a:p>
            <a:pPr algn="just"/>
            <a:r>
              <a:rPr lang="fa-IR" sz="2800" b="1" dirty="0" smtClean="0">
                <a:solidFill>
                  <a:srgbClr val="FF0000"/>
                </a:solidFill>
                <a:cs typeface="B Compset" pitchFamily="2" charset="-78"/>
              </a:rPr>
              <a:t>1- شرعیت عبادات بچه ها </a:t>
            </a:r>
          </a:p>
          <a:p>
            <a:pPr algn="just"/>
            <a:r>
              <a:rPr lang="fa-IR" sz="2800" b="1" dirty="0" smtClean="0">
                <a:solidFill>
                  <a:srgbClr val="002060"/>
                </a:solidFill>
                <a:cs typeface="B Compset" pitchFamily="2" charset="-78"/>
              </a:rPr>
              <a:t>اگر امر به امر , حکم امر مستقیم را داشته باشد عبادات بچه ها هم امر شارع را دارد –اگر چه از جانب اولیای الهی امر دار شده است – و الا تمرینی محسوب می شود .</a:t>
            </a:r>
          </a:p>
          <a:p>
            <a:pPr algn="just"/>
            <a:r>
              <a:rPr lang="fa-IR" sz="2800" b="1" dirty="0" smtClean="0">
                <a:solidFill>
                  <a:srgbClr val="FF0000"/>
                </a:solidFill>
                <a:cs typeface="B Compset" pitchFamily="2" charset="-78"/>
              </a:rPr>
              <a:t>2- صحت بیع بچه ها</a:t>
            </a:r>
          </a:p>
          <a:p>
            <a:pPr algn="just"/>
            <a:r>
              <a:rPr lang="fa-IR" sz="2800" b="1" dirty="0" smtClean="0">
                <a:solidFill>
                  <a:srgbClr val="002060"/>
                </a:solidFill>
                <a:cs typeface="B Compset" pitchFamily="2" charset="-78"/>
              </a:rPr>
              <a:t>إذا أمر الوالد ولده الأکبر بأن يأمر ولده الأصغر ببيع متاعه، فنسي الواسطة إبلاغ أمر الوالد و اطّلع الأصغر من طريق آخر علي أمر الوالد فباع المبيع فإن قلنا بأنّ الأمر بالأمر بفعل، أمر بنفس ذلک الفعل يکون بيعه صحيحاً ولازماً، و إن قلنا بخلافه يکون بيعه فضولياً غير لازم</a:t>
            </a:r>
          </a:p>
          <a:p>
            <a:pPr algn="just"/>
            <a:r>
              <a:rPr lang="fa-IR" sz="2800" b="1" dirty="0" smtClean="0">
                <a:solidFill>
                  <a:srgbClr val="FF0000"/>
                </a:solidFill>
                <a:cs typeface="B Compset" pitchFamily="2" charset="-78"/>
              </a:rPr>
              <a:t>نکته :</a:t>
            </a:r>
          </a:p>
          <a:p>
            <a:pPr algn="just"/>
            <a:r>
              <a:rPr lang="fa-IR" sz="2800" b="1" dirty="0" smtClean="0">
                <a:solidFill>
                  <a:srgbClr val="002060"/>
                </a:solidFill>
                <a:cs typeface="B Compset" pitchFamily="2" charset="-78"/>
              </a:rPr>
              <a:t>نظر ما این است که امر به امر همان امر مستقیم است للتبادر</a:t>
            </a:r>
          </a:p>
        </p:txBody>
      </p:sp>
    </p:spTree>
  </p:cSld>
  <p:clrMapOvr>
    <a:masterClrMapping/>
  </p:clrMapOvr>
  <p:transition advClick="0">
    <p:dissolve/>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642919"/>
            <a:ext cx="8858280"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4" action="ppaction://hlinksldjump"/>
              </a:rPr>
              <a:t>امر بعد امر</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امر بعد امر به معناى امر دوباره به چيزى قبل از امتثال امر اول به آن چيز مى باشد. </a:t>
            </a:r>
          </a:p>
          <a:p>
            <a:pPr algn="just"/>
            <a:r>
              <a:rPr lang="fa-IR" sz="3200" b="1" dirty="0" smtClean="0">
                <a:solidFill>
                  <a:srgbClr val="002060"/>
                </a:solidFill>
                <a:cs typeface="B Compset" pitchFamily="2" charset="-78"/>
              </a:rPr>
              <a:t> براى مثال , اگر مولا امرى صادر کرد و گفت: " اکرم زيدا " و قبل از امتثال عبد, مولا دوباره همان عبارت را تکرار کرد و گفت: " اکرم زيدا " در اين صورت اختلاف شده که آيا امر دوم, عنوان " تأکيد " داشته و عبد فقط يک تکليف دارد , يا امر دوم " تأسيسى " است و عبد بايد دو بار , زيد را اکرام کند ؟ يا اين که امر دوم, نه بر تاکيد و نه بر تاسيس دلالت دارد ؟</a:t>
            </a:r>
          </a:p>
          <a:p>
            <a:pPr algn="just"/>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AutoShape 3"/>
          <p:cNvSpPr>
            <a:spLocks noChangeArrowheads="1"/>
          </p:cNvSpPr>
          <p:nvPr/>
        </p:nvSpPr>
        <p:spPr bwMode="gray">
          <a:xfrm>
            <a:off x="523860" y="2976554"/>
            <a:ext cx="1828800"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sz="2000">
              <a:cs typeface="B Titr" pitchFamily="2" charset="-78"/>
            </a:endParaRPr>
          </a:p>
        </p:txBody>
      </p:sp>
      <p:sp>
        <p:nvSpPr>
          <p:cNvPr id="357380" name="AutoShape 4"/>
          <p:cNvSpPr>
            <a:spLocks noChangeArrowheads="1"/>
          </p:cNvSpPr>
          <p:nvPr/>
        </p:nvSpPr>
        <p:spPr bwMode="gray">
          <a:xfrm>
            <a:off x="523860" y="2090718"/>
            <a:ext cx="1828800"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sz="2000">
              <a:cs typeface="B Titr" pitchFamily="2" charset="-78"/>
            </a:endParaRPr>
          </a:p>
        </p:txBody>
      </p:sp>
      <p:sp>
        <p:nvSpPr>
          <p:cNvPr id="357381" name="AutoShape 5"/>
          <p:cNvSpPr>
            <a:spLocks noChangeArrowheads="1"/>
          </p:cNvSpPr>
          <p:nvPr/>
        </p:nvSpPr>
        <p:spPr bwMode="gray">
          <a:xfrm>
            <a:off x="523860" y="1214422"/>
            <a:ext cx="1828800"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sz="2000">
              <a:cs typeface="B Titr" pitchFamily="2" charset="-78"/>
            </a:endParaRPr>
          </a:p>
        </p:txBody>
      </p:sp>
      <p:sp>
        <p:nvSpPr>
          <p:cNvPr id="357396" name="Text Box 20"/>
          <p:cNvSpPr txBox="1">
            <a:spLocks noChangeArrowheads="1"/>
          </p:cNvSpPr>
          <p:nvPr/>
        </p:nvSpPr>
        <p:spPr bwMode="gray">
          <a:xfrm>
            <a:off x="560254" y="1428736"/>
            <a:ext cx="1697901"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2" action="ppaction://hlinksldjump"/>
              </a:rPr>
              <a:t>علو بدون استعلاء</a:t>
            </a:r>
            <a:endParaRPr lang="en-US" sz="2000" b="1" i="1" dirty="0">
              <a:cs typeface="B Titr" pitchFamily="2" charset="-78"/>
            </a:endParaRPr>
          </a:p>
        </p:txBody>
      </p:sp>
      <p:sp>
        <p:nvSpPr>
          <p:cNvPr id="357397" name="Text Box 21"/>
          <p:cNvSpPr txBox="1">
            <a:spLocks noChangeArrowheads="1"/>
          </p:cNvSpPr>
          <p:nvPr/>
        </p:nvSpPr>
        <p:spPr bwMode="gray">
          <a:xfrm>
            <a:off x="434106" y="2285993"/>
            <a:ext cx="2010486" cy="446276"/>
          </a:xfrm>
          <a:prstGeom prst="rect">
            <a:avLst/>
          </a:prstGeom>
          <a:noFill/>
          <a:ln w="9525">
            <a:noFill/>
            <a:miter lim="800000"/>
            <a:headEnd/>
            <a:tailEnd/>
          </a:ln>
          <a:effectLst/>
        </p:spPr>
        <p:txBody>
          <a:bodyPr wrap="none">
            <a:spAutoFit/>
          </a:bodyPr>
          <a:lstStyle/>
          <a:p>
            <a:r>
              <a:rPr lang="fa-IR" sz="2300" b="1" dirty="0" smtClean="0">
                <a:cs typeface="B Titr" pitchFamily="2" charset="-78"/>
                <a:hlinkClick r:id="rId3" action="ppaction://hlinksldjump"/>
              </a:rPr>
              <a:t>هم علو هم استعلاء</a:t>
            </a:r>
            <a:endParaRPr lang="en-US" sz="2300" b="1" i="1" dirty="0">
              <a:cs typeface="B Titr" pitchFamily="2" charset="-78"/>
            </a:endParaRPr>
          </a:p>
        </p:txBody>
      </p:sp>
      <p:sp>
        <p:nvSpPr>
          <p:cNvPr id="357398" name="Text Box 22"/>
          <p:cNvSpPr txBox="1">
            <a:spLocks noChangeArrowheads="1"/>
          </p:cNvSpPr>
          <p:nvPr/>
        </p:nvSpPr>
        <p:spPr bwMode="gray">
          <a:xfrm>
            <a:off x="612829" y="3214687"/>
            <a:ext cx="1601721"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4" action="ppaction://hlinksldjump"/>
              </a:rPr>
              <a:t>علو یا استعلاء</a:t>
            </a:r>
            <a:endParaRPr lang="en-US" sz="2400" b="1" i="1" dirty="0">
              <a:cs typeface="B Titr" pitchFamily="2" charset="-78"/>
            </a:endParaRPr>
          </a:p>
        </p:txBody>
      </p:sp>
      <p:sp>
        <p:nvSpPr>
          <p:cNvPr id="357383" name="AutoShape 7"/>
          <p:cNvSpPr>
            <a:spLocks noChangeArrowheads="1"/>
          </p:cNvSpPr>
          <p:nvPr/>
        </p:nvSpPr>
        <p:spPr bwMode="gray">
          <a:xfrm>
            <a:off x="452423" y="4786322"/>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sz="2000">
              <a:cs typeface="B Titr" pitchFamily="2" charset="-78"/>
            </a:endParaRPr>
          </a:p>
        </p:txBody>
      </p:sp>
      <p:grpSp>
        <p:nvGrpSpPr>
          <p:cNvPr id="48" name="Group 47"/>
          <p:cNvGrpSpPr/>
          <p:nvPr/>
        </p:nvGrpSpPr>
        <p:grpSpPr>
          <a:xfrm>
            <a:off x="371681" y="3929066"/>
            <a:ext cx="1985741" cy="762000"/>
            <a:chOff x="776483" y="4452950"/>
            <a:chExt cx="1985741" cy="762000"/>
          </a:xfrm>
        </p:grpSpPr>
        <p:sp>
          <p:nvSpPr>
            <p:cNvPr id="357384" name="AutoShape 8"/>
            <p:cNvSpPr>
              <a:spLocks noChangeArrowheads="1"/>
            </p:cNvSpPr>
            <p:nvPr/>
          </p:nvSpPr>
          <p:spPr bwMode="gray">
            <a:xfrm>
              <a:off x="857224" y="445295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sz="2000">
                <a:cs typeface="B Titr" pitchFamily="2" charset="-78"/>
              </a:endParaRPr>
            </a:p>
          </p:txBody>
        </p:sp>
        <p:sp>
          <p:nvSpPr>
            <p:cNvPr id="357399" name="Text Box 23"/>
            <p:cNvSpPr txBox="1">
              <a:spLocks noChangeArrowheads="1"/>
            </p:cNvSpPr>
            <p:nvPr/>
          </p:nvSpPr>
          <p:spPr bwMode="gray">
            <a:xfrm>
              <a:off x="776483" y="4705665"/>
              <a:ext cx="1914306"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5" action="ppaction://hlinksldjump"/>
                </a:rPr>
                <a:t>نه علو نه استعلاء</a:t>
              </a:r>
              <a:endParaRPr lang="en-US" sz="2400" b="1" i="1" dirty="0">
                <a:cs typeface="B Titr" pitchFamily="2" charset="-78"/>
              </a:endParaRPr>
            </a:p>
          </p:txBody>
        </p:sp>
      </p:grpSp>
      <p:sp>
        <p:nvSpPr>
          <p:cNvPr id="357400" name="Text Box 24"/>
          <p:cNvSpPr txBox="1">
            <a:spLocks noChangeArrowheads="1"/>
          </p:cNvSpPr>
          <p:nvPr/>
        </p:nvSpPr>
        <p:spPr bwMode="gray">
          <a:xfrm>
            <a:off x="714351" y="4967600"/>
            <a:ext cx="1297150"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6" action="ppaction://hlinksldjump"/>
              </a:rPr>
              <a:t>قول مختار</a:t>
            </a:r>
            <a:endParaRPr lang="en-US" sz="2400" b="1" i="1" dirty="0">
              <a:cs typeface="B Titr" pitchFamily="2" charset="-78"/>
            </a:endParaRPr>
          </a:p>
        </p:txBody>
      </p:sp>
      <p:grpSp>
        <p:nvGrpSpPr>
          <p:cNvPr id="38" name="Group 37"/>
          <p:cNvGrpSpPr/>
          <p:nvPr/>
        </p:nvGrpSpPr>
        <p:grpSpPr>
          <a:xfrm>
            <a:off x="3857621" y="5686857"/>
            <a:ext cx="3214711" cy="956853"/>
            <a:chOff x="5572132" y="3900907"/>
            <a:chExt cx="3214710" cy="956853"/>
          </a:xfrm>
        </p:grpSpPr>
        <p:sp>
          <p:nvSpPr>
            <p:cNvPr id="36"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1">
                    <a:lumMod val="50000"/>
                  </a:schemeClr>
                </a:solidFill>
                <a:cs typeface="B Titr" pitchFamily="2" charset="-78"/>
              </a:endParaRPr>
            </a:p>
          </p:txBody>
        </p:sp>
        <p:sp>
          <p:nvSpPr>
            <p:cNvPr id="37" name="Text Box 5"/>
            <p:cNvSpPr txBox="1">
              <a:spLocks noChangeArrowheads="1"/>
            </p:cNvSpPr>
            <p:nvPr/>
          </p:nvSpPr>
          <p:spPr bwMode="gray">
            <a:xfrm>
              <a:off x="6215075" y="4017190"/>
              <a:ext cx="1849576" cy="830997"/>
            </a:xfrm>
            <a:prstGeom prst="rect">
              <a:avLst/>
            </a:prstGeom>
            <a:noFill/>
            <a:ln w="9525" algn="ctr">
              <a:noFill/>
              <a:miter lim="800000"/>
              <a:headEnd/>
              <a:tailEnd/>
            </a:ln>
            <a:effectLst/>
          </p:spPr>
          <p:txBody>
            <a:bodyPr>
              <a:spAutoFit/>
            </a:bodyPr>
            <a:lstStyle/>
            <a:p>
              <a:r>
                <a:rPr lang="fa-IR" sz="2400" b="1" dirty="0" smtClean="0">
                  <a:solidFill>
                    <a:schemeClr val="bg1">
                      <a:lumMod val="50000"/>
                    </a:schemeClr>
                  </a:solidFill>
                  <a:cs typeface="B Titr" pitchFamily="2" charset="-78"/>
                  <a:hlinkClick r:id="rId7" action="ppaction://hlinksldjump"/>
                </a:rPr>
                <a:t>دلالت ماده امر </a:t>
              </a:r>
            </a:p>
            <a:p>
              <a:r>
                <a:rPr lang="fa-IR" sz="2400" b="1" dirty="0" smtClean="0">
                  <a:solidFill>
                    <a:schemeClr val="bg1">
                      <a:lumMod val="50000"/>
                    </a:schemeClr>
                  </a:solidFill>
                  <a:cs typeface="B Titr" pitchFamily="2" charset="-78"/>
                  <a:hlinkClick r:id="rId7" action="ppaction://hlinksldjump"/>
                </a:rPr>
                <a:t>  بر وجوب</a:t>
              </a:r>
              <a:endParaRPr lang="en-US" sz="2400" b="1" dirty="0">
                <a:solidFill>
                  <a:schemeClr val="bg1">
                    <a:lumMod val="50000"/>
                  </a:schemeClr>
                </a:solidFill>
                <a:cs typeface="B Titr" pitchFamily="2" charset="-78"/>
              </a:endParaRPr>
            </a:p>
          </p:txBody>
        </p:sp>
      </p:grpSp>
      <p:grpSp>
        <p:nvGrpSpPr>
          <p:cNvPr id="39" name="Group 38"/>
          <p:cNvGrpSpPr/>
          <p:nvPr/>
        </p:nvGrpSpPr>
        <p:grpSpPr>
          <a:xfrm>
            <a:off x="4071934" y="500042"/>
            <a:ext cx="3214711" cy="956853"/>
            <a:chOff x="5572132" y="3900907"/>
            <a:chExt cx="3214710" cy="956853"/>
          </a:xfrm>
        </p:grpSpPr>
        <p:sp>
          <p:nvSpPr>
            <p:cNvPr id="40"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1">
                    <a:lumMod val="50000"/>
                  </a:schemeClr>
                </a:solidFill>
                <a:cs typeface="B Titr" pitchFamily="2" charset="-78"/>
              </a:endParaRPr>
            </a:p>
          </p:txBody>
        </p:sp>
        <p:sp>
          <p:nvSpPr>
            <p:cNvPr id="41" name="Text Box 5"/>
            <p:cNvSpPr txBox="1">
              <a:spLocks noChangeArrowheads="1"/>
            </p:cNvSpPr>
            <p:nvPr/>
          </p:nvSpPr>
          <p:spPr bwMode="gray">
            <a:xfrm>
              <a:off x="6215075" y="4017190"/>
              <a:ext cx="1849576" cy="830997"/>
            </a:xfrm>
            <a:prstGeom prst="rect">
              <a:avLst/>
            </a:prstGeom>
            <a:noFill/>
            <a:ln w="9525" algn="ctr">
              <a:noFill/>
              <a:miter lim="800000"/>
              <a:headEnd/>
              <a:tailEnd/>
            </a:ln>
            <a:effectLst/>
          </p:spPr>
          <p:txBody>
            <a:bodyPr>
              <a:spAutoFit/>
            </a:bodyPr>
            <a:lstStyle/>
            <a:p>
              <a:r>
                <a:rPr lang="fa-IR" sz="2400" b="1" dirty="0" smtClean="0">
                  <a:solidFill>
                    <a:schemeClr val="bg1">
                      <a:lumMod val="50000"/>
                    </a:schemeClr>
                  </a:solidFill>
                  <a:cs typeface="B Titr" pitchFamily="2" charset="-78"/>
                  <a:hlinkClick r:id="rId8" action="ppaction://hlinksldjump"/>
                </a:rPr>
                <a:t>(ا م ر) مشترک لفظی</a:t>
              </a:r>
              <a:endParaRPr lang="en-US" sz="2400" b="1" dirty="0">
                <a:solidFill>
                  <a:schemeClr val="bg1">
                    <a:lumMod val="50000"/>
                  </a:schemeClr>
                </a:solidFill>
                <a:cs typeface="B Titr" pitchFamily="2" charset="-78"/>
              </a:endParaRPr>
            </a:p>
          </p:txBody>
        </p:sp>
      </p:grpSp>
      <p:sp>
        <p:nvSpPr>
          <p:cNvPr id="44" name="AutoShape 122"/>
          <p:cNvSpPr>
            <a:spLocks noChangeArrowheads="1"/>
          </p:cNvSpPr>
          <p:nvPr/>
        </p:nvSpPr>
        <p:spPr bwMode="gray">
          <a:xfrm>
            <a:off x="5748421" y="3068978"/>
            <a:ext cx="2181167"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45" name="AutoShape 122"/>
          <p:cNvSpPr>
            <a:spLocks noChangeArrowheads="1"/>
          </p:cNvSpPr>
          <p:nvPr/>
        </p:nvSpPr>
        <p:spPr bwMode="gray">
          <a:xfrm rot="2962102">
            <a:off x="5945334" y="2106391"/>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46" name="AutoShape 122"/>
          <p:cNvSpPr>
            <a:spLocks noChangeArrowheads="1"/>
          </p:cNvSpPr>
          <p:nvPr/>
        </p:nvSpPr>
        <p:spPr bwMode="gray">
          <a:xfrm rot="18760600">
            <a:off x="6069328" y="4020815"/>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357389" name="Oval 13"/>
          <p:cNvSpPr>
            <a:spLocks noChangeArrowheads="1"/>
          </p:cNvSpPr>
          <p:nvPr/>
        </p:nvSpPr>
        <p:spPr bwMode="gray">
          <a:xfrm>
            <a:off x="6909029" y="2428868"/>
            <a:ext cx="2163567" cy="2063553"/>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7032279" y="2545143"/>
            <a:ext cx="1915728" cy="1827171"/>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95" name="Text Box 19"/>
          <p:cNvSpPr txBox="1">
            <a:spLocks noChangeArrowheads="1"/>
          </p:cNvSpPr>
          <p:nvPr/>
        </p:nvSpPr>
        <p:spPr bwMode="gray">
          <a:xfrm>
            <a:off x="7215813" y="2571744"/>
            <a:ext cx="1523205" cy="1199800"/>
          </a:xfrm>
          <a:prstGeom prst="rect">
            <a:avLst/>
          </a:prstGeom>
          <a:noFill/>
          <a:ln w="9525">
            <a:noFill/>
            <a:miter lim="800000"/>
            <a:headEnd/>
            <a:tailEnd/>
          </a:ln>
          <a:effectLst/>
        </p:spPr>
        <p:txBody>
          <a:bodyPr wrap="none">
            <a:spAutoFit/>
          </a:bodyPr>
          <a:lstStyle/>
          <a:p>
            <a:r>
              <a:rPr lang="fa-IR" sz="3600" b="1" dirty="0" smtClean="0">
                <a:cs typeface="B Titr" pitchFamily="2" charset="-78"/>
              </a:rPr>
              <a:t>      </a:t>
            </a:r>
            <a:r>
              <a:rPr lang="fa-IR" sz="2400" b="1" dirty="0" smtClean="0">
                <a:solidFill>
                  <a:schemeClr val="bg1"/>
                </a:solidFill>
                <a:cs typeface="B Titr" pitchFamily="2" charset="-78"/>
              </a:rPr>
              <a:t>(1)</a:t>
            </a:r>
          </a:p>
          <a:p>
            <a:r>
              <a:rPr lang="fa-IR" sz="3600" b="1" dirty="0" smtClean="0">
                <a:cs typeface="B Titr" pitchFamily="2" charset="-78"/>
                <a:hlinkClick r:id="rId9" action="ppaction://hlinksldjump"/>
              </a:rPr>
              <a:t>ماده امر</a:t>
            </a:r>
            <a:endParaRPr lang="en-US" sz="3600" b="1" dirty="0">
              <a:cs typeface="B Titr" pitchFamily="2" charset="-78"/>
            </a:endParaRPr>
          </a:p>
        </p:txBody>
      </p:sp>
      <p:sp>
        <p:nvSpPr>
          <p:cNvPr id="55" name="AutoShape 122"/>
          <p:cNvSpPr>
            <a:spLocks noChangeArrowheads="1"/>
          </p:cNvSpPr>
          <p:nvPr/>
        </p:nvSpPr>
        <p:spPr bwMode="gray">
          <a:xfrm rot="2962102">
            <a:off x="2301996" y="2258791"/>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56" name="AutoShape 122"/>
          <p:cNvSpPr>
            <a:spLocks noChangeArrowheads="1"/>
          </p:cNvSpPr>
          <p:nvPr/>
        </p:nvSpPr>
        <p:spPr bwMode="gray">
          <a:xfrm rot="18812520">
            <a:off x="2401292" y="3983876"/>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grpSp>
        <p:nvGrpSpPr>
          <p:cNvPr id="42" name="Group 41"/>
          <p:cNvGrpSpPr/>
          <p:nvPr/>
        </p:nvGrpSpPr>
        <p:grpSpPr>
          <a:xfrm>
            <a:off x="2857488" y="3071810"/>
            <a:ext cx="2857520" cy="956853"/>
            <a:chOff x="5572132" y="2357430"/>
            <a:chExt cx="3214710" cy="956853"/>
          </a:xfrm>
        </p:grpSpPr>
        <p:sp>
          <p:nvSpPr>
            <p:cNvPr id="34" name="AutoShape 2"/>
            <p:cNvSpPr>
              <a:spLocks noChangeArrowheads="1"/>
            </p:cNvSpPr>
            <p:nvPr/>
          </p:nvSpPr>
          <p:spPr bwMode="gray">
            <a:xfrm>
              <a:off x="5572132" y="2357430"/>
              <a:ext cx="3214710" cy="956853"/>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bg1">
                    <a:lumMod val="50000"/>
                  </a:schemeClr>
                </a:solidFill>
                <a:cs typeface="B Titr" pitchFamily="2" charset="-78"/>
              </a:endParaRPr>
            </a:p>
          </p:txBody>
        </p:sp>
        <p:sp>
          <p:nvSpPr>
            <p:cNvPr id="35" name="Text Box 3"/>
            <p:cNvSpPr txBox="1">
              <a:spLocks noChangeArrowheads="1"/>
            </p:cNvSpPr>
            <p:nvPr/>
          </p:nvSpPr>
          <p:spPr bwMode="gray">
            <a:xfrm>
              <a:off x="6054339" y="2425479"/>
              <a:ext cx="1849575" cy="830997"/>
            </a:xfrm>
            <a:prstGeom prst="rect">
              <a:avLst/>
            </a:prstGeom>
            <a:noFill/>
            <a:ln w="9525" algn="ctr">
              <a:noFill/>
              <a:miter lim="800000"/>
              <a:headEnd/>
              <a:tailEnd/>
            </a:ln>
            <a:effectLst/>
          </p:spPr>
          <p:txBody>
            <a:bodyPr>
              <a:spAutoFit/>
            </a:bodyPr>
            <a:lstStyle/>
            <a:p>
              <a:r>
                <a:rPr lang="fa-IR" sz="2400" b="1" dirty="0" smtClean="0">
                  <a:solidFill>
                    <a:schemeClr val="bg1">
                      <a:lumMod val="50000"/>
                    </a:schemeClr>
                  </a:solidFill>
                  <a:cs typeface="B Titr" pitchFamily="2" charset="-78"/>
                  <a:hlinkClick r:id="rId10" action="ppaction://hlinksldjump"/>
                </a:rPr>
                <a:t>اقوال در علو </a:t>
              </a:r>
            </a:p>
            <a:p>
              <a:r>
                <a:rPr lang="fa-IR" sz="2400" b="1" dirty="0" smtClean="0">
                  <a:solidFill>
                    <a:schemeClr val="bg1">
                      <a:lumMod val="50000"/>
                    </a:schemeClr>
                  </a:solidFill>
                  <a:cs typeface="B Titr" pitchFamily="2" charset="-78"/>
                  <a:hlinkClick r:id="rId10" action="ppaction://hlinksldjump"/>
                </a:rPr>
                <a:t>و استعلاء</a:t>
              </a:r>
              <a:endParaRPr lang="en-US" sz="2400" b="1" dirty="0">
                <a:solidFill>
                  <a:schemeClr val="bg1">
                    <a:lumMod val="50000"/>
                  </a:schemeClr>
                </a:solidFill>
                <a:cs typeface="B Titr" pitchFamily="2" charset="-78"/>
              </a:endParaRPr>
            </a:p>
          </p:txBody>
        </p:sp>
      </p:grpSp>
      <p:sp>
        <p:nvSpPr>
          <p:cNvPr id="43" name="Action Button: Return 42">
            <a:hlinkClick r:id="rId11" action="ppaction://hlinksldjump" highlightClick="1"/>
          </p:cNvPr>
          <p:cNvSpPr/>
          <p:nvPr/>
        </p:nvSpPr>
        <p:spPr bwMode="auto">
          <a:xfrm>
            <a:off x="8286776" y="3000372"/>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57379"/>
                                        </p:tgtEl>
                                        <p:attrNameLst>
                                          <p:attrName>style.visibility</p:attrName>
                                        </p:attrNameLst>
                                      </p:cBhvr>
                                      <p:to>
                                        <p:strVal val="visible"/>
                                      </p:to>
                                    </p:set>
                                    <p:animEffect transition="in" filter="slide(fromBottom)">
                                      <p:cBhvr>
                                        <p:cTn id="7" dur="500"/>
                                        <p:tgtEl>
                                          <p:spTgt spid="35737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357380"/>
                                        </p:tgtEl>
                                        <p:attrNameLst>
                                          <p:attrName>style.visibility</p:attrName>
                                        </p:attrNameLst>
                                      </p:cBhvr>
                                      <p:to>
                                        <p:strVal val="visible"/>
                                      </p:to>
                                    </p:set>
                                    <p:animEffect transition="in" filter="slide(fromBottom)">
                                      <p:cBhvr>
                                        <p:cTn id="10" dur="500"/>
                                        <p:tgtEl>
                                          <p:spTgt spid="357380"/>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357381"/>
                                        </p:tgtEl>
                                        <p:attrNameLst>
                                          <p:attrName>style.visibility</p:attrName>
                                        </p:attrNameLst>
                                      </p:cBhvr>
                                      <p:to>
                                        <p:strVal val="visible"/>
                                      </p:to>
                                    </p:set>
                                    <p:animEffect transition="in" filter="slide(fromBottom)">
                                      <p:cBhvr>
                                        <p:cTn id="13" dur="500"/>
                                        <p:tgtEl>
                                          <p:spTgt spid="357381"/>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357396"/>
                                        </p:tgtEl>
                                        <p:attrNameLst>
                                          <p:attrName>style.visibility</p:attrName>
                                        </p:attrNameLst>
                                      </p:cBhvr>
                                      <p:to>
                                        <p:strVal val="visible"/>
                                      </p:to>
                                    </p:set>
                                    <p:animEffect transition="in" filter="slide(fromBottom)">
                                      <p:cBhvr>
                                        <p:cTn id="16" dur="500"/>
                                        <p:tgtEl>
                                          <p:spTgt spid="357396"/>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357397"/>
                                        </p:tgtEl>
                                        <p:attrNameLst>
                                          <p:attrName>style.visibility</p:attrName>
                                        </p:attrNameLst>
                                      </p:cBhvr>
                                      <p:to>
                                        <p:strVal val="visible"/>
                                      </p:to>
                                    </p:set>
                                    <p:animEffect transition="in" filter="slide(fromBottom)">
                                      <p:cBhvr>
                                        <p:cTn id="19" dur="500"/>
                                        <p:tgtEl>
                                          <p:spTgt spid="357397"/>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357398"/>
                                        </p:tgtEl>
                                        <p:attrNameLst>
                                          <p:attrName>style.visibility</p:attrName>
                                        </p:attrNameLst>
                                      </p:cBhvr>
                                      <p:to>
                                        <p:strVal val="visible"/>
                                      </p:to>
                                    </p:set>
                                    <p:animEffect transition="in" filter="slide(fromBottom)">
                                      <p:cBhvr>
                                        <p:cTn id="22" dur="500"/>
                                        <p:tgtEl>
                                          <p:spTgt spid="357398"/>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357383"/>
                                        </p:tgtEl>
                                        <p:attrNameLst>
                                          <p:attrName>style.visibility</p:attrName>
                                        </p:attrNameLst>
                                      </p:cBhvr>
                                      <p:to>
                                        <p:strVal val="visible"/>
                                      </p:to>
                                    </p:set>
                                    <p:animEffect transition="in" filter="slide(fromBottom)">
                                      <p:cBhvr>
                                        <p:cTn id="25" dur="500"/>
                                        <p:tgtEl>
                                          <p:spTgt spid="357383"/>
                                        </p:tgtEl>
                                      </p:cBhvr>
                                    </p:animEffect>
                                  </p:childTnLst>
                                </p:cTn>
                              </p:par>
                              <p:par>
                                <p:cTn id="26" presetID="12" presetClass="entr" presetSubtype="4" fill="hold" nodeType="with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slide(fromBottom)">
                                      <p:cBhvr>
                                        <p:cTn id="28" dur="500"/>
                                        <p:tgtEl>
                                          <p:spTgt spid="48"/>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357400"/>
                                        </p:tgtEl>
                                        <p:attrNameLst>
                                          <p:attrName>style.visibility</p:attrName>
                                        </p:attrNameLst>
                                      </p:cBhvr>
                                      <p:to>
                                        <p:strVal val="visible"/>
                                      </p:to>
                                    </p:set>
                                    <p:animEffect transition="in" filter="slide(fromBottom)">
                                      <p:cBhvr>
                                        <p:cTn id="31" dur="500"/>
                                        <p:tgtEl>
                                          <p:spTgt spid="357400"/>
                                        </p:tgtEl>
                                      </p:cBhvr>
                                    </p:animEffect>
                                  </p:childTnLst>
                                </p:cTn>
                              </p:par>
                              <p:par>
                                <p:cTn id="32" presetID="12" presetClass="entr" presetSubtype="4"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slide(fromBottom)">
                                      <p:cBhvr>
                                        <p:cTn id="34" dur="500"/>
                                        <p:tgtEl>
                                          <p:spTgt spid="38"/>
                                        </p:tgtEl>
                                      </p:cBhvr>
                                    </p:animEffect>
                                  </p:childTnLst>
                                </p:cTn>
                              </p:par>
                              <p:par>
                                <p:cTn id="35" presetID="12" presetClass="entr" presetSubtype="4"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slide(fromBottom)">
                                      <p:cBhvr>
                                        <p:cTn id="37" dur="500"/>
                                        <p:tgtEl>
                                          <p:spTgt spid="39"/>
                                        </p:tgtEl>
                                      </p:cBhvr>
                                    </p:animEffect>
                                  </p:childTnLst>
                                </p:cTn>
                              </p:par>
                              <p:par>
                                <p:cTn id="38" presetID="12" presetClass="entr" presetSubtype="4" fill="hold" grpId="0"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slide(fromBottom)">
                                      <p:cBhvr>
                                        <p:cTn id="40" dur="500"/>
                                        <p:tgtEl>
                                          <p:spTgt spid="44"/>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slide(fromBottom)">
                                      <p:cBhvr>
                                        <p:cTn id="43" dur="500"/>
                                        <p:tgtEl>
                                          <p:spTgt spid="45"/>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slide(fromBottom)">
                                      <p:cBhvr>
                                        <p:cTn id="46" dur="500"/>
                                        <p:tgtEl>
                                          <p:spTgt spid="46"/>
                                        </p:tgtEl>
                                      </p:cBhvr>
                                    </p:animEffect>
                                  </p:childTnLst>
                                </p:cTn>
                              </p:par>
                              <p:par>
                                <p:cTn id="47" presetID="12" presetClass="entr" presetSubtype="4" fill="hold" grpId="0" nodeType="withEffect">
                                  <p:stCondLst>
                                    <p:cond delay="0"/>
                                  </p:stCondLst>
                                  <p:childTnLst>
                                    <p:set>
                                      <p:cBhvr>
                                        <p:cTn id="48" dur="1" fill="hold">
                                          <p:stCondLst>
                                            <p:cond delay="0"/>
                                          </p:stCondLst>
                                        </p:cTn>
                                        <p:tgtEl>
                                          <p:spTgt spid="357389"/>
                                        </p:tgtEl>
                                        <p:attrNameLst>
                                          <p:attrName>style.visibility</p:attrName>
                                        </p:attrNameLst>
                                      </p:cBhvr>
                                      <p:to>
                                        <p:strVal val="visible"/>
                                      </p:to>
                                    </p:set>
                                    <p:animEffect transition="in" filter="slide(fromBottom)">
                                      <p:cBhvr>
                                        <p:cTn id="49" dur="500"/>
                                        <p:tgtEl>
                                          <p:spTgt spid="357389"/>
                                        </p:tgtEl>
                                      </p:cBhvr>
                                    </p:animEffect>
                                  </p:childTnLst>
                                </p:cTn>
                              </p:par>
                              <p:par>
                                <p:cTn id="50" presetID="12" presetClass="entr" presetSubtype="4" fill="hold" grpId="0" nodeType="withEffect">
                                  <p:stCondLst>
                                    <p:cond delay="0"/>
                                  </p:stCondLst>
                                  <p:childTnLst>
                                    <p:set>
                                      <p:cBhvr>
                                        <p:cTn id="51" dur="1" fill="hold">
                                          <p:stCondLst>
                                            <p:cond delay="0"/>
                                          </p:stCondLst>
                                        </p:cTn>
                                        <p:tgtEl>
                                          <p:spTgt spid="357390"/>
                                        </p:tgtEl>
                                        <p:attrNameLst>
                                          <p:attrName>style.visibility</p:attrName>
                                        </p:attrNameLst>
                                      </p:cBhvr>
                                      <p:to>
                                        <p:strVal val="visible"/>
                                      </p:to>
                                    </p:set>
                                    <p:animEffect transition="in" filter="slide(fromBottom)">
                                      <p:cBhvr>
                                        <p:cTn id="52" dur="500"/>
                                        <p:tgtEl>
                                          <p:spTgt spid="357390"/>
                                        </p:tgtEl>
                                      </p:cBhvr>
                                    </p:animEffect>
                                  </p:childTnLst>
                                </p:cTn>
                              </p:par>
                              <p:par>
                                <p:cTn id="53" presetID="12" presetClass="entr" presetSubtype="4" fill="hold" grpId="0" nodeType="withEffect">
                                  <p:stCondLst>
                                    <p:cond delay="0"/>
                                  </p:stCondLst>
                                  <p:childTnLst>
                                    <p:set>
                                      <p:cBhvr>
                                        <p:cTn id="54" dur="1" fill="hold">
                                          <p:stCondLst>
                                            <p:cond delay="0"/>
                                          </p:stCondLst>
                                        </p:cTn>
                                        <p:tgtEl>
                                          <p:spTgt spid="357395"/>
                                        </p:tgtEl>
                                        <p:attrNameLst>
                                          <p:attrName>style.visibility</p:attrName>
                                        </p:attrNameLst>
                                      </p:cBhvr>
                                      <p:to>
                                        <p:strVal val="visible"/>
                                      </p:to>
                                    </p:set>
                                    <p:animEffect transition="in" filter="slide(fromBottom)">
                                      <p:cBhvr>
                                        <p:cTn id="55" dur="500"/>
                                        <p:tgtEl>
                                          <p:spTgt spid="357395"/>
                                        </p:tgtEl>
                                      </p:cBhvr>
                                    </p:animEffect>
                                  </p:childTnLst>
                                </p:cTn>
                              </p:par>
                              <p:par>
                                <p:cTn id="56" presetID="12" presetClass="entr" presetSubtype="4" fill="hold" grpId="0" nodeType="with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slide(fromBottom)">
                                      <p:cBhvr>
                                        <p:cTn id="58" dur="500"/>
                                        <p:tgtEl>
                                          <p:spTgt spid="55"/>
                                        </p:tgtEl>
                                      </p:cBhvr>
                                    </p:animEffect>
                                  </p:childTnLst>
                                </p:cTn>
                              </p:par>
                              <p:par>
                                <p:cTn id="59" presetID="12" presetClass="entr" presetSubtype="4" fill="hold" grpId="0" nodeType="withEffect">
                                  <p:stCondLst>
                                    <p:cond delay="0"/>
                                  </p:stCondLst>
                                  <p:childTnLst>
                                    <p:set>
                                      <p:cBhvr>
                                        <p:cTn id="60" dur="1" fill="hold">
                                          <p:stCondLst>
                                            <p:cond delay="0"/>
                                          </p:stCondLst>
                                        </p:cTn>
                                        <p:tgtEl>
                                          <p:spTgt spid="56"/>
                                        </p:tgtEl>
                                        <p:attrNameLst>
                                          <p:attrName>style.visibility</p:attrName>
                                        </p:attrNameLst>
                                      </p:cBhvr>
                                      <p:to>
                                        <p:strVal val="visible"/>
                                      </p:to>
                                    </p:set>
                                    <p:animEffect transition="in" filter="slide(fromBottom)">
                                      <p:cBhvr>
                                        <p:cTn id="61" dur="500"/>
                                        <p:tgtEl>
                                          <p:spTgt spid="56"/>
                                        </p:tgtEl>
                                      </p:cBhvr>
                                    </p:animEffect>
                                  </p:childTnLst>
                                </p:cTn>
                              </p:par>
                              <p:par>
                                <p:cTn id="62" presetID="12" presetClass="entr" presetSubtype="4" fill="hold" nodeType="with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slide(fromBottom)">
                                      <p:cBhvr>
                                        <p:cTn id="64" dur="500"/>
                                        <p:tgtEl>
                                          <p:spTgt spid="42"/>
                                        </p:tgtEl>
                                      </p:cBhvr>
                                    </p:animEffect>
                                  </p:childTnLst>
                                </p:cTn>
                              </p:par>
                              <p:par>
                                <p:cTn id="65" presetID="12" presetClass="entr" presetSubtype="4" fill="hold" grpId="0" nodeType="with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slide(fromBottom)">
                                      <p:cBhvr>
                                        <p:cTn id="6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9" grpId="0" animBg="1"/>
      <p:bldP spid="357380" grpId="0" animBg="1"/>
      <p:bldP spid="357381" grpId="0" animBg="1"/>
      <p:bldP spid="357396" grpId="0"/>
      <p:bldP spid="357397" grpId="0"/>
      <p:bldP spid="357398" grpId="0"/>
      <p:bldP spid="357383" grpId="0" animBg="1"/>
      <p:bldP spid="357400" grpId="0"/>
      <p:bldP spid="44" grpId="0" animBg="1"/>
      <p:bldP spid="45" grpId="0" animBg="1"/>
      <p:bldP spid="46" grpId="0" animBg="1"/>
      <p:bldP spid="357389" grpId="0" animBg="1"/>
      <p:bldP spid="357390" grpId="0" animBg="1"/>
      <p:bldP spid="357395" grpId="0"/>
      <p:bldP spid="55" grpId="0" animBg="1"/>
      <p:bldP spid="56" grpId="0" animBg="1"/>
      <p:bldP spid="43"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9" y="1214422"/>
            <a:ext cx="8572560" cy="2308324"/>
          </a:xfrm>
          <a:prstGeom prst="rect">
            <a:avLst/>
          </a:prstGeom>
        </p:spPr>
        <p:txBody>
          <a:bodyPr wrap="square">
            <a:spAutoFit/>
          </a:bodyPr>
          <a:lstStyle/>
          <a:p>
            <a:pPr algn="just"/>
            <a:r>
              <a:rPr lang="fa-IR" sz="3600" b="1" dirty="0" smtClean="0">
                <a:solidFill>
                  <a:srgbClr val="002060"/>
                </a:solidFill>
                <a:cs typeface="B Compset" pitchFamily="2" charset="-78"/>
                <a:hlinkClick r:id="rId3" action="ppaction://hlinksldjump"/>
              </a:rPr>
              <a:t>صورت اول</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در این صورت متعلق امر دوم قیدی دال بر تعدد دارد مثل صلِّ، و صلِّ صلاة أُخري. </a:t>
            </a:r>
          </a:p>
          <a:p>
            <a:pPr algn="just"/>
            <a:r>
              <a:rPr lang="fa-IR" sz="3600" b="1" dirty="0" smtClean="0">
                <a:solidFill>
                  <a:srgbClr val="002060"/>
                </a:solidFill>
                <a:cs typeface="B Compset" pitchFamily="2" charset="-78"/>
              </a:rPr>
              <a:t>این امر ظهور در تاسیس دارد چون دال بر تعدد است .</a:t>
            </a:r>
          </a:p>
        </p:txBody>
      </p:sp>
    </p:spTree>
  </p:cSld>
  <p:clrMapOvr>
    <a:masterClrMapping/>
  </p:clrMapOvr>
  <p:transition advClick="0">
    <p:dissolve/>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7" y="928671"/>
            <a:ext cx="8501123" cy="3416320"/>
          </a:xfrm>
          <a:prstGeom prst="rect">
            <a:avLst/>
          </a:prstGeom>
        </p:spPr>
        <p:txBody>
          <a:bodyPr wrap="square">
            <a:spAutoFit/>
          </a:bodyPr>
          <a:lstStyle/>
          <a:p>
            <a:pPr algn="just"/>
            <a:r>
              <a:rPr lang="fa-IR" sz="3600" b="1" dirty="0" smtClean="0">
                <a:solidFill>
                  <a:srgbClr val="002060"/>
                </a:solidFill>
                <a:cs typeface="B Compset" pitchFamily="2" charset="-78"/>
                <a:hlinkClick r:id="rId3" action="ppaction://hlinksldjump"/>
              </a:rPr>
              <a:t>صورت دوم</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در این صورت هر دو امر , سبب خاص دارد مثل إذا نمت فتوضّأ و إذا مسست ميّتاً فتوضّأ.</a:t>
            </a:r>
          </a:p>
          <a:p>
            <a:pPr algn="just"/>
            <a:r>
              <a:rPr lang="fa-IR" sz="3600" b="1" dirty="0" smtClean="0">
                <a:solidFill>
                  <a:srgbClr val="002060"/>
                </a:solidFill>
                <a:cs typeface="B Compset" pitchFamily="2" charset="-78"/>
              </a:rPr>
              <a:t>این امر هم ظهور در تاسیس دارد چون دال بر تعدد است . البته داخل در بحث تداخل مسببات می شود که اگر قائل به جواز تداخل شدیم یک وضو کفایت می کند و الا فلا .</a:t>
            </a:r>
          </a:p>
        </p:txBody>
      </p:sp>
    </p:spTree>
  </p:cSld>
  <p:clrMapOvr>
    <a:masterClrMapping/>
  </p:clrMapOvr>
  <p:transition advClick="0">
    <p:dissolv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928671"/>
            <a:ext cx="8858312" cy="3539430"/>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صورت سوم</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در این صورت یکی از دو امر , سبب دارد مثل توضأ و إذا بلت فتوضأ</a:t>
            </a:r>
          </a:p>
          <a:p>
            <a:pPr algn="just"/>
            <a:r>
              <a:rPr lang="fa-IR" sz="3200" b="1" dirty="0" smtClean="0">
                <a:solidFill>
                  <a:srgbClr val="002060"/>
                </a:solidFill>
                <a:cs typeface="B Compset" pitchFamily="2" charset="-78"/>
              </a:rPr>
              <a:t>این صورت سوم داخل در محل نزاع امر بعد از امر است و قول حق این است که نه دال بر تاکید است نه تاسیس چون هر دو هیئت دال بر تعدد بعث است چه تاکید و چه تاسیس.</a:t>
            </a:r>
          </a:p>
          <a:p>
            <a:pPr algn="just"/>
            <a:endParaRPr lang="fa-IR" sz="32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142985"/>
            <a:ext cx="8501123" cy="3970318"/>
          </a:xfrm>
          <a:prstGeom prst="rect">
            <a:avLst/>
          </a:prstGeom>
        </p:spPr>
        <p:txBody>
          <a:bodyPr wrap="square">
            <a:spAutoFit/>
          </a:bodyPr>
          <a:lstStyle/>
          <a:p>
            <a:pPr algn="just"/>
            <a:r>
              <a:rPr lang="fa-IR" sz="3600" b="1" dirty="0" smtClean="0">
                <a:solidFill>
                  <a:srgbClr val="002060"/>
                </a:solidFill>
                <a:cs typeface="B Compset" pitchFamily="2" charset="-78"/>
                <a:hlinkClick r:id="rId3" action="ppaction://hlinksldjump"/>
              </a:rPr>
              <a:t>صورت چهارم</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در این صورت هیچیک از دو امر سبب ندارد مثل صلّ و صلّ .</a:t>
            </a:r>
          </a:p>
          <a:p>
            <a:pPr algn="just"/>
            <a:r>
              <a:rPr lang="fa-IR" sz="3600" b="1" dirty="0" smtClean="0">
                <a:solidFill>
                  <a:srgbClr val="002060"/>
                </a:solidFill>
                <a:cs typeface="B Compset" pitchFamily="2" charset="-78"/>
              </a:rPr>
              <a:t>این صورت چهارم داخل در محل نزاع امر بعد از امر است و قول حق این است که نه دال بر تاکید است نه تاسیس چون هر دو هیئت دال بر تعدد بعث است چه تاکید و چه تاسیس.</a:t>
            </a:r>
          </a:p>
        </p:txBody>
      </p:sp>
    </p:spTree>
  </p:cSld>
  <p:clrMapOvr>
    <a:masterClrMapping/>
  </p:clrMapOvr>
  <p:transition advClick="0">
    <p:dissolve/>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00108"/>
            <a:ext cx="8001056" cy="5262979"/>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ماده نهى</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ماده نهى حروف " ن, هـ , ى " است که در لغت به معناى باز داشتن و در اصطلاح عبارت از اين است که شخصى عالى (داراى مقام بالا) از دانى (داراى مقام پايين) در خواست ترک فعلى را بکند و اين درخواست هم با به کار گيرى کلمه نهى و مشتقات آن صورت پذيرد. </a:t>
            </a:r>
          </a:p>
          <a:p>
            <a:pPr algn="just"/>
            <a:r>
              <a:rPr lang="fa-IR" sz="2400" b="1" dirty="0" smtClean="0">
                <a:solidFill>
                  <a:srgbClr val="002060"/>
                </a:solidFill>
                <a:cs typeface="B Compset" pitchFamily="2" charset="-78"/>
              </a:rPr>
              <a:t>در ميان متأخران مشهور است که معناى آن زجر و ردع (منع از فعل) است اما زجر و ردع اعتبارى نه تکوينى. </a:t>
            </a:r>
          </a:p>
          <a:p>
            <a:pPr algn="just"/>
            <a:r>
              <a:rPr lang="fa-IR" sz="2400" b="1" dirty="0" smtClean="0">
                <a:solidFill>
                  <a:srgbClr val="002060"/>
                </a:solidFill>
                <a:cs typeface="B Compset" pitchFamily="2" charset="-78"/>
              </a:rPr>
              <a:t>مشهور اصولى ها اعتقاد دارند نهى , در حرمت ظهور دارد و علو و استعلا هم در ان شرط است . </a:t>
            </a:r>
          </a:p>
          <a:p>
            <a:pPr algn="just"/>
            <a:r>
              <a:rPr lang="fa-IR" sz="2400" b="1" dirty="0" smtClean="0">
                <a:solidFill>
                  <a:srgbClr val="002060"/>
                </a:solidFill>
                <a:cs typeface="B Compset" pitchFamily="2" charset="-78"/>
              </a:rPr>
              <a:t>دلیل ظهور در حرمت مواردی است که در قران به ان اشاره شده است :</a:t>
            </a:r>
          </a:p>
          <a:p>
            <a:pPr algn="just"/>
            <a:r>
              <a:rPr lang="fa-IR" sz="2400" b="1" dirty="0" smtClean="0">
                <a:solidFill>
                  <a:srgbClr val="002060"/>
                </a:solidFill>
                <a:cs typeface="B Compset" pitchFamily="2" charset="-78"/>
              </a:rPr>
              <a:t>قوله سبحانه: (وَأَخذِهمُ الرِّبا وَ قَد نُهُوا عَنْهُ)</a:t>
            </a:r>
          </a:p>
          <a:p>
            <a:pPr algn="just"/>
            <a:r>
              <a:rPr lang="fa-IR" sz="2400" b="1" dirty="0" smtClean="0">
                <a:solidFill>
                  <a:srgbClr val="002060"/>
                </a:solidFill>
                <a:cs typeface="B Compset" pitchFamily="2" charset="-78"/>
              </a:rPr>
              <a:t>قوله سبحانه: (فَلَمّا عَتَوْا عَمّا نُهُوا عَنْهُ قُلْنا لَهُمْ کُوُنُوا قِرَدَة خاسِئين)</a:t>
            </a:r>
          </a:p>
          <a:p>
            <a:pPr algn="just"/>
            <a:r>
              <a:rPr lang="fa-IR" sz="2400" b="1" dirty="0" smtClean="0">
                <a:solidFill>
                  <a:srgbClr val="002060"/>
                </a:solidFill>
                <a:cs typeface="B Compset" pitchFamily="2" charset="-78"/>
              </a:rPr>
              <a:t>قوله سبحانه: (وَما آتاکُمُ الرّسُولُ فَخُذُوهُ وَما نَهاکُمْ عَنْهُ فَانْتَهُوا)</a:t>
            </a:r>
          </a:p>
          <a:p>
            <a:pPr algn="just"/>
            <a:r>
              <a:rPr lang="fa-IR" sz="2400" b="1" dirty="0" smtClean="0">
                <a:solidFill>
                  <a:srgbClr val="002060"/>
                </a:solidFill>
                <a:cs typeface="B Compset" pitchFamily="2" charset="-78"/>
              </a:rPr>
              <a:t>و بسیاری موارد دیگر که نشان می دهد که ماده نهی , ظهور در وجوب دارد .</a:t>
            </a:r>
            <a:endParaRPr lang="fa-IR" sz="24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285728"/>
            <a:ext cx="7929618" cy="600164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صيغه نهى</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صيغه نهى , صيغه اى است که بر طلب ترک و يا زجر (منع) از فعل دلالت کند, خواه به صورت جمله انشايى و فعل نهى باشد , مثل: " لا تفعل " و خواه به صورت تحذير مثل: " اياک ان تفعل " و خواه به صورت جمله اسمى خبرى مثل: " هذا الفعل ممنوع عليک " و يا به صورت جمله فعلى باشدمثل: " لا تفعل " که اِخبار در مقام انشا است . </a:t>
            </a:r>
          </a:p>
          <a:p>
            <a:pPr algn="just"/>
            <a:r>
              <a:rPr lang="fa-IR" sz="3200" b="1" dirty="0" smtClean="0">
                <a:solidFill>
                  <a:srgbClr val="002060"/>
                </a:solidFill>
                <a:cs typeface="B Compset" pitchFamily="2" charset="-78"/>
              </a:rPr>
              <a:t>حق این است که صیغه نهی برای زجر عن الفعل وضع شده است .</a:t>
            </a:r>
          </a:p>
          <a:p>
            <a:pPr algn="just"/>
            <a:r>
              <a:rPr lang="fa-IR" sz="3200" b="1" dirty="0" smtClean="0">
                <a:solidFill>
                  <a:srgbClr val="002060"/>
                </a:solidFill>
                <a:cs typeface="B Compset" pitchFamily="2" charset="-78"/>
              </a:rPr>
              <a:t>مشهور اصوليان برآن اند که صيغه نهى در حرمت ، ظهور دارد; هر چند درباره اين که اين ظهور، ناشى از وضع است يا اطلاق و يا عقل اختلاف وجود دارد.</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4000" cy="5262979"/>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فرق امر و نهی </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بيش تر عالمان اصول, اعتقاد دارند متعلق اوامر و نواهى, طبيعت است , نه فرد; زيرا غرض مولا به ذات طبيعت توجه دارد نه به حصه خاصى از آن </a:t>
            </a:r>
          </a:p>
          <a:p>
            <a:pPr algn="just"/>
            <a:r>
              <a:rPr lang="fa-IR" sz="2800" b="1" dirty="0" smtClean="0">
                <a:solidFill>
                  <a:srgbClr val="002060"/>
                </a:solidFill>
                <a:cs typeface="B Compset" pitchFamily="2" charset="-78"/>
              </a:rPr>
              <a:t>در 3 مورد هم امر و نهی با هم اختلاف دارند . </a:t>
            </a:r>
          </a:p>
          <a:p>
            <a:pPr algn="just"/>
            <a:r>
              <a:rPr lang="fa-IR" sz="2800" b="1" dirty="0" smtClean="0">
                <a:solidFill>
                  <a:srgbClr val="FF0000"/>
                </a:solidFill>
                <a:cs typeface="B Compset" pitchFamily="2" charset="-78"/>
              </a:rPr>
              <a:t>1- اختلاف من حيث الحقيقة</a:t>
            </a:r>
          </a:p>
          <a:p>
            <a:pPr algn="just"/>
            <a:r>
              <a:rPr lang="fa-IR" sz="2800" b="1" dirty="0" smtClean="0">
                <a:solidFill>
                  <a:srgbClr val="002060"/>
                </a:solidFill>
                <a:cs typeface="B Compset" pitchFamily="2" charset="-78"/>
              </a:rPr>
              <a:t>چون حقیقت امر , بعث انشایی است و حقیقت نهی زجر انشایی .</a:t>
            </a:r>
          </a:p>
          <a:p>
            <a:pPr algn="just"/>
            <a:r>
              <a:rPr lang="fa-IR" sz="2800" b="1" dirty="0" smtClean="0">
                <a:solidFill>
                  <a:srgbClr val="FF0000"/>
                </a:solidFill>
                <a:cs typeface="B Compset" pitchFamily="2" charset="-78"/>
              </a:rPr>
              <a:t>2- اختلاف من حيث المبادئ </a:t>
            </a:r>
          </a:p>
          <a:p>
            <a:pPr algn="just"/>
            <a:r>
              <a:rPr lang="fa-IR" sz="2800" b="1" dirty="0" smtClean="0">
                <a:solidFill>
                  <a:srgbClr val="002060"/>
                </a:solidFill>
                <a:cs typeface="B Compset" pitchFamily="2" charset="-78"/>
              </a:rPr>
              <a:t>چون مبدا امر , تصدیق مصلحت و شوق به ان است و مبدا نهی , تصدیق مفسده و انزجار از ان .</a:t>
            </a:r>
          </a:p>
          <a:p>
            <a:pPr algn="just"/>
            <a:r>
              <a:rPr lang="fa-IR" sz="2800" b="1" dirty="0" smtClean="0">
                <a:solidFill>
                  <a:srgbClr val="FF0000"/>
                </a:solidFill>
                <a:cs typeface="B Compset" pitchFamily="2" charset="-78"/>
              </a:rPr>
              <a:t>3- اختلاف من حيث الآثار </a:t>
            </a:r>
          </a:p>
          <a:p>
            <a:pPr algn="just"/>
            <a:r>
              <a:rPr lang="fa-IR" sz="2800" b="1" dirty="0" smtClean="0">
                <a:solidFill>
                  <a:srgbClr val="002060"/>
                </a:solidFill>
                <a:cs typeface="B Compset" pitchFamily="2" charset="-78"/>
              </a:rPr>
              <a:t>الإتيان بمتعلّق الأمر إطاعة يوجب المثوبة، والإتيان بمتعلّق النهي معصية توجب العقوبة .</a:t>
            </a:r>
          </a:p>
        </p:txBody>
      </p:sp>
    </p:spTree>
  </p:cSld>
  <p:clrMapOvr>
    <a:masterClrMapping/>
  </p:clrMapOvr>
  <p:transition advClick="0">
    <p:dissolv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409"/>
            <a:ext cx="9144000" cy="5509200"/>
          </a:xfrm>
          <a:prstGeom prst="rect">
            <a:avLst/>
          </a:prstGeom>
        </p:spPr>
        <p:txBody>
          <a:bodyPr wrap="square">
            <a:spAutoFit/>
          </a:bodyPr>
          <a:lstStyle/>
          <a:p>
            <a:pPr algn="just"/>
            <a:r>
              <a:rPr lang="fa-IR" sz="3200" b="1" dirty="0" smtClean="0">
                <a:solidFill>
                  <a:srgbClr val="002060"/>
                </a:solidFill>
                <a:cs typeface="B Compset" pitchFamily="2" charset="-78"/>
                <a:hlinkClick r:id="rId2" action="ppaction://hlinksldjump"/>
              </a:rPr>
              <a:t>ظهور صیغه نهی در حرمت</a:t>
            </a:r>
            <a:endParaRPr lang="fa-IR" sz="3200" b="1" dirty="0" smtClean="0">
              <a:solidFill>
                <a:srgbClr val="002060"/>
              </a:solidFill>
              <a:cs typeface="B Compset" pitchFamily="2" charset="-78"/>
            </a:endParaRPr>
          </a:p>
          <a:p>
            <a:pPr algn="just"/>
            <a:r>
              <a:rPr lang="fa-IR" sz="3200" b="1" dirty="0" smtClean="0">
                <a:solidFill>
                  <a:srgbClr val="FF0000"/>
                </a:solidFill>
                <a:cs typeface="B Compset" pitchFamily="2" charset="-78"/>
              </a:rPr>
              <a:t>اولا </a:t>
            </a:r>
          </a:p>
          <a:p>
            <a:pPr algn="just"/>
            <a:r>
              <a:rPr lang="fa-IR" sz="3200" b="1" smtClean="0">
                <a:solidFill>
                  <a:srgbClr val="002060"/>
                </a:solidFill>
                <a:cs typeface="B Compset" pitchFamily="2" charset="-78"/>
              </a:rPr>
              <a:t>امر , بعث </a:t>
            </a:r>
            <a:r>
              <a:rPr lang="fa-IR" sz="3200" b="1" dirty="0" smtClean="0">
                <a:solidFill>
                  <a:srgbClr val="002060"/>
                </a:solidFill>
                <a:cs typeface="B Compset" pitchFamily="2" charset="-78"/>
              </a:rPr>
              <a:t>انشایی </a:t>
            </a:r>
            <a:r>
              <a:rPr lang="fa-IR" sz="3200" b="1" smtClean="0">
                <a:solidFill>
                  <a:srgbClr val="002060"/>
                </a:solidFill>
                <a:cs typeface="B Compset" pitchFamily="2" charset="-78"/>
              </a:rPr>
              <a:t>و نهی, </a:t>
            </a:r>
            <a:r>
              <a:rPr lang="fa-IR" sz="3200" b="1" dirty="0" smtClean="0">
                <a:solidFill>
                  <a:srgbClr val="002060"/>
                </a:solidFill>
                <a:cs typeface="B Compset" pitchFamily="2" charset="-78"/>
              </a:rPr>
              <a:t>زجر انشایی است و وجوب و حرمت مدلول </a:t>
            </a:r>
            <a:r>
              <a:rPr lang="fa-IR" sz="3200" b="1" smtClean="0">
                <a:solidFill>
                  <a:srgbClr val="002060"/>
                </a:solidFill>
                <a:cs typeface="B Compset" pitchFamily="2" charset="-78"/>
              </a:rPr>
              <a:t>لفظ نیستند بلکه از خارج لفظ فهمیده می شود.</a:t>
            </a:r>
            <a:endParaRPr lang="fa-IR" sz="3200" b="1" dirty="0" smtClean="0">
              <a:solidFill>
                <a:srgbClr val="002060"/>
              </a:solidFill>
              <a:cs typeface="B Compset" pitchFamily="2" charset="-78"/>
            </a:endParaRPr>
          </a:p>
          <a:p>
            <a:pPr algn="just"/>
            <a:r>
              <a:rPr lang="fa-IR" sz="3200" b="1" dirty="0" smtClean="0">
                <a:solidFill>
                  <a:srgbClr val="FF0000"/>
                </a:solidFill>
                <a:cs typeface="B Compset" pitchFamily="2" charset="-78"/>
              </a:rPr>
              <a:t>ثانیا</a:t>
            </a:r>
          </a:p>
          <a:p>
            <a:pPr algn="just"/>
            <a:r>
              <a:rPr lang="fa-IR" sz="3200" b="1" dirty="0" smtClean="0">
                <a:solidFill>
                  <a:srgbClr val="002060"/>
                </a:solidFill>
                <a:cs typeface="B Compset" pitchFamily="2" charset="-78"/>
              </a:rPr>
              <a:t>اگر بعث مولی ناشی از اراده شدیده بود وجوب و اگر ناشی از کراهت شدیده بود , حرمت از ان انتزاع می شود .</a:t>
            </a:r>
          </a:p>
          <a:p>
            <a:pPr algn="just"/>
            <a:r>
              <a:rPr lang="fa-IR" sz="3200" b="1" dirty="0" smtClean="0">
                <a:solidFill>
                  <a:srgbClr val="FF0000"/>
                </a:solidFill>
                <a:cs typeface="B Compset" pitchFamily="2" charset="-78"/>
              </a:rPr>
              <a:t>ثالثا</a:t>
            </a:r>
          </a:p>
          <a:p>
            <a:pPr algn="just"/>
            <a:r>
              <a:rPr lang="fa-IR" sz="3200" b="1" dirty="0" smtClean="0">
                <a:solidFill>
                  <a:srgbClr val="002060"/>
                </a:solidFill>
                <a:cs typeface="B Compset" pitchFamily="2" charset="-78"/>
              </a:rPr>
              <a:t>اگر قرینه ای بر شدت و ضعف اراده و کراهت مولا نداشتیم عقل حکم می کند که امر مولا ظهور در وجوب و نهی او ظهور در حرمت دارد لضرورة تحصیل المومّن فی دائرة المولویة .</a:t>
            </a:r>
          </a:p>
        </p:txBody>
      </p:sp>
    </p:spTree>
  </p:cSld>
  <p:clrMapOvr>
    <a:masterClrMapping/>
  </p:clrMapOvr>
  <p:transition advClick="0">
    <p:dissolve/>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214414" y="1071546"/>
            <a:ext cx="7786742" cy="4524315"/>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عدم دلالت نهی بر مره و تکرار و فور و تراخی</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نهی هم مانند امر نه مادة و نه هیئة دلالتی بر مره و تکرار و فور و تراخی ندارد زیرا ماده نهی برای طبیعت صرفه وضع شده و صیغه نهی هم برای زجر عن الفعل .</a:t>
            </a:r>
          </a:p>
          <a:p>
            <a:pPr algn="just"/>
            <a:r>
              <a:rPr lang="fa-IR" sz="3200" b="1" dirty="0" smtClean="0">
                <a:solidFill>
                  <a:srgbClr val="FF0000"/>
                </a:solidFill>
                <a:cs typeface="B Compset" pitchFamily="2" charset="-78"/>
              </a:rPr>
              <a:t>نکته :</a:t>
            </a:r>
          </a:p>
          <a:p>
            <a:pPr algn="just"/>
            <a:r>
              <a:rPr lang="fa-IR" sz="3200" b="1" dirty="0" smtClean="0">
                <a:solidFill>
                  <a:srgbClr val="002060"/>
                </a:solidFill>
                <a:cs typeface="B Compset" pitchFamily="2" charset="-78"/>
              </a:rPr>
              <a:t>البته چون طبیعت نهی امتثال نمی شود الا بترک جمیع افرادش , عقل حکم می کند که هیچیک از افرادش را نباید انجام دهی و الا عصیان کرده ای که البته این غیر از دلالت لفظ بر تکرار است .</a:t>
            </a:r>
          </a:p>
        </p:txBody>
      </p:sp>
    </p:spTree>
  </p:cSld>
  <p:clrMapOvr>
    <a:masterClrMapping/>
  </p:clrMapOvr>
  <p:transition advClick="0">
    <p:dissolv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47693"/>
            <a:ext cx="8001056" cy="6186309"/>
          </a:xfrm>
          <a:prstGeom prst="rect">
            <a:avLst/>
          </a:prstGeom>
        </p:spPr>
        <p:txBody>
          <a:bodyPr wrap="square">
            <a:spAutoFit/>
          </a:bodyPr>
          <a:lstStyle/>
          <a:p>
            <a:pPr algn="just"/>
            <a:r>
              <a:rPr lang="fa-IR" sz="3600" b="1" dirty="0" smtClean="0">
                <a:solidFill>
                  <a:srgbClr val="002060"/>
                </a:solidFill>
                <a:cs typeface="B Compset" pitchFamily="2" charset="-78"/>
                <a:hlinkClick r:id="rId3" action="ppaction://hlinksldjump"/>
              </a:rPr>
              <a:t>اجتماع امر و نهى</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اجتماع امر و نهى يعنى اجتماع و تلاقى مأموربه و منهى عنه در شى ء واحد; به بيان ديگر, مراد از اجتماع امر و نهى اين است که يک فعل به سبب انطباق عنوان واجب بر آن, بدان امر شده باشد و در همان حال نيز, آن فعل به علت منطبق شدن عنوان حرام بر آن, مورد نهى قرار گرفته باشد مانند نماز در مکان غصبى که داراى دو عنوان است: </a:t>
            </a:r>
          </a:p>
          <a:p>
            <a:pPr algn="just"/>
            <a:r>
              <a:rPr lang="fa-IR" sz="3600" b="1" dirty="0" smtClean="0">
                <a:solidFill>
                  <a:srgbClr val="002060"/>
                </a:solidFill>
                <a:cs typeface="B Compset" pitchFamily="2" charset="-78"/>
              </a:rPr>
              <a:t> الف: عنوان نماز که با امر " صلّ " واجب گرديده</a:t>
            </a:r>
          </a:p>
          <a:p>
            <a:pPr algn="just"/>
            <a:r>
              <a:rPr lang="fa-IR" sz="3600" b="1" dirty="0" smtClean="0">
                <a:solidFill>
                  <a:srgbClr val="002060"/>
                </a:solidFill>
                <a:cs typeface="B Compset" pitchFamily="2" charset="-78"/>
              </a:rPr>
              <a:t> ب: عنوان غصب که با نهى " لا تغصب " حرام گشته است. </a:t>
            </a:r>
          </a:p>
        </p:txBody>
      </p:sp>
    </p:spTree>
  </p:cSld>
  <p:clrMapOvr>
    <a:masterClrMapping/>
  </p:clrMapOvr>
  <p:transition advClick="0">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1A8665">
                <a:gamma/>
                <a:shade val="46275"/>
                <a:invGamma/>
              </a:srgbClr>
            </a:gs>
            <a:gs pos="100000">
              <a:srgbClr val="1A8665"/>
            </a:gs>
          </a:gsLst>
          <a:lin ang="5400000" scaled="1"/>
        </a:gradFill>
        <a:effectLst/>
      </p:bgPr>
    </p:bg>
    <p:spTree>
      <p:nvGrpSpPr>
        <p:cNvPr id="1" name=""/>
        <p:cNvGrpSpPr/>
        <p:nvPr/>
      </p:nvGrpSpPr>
      <p:grpSpPr>
        <a:xfrm>
          <a:off x="0" y="0"/>
          <a:ext cx="0" cy="0"/>
          <a:chOff x="0" y="0"/>
          <a:chExt cx="0" cy="0"/>
        </a:xfrm>
      </p:grpSpPr>
      <p:sp>
        <p:nvSpPr>
          <p:cNvPr id="107542" name="Freeform 22"/>
          <p:cNvSpPr>
            <a:spLocks/>
          </p:cNvSpPr>
          <p:nvPr/>
        </p:nvSpPr>
        <p:spPr bwMode="gray">
          <a:xfrm>
            <a:off x="3721101" y="3834484"/>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CC66FF"/>
          </a:solidFill>
          <a:ln w="12700" cap="rnd" cmpd="sng">
            <a:noFill/>
            <a:prstDash val="solid"/>
            <a:round/>
            <a:headEnd type="none" w="med" len="med"/>
            <a:tailEnd type="none" w="med" len="med"/>
          </a:ln>
          <a:effectLst/>
        </p:spPr>
        <p:txBody>
          <a:bodyPr/>
          <a:lstStyle/>
          <a:p>
            <a:endParaRPr lang="fa-IR"/>
          </a:p>
        </p:txBody>
      </p:sp>
      <p:sp>
        <p:nvSpPr>
          <p:cNvPr id="107543" name="Freeform 23"/>
          <p:cNvSpPr>
            <a:spLocks/>
          </p:cNvSpPr>
          <p:nvPr/>
        </p:nvSpPr>
        <p:spPr bwMode="gray">
          <a:xfrm rot="3600000">
            <a:off x="2543175" y="3578895"/>
            <a:ext cx="2465388" cy="769939"/>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FF9966"/>
          </a:solidFill>
          <a:ln w="12700" cap="rnd" cmpd="sng">
            <a:noFill/>
            <a:prstDash val="solid"/>
            <a:round/>
            <a:headEnd type="none" w="med" len="med"/>
            <a:tailEnd type="none" w="med" len="med"/>
          </a:ln>
          <a:effectLst/>
        </p:spPr>
        <p:txBody>
          <a:bodyPr/>
          <a:lstStyle/>
          <a:p>
            <a:endParaRPr lang="fa-IR"/>
          </a:p>
        </p:txBody>
      </p:sp>
      <p:sp>
        <p:nvSpPr>
          <p:cNvPr id="107544" name="Freeform 24"/>
          <p:cNvSpPr>
            <a:spLocks/>
          </p:cNvSpPr>
          <p:nvPr/>
        </p:nvSpPr>
        <p:spPr bwMode="gray">
          <a:xfrm rot="7200000">
            <a:off x="2214562" y="2278733"/>
            <a:ext cx="2465388" cy="769939"/>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99CC00"/>
          </a:solidFill>
          <a:ln w="12700" cap="rnd" cmpd="sng">
            <a:noFill/>
            <a:prstDash val="solid"/>
            <a:round/>
            <a:headEnd type="none" w="med" len="med"/>
            <a:tailEnd type="none" w="med" len="med"/>
          </a:ln>
          <a:effectLst/>
        </p:spPr>
        <p:txBody>
          <a:bodyPr/>
          <a:lstStyle/>
          <a:p>
            <a:endParaRPr lang="fa-IR"/>
          </a:p>
        </p:txBody>
      </p:sp>
      <p:sp>
        <p:nvSpPr>
          <p:cNvPr id="107545" name="Freeform 25"/>
          <p:cNvSpPr>
            <a:spLocks/>
          </p:cNvSpPr>
          <p:nvPr/>
        </p:nvSpPr>
        <p:spPr bwMode="gray">
          <a:xfrm rot="10800000">
            <a:off x="2838451" y="1405608"/>
            <a:ext cx="2466975"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33CCCC"/>
          </a:solidFill>
          <a:ln w="12700" cap="rnd" cmpd="sng">
            <a:noFill/>
            <a:prstDash val="solid"/>
            <a:round/>
            <a:headEnd type="none" w="med" len="med"/>
            <a:tailEnd type="none" w="med" len="med"/>
          </a:ln>
          <a:effectLst/>
        </p:spPr>
        <p:txBody>
          <a:bodyPr/>
          <a:lstStyle/>
          <a:p>
            <a:endParaRPr lang="fa-IR"/>
          </a:p>
        </p:txBody>
      </p:sp>
      <p:sp>
        <p:nvSpPr>
          <p:cNvPr id="107546" name="Freeform 26"/>
          <p:cNvSpPr>
            <a:spLocks/>
          </p:cNvSpPr>
          <p:nvPr/>
        </p:nvSpPr>
        <p:spPr bwMode="gray">
          <a:xfrm rot="14400000">
            <a:off x="4089401" y="1700882"/>
            <a:ext cx="2465388" cy="769939"/>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6699FF"/>
          </a:solidFill>
          <a:ln w="12700" cap="rnd" cmpd="sng">
            <a:noFill/>
            <a:prstDash val="solid"/>
            <a:round/>
            <a:headEnd type="none" w="med" len="med"/>
            <a:tailEnd type="none" w="med" len="med"/>
          </a:ln>
          <a:effectLst/>
        </p:spPr>
        <p:txBody>
          <a:bodyPr/>
          <a:lstStyle/>
          <a:p>
            <a:endParaRPr lang="fa-IR"/>
          </a:p>
        </p:txBody>
      </p:sp>
      <p:sp>
        <p:nvSpPr>
          <p:cNvPr id="107547" name="Freeform 27"/>
          <p:cNvSpPr>
            <a:spLocks/>
          </p:cNvSpPr>
          <p:nvPr/>
        </p:nvSpPr>
        <p:spPr bwMode="gray">
          <a:xfrm rot="18000000">
            <a:off x="4419601" y="2915321"/>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9966FF"/>
          </a:solidFill>
          <a:ln w="12700" cap="rnd" cmpd="sng">
            <a:noFill/>
            <a:prstDash val="solid"/>
            <a:round/>
            <a:headEnd type="none" w="med" len="med"/>
            <a:tailEnd type="none" w="med" len="med"/>
          </a:ln>
          <a:effectLst/>
        </p:spPr>
        <p:txBody>
          <a:bodyPr/>
          <a:lstStyle/>
          <a:p>
            <a:endParaRPr lang="fa-IR"/>
          </a:p>
        </p:txBody>
      </p:sp>
      <p:grpSp>
        <p:nvGrpSpPr>
          <p:cNvPr id="2" name="Group 40"/>
          <p:cNvGrpSpPr>
            <a:grpSpLocks/>
          </p:cNvGrpSpPr>
          <p:nvPr/>
        </p:nvGrpSpPr>
        <p:grpSpPr bwMode="auto">
          <a:xfrm>
            <a:off x="3524251" y="1996158"/>
            <a:ext cx="2057400" cy="2057400"/>
            <a:chOff x="2016" y="1920"/>
            <a:chExt cx="1680" cy="1680"/>
          </a:xfrm>
        </p:grpSpPr>
        <p:sp>
          <p:nvSpPr>
            <p:cNvPr id="107561" name="Oval 41"/>
            <p:cNvSpPr>
              <a:spLocks noChangeArrowheads="1"/>
            </p:cNvSpPr>
            <p:nvPr/>
          </p:nvSpPr>
          <p:spPr bwMode="gray">
            <a:xfrm>
              <a:off x="2016" y="1920"/>
              <a:ext cx="1680" cy="1680"/>
            </a:xfrm>
            <a:prstGeom prst="ellipse">
              <a:avLst/>
            </a:prstGeom>
            <a:gradFill rotWithShape="1">
              <a:gsLst>
                <a:gs pos="0">
                  <a:srgbClr val="FF3300"/>
                </a:gs>
                <a:gs pos="100000">
                  <a:srgbClr val="FF3300">
                    <a:gamma/>
                    <a:shade val="24314"/>
                    <a:invGamma/>
                  </a:srgbClr>
                </a:gs>
              </a:gsLst>
              <a:lin ang="5400000" scaled="1"/>
            </a:gradFill>
            <a:ln w="9525">
              <a:solidFill>
                <a:srgbClr val="000000"/>
              </a:solidFill>
              <a:round/>
              <a:headEnd/>
              <a:tailEnd/>
            </a:ln>
            <a:effectLst/>
          </p:spPr>
          <p:txBody>
            <a:bodyPr wrap="none" anchor="ctr"/>
            <a:lstStyle/>
            <a:p>
              <a:endParaRPr lang="fa-IR" sz="2800"/>
            </a:p>
          </p:txBody>
        </p:sp>
        <p:sp>
          <p:nvSpPr>
            <p:cNvPr id="107562" name="Freeform 4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3300"/>
                </a:gs>
              </a:gsLst>
              <a:lin ang="5400000" scaled="1"/>
            </a:gradFill>
            <a:ln w="0">
              <a:noFill/>
              <a:prstDash val="solid"/>
              <a:round/>
              <a:headEnd/>
              <a:tailEnd/>
            </a:ln>
          </p:spPr>
          <p:txBody>
            <a:bodyPr/>
            <a:lstStyle/>
            <a:p>
              <a:endParaRPr lang="fa-IR" sz="2800"/>
            </a:p>
          </p:txBody>
        </p:sp>
      </p:grpSp>
      <p:sp>
        <p:nvSpPr>
          <p:cNvPr id="107563" name="Text Box 43"/>
          <p:cNvSpPr txBox="1">
            <a:spLocks noChangeArrowheads="1"/>
          </p:cNvSpPr>
          <p:nvPr/>
        </p:nvSpPr>
        <p:spPr bwMode="auto">
          <a:xfrm>
            <a:off x="6088740" y="3824958"/>
            <a:ext cx="2198038" cy="523220"/>
          </a:xfrm>
          <a:prstGeom prst="rect">
            <a:avLst/>
          </a:prstGeom>
          <a:noFill/>
          <a:ln w="9525" algn="ctr">
            <a:noFill/>
            <a:miter lim="800000"/>
            <a:headEnd/>
            <a:tailEnd/>
          </a:ln>
          <a:effectLst/>
        </p:spPr>
        <p:txBody>
          <a:bodyPr wrap="none">
            <a:spAutoFit/>
          </a:bodyPr>
          <a:lstStyle/>
          <a:p>
            <a:r>
              <a:rPr lang="fa-IR" sz="2800" b="1" dirty="0" smtClean="0">
                <a:solidFill>
                  <a:srgbClr val="FFFF00"/>
                </a:solidFill>
                <a:cs typeface="B Titr" pitchFamily="2" charset="-78"/>
                <a:hlinkClick r:id="rId2" action="ppaction://hlinksldjump"/>
              </a:rPr>
              <a:t>امر عقیب الحظر</a:t>
            </a:r>
            <a:endParaRPr lang="en-US" sz="2800" b="1" dirty="0">
              <a:solidFill>
                <a:srgbClr val="FFFF00"/>
              </a:solidFill>
              <a:cs typeface="B Titr" pitchFamily="2" charset="-78"/>
            </a:endParaRPr>
          </a:p>
        </p:txBody>
      </p:sp>
      <p:sp>
        <p:nvSpPr>
          <p:cNvPr id="107564" name="Text Box 44"/>
          <p:cNvSpPr txBox="1">
            <a:spLocks noChangeArrowheads="1"/>
          </p:cNvSpPr>
          <p:nvPr/>
        </p:nvSpPr>
        <p:spPr bwMode="auto">
          <a:xfrm>
            <a:off x="6521298" y="2148558"/>
            <a:ext cx="1625765" cy="523220"/>
          </a:xfrm>
          <a:prstGeom prst="rect">
            <a:avLst/>
          </a:prstGeom>
          <a:noFill/>
          <a:ln w="9525" algn="ctr">
            <a:noFill/>
            <a:miter lim="800000"/>
            <a:headEnd/>
            <a:tailEnd/>
          </a:ln>
          <a:effectLst/>
        </p:spPr>
        <p:txBody>
          <a:bodyPr wrap="none">
            <a:spAutoFit/>
          </a:bodyPr>
          <a:lstStyle/>
          <a:p>
            <a:r>
              <a:rPr lang="fa-IR" sz="2800" b="1" dirty="0" smtClean="0">
                <a:solidFill>
                  <a:srgbClr val="FFFF00"/>
                </a:solidFill>
                <a:cs typeface="B Titr" pitchFamily="2" charset="-78"/>
                <a:hlinkClick r:id="rId3" action="ppaction://hlinksldjump"/>
              </a:rPr>
              <a:t>مرة و تکرار</a:t>
            </a:r>
            <a:endParaRPr lang="en-US" sz="2800" b="1" dirty="0">
              <a:solidFill>
                <a:srgbClr val="FFFF00"/>
              </a:solidFill>
              <a:cs typeface="B Titr" pitchFamily="2" charset="-78"/>
            </a:endParaRPr>
          </a:p>
        </p:txBody>
      </p:sp>
      <p:sp>
        <p:nvSpPr>
          <p:cNvPr id="107566" name="Text Box 46"/>
          <p:cNvSpPr txBox="1">
            <a:spLocks noChangeArrowheads="1"/>
          </p:cNvSpPr>
          <p:nvPr/>
        </p:nvSpPr>
        <p:spPr bwMode="auto">
          <a:xfrm>
            <a:off x="1438215" y="1996158"/>
            <a:ext cx="1451038" cy="523220"/>
          </a:xfrm>
          <a:prstGeom prst="rect">
            <a:avLst/>
          </a:prstGeom>
          <a:noFill/>
          <a:ln w="9525" algn="ctr">
            <a:noFill/>
            <a:miter lim="800000"/>
            <a:headEnd/>
            <a:tailEnd/>
          </a:ln>
          <a:effectLst/>
        </p:spPr>
        <p:txBody>
          <a:bodyPr wrap="none">
            <a:spAutoFit/>
          </a:bodyPr>
          <a:lstStyle/>
          <a:p>
            <a:r>
              <a:rPr lang="fa-IR" sz="2800" b="1" dirty="0" smtClean="0">
                <a:solidFill>
                  <a:srgbClr val="FFFF00"/>
                </a:solidFill>
                <a:cs typeface="B Titr" pitchFamily="2" charset="-78"/>
                <a:hlinkClick r:id="rId4" action="ppaction://hlinksldjump"/>
              </a:rPr>
              <a:t>مفاد هیئت</a:t>
            </a:r>
            <a:endParaRPr lang="en-US" sz="2800" b="1" dirty="0">
              <a:solidFill>
                <a:srgbClr val="FFFF00"/>
              </a:solidFill>
              <a:cs typeface="B Titr" pitchFamily="2" charset="-78"/>
            </a:endParaRPr>
          </a:p>
        </p:txBody>
      </p:sp>
      <p:sp>
        <p:nvSpPr>
          <p:cNvPr id="107567" name="Text Box 47"/>
          <p:cNvSpPr txBox="1">
            <a:spLocks noChangeArrowheads="1"/>
          </p:cNvSpPr>
          <p:nvPr/>
        </p:nvSpPr>
        <p:spPr bwMode="auto">
          <a:xfrm>
            <a:off x="252915" y="3901158"/>
            <a:ext cx="2871299" cy="523220"/>
          </a:xfrm>
          <a:prstGeom prst="rect">
            <a:avLst/>
          </a:prstGeom>
          <a:noFill/>
          <a:ln w="9525" algn="ctr">
            <a:noFill/>
            <a:miter lim="800000"/>
            <a:headEnd/>
            <a:tailEnd/>
          </a:ln>
          <a:effectLst/>
        </p:spPr>
        <p:txBody>
          <a:bodyPr wrap="none">
            <a:spAutoFit/>
          </a:bodyPr>
          <a:lstStyle/>
          <a:p>
            <a:r>
              <a:rPr lang="fa-IR" sz="2800" b="1" dirty="0" smtClean="0">
                <a:solidFill>
                  <a:srgbClr val="FFFF00"/>
                </a:solidFill>
                <a:cs typeface="B Titr" pitchFamily="2" charset="-78"/>
                <a:hlinkClick r:id="rId5" action="ppaction://hlinksldjump"/>
              </a:rPr>
              <a:t>دلالت هیئت بر وجوب</a:t>
            </a:r>
            <a:endParaRPr lang="en-US" sz="2800" b="1" dirty="0">
              <a:solidFill>
                <a:srgbClr val="FFFF00"/>
              </a:solidFill>
              <a:cs typeface="B Titr" pitchFamily="2" charset="-78"/>
            </a:endParaRPr>
          </a:p>
        </p:txBody>
      </p:sp>
      <p:sp>
        <p:nvSpPr>
          <p:cNvPr id="107568" name="Text Box 48"/>
          <p:cNvSpPr txBox="1">
            <a:spLocks noChangeArrowheads="1"/>
          </p:cNvSpPr>
          <p:nvPr/>
        </p:nvSpPr>
        <p:spPr bwMode="auto">
          <a:xfrm>
            <a:off x="2928926" y="5120359"/>
            <a:ext cx="3500463" cy="523220"/>
          </a:xfrm>
          <a:prstGeom prst="rect">
            <a:avLst/>
          </a:prstGeom>
          <a:noFill/>
          <a:ln w="9525" algn="ctr">
            <a:noFill/>
            <a:miter lim="800000"/>
            <a:headEnd/>
            <a:tailEnd/>
          </a:ln>
          <a:effectLst/>
        </p:spPr>
        <p:txBody>
          <a:bodyPr wrap="square">
            <a:spAutoFit/>
          </a:bodyPr>
          <a:lstStyle/>
          <a:p>
            <a:r>
              <a:rPr lang="fa-IR" sz="2800" b="1" dirty="0" smtClean="0">
                <a:solidFill>
                  <a:srgbClr val="FFFF00"/>
                </a:solidFill>
                <a:cs typeface="B Titr" pitchFamily="2" charset="-78"/>
                <a:hlinkClick r:id="rId6" action="ppaction://hlinksldjump"/>
              </a:rPr>
              <a:t>طرق دیگر مفید للوجوب</a:t>
            </a:r>
            <a:endParaRPr lang="en-US" sz="2800" b="1" dirty="0">
              <a:solidFill>
                <a:srgbClr val="FFFF00"/>
              </a:solidFill>
              <a:cs typeface="B Titr" pitchFamily="2" charset="-78"/>
            </a:endParaRPr>
          </a:p>
        </p:txBody>
      </p:sp>
      <p:sp>
        <p:nvSpPr>
          <p:cNvPr id="107569" name="Text Box 49"/>
          <p:cNvSpPr txBox="1">
            <a:spLocks noChangeArrowheads="1"/>
          </p:cNvSpPr>
          <p:nvPr/>
        </p:nvSpPr>
        <p:spPr bwMode="auto">
          <a:xfrm>
            <a:off x="5313430" y="929358"/>
            <a:ext cx="1766829" cy="523220"/>
          </a:xfrm>
          <a:prstGeom prst="rect">
            <a:avLst/>
          </a:prstGeom>
          <a:noFill/>
          <a:ln w="9525" algn="ctr">
            <a:noFill/>
            <a:miter lim="800000"/>
            <a:headEnd/>
            <a:tailEnd/>
          </a:ln>
          <a:effectLst/>
        </p:spPr>
        <p:txBody>
          <a:bodyPr wrap="none">
            <a:spAutoFit/>
          </a:bodyPr>
          <a:lstStyle/>
          <a:p>
            <a:r>
              <a:rPr lang="fa-IR" sz="2800" b="1" dirty="0" smtClean="0">
                <a:solidFill>
                  <a:srgbClr val="FFFF00"/>
                </a:solidFill>
                <a:cs typeface="B Titr" pitchFamily="2" charset="-78"/>
                <a:hlinkClick r:id="rId7" action="ppaction://hlinksldjump"/>
              </a:rPr>
              <a:t>فور و تراخی</a:t>
            </a:r>
            <a:endParaRPr lang="en-US" sz="2800" b="1" dirty="0">
              <a:solidFill>
                <a:srgbClr val="FFFF00"/>
              </a:solidFill>
              <a:cs typeface="B Titr" pitchFamily="2" charset="-78"/>
            </a:endParaRPr>
          </a:p>
        </p:txBody>
      </p:sp>
      <p:sp>
        <p:nvSpPr>
          <p:cNvPr id="107571" name="Text Box 51"/>
          <p:cNvSpPr txBox="1">
            <a:spLocks noChangeArrowheads="1"/>
          </p:cNvSpPr>
          <p:nvPr/>
        </p:nvSpPr>
        <p:spPr bwMode="gray">
          <a:xfrm>
            <a:off x="3581400" y="2290228"/>
            <a:ext cx="1905000" cy="1077218"/>
          </a:xfrm>
          <a:prstGeom prst="rect">
            <a:avLst/>
          </a:prstGeom>
          <a:noFill/>
          <a:ln w="9525">
            <a:noFill/>
            <a:miter lim="800000"/>
            <a:headEnd/>
            <a:tailEnd/>
          </a:ln>
          <a:effectLst/>
        </p:spPr>
        <p:txBody>
          <a:bodyPr>
            <a:spAutoFit/>
          </a:bodyPr>
          <a:lstStyle/>
          <a:p>
            <a:r>
              <a:rPr lang="fa-IR" sz="2400" b="1" dirty="0" smtClean="0">
                <a:solidFill>
                  <a:srgbClr val="FFFF00"/>
                </a:solidFill>
                <a:effectLst>
                  <a:outerShdw blurRad="38100" dist="38100" dir="2700000" algn="tl">
                    <a:srgbClr val="000000"/>
                  </a:outerShdw>
                </a:effectLst>
                <a:cs typeface="B Titr" pitchFamily="2" charset="-78"/>
              </a:rPr>
              <a:t>          </a:t>
            </a:r>
            <a:r>
              <a:rPr lang="fa-IR" sz="2400" b="1" dirty="0" smtClean="0">
                <a:solidFill>
                  <a:schemeClr val="accent4">
                    <a:lumMod val="10000"/>
                  </a:schemeClr>
                </a:solidFill>
                <a:cs typeface="B Titr" pitchFamily="2" charset="-78"/>
              </a:rPr>
              <a:t>(2)</a:t>
            </a:r>
          </a:p>
          <a:p>
            <a:r>
              <a:rPr lang="fa-IR" sz="4000" b="1" dirty="0" smtClean="0">
                <a:solidFill>
                  <a:srgbClr val="FFFF00"/>
                </a:solidFill>
                <a:effectLst>
                  <a:outerShdw blurRad="38100" dist="38100" dir="2700000" algn="tl">
                    <a:srgbClr val="000000"/>
                  </a:outerShdw>
                </a:effectLst>
                <a:cs typeface="B Titr" pitchFamily="2" charset="-78"/>
                <a:hlinkClick r:id="rId8" action="ppaction://hlinksldjump"/>
              </a:rPr>
              <a:t>هیئت امر</a:t>
            </a:r>
            <a:endParaRPr lang="en-US" sz="4000" b="1" dirty="0">
              <a:solidFill>
                <a:srgbClr val="FFFF00"/>
              </a:solidFill>
              <a:effectLst>
                <a:outerShdw blurRad="38100" dist="38100" dir="2700000" algn="tl">
                  <a:srgbClr val="000000"/>
                </a:outerShdw>
              </a:effectLst>
              <a:cs typeface="B Titr" pitchFamily="2" charset="-78"/>
            </a:endParaRPr>
          </a:p>
        </p:txBody>
      </p:sp>
      <p:sp>
        <p:nvSpPr>
          <p:cNvPr id="18" name="Action Button: Return 17">
            <a:hlinkClick r:id="rId9" action="ppaction://hlinksldjump" highlightClick="1"/>
          </p:cNvPr>
          <p:cNvSpPr/>
          <p:nvPr/>
        </p:nvSpPr>
        <p:spPr bwMode="auto">
          <a:xfrm>
            <a:off x="4857752" y="2357430"/>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107542"/>
                                        </p:tgtEl>
                                        <p:attrNameLst>
                                          <p:attrName>style.visibility</p:attrName>
                                        </p:attrNameLst>
                                      </p:cBhvr>
                                      <p:to>
                                        <p:strVal val="visible"/>
                                      </p:to>
                                    </p:set>
                                    <p:animEffect transition="in" filter="wheel(4)">
                                      <p:cBhvr>
                                        <p:cTn id="7" dur="2000"/>
                                        <p:tgtEl>
                                          <p:spTgt spid="107542"/>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107543"/>
                                        </p:tgtEl>
                                        <p:attrNameLst>
                                          <p:attrName>style.visibility</p:attrName>
                                        </p:attrNameLst>
                                      </p:cBhvr>
                                      <p:to>
                                        <p:strVal val="visible"/>
                                      </p:to>
                                    </p:set>
                                    <p:animEffect transition="in" filter="wheel(4)">
                                      <p:cBhvr>
                                        <p:cTn id="10" dur="2000"/>
                                        <p:tgtEl>
                                          <p:spTgt spid="107543"/>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107544"/>
                                        </p:tgtEl>
                                        <p:attrNameLst>
                                          <p:attrName>style.visibility</p:attrName>
                                        </p:attrNameLst>
                                      </p:cBhvr>
                                      <p:to>
                                        <p:strVal val="visible"/>
                                      </p:to>
                                    </p:set>
                                    <p:animEffect transition="in" filter="wheel(4)">
                                      <p:cBhvr>
                                        <p:cTn id="13" dur="2000"/>
                                        <p:tgtEl>
                                          <p:spTgt spid="107544"/>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107545"/>
                                        </p:tgtEl>
                                        <p:attrNameLst>
                                          <p:attrName>style.visibility</p:attrName>
                                        </p:attrNameLst>
                                      </p:cBhvr>
                                      <p:to>
                                        <p:strVal val="visible"/>
                                      </p:to>
                                    </p:set>
                                    <p:animEffect transition="in" filter="wheel(4)">
                                      <p:cBhvr>
                                        <p:cTn id="16" dur="2000"/>
                                        <p:tgtEl>
                                          <p:spTgt spid="107545"/>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107546"/>
                                        </p:tgtEl>
                                        <p:attrNameLst>
                                          <p:attrName>style.visibility</p:attrName>
                                        </p:attrNameLst>
                                      </p:cBhvr>
                                      <p:to>
                                        <p:strVal val="visible"/>
                                      </p:to>
                                    </p:set>
                                    <p:animEffect transition="in" filter="wheel(4)">
                                      <p:cBhvr>
                                        <p:cTn id="19" dur="2000"/>
                                        <p:tgtEl>
                                          <p:spTgt spid="107546"/>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107547"/>
                                        </p:tgtEl>
                                        <p:attrNameLst>
                                          <p:attrName>style.visibility</p:attrName>
                                        </p:attrNameLst>
                                      </p:cBhvr>
                                      <p:to>
                                        <p:strVal val="visible"/>
                                      </p:to>
                                    </p:set>
                                    <p:animEffect transition="in" filter="wheel(4)">
                                      <p:cBhvr>
                                        <p:cTn id="22" dur="2000"/>
                                        <p:tgtEl>
                                          <p:spTgt spid="107547"/>
                                        </p:tgtEl>
                                      </p:cBhvr>
                                    </p:animEffect>
                                  </p:childTnLst>
                                </p:cTn>
                              </p:par>
                              <p:par>
                                <p:cTn id="23" presetID="21" presetClass="entr" presetSubtype="4"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heel(4)">
                                      <p:cBhvr>
                                        <p:cTn id="25" dur="2000"/>
                                        <p:tgtEl>
                                          <p:spTgt spid="2"/>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107563"/>
                                        </p:tgtEl>
                                        <p:attrNameLst>
                                          <p:attrName>style.visibility</p:attrName>
                                        </p:attrNameLst>
                                      </p:cBhvr>
                                      <p:to>
                                        <p:strVal val="visible"/>
                                      </p:to>
                                    </p:set>
                                    <p:animEffect transition="in" filter="wheel(4)">
                                      <p:cBhvr>
                                        <p:cTn id="28" dur="2000"/>
                                        <p:tgtEl>
                                          <p:spTgt spid="107563"/>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107564"/>
                                        </p:tgtEl>
                                        <p:attrNameLst>
                                          <p:attrName>style.visibility</p:attrName>
                                        </p:attrNameLst>
                                      </p:cBhvr>
                                      <p:to>
                                        <p:strVal val="visible"/>
                                      </p:to>
                                    </p:set>
                                    <p:animEffect transition="in" filter="wheel(4)">
                                      <p:cBhvr>
                                        <p:cTn id="31" dur="2000"/>
                                        <p:tgtEl>
                                          <p:spTgt spid="107564"/>
                                        </p:tgtEl>
                                      </p:cBhvr>
                                    </p:animEffect>
                                  </p:childTnLst>
                                </p:cTn>
                              </p:par>
                              <p:par>
                                <p:cTn id="32" presetID="21" presetClass="entr" presetSubtype="4" fill="hold" grpId="0" nodeType="withEffect">
                                  <p:stCondLst>
                                    <p:cond delay="0"/>
                                  </p:stCondLst>
                                  <p:childTnLst>
                                    <p:set>
                                      <p:cBhvr>
                                        <p:cTn id="33" dur="1" fill="hold">
                                          <p:stCondLst>
                                            <p:cond delay="0"/>
                                          </p:stCondLst>
                                        </p:cTn>
                                        <p:tgtEl>
                                          <p:spTgt spid="107566"/>
                                        </p:tgtEl>
                                        <p:attrNameLst>
                                          <p:attrName>style.visibility</p:attrName>
                                        </p:attrNameLst>
                                      </p:cBhvr>
                                      <p:to>
                                        <p:strVal val="visible"/>
                                      </p:to>
                                    </p:set>
                                    <p:animEffect transition="in" filter="wheel(4)">
                                      <p:cBhvr>
                                        <p:cTn id="34" dur="2000"/>
                                        <p:tgtEl>
                                          <p:spTgt spid="107566"/>
                                        </p:tgtEl>
                                      </p:cBhvr>
                                    </p:animEffect>
                                  </p:childTnLst>
                                </p:cTn>
                              </p:par>
                              <p:par>
                                <p:cTn id="35" presetID="21" presetClass="entr" presetSubtype="4" fill="hold" grpId="0" nodeType="withEffect">
                                  <p:stCondLst>
                                    <p:cond delay="0"/>
                                  </p:stCondLst>
                                  <p:childTnLst>
                                    <p:set>
                                      <p:cBhvr>
                                        <p:cTn id="36" dur="1" fill="hold">
                                          <p:stCondLst>
                                            <p:cond delay="0"/>
                                          </p:stCondLst>
                                        </p:cTn>
                                        <p:tgtEl>
                                          <p:spTgt spid="107567"/>
                                        </p:tgtEl>
                                        <p:attrNameLst>
                                          <p:attrName>style.visibility</p:attrName>
                                        </p:attrNameLst>
                                      </p:cBhvr>
                                      <p:to>
                                        <p:strVal val="visible"/>
                                      </p:to>
                                    </p:set>
                                    <p:animEffect transition="in" filter="wheel(4)">
                                      <p:cBhvr>
                                        <p:cTn id="37" dur="2000"/>
                                        <p:tgtEl>
                                          <p:spTgt spid="107567"/>
                                        </p:tgtEl>
                                      </p:cBhvr>
                                    </p:animEffect>
                                  </p:childTnLst>
                                </p:cTn>
                              </p:par>
                              <p:par>
                                <p:cTn id="38" presetID="21" presetClass="entr" presetSubtype="4" fill="hold" grpId="0" nodeType="withEffect">
                                  <p:stCondLst>
                                    <p:cond delay="0"/>
                                  </p:stCondLst>
                                  <p:childTnLst>
                                    <p:set>
                                      <p:cBhvr>
                                        <p:cTn id="39" dur="1" fill="hold">
                                          <p:stCondLst>
                                            <p:cond delay="0"/>
                                          </p:stCondLst>
                                        </p:cTn>
                                        <p:tgtEl>
                                          <p:spTgt spid="107568"/>
                                        </p:tgtEl>
                                        <p:attrNameLst>
                                          <p:attrName>style.visibility</p:attrName>
                                        </p:attrNameLst>
                                      </p:cBhvr>
                                      <p:to>
                                        <p:strVal val="visible"/>
                                      </p:to>
                                    </p:set>
                                    <p:animEffect transition="in" filter="wheel(4)">
                                      <p:cBhvr>
                                        <p:cTn id="40" dur="2000"/>
                                        <p:tgtEl>
                                          <p:spTgt spid="107568"/>
                                        </p:tgtEl>
                                      </p:cBhvr>
                                    </p:animEffect>
                                  </p:childTnLst>
                                </p:cTn>
                              </p:par>
                              <p:par>
                                <p:cTn id="41" presetID="21" presetClass="entr" presetSubtype="4" fill="hold" grpId="0" nodeType="withEffect">
                                  <p:stCondLst>
                                    <p:cond delay="0"/>
                                  </p:stCondLst>
                                  <p:childTnLst>
                                    <p:set>
                                      <p:cBhvr>
                                        <p:cTn id="42" dur="1" fill="hold">
                                          <p:stCondLst>
                                            <p:cond delay="0"/>
                                          </p:stCondLst>
                                        </p:cTn>
                                        <p:tgtEl>
                                          <p:spTgt spid="107569"/>
                                        </p:tgtEl>
                                        <p:attrNameLst>
                                          <p:attrName>style.visibility</p:attrName>
                                        </p:attrNameLst>
                                      </p:cBhvr>
                                      <p:to>
                                        <p:strVal val="visible"/>
                                      </p:to>
                                    </p:set>
                                    <p:animEffect transition="in" filter="wheel(4)">
                                      <p:cBhvr>
                                        <p:cTn id="43" dur="2000"/>
                                        <p:tgtEl>
                                          <p:spTgt spid="107569"/>
                                        </p:tgtEl>
                                      </p:cBhvr>
                                    </p:animEffect>
                                  </p:childTnLst>
                                </p:cTn>
                              </p:par>
                              <p:par>
                                <p:cTn id="44" presetID="21" presetClass="entr" presetSubtype="4" fill="hold" grpId="0" nodeType="withEffect">
                                  <p:stCondLst>
                                    <p:cond delay="0"/>
                                  </p:stCondLst>
                                  <p:childTnLst>
                                    <p:set>
                                      <p:cBhvr>
                                        <p:cTn id="45" dur="1" fill="hold">
                                          <p:stCondLst>
                                            <p:cond delay="0"/>
                                          </p:stCondLst>
                                        </p:cTn>
                                        <p:tgtEl>
                                          <p:spTgt spid="107571"/>
                                        </p:tgtEl>
                                        <p:attrNameLst>
                                          <p:attrName>style.visibility</p:attrName>
                                        </p:attrNameLst>
                                      </p:cBhvr>
                                      <p:to>
                                        <p:strVal val="visible"/>
                                      </p:to>
                                    </p:set>
                                    <p:animEffect transition="in" filter="wheel(4)">
                                      <p:cBhvr>
                                        <p:cTn id="46" dur="2000"/>
                                        <p:tgtEl>
                                          <p:spTgt spid="107571"/>
                                        </p:tgtEl>
                                      </p:cBhvr>
                                    </p:animEffect>
                                  </p:childTnLst>
                                </p:cTn>
                              </p:par>
                              <p:par>
                                <p:cTn id="47" presetID="21" presetClass="entr" presetSubtype="4"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heel(4)">
                                      <p:cBhvr>
                                        <p:cTn id="49"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2" grpId="0" animBg="1"/>
      <p:bldP spid="107543" grpId="0" animBg="1"/>
      <p:bldP spid="107544" grpId="0" animBg="1"/>
      <p:bldP spid="107545" grpId="0" animBg="1"/>
      <p:bldP spid="107546" grpId="0" animBg="1"/>
      <p:bldP spid="107547" grpId="0" animBg="1"/>
      <p:bldP spid="107563" grpId="0"/>
      <p:bldP spid="107564" grpId="0"/>
      <p:bldP spid="107566" grpId="0"/>
      <p:bldP spid="107567" grpId="0"/>
      <p:bldP spid="107568" grpId="0"/>
      <p:bldP spid="107569" grpId="0"/>
      <p:bldP spid="107571" grpId="0"/>
      <p:bldP spid="18"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4000" cy="5478423"/>
          </a:xfrm>
          <a:prstGeom prst="rect">
            <a:avLst/>
          </a:prstGeom>
        </p:spPr>
        <p:txBody>
          <a:bodyPr wrap="square">
            <a:spAutoFit/>
          </a:bodyPr>
          <a:lstStyle/>
          <a:p>
            <a:pPr algn="just"/>
            <a:r>
              <a:rPr lang="fa-IR" sz="2500" b="1" dirty="0" smtClean="0">
                <a:solidFill>
                  <a:srgbClr val="002060"/>
                </a:solidFill>
                <a:cs typeface="B Compset" pitchFamily="2" charset="-78"/>
                <a:hlinkClick r:id="rId4" action="ppaction://hlinksldjump"/>
              </a:rPr>
              <a:t>انواع اجتماع</a:t>
            </a:r>
            <a:endParaRPr lang="fa-IR" sz="2500" b="1" dirty="0" smtClean="0">
              <a:solidFill>
                <a:srgbClr val="002060"/>
              </a:solidFill>
              <a:cs typeface="B Compset" pitchFamily="2" charset="-78"/>
            </a:endParaRPr>
          </a:p>
          <a:p>
            <a:pPr algn="just"/>
            <a:r>
              <a:rPr lang="fa-IR" sz="2500" b="1" dirty="0" smtClean="0">
                <a:solidFill>
                  <a:srgbClr val="FF0000"/>
                </a:solidFill>
                <a:cs typeface="B Compset" pitchFamily="2" charset="-78"/>
              </a:rPr>
              <a:t>اجتماع آمری : </a:t>
            </a:r>
            <a:r>
              <a:rPr lang="fa-IR" sz="2500" b="1" dirty="0" smtClean="0">
                <a:solidFill>
                  <a:srgbClr val="002060"/>
                </a:solidFill>
                <a:cs typeface="B Compset" pitchFamily="2" charset="-78"/>
              </a:rPr>
              <a:t>به معناى اجتماع امر و نهى در مقام انشاء و جعل است یعنی مکلِّف و مکلَّف و مکلَّف به در امر و نهی متحدند مثل صل في ساعة کذا ولا تصل فيها فی تلک الساعة.</a:t>
            </a:r>
          </a:p>
          <a:p>
            <a:pPr algn="just"/>
            <a:r>
              <a:rPr lang="fa-IR" sz="2500" b="1" dirty="0" smtClean="0">
                <a:solidFill>
                  <a:srgbClr val="FF0000"/>
                </a:solidFill>
                <a:cs typeface="B Compset" pitchFamily="2" charset="-78"/>
              </a:rPr>
              <a:t>اجتماع ماموری : </a:t>
            </a:r>
            <a:r>
              <a:rPr lang="fa-IR" sz="2500" b="1" dirty="0" smtClean="0">
                <a:solidFill>
                  <a:srgbClr val="002060"/>
                </a:solidFill>
                <a:cs typeface="B Compset" pitchFamily="2" charset="-78"/>
              </a:rPr>
              <a:t>به معناى اجتماع امر و نهى در مقام امتثال است یعنی مکلِّف و مکلَّف متحدند اما مکلَّف به مختلف است مثل صل ولا تغصب .</a:t>
            </a:r>
          </a:p>
          <a:p>
            <a:pPr algn="just"/>
            <a:r>
              <a:rPr lang="fa-IR" sz="2500" b="1" dirty="0" smtClean="0">
                <a:solidFill>
                  <a:srgbClr val="FF0000"/>
                </a:solidFill>
                <a:cs typeface="B Compset" pitchFamily="2" charset="-78"/>
              </a:rPr>
              <a:t>اجتماع موردی : </a:t>
            </a:r>
            <a:r>
              <a:rPr lang="fa-IR" sz="2500" b="1" dirty="0" smtClean="0">
                <a:solidFill>
                  <a:srgbClr val="002060"/>
                </a:solidFill>
                <a:cs typeface="B Compset" pitchFamily="2" charset="-78"/>
              </a:rPr>
              <a:t>اجتماع موردى در مقابل اجتماع حقيقى امر و نهى قرار دارد و به معناى اجتماع دو عنوان مأمور به و منهى عنه در دو فعل مقارن, در زمان واحد است , به گونه اى که يکى از آن ها مطابق با عنوان واجب و ديگرى مطابق با عنوان حرام است , مانند اين که در وسط نماز به زن اجنبى نظر کند. در چنين حالتى نه نظر به اجنبى, مطابق " عنوان صلاة " است و نه صلاة, مطابق " عنوان نظر به اجنبى " و نه اين دو فعل واحدند; بنابراين, اجتماع دو عنوان در معنون واحد حاصل نشده است ; بلکه دو عنوان و دو معنون است , و تخصصاً از بحث اجتماع امر و نهى خارج مى باشد و اجتماع آن ها به اتفاق همه علما ايرادى ندارد پس محل نزاع ما فقط اجتماع ماموری است .</a:t>
            </a:r>
          </a:p>
          <a:p>
            <a:pPr algn="just"/>
            <a:endParaRPr lang="fa-IR" sz="25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 y="-24"/>
            <a:ext cx="9072562" cy="6494085"/>
          </a:xfrm>
          <a:prstGeom prst="rect">
            <a:avLst/>
          </a:prstGeom>
        </p:spPr>
        <p:txBody>
          <a:bodyPr wrap="square">
            <a:spAutoFit/>
          </a:bodyPr>
          <a:lstStyle/>
          <a:p>
            <a:pPr algn="just"/>
            <a:r>
              <a:rPr lang="fa-IR" sz="2600" b="1" dirty="0" smtClean="0">
                <a:solidFill>
                  <a:srgbClr val="002060"/>
                </a:solidFill>
                <a:cs typeface="B Compset" pitchFamily="2" charset="-78"/>
                <a:hlinkClick r:id="rId3" action="ppaction://hlinksldjump"/>
              </a:rPr>
              <a:t>مقصود از واحد</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مقصود از واحد در باب اجتماع امر و نهى, فعل واحدى است که محل اجتماع دو عنوان گرديده و لفظ واحد در اين مقام در مقابل متعدد آمده نه در مقابل کلى; يعنى اتحاد مصداقی دارند اگر چه مفهوما متغایرند که همان واحد شخصی است .</a:t>
            </a:r>
          </a:p>
          <a:p>
            <a:pPr algn="just"/>
            <a:r>
              <a:rPr lang="fa-IR" sz="2600" b="1" dirty="0" smtClean="0">
                <a:solidFill>
                  <a:srgbClr val="FF0000"/>
                </a:solidFill>
                <a:cs typeface="B Compset" pitchFamily="2" charset="-78"/>
              </a:rPr>
              <a:t>با قید اتحاد دو چیز خارج می شود :</a:t>
            </a:r>
          </a:p>
          <a:p>
            <a:pPr algn="just"/>
            <a:r>
              <a:rPr lang="fa-IR" sz="2600" b="1" dirty="0" smtClean="0">
                <a:solidFill>
                  <a:srgbClr val="FF0000"/>
                </a:solidFill>
                <a:cs typeface="B Compset" pitchFamily="2" charset="-78"/>
              </a:rPr>
              <a:t>1- اجتماع موردی </a:t>
            </a:r>
          </a:p>
          <a:p>
            <a:pPr algn="just"/>
            <a:r>
              <a:rPr lang="fa-IR" sz="2600" b="1" dirty="0" smtClean="0">
                <a:solidFill>
                  <a:srgbClr val="002060"/>
                </a:solidFill>
                <a:cs typeface="B Compset" pitchFamily="2" charset="-78"/>
              </a:rPr>
              <a:t>زیرا در اجتماع موردی مثل نظر به اجنبیه و صلاة هرگز اتحادی وجود ندارد و دو عنوان مستقل هستند .</a:t>
            </a:r>
          </a:p>
          <a:p>
            <a:pPr algn="just"/>
            <a:r>
              <a:rPr lang="fa-IR" sz="2600" b="1" dirty="0" smtClean="0">
                <a:solidFill>
                  <a:srgbClr val="FF0000"/>
                </a:solidFill>
                <a:cs typeface="B Compset" pitchFamily="2" charset="-78"/>
              </a:rPr>
              <a:t>2- واحد بالجنس</a:t>
            </a:r>
          </a:p>
          <a:p>
            <a:pPr algn="just"/>
            <a:r>
              <a:rPr lang="fa-IR" sz="2600" b="1" dirty="0" smtClean="0">
                <a:solidFill>
                  <a:srgbClr val="002060"/>
                </a:solidFill>
                <a:cs typeface="B Compset" pitchFamily="2" charset="-78"/>
              </a:rPr>
              <a:t>واحد بالجنس آن است که دو عمل تحت يک مفهوم کلى باشند, مانند سجود براى خدا و بت , که سجود اگر چه کلى است اما خود اين طبيعت بما هى هى, تحت امر و نهى نرفته تا بر عمل واحدى, دو عنوان منطبق شود بلکه حصه اى از اين طبيعت تحت امر رفته که سجود لله است، و حصه معين ديگر تحت نهى رفته که سجود للصنم باشد و اين دو هيچ گاه در وجود خارجى واحد نيستند تا همزمان متعلق امر و نهی قرار بگیرند. </a:t>
            </a:r>
          </a:p>
          <a:p>
            <a:pPr algn="just"/>
            <a:endParaRPr lang="fa-IR" sz="2600" b="1" dirty="0" smtClean="0">
              <a:solidFill>
                <a:srgbClr val="002060"/>
              </a:solidFill>
              <a:cs typeface="B Compset" pitchFamily="2" charset="-78"/>
            </a:endParaRPr>
          </a:p>
          <a:p>
            <a:pPr algn="just"/>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071538" y="945325"/>
            <a:ext cx="8001024" cy="6324808"/>
          </a:xfrm>
          <a:prstGeom prst="rect">
            <a:avLst/>
          </a:prstGeom>
        </p:spPr>
        <p:txBody>
          <a:bodyPr wrap="square">
            <a:spAutoFit/>
          </a:bodyPr>
          <a:lstStyle/>
          <a:p>
            <a:pPr algn="just"/>
            <a:r>
              <a:rPr lang="fa-IR" sz="2700" b="1" dirty="0" smtClean="0">
                <a:solidFill>
                  <a:srgbClr val="002060"/>
                </a:solidFill>
                <a:cs typeface="B Compset" pitchFamily="2" charset="-78"/>
                <a:hlinkClick r:id="rId3" action="ppaction://hlinksldjump"/>
              </a:rPr>
              <a:t>جواز اجتماع امر و نهی</a:t>
            </a:r>
            <a:endParaRPr lang="fa-IR" sz="2700" b="1" dirty="0" smtClean="0">
              <a:solidFill>
                <a:srgbClr val="002060"/>
              </a:solidFill>
              <a:cs typeface="B Compset" pitchFamily="2" charset="-78"/>
            </a:endParaRPr>
          </a:p>
          <a:p>
            <a:pPr algn="just"/>
            <a:r>
              <a:rPr lang="fa-IR" sz="2700" b="1" dirty="0" smtClean="0">
                <a:solidFill>
                  <a:srgbClr val="002060"/>
                </a:solidFill>
                <a:cs typeface="B Compset" pitchFamily="2" charset="-78"/>
              </a:rPr>
              <a:t>دلیل بر جواز اجتماع امر و نهی چند چیز است که به یکی از انها اشاره می کنیم:</a:t>
            </a:r>
          </a:p>
          <a:p>
            <a:pPr algn="just"/>
            <a:r>
              <a:rPr lang="fa-IR" sz="2700" b="1" dirty="0" smtClean="0">
                <a:solidFill>
                  <a:srgbClr val="002060"/>
                </a:solidFill>
                <a:cs typeface="B Compset" pitchFamily="2" charset="-78"/>
              </a:rPr>
              <a:t>گفته اند امر و نهی فقط به چیزی که غرض مولا در ان است تعلق گرفته و المأمور به هی الحيثية الصلاتية و إن اقترنت مع الغصب في مقام الإيجاد و همینطور است غصب .</a:t>
            </a:r>
          </a:p>
          <a:p>
            <a:pPr algn="just"/>
            <a:r>
              <a:rPr lang="fa-IR" sz="2700" b="1" dirty="0" smtClean="0">
                <a:solidFill>
                  <a:srgbClr val="002060"/>
                </a:solidFill>
                <a:cs typeface="B Compset" pitchFamily="2" charset="-78"/>
              </a:rPr>
              <a:t>لذا  وجوب و حرمت بعنوان صلاة و غصب تعلق گرفته که دو عنوانند و کاری ندارد که در مقام امتثال چه خصوصیاتی (اقتران با عنوان دیگر) پیدا می کنند .</a:t>
            </a:r>
          </a:p>
          <a:p>
            <a:pPr algn="just"/>
            <a:r>
              <a:rPr lang="fa-IR" sz="2700" b="1" dirty="0" smtClean="0">
                <a:solidFill>
                  <a:srgbClr val="FF0000"/>
                </a:solidFill>
                <a:cs typeface="B Compset" pitchFamily="2" charset="-78"/>
              </a:rPr>
              <a:t>موید :</a:t>
            </a:r>
          </a:p>
          <a:p>
            <a:pPr algn="just"/>
            <a:r>
              <a:rPr lang="fa-IR" sz="2700" b="1" dirty="0" smtClean="0">
                <a:solidFill>
                  <a:srgbClr val="002060"/>
                </a:solidFill>
                <a:cs typeface="B Compset" pitchFamily="2" charset="-78"/>
              </a:rPr>
              <a:t>موید قول به اجتماع هم اینکه با توجه به مبتلی به بودن این مساله و اینکه در زمان امویان و عباسیون , زمین و غنائم غصبی فراوان بوده ولی هیچیک از ائمه علیهم السلام اشاره به بطلان نماز در غصب نکرده اند و نهیی به ما نرسیده است در می یابیم که اجتماع امر و نهی جایز است .</a:t>
            </a:r>
          </a:p>
          <a:p>
            <a:pPr algn="just"/>
            <a:endParaRPr lang="fa-IR" sz="27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3413"/>
            <a:ext cx="8143900" cy="6863417"/>
          </a:xfrm>
          <a:prstGeom prst="rect">
            <a:avLst/>
          </a:prstGeom>
        </p:spPr>
        <p:txBody>
          <a:bodyPr wrap="square">
            <a:spAutoFit/>
          </a:bodyPr>
          <a:lstStyle/>
          <a:p>
            <a:pPr algn="just"/>
            <a:r>
              <a:rPr lang="fa-IR" sz="2000" b="1" dirty="0" smtClean="0">
                <a:solidFill>
                  <a:srgbClr val="002060"/>
                </a:solidFill>
                <a:cs typeface="B Compset" pitchFamily="2" charset="-78"/>
                <a:hlinkClick r:id="rId3" action="ppaction://hlinksldjump"/>
              </a:rPr>
              <a:t>امتناع اجتماع امر و نهی</a:t>
            </a:r>
            <a:endParaRPr lang="fa-IR"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دلیل قول به امتناع از دو </a:t>
            </a:r>
            <a:r>
              <a:rPr lang="fa-IR" sz="2000" b="1" dirty="0" smtClean="0">
                <a:solidFill>
                  <a:srgbClr val="FF0000"/>
                </a:solidFill>
                <a:cs typeface="B Compset" pitchFamily="2" charset="-78"/>
              </a:rPr>
              <a:t>مقدمه</a:t>
            </a:r>
            <a:r>
              <a:rPr lang="fa-IR" sz="2000" b="1" dirty="0" smtClean="0">
                <a:solidFill>
                  <a:srgbClr val="002060"/>
                </a:solidFill>
                <a:cs typeface="B Compset" pitchFamily="2" charset="-78"/>
              </a:rPr>
              <a:t> تشکیل شده است :</a:t>
            </a:r>
          </a:p>
          <a:p>
            <a:pPr algn="just"/>
            <a:r>
              <a:rPr lang="fa-IR" sz="2000" b="1" dirty="0" smtClean="0">
                <a:solidFill>
                  <a:srgbClr val="FF0000"/>
                </a:solidFill>
                <a:cs typeface="B Compset" pitchFamily="2" charset="-78"/>
              </a:rPr>
              <a:t>اولا</a:t>
            </a:r>
            <a:r>
              <a:rPr lang="fa-IR" sz="2000" b="1" dirty="0" smtClean="0">
                <a:solidFill>
                  <a:srgbClr val="002060"/>
                </a:solidFill>
                <a:cs typeface="B Compset" pitchFamily="2" charset="-78"/>
              </a:rPr>
              <a:t> احکام خمسه متضادند و بعث و زجر في زمان واحد نسبت به یک چیز , از قبیل تکلیف محال است.</a:t>
            </a:r>
          </a:p>
          <a:p>
            <a:pPr algn="just"/>
            <a:r>
              <a:rPr lang="fa-IR" sz="2000" b="1" dirty="0" smtClean="0">
                <a:solidFill>
                  <a:srgbClr val="FF0000"/>
                </a:solidFill>
                <a:cs typeface="B Compset" pitchFamily="2" charset="-78"/>
              </a:rPr>
              <a:t>ثانیا</a:t>
            </a:r>
            <a:r>
              <a:rPr lang="fa-IR" sz="2000" b="1" dirty="0" smtClean="0">
                <a:solidFill>
                  <a:srgbClr val="002060"/>
                </a:solidFill>
                <a:cs typeface="B Compset" pitchFamily="2" charset="-78"/>
              </a:rPr>
              <a:t> متعلق احکام, فعل خارجی مکلف است نه عنوان صلاة و غصب (طبیعت صرفه) و عناوین فقط عنوان مشیرند و هیچ دخالتی در حکم ندارند.</a:t>
            </a:r>
          </a:p>
          <a:p>
            <a:pPr algn="just"/>
            <a:r>
              <a:rPr lang="fa-IR" sz="2000" b="1" dirty="0" smtClean="0">
                <a:solidFill>
                  <a:srgbClr val="002060"/>
                </a:solidFill>
                <a:cs typeface="B Compset" pitchFamily="2" charset="-78"/>
              </a:rPr>
              <a:t>در نتیجه امر و نهی به دو عنوان , همان امر و نهی به معنون هاست و چون مجمع امر و نهی وجودا و ماهیتا یکی می شود استحاله لازم می اید .</a:t>
            </a:r>
          </a:p>
          <a:p>
            <a:pPr algn="just"/>
            <a:r>
              <a:rPr lang="fa-IR" sz="2000" b="1" dirty="0" smtClean="0">
                <a:solidFill>
                  <a:srgbClr val="FF0000"/>
                </a:solidFill>
                <a:cs typeface="B Compset" pitchFamily="2" charset="-78"/>
              </a:rPr>
              <a:t>اشکال</a:t>
            </a:r>
          </a:p>
          <a:p>
            <a:pPr algn="just"/>
            <a:r>
              <a:rPr lang="fa-IR" sz="2000" b="1" dirty="0" smtClean="0">
                <a:solidFill>
                  <a:srgbClr val="002060"/>
                </a:solidFill>
                <a:cs typeface="B Compset" pitchFamily="2" charset="-78"/>
              </a:rPr>
              <a:t>گفته اند مقدمه دوم باطل است زیرا بعث و زجر یا قبل از فعل خارجی است یا بعد از تحقق ان ؛ اگر قبل از تحقق فعل خارجی باشد موضوعی برای تعلق حکم صلّ و لا تغصب وجود ندارد(طبق قاعده فرعیت) و اگر بعد از وجود پیدا کردن انها باشد تعلق حکم به امر متحصل , محال است لاستحالة تحصیل الحاصل .</a:t>
            </a:r>
          </a:p>
          <a:p>
            <a:pPr algn="just"/>
            <a:r>
              <a:rPr lang="fa-IR" sz="2000" b="1" dirty="0" smtClean="0">
                <a:solidFill>
                  <a:srgbClr val="FF0000"/>
                </a:solidFill>
                <a:cs typeface="B Compset" pitchFamily="2" charset="-78"/>
              </a:rPr>
              <a:t>ثمره بحث اجتماع امر و نهى: </a:t>
            </a:r>
          </a:p>
          <a:p>
            <a:pPr algn="just"/>
            <a:r>
              <a:rPr lang="fa-IR" sz="2000" b="1" dirty="0" smtClean="0">
                <a:solidFill>
                  <a:srgbClr val="002060"/>
                </a:solidFill>
                <a:cs typeface="B Compset" pitchFamily="2" charset="-78"/>
              </a:rPr>
              <a:t> اگر کسى معتقد به جواز اجتماع امر و نهى باشد و مورد اجتماع را به جا آورد, بدون اشکال امر کلى متعلق به طبيعت مأمور به امتثال مى شود, چه امرش عبادى باشد و چه غير عبادى.</a:t>
            </a:r>
          </a:p>
          <a:p>
            <a:pPr algn="just"/>
            <a:r>
              <a:rPr lang="fa-IR" sz="2000" b="1" dirty="0" smtClean="0">
                <a:solidFill>
                  <a:srgbClr val="002060"/>
                </a:solidFill>
                <a:cs typeface="B Compset" pitchFamily="2" charset="-78"/>
              </a:rPr>
              <a:t>اما کسى که معتقد به امتناع امر و نهى باشد , بر اين باور است که نماز در دار غصبى يا مأمور به و يا منهى عنه است . اگر جانب امر را ترجيح داديم, معنايش اين است که نماز در دار غصبى فقط مأمور به بوده و هيچ معصيتى هم محقق نشده است . اگر جانب نهى را ترجيح داديم و گفتيم اصلاً امرى تحقق نيافته بايد ديد در ماده اجتماع آيا واجب , واجب تعبدى است يا توصلى ؟ اگر توصلى باشد مثل تطهير لباس با آب غصبى, در اين صورت غرض مولا حاصل و امر ساقط مى شود; ولى اگر تعبدى باشد مسئله چند صورت پيدا مى کند.</a:t>
            </a:r>
          </a:p>
          <a:p>
            <a:pPr algn="just"/>
            <a:endParaRPr lang="fa-IR" sz="20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1142984"/>
            <a:ext cx="8715436" cy="3046988"/>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دلالت نهی بر فساد</a:t>
            </a:r>
            <a:endParaRPr lang="fa-IR" sz="2800" b="1" dirty="0" smtClean="0">
              <a:solidFill>
                <a:srgbClr val="002060"/>
              </a:solidFill>
              <a:cs typeface="B Compset" pitchFamily="2" charset="-78"/>
            </a:endParaRPr>
          </a:p>
          <a:p>
            <a:pPr algn="just"/>
            <a:r>
              <a:rPr lang="fa-IR" sz="3200" b="1" dirty="0" smtClean="0">
                <a:solidFill>
                  <a:srgbClr val="002060"/>
                </a:solidFill>
                <a:cs typeface="B Compset" pitchFamily="2" charset="-78"/>
              </a:rPr>
              <a:t>دلالت نهى تحريمى بر فساد در برابر دلالت نهى تنزيهى بر فساد مى آيد و منظور از آن , اين است که اگر عبادت يا معامله اى متعلق نهى تحريمى واقع شود, آيا اين نهى بر فساد دلالت مى کند يا نه؟</a:t>
            </a:r>
          </a:p>
          <a:p>
            <a:pPr algn="just"/>
            <a:r>
              <a:rPr lang="fa-IR" sz="3200" b="1" dirty="0" smtClean="0">
                <a:solidFill>
                  <a:srgbClr val="002060"/>
                </a:solidFill>
                <a:cs typeface="B Compset" pitchFamily="2" charset="-78"/>
              </a:rPr>
              <a:t> براى مثال , اگر شارع بگويد: " لاتصلّ فى الدار المغصوبة " يا " لاتبع بيع الربا ” آيا نهى بر فساد منهى عنه دلالت مى کند يا نه؟ </a:t>
            </a:r>
          </a:p>
        </p:txBody>
      </p:sp>
    </p:spTree>
  </p:cSld>
  <p:clrMapOvr>
    <a:masterClrMapping/>
  </p:clrMapOvr>
  <p:transition advClick="0">
    <p:dissolv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85728"/>
            <a:ext cx="8501122" cy="3539430"/>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معنای عبادت</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عبادت ( بمعنای اخص ) در مقابل عبادت (بمعنای اعم ) قرار دارد و به معناى اعمال و افعالى است که فقط بايد به قصد "تقرب الى الله تعالى" انجام شوند ; يعنى شرط صحت آن ها و سقوط امر شان , امتثال با قصد قربت است و در غير اين صورت امر آن ها امتثال نگرديده و ساقط نمى شود و سبب اشتغال ذمه مکلف به اعاده و يا قضا مى گردد, مثل نماز و روزه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00108"/>
            <a:ext cx="8143932" cy="5078313"/>
          </a:xfrm>
          <a:prstGeom prst="rect">
            <a:avLst/>
          </a:prstGeom>
        </p:spPr>
        <p:txBody>
          <a:bodyPr wrap="square">
            <a:spAutoFit/>
          </a:bodyPr>
          <a:lstStyle/>
          <a:p>
            <a:pPr algn="just"/>
            <a:r>
              <a:rPr lang="fa-IR" sz="3600" b="1" dirty="0" smtClean="0">
                <a:solidFill>
                  <a:srgbClr val="002060"/>
                </a:solidFill>
                <a:cs typeface="B Compset" pitchFamily="2" charset="-78"/>
                <a:hlinkClick r:id="rId3" action="ppaction://hlinksldjump"/>
              </a:rPr>
              <a:t>معنای صحت</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براى صحت , معانى متفاوتى ذکر شده است . برخى بر اين باورند که معناى صحت، در علوم مختلف تفاوت دارد , براى مثال در فقه در باب عبادات , عبادت صحيح به عبادتى گفته مى شود که اعاده و قضا لازم ندارد, بنا بر اين, صحيح بودن عبادت به معناى مسقطيت اعاده و قضا است . </a:t>
            </a:r>
          </a:p>
          <a:p>
            <a:pPr algn="just"/>
            <a:r>
              <a:rPr lang="fa-IR" sz="3600" b="1" dirty="0" smtClean="0">
                <a:solidFill>
                  <a:srgbClr val="002060"/>
                </a:solidFill>
                <a:cs typeface="B Compset" pitchFamily="2" charset="-78"/>
              </a:rPr>
              <a:t> در علم کلام, صحت به معناى موافقت عمل با شريعت و در علم اصول به معناى تماميت اَجزا و شرايط است . </a:t>
            </a:r>
            <a:endParaRPr lang="fa-IR" sz="3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132118"/>
            <a:ext cx="8143900" cy="6555641"/>
          </a:xfrm>
          <a:prstGeom prst="rect">
            <a:avLst/>
          </a:prstGeom>
        </p:spPr>
        <p:txBody>
          <a:bodyPr wrap="square">
            <a:spAutoFit/>
          </a:bodyPr>
          <a:lstStyle/>
          <a:p>
            <a:pPr algn="just"/>
            <a:r>
              <a:rPr lang="fa-IR" sz="2100" b="1" dirty="0" smtClean="0">
                <a:solidFill>
                  <a:srgbClr val="002060"/>
                </a:solidFill>
                <a:cs typeface="B Compset" pitchFamily="2" charset="-78"/>
                <a:hlinkClick r:id="rId3" action="ppaction://hlinksldjump"/>
              </a:rPr>
              <a:t>دخول جمیع اقسام نهی در محل نزاع</a:t>
            </a:r>
            <a:endParaRPr lang="fa-IR" sz="2100" b="1" dirty="0" smtClean="0">
              <a:solidFill>
                <a:srgbClr val="002060"/>
              </a:solidFill>
              <a:cs typeface="B Compset" pitchFamily="2" charset="-78"/>
            </a:endParaRPr>
          </a:p>
          <a:p>
            <a:pPr algn="just"/>
            <a:r>
              <a:rPr lang="fa-IR" sz="2100" b="1" dirty="0" smtClean="0">
                <a:solidFill>
                  <a:srgbClr val="FF0000"/>
                </a:solidFill>
                <a:cs typeface="B Compset" pitchFamily="2" charset="-78"/>
              </a:rPr>
              <a:t>1- نهی تحریمی و تنزیهی</a:t>
            </a:r>
          </a:p>
          <a:p>
            <a:pPr algn="just"/>
            <a:r>
              <a:rPr lang="fa-IR" sz="2100" b="1" dirty="0" smtClean="0">
                <a:solidFill>
                  <a:srgbClr val="FF0000"/>
                </a:solidFill>
                <a:cs typeface="B Compset" pitchFamily="2" charset="-78"/>
              </a:rPr>
              <a:t>نهى تحريمى </a:t>
            </a:r>
            <a:r>
              <a:rPr lang="fa-IR" sz="2100" b="1" dirty="0" smtClean="0">
                <a:solidFill>
                  <a:srgbClr val="002060"/>
                </a:solidFill>
                <a:cs typeface="B Compset" pitchFamily="2" charset="-78"/>
              </a:rPr>
              <a:t>نهیى مولوى است که بر حرمت و منع الزامى از انجام دادن " منهى عنه " دلالت نمايد, مانند " لا تشرب الخمر " که بر حرمت شرب خمر و طلب ترک آن به طور الزامى دلالت دارد .</a:t>
            </a:r>
          </a:p>
          <a:p>
            <a:pPr algn="just"/>
            <a:r>
              <a:rPr lang="fa-IR" sz="2100" b="1" dirty="0" smtClean="0">
                <a:solidFill>
                  <a:srgbClr val="FF0000"/>
                </a:solidFill>
                <a:cs typeface="B Compset" pitchFamily="2" charset="-78"/>
              </a:rPr>
              <a:t>نهى تنزيهى </a:t>
            </a:r>
            <a:r>
              <a:rPr lang="fa-IR" sz="2100" b="1" dirty="0" smtClean="0">
                <a:solidFill>
                  <a:srgbClr val="002060"/>
                </a:solidFill>
                <a:cs typeface="B Compset" pitchFamily="2" charset="-78"/>
              </a:rPr>
              <a:t>نهیى است که بر نقصان ثواب ( در عبادات ) و يا مبغوضيت غير شديد متعلق آن در نزد مولا ( در معاملات ) دلالت مى نمايد مثل (لا تصل فى الحمام) .</a:t>
            </a:r>
          </a:p>
          <a:p>
            <a:pPr algn="just"/>
            <a:r>
              <a:rPr lang="fa-IR" sz="2100" b="1" dirty="0" smtClean="0">
                <a:solidFill>
                  <a:srgbClr val="FF0000"/>
                </a:solidFill>
                <a:cs typeface="B Compset" pitchFamily="2" charset="-78"/>
              </a:rPr>
              <a:t>2- نهی نفسی و غیری</a:t>
            </a:r>
          </a:p>
          <a:p>
            <a:pPr algn="just"/>
            <a:r>
              <a:rPr lang="fa-IR" sz="2100" b="1" dirty="0" smtClean="0">
                <a:solidFill>
                  <a:srgbClr val="FF0000"/>
                </a:solidFill>
                <a:cs typeface="B Compset" pitchFamily="2" charset="-78"/>
              </a:rPr>
              <a:t>نهى نفسى</a:t>
            </a:r>
            <a:r>
              <a:rPr lang="fa-IR" sz="2100" b="1" dirty="0" smtClean="0">
                <a:solidFill>
                  <a:srgbClr val="002060"/>
                </a:solidFill>
                <a:cs typeface="B Compset" pitchFamily="2" charset="-78"/>
              </a:rPr>
              <a:t>, مبغوضيت متعلق را کشف مى کند و بر اين که متعلقش بنفسه, مبغوض مولا است دلالت دارد, مانند: " لا تشرب الخمر " که نهى به طور مستقل به خمر تعلق گرفته است . </a:t>
            </a:r>
          </a:p>
          <a:p>
            <a:pPr algn="just"/>
            <a:r>
              <a:rPr lang="fa-IR" sz="2100" b="1" dirty="0" smtClean="0">
                <a:solidFill>
                  <a:srgbClr val="FF0000"/>
                </a:solidFill>
                <a:cs typeface="B Compset" pitchFamily="2" charset="-78"/>
              </a:rPr>
              <a:t>نهى غيرى</a:t>
            </a:r>
            <a:r>
              <a:rPr lang="fa-IR" sz="2100" b="1" dirty="0" smtClean="0">
                <a:solidFill>
                  <a:srgbClr val="002060"/>
                </a:solidFill>
                <a:cs typeface="B Compset" pitchFamily="2" charset="-78"/>
              </a:rPr>
              <a:t>, نهى از چيزى است که مقدمه براى چيز ديگر است ; و به ديگر بيان , نهیی که به خاطر مفسده غير, از سوى مولا صادر مى شود و نشان از مبغوض بودن متعلق خود ندارد مثل نهى از مقدمات حرام</a:t>
            </a:r>
          </a:p>
          <a:p>
            <a:pPr algn="just"/>
            <a:r>
              <a:rPr lang="fa-IR" sz="2100" b="1" dirty="0" smtClean="0">
                <a:solidFill>
                  <a:srgbClr val="FF0000"/>
                </a:solidFill>
                <a:cs typeface="B Compset" pitchFamily="2" charset="-78"/>
              </a:rPr>
              <a:t>3- مولوی و ارشادی</a:t>
            </a:r>
          </a:p>
          <a:p>
            <a:pPr algn="just"/>
            <a:r>
              <a:rPr lang="fa-IR" sz="2100" b="1" dirty="0" smtClean="0">
                <a:solidFill>
                  <a:srgbClr val="FF0000"/>
                </a:solidFill>
                <a:cs typeface="B Compset" pitchFamily="2" charset="-78"/>
              </a:rPr>
              <a:t>نهى مولوى </a:t>
            </a:r>
            <a:r>
              <a:rPr lang="fa-IR" sz="2100" b="1" dirty="0" smtClean="0">
                <a:solidFill>
                  <a:srgbClr val="002060"/>
                </a:solidFill>
                <a:cs typeface="B Compset" pitchFamily="2" charset="-78"/>
              </a:rPr>
              <a:t>نهیى است که شارع آن را صادر کرده و بر وجود مفسده و مبغوضيت متعلق خود نزد شارع دلالت دارد و بر مخالفت آن, عقوبت و بر موافقت آن, ثواب مترتب است , مانند " لاتکذب "</a:t>
            </a:r>
          </a:p>
          <a:p>
            <a:pPr algn="just"/>
            <a:r>
              <a:rPr lang="fa-IR" sz="2100" b="1" dirty="0" smtClean="0">
                <a:solidFill>
                  <a:srgbClr val="FF0000"/>
                </a:solidFill>
                <a:cs typeface="B Compset" pitchFamily="2" charset="-78"/>
              </a:rPr>
              <a:t>نهى ارشادى </a:t>
            </a:r>
            <a:r>
              <a:rPr lang="fa-IR" sz="2100" b="1" dirty="0" smtClean="0">
                <a:solidFill>
                  <a:srgbClr val="002060"/>
                </a:solidFill>
                <a:cs typeface="B Compset" pitchFamily="2" charset="-78"/>
              </a:rPr>
              <a:t>نهیی است که مفاد آن, ارشاد به حکم عقل يا ارشاد به وجود مفسده در چيزى که متعلق نهى وسيله اى براى ترک آن است ; باشد</a:t>
            </a:r>
          </a:p>
          <a:p>
            <a:pPr algn="just"/>
            <a:r>
              <a:rPr lang="fa-IR" sz="2100" b="1" dirty="0" smtClean="0">
                <a:solidFill>
                  <a:srgbClr val="FF0000"/>
                </a:solidFill>
                <a:cs typeface="B Compset" pitchFamily="2" charset="-78"/>
              </a:rPr>
              <a:t>نکته</a:t>
            </a:r>
            <a:r>
              <a:rPr lang="fa-IR" sz="2100" b="1" dirty="0" smtClean="0">
                <a:solidFill>
                  <a:srgbClr val="002060"/>
                </a:solidFill>
                <a:cs typeface="B Compset" pitchFamily="2" charset="-78"/>
              </a:rPr>
              <a:t> : تمام اقسام نهی داخل بحث اقتضاء النهی للفساد می شود .</a:t>
            </a:r>
            <a:endParaRPr lang="fa-IR" sz="21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76" y="1071546"/>
            <a:ext cx="8858280"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قول مختار در نهى از عبادات</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نهى از عبادات در جايى است که عبادتى به دليل مبغوض بودنش مورد نهى قرار گيرد مانند نهى از خواندن نماز در مکان غصبى, يا نهى از نماز زن حائض ( دعى الصلاة ايام اقرائک ). </a:t>
            </a:r>
          </a:p>
          <a:p>
            <a:pPr algn="just"/>
            <a:r>
              <a:rPr lang="fa-IR" sz="3200" b="1" dirty="0" smtClean="0">
                <a:solidFill>
                  <a:srgbClr val="002060"/>
                </a:solidFill>
                <a:cs typeface="B Compset" pitchFamily="2" charset="-78"/>
              </a:rPr>
              <a:t>نهی در عبادت موجب فساد است زیرا صحت عبادت یا بخاطر وجود امر به عبادت است یا وجود ملاک و هر دو در محل کلام منتفی است:</a:t>
            </a:r>
          </a:p>
          <a:p>
            <a:pPr algn="just"/>
            <a:r>
              <a:rPr lang="fa-IR" sz="3200" b="1" dirty="0" smtClean="0">
                <a:solidFill>
                  <a:srgbClr val="002060"/>
                </a:solidFill>
                <a:cs typeface="B Compset" pitchFamily="2" charset="-78"/>
              </a:rPr>
              <a:t>اما عبادت منهیه نمی تواند امر داشته باشد زیرا اجتماع آمری (امر و نهی به عنوان واحد در زمان واحد) می شود و هو محال .</a:t>
            </a:r>
          </a:p>
          <a:p>
            <a:pPr algn="just"/>
            <a:r>
              <a:rPr lang="fa-IR" sz="3200" b="1" dirty="0" smtClean="0">
                <a:solidFill>
                  <a:srgbClr val="002060"/>
                </a:solidFill>
                <a:cs typeface="B Compset" pitchFamily="2" charset="-78"/>
              </a:rPr>
              <a:t>اما ملاک ندارد زیرا نهی , کاشف از مبغوضیت است و با وجود مبغوضیت, ملاک (مصلحت) نمی تواند وجود داشته باشد .</a:t>
            </a:r>
          </a:p>
        </p:txBody>
      </p:sp>
    </p:spTree>
  </p:cSld>
  <p:clrMapOvr>
    <a:masterClrMapping/>
  </p:clrMapOvr>
  <p:transition advClick="0">
    <p:dissolve/>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06" y="285728"/>
            <a:ext cx="8929718" cy="5632311"/>
          </a:xfrm>
          <a:prstGeom prst="rect">
            <a:avLst/>
          </a:prstGeom>
        </p:spPr>
        <p:txBody>
          <a:bodyPr wrap="square">
            <a:spAutoFit/>
          </a:bodyPr>
          <a:lstStyle/>
          <a:p>
            <a:pPr algn="just"/>
            <a:r>
              <a:rPr lang="fa-IR" sz="3600" b="1" dirty="0" smtClean="0">
                <a:solidFill>
                  <a:srgbClr val="002060"/>
                </a:solidFill>
                <a:cs typeface="B Compset" pitchFamily="2" charset="-78"/>
                <a:hlinkClick r:id="rId2" action="ppaction://hlinksldjump"/>
              </a:rPr>
              <a:t>معنای معامله</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معامله معانى مختلفى دارد: </a:t>
            </a:r>
          </a:p>
          <a:p>
            <a:pPr algn="just"/>
            <a:r>
              <a:rPr lang="fa-IR" sz="3600" b="1" dirty="0" smtClean="0">
                <a:solidFill>
                  <a:srgbClr val="002060"/>
                </a:solidFill>
                <a:cs typeface="B Compset" pitchFamily="2" charset="-78"/>
              </a:rPr>
              <a:t> 1 ـ معامله به معناى بيع که اخص از ساير معانى است .</a:t>
            </a:r>
          </a:p>
          <a:p>
            <a:pPr algn="just"/>
            <a:r>
              <a:rPr lang="fa-IR" sz="3600" b="1" dirty="0" smtClean="0">
                <a:solidFill>
                  <a:srgbClr val="002060"/>
                </a:solidFill>
                <a:cs typeface="B Compset" pitchFamily="2" charset="-78"/>
              </a:rPr>
              <a:t> 2 ـ معامله به معناى عقدى که بين دو نفر واقع مى شود .</a:t>
            </a:r>
          </a:p>
          <a:p>
            <a:pPr algn="just"/>
            <a:r>
              <a:rPr lang="fa-IR" sz="3600" b="1" dirty="0" smtClean="0">
                <a:solidFill>
                  <a:srgbClr val="002060"/>
                </a:solidFill>
                <a:cs typeface="B Compset" pitchFamily="2" charset="-78"/>
              </a:rPr>
              <a:t> 3 ـ معامله به معناى عقود و ايقاعات .</a:t>
            </a:r>
          </a:p>
          <a:p>
            <a:pPr algn="just"/>
            <a:r>
              <a:rPr lang="fa-IR" sz="3600" b="1" dirty="0" smtClean="0">
                <a:solidFill>
                  <a:srgbClr val="002060"/>
                </a:solidFill>
                <a:cs typeface="B Compset" pitchFamily="2" charset="-78"/>
              </a:rPr>
              <a:t> 4 ـ معامله به معناى هر آن چه که در آن قصد قربت معتبر نيست .</a:t>
            </a:r>
          </a:p>
          <a:p>
            <a:pPr algn="just"/>
            <a:r>
              <a:rPr lang="fa-IR" sz="3600" b="1" dirty="0" smtClean="0">
                <a:solidFill>
                  <a:srgbClr val="002060"/>
                </a:solidFill>
                <a:cs typeface="B Compset" pitchFamily="2" charset="-78"/>
              </a:rPr>
              <a:t> آن معنايى از معامله که معمولا در مباحث اصولى اراده مي شود , هم چون "آيا تعلق نهى به معامله مقتضى فساد است يانه ؟ " , معناى سوم است .</a:t>
            </a:r>
          </a:p>
        </p:txBody>
      </p:sp>
    </p:spTree>
  </p:cSld>
  <p:clrMapOvr>
    <a:masterClrMapping/>
  </p:clrMapOvr>
  <p:transition advClick="0">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9894" name="Freeform 6"/>
          <p:cNvSpPr>
            <a:spLocks/>
          </p:cNvSpPr>
          <p:nvPr/>
        </p:nvSpPr>
        <p:spPr bwMode="gray">
          <a:xfrm rot="-7471624">
            <a:off x="4928410" y="-363416"/>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A43010">
                  <a:gamma/>
                  <a:tint val="0"/>
                  <a:invGamma/>
                </a:srgbClr>
              </a:gs>
              <a:gs pos="100000">
                <a:srgbClr val="A43010"/>
              </a:gs>
            </a:gsLst>
            <a:lin ang="0" scaled="1"/>
          </a:gradFill>
          <a:ln w="6350">
            <a:noFill/>
            <a:prstDash val="solid"/>
            <a:round/>
            <a:headEnd/>
            <a:tailEnd/>
          </a:ln>
        </p:spPr>
        <p:txBody>
          <a:bodyPr/>
          <a:lstStyle/>
          <a:p>
            <a:endParaRPr lang="fa-IR"/>
          </a:p>
        </p:txBody>
      </p:sp>
      <p:sp>
        <p:nvSpPr>
          <p:cNvPr id="549898" name="Freeform 10"/>
          <p:cNvSpPr>
            <a:spLocks/>
          </p:cNvSpPr>
          <p:nvPr/>
        </p:nvSpPr>
        <p:spPr bwMode="gray">
          <a:xfrm rot="-6677128">
            <a:off x="5080810" y="-134816"/>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FFE6CD">
                  <a:gamma/>
                  <a:tint val="0"/>
                  <a:invGamma/>
                </a:srgbClr>
              </a:gs>
              <a:gs pos="100000">
                <a:srgbClr val="FFE6CD"/>
              </a:gs>
            </a:gsLst>
            <a:lin ang="0" scaled="1"/>
          </a:gradFill>
          <a:ln w="6350">
            <a:noFill/>
            <a:prstDash val="solid"/>
            <a:round/>
            <a:headEnd/>
            <a:tailEnd/>
          </a:ln>
        </p:spPr>
        <p:txBody>
          <a:bodyPr/>
          <a:lstStyle/>
          <a:p>
            <a:endParaRPr lang="fa-IR"/>
          </a:p>
        </p:txBody>
      </p:sp>
      <p:sp>
        <p:nvSpPr>
          <p:cNvPr id="549892" name="Freeform 4"/>
          <p:cNvSpPr>
            <a:spLocks/>
          </p:cNvSpPr>
          <p:nvPr/>
        </p:nvSpPr>
        <p:spPr bwMode="gray">
          <a:xfrm rot="-794496">
            <a:off x="4745849" y="2073396"/>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4516AE">
                  <a:gamma/>
                  <a:tint val="0"/>
                  <a:invGamma/>
                </a:srgbClr>
              </a:gs>
              <a:gs pos="100000">
                <a:srgbClr val="4516AE"/>
              </a:gs>
            </a:gsLst>
            <a:lin ang="0" scaled="1"/>
          </a:gradFill>
          <a:ln w="6350">
            <a:noFill/>
            <a:prstDash val="solid"/>
            <a:round/>
            <a:headEnd/>
            <a:tailEnd/>
          </a:ln>
        </p:spPr>
        <p:txBody>
          <a:bodyPr/>
          <a:lstStyle/>
          <a:p>
            <a:endParaRPr lang="fa-IR"/>
          </a:p>
        </p:txBody>
      </p:sp>
      <p:sp>
        <p:nvSpPr>
          <p:cNvPr id="549893" name="Freeform 5"/>
          <p:cNvSpPr>
            <a:spLocks/>
          </p:cNvSpPr>
          <p:nvPr/>
        </p:nvSpPr>
        <p:spPr bwMode="gray">
          <a:xfrm rot="5461794">
            <a:off x="2642410" y="1462209"/>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004992">
                  <a:gamma/>
                  <a:tint val="0"/>
                  <a:invGamma/>
                </a:srgbClr>
              </a:gs>
              <a:gs pos="100000">
                <a:srgbClr val="004992"/>
              </a:gs>
            </a:gsLst>
            <a:lin ang="0" scaled="1"/>
          </a:gradFill>
          <a:ln w="6350">
            <a:noFill/>
            <a:prstDash val="solid"/>
            <a:round/>
            <a:headEnd/>
            <a:tailEnd/>
          </a:ln>
        </p:spPr>
        <p:txBody>
          <a:bodyPr/>
          <a:lstStyle/>
          <a:p>
            <a:endParaRPr lang="fa-IR"/>
          </a:p>
        </p:txBody>
      </p:sp>
      <p:sp>
        <p:nvSpPr>
          <p:cNvPr id="549896" name="Freeform 8"/>
          <p:cNvSpPr>
            <a:spLocks/>
          </p:cNvSpPr>
          <p:nvPr/>
        </p:nvSpPr>
        <p:spPr bwMode="gray">
          <a:xfrm>
            <a:off x="4509311" y="2149596"/>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D5DDF3">
                  <a:gamma/>
                  <a:tint val="0"/>
                  <a:invGamma/>
                </a:srgbClr>
              </a:gs>
              <a:gs pos="100000">
                <a:srgbClr val="D5DDF3"/>
              </a:gs>
            </a:gsLst>
            <a:lin ang="0" scaled="1"/>
          </a:gradFill>
          <a:ln w="6350">
            <a:noFill/>
            <a:prstDash val="solid"/>
            <a:round/>
            <a:headEnd/>
            <a:tailEnd/>
          </a:ln>
        </p:spPr>
        <p:txBody>
          <a:bodyPr/>
          <a:lstStyle/>
          <a:p>
            <a:endParaRPr lang="fa-IR"/>
          </a:p>
        </p:txBody>
      </p:sp>
      <p:sp>
        <p:nvSpPr>
          <p:cNvPr id="549897" name="Freeform 9"/>
          <p:cNvSpPr>
            <a:spLocks/>
          </p:cNvSpPr>
          <p:nvPr/>
        </p:nvSpPr>
        <p:spPr bwMode="gray">
          <a:xfrm rot="6256290">
            <a:off x="2642410" y="1236784"/>
            <a:ext cx="1374775" cy="3962400"/>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A2EAE8">
                  <a:gamma/>
                  <a:tint val="0"/>
                  <a:invGamma/>
                </a:srgbClr>
              </a:gs>
              <a:gs pos="100000">
                <a:srgbClr val="A2EAE8"/>
              </a:gs>
            </a:gsLst>
            <a:lin ang="0" scaled="1"/>
          </a:gradFill>
          <a:ln w="6350">
            <a:noFill/>
            <a:prstDash val="solid"/>
            <a:round/>
            <a:headEnd/>
            <a:tailEnd/>
          </a:ln>
        </p:spPr>
        <p:txBody>
          <a:bodyPr/>
          <a:lstStyle/>
          <a:p>
            <a:endParaRPr lang="fa-IR"/>
          </a:p>
        </p:txBody>
      </p:sp>
      <p:grpSp>
        <p:nvGrpSpPr>
          <p:cNvPr id="2" name="Group 11"/>
          <p:cNvGrpSpPr>
            <a:grpSpLocks/>
          </p:cNvGrpSpPr>
          <p:nvPr/>
        </p:nvGrpSpPr>
        <p:grpSpPr bwMode="auto">
          <a:xfrm>
            <a:off x="3801285" y="2116259"/>
            <a:ext cx="1600200" cy="1600200"/>
            <a:chOff x="2016" y="1920"/>
            <a:chExt cx="1680" cy="1680"/>
          </a:xfrm>
        </p:grpSpPr>
        <p:sp>
          <p:nvSpPr>
            <p:cNvPr id="549900" name="Oval 12"/>
            <p:cNvSpPr>
              <a:spLocks noChangeArrowheads="1"/>
            </p:cNvSpPr>
            <p:nvPr/>
          </p:nvSpPr>
          <p:spPr bwMode="gray">
            <a:xfrm>
              <a:off x="2016" y="1920"/>
              <a:ext cx="1680" cy="1680"/>
            </a:xfrm>
            <a:prstGeom prst="ellipse">
              <a:avLst/>
            </a:prstGeom>
            <a:gradFill rotWithShape="1">
              <a:gsLst>
                <a:gs pos="0">
                  <a:srgbClr val="F14343"/>
                </a:gs>
                <a:gs pos="100000">
                  <a:srgbClr val="F14343">
                    <a:gamma/>
                    <a:shade val="45490"/>
                    <a:invGamma/>
                  </a:srgbClr>
                </a:gs>
              </a:gsLst>
              <a:lin ang="5400000" scaled="1"/>
            </a:gradFill>
            <a:ln w="38100">
              <a:solidFill>
                <a:srgbClr val="FFFFFF"/>
              </a:solidFill>
              <a:round/>
              <a:headEnd/>
              <a:tailEnd/>
            </a:ln>
            <a:effectLst/>
          </p:spPr>
          <p:txBody>
            <a:bodyPr wrap="none" anchor="ctr"/>
            <a:lstStyle/>
            <a:p>
              <a:endParaRPr lang="fa-IR"/>
            </a:p>
          </p:txBody>
        </p:sp>
        <p:sp>
          <p:nvSpPr>
            <p:cNvPr id="549901" name="Freeform 13"/>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14343">
                    <a:gamma/>
                    <a:tint val="0"/>
                    <a:invGamma/>
                  </a:srgbClr>
                </a:gs>
                <a:gs pos="100000">
                  <a:srgbClr val="F14343"/>
                </a:gs>
              </a:gsLst>
              <a:lin ang="5400000" scaled="1"/>
            </a:gradFill>
            <a:ln w="0">
              <a:noFill/>
              <a:prstDash val="solid"/>
              <a:round/>
              <a:headEnd/>
              <a:tailEnd/>
            </a:ln>
          </p:spPr>
          <p:txBody>
            <a:bodyPr/>
            <a:lstStyle/>
            <a:p>
              <a:endParaRPr lang="fa-IR"/>
            </a:p>
          </p:txBody>
        </p:sp>
      </p:grpSp>
      <p:sp>
        <p:nvSpPr>
          <p:cNvPr id="549902" name="Text Box 14"/>
          <p:cNvSpPr txBox="1">
            <a:spLocks noChangeArrowheads="1"/>
          </p:cNvSpPr>
          <p:nvPr/>
        </p:nvSpPr>
        <p:spPr bwMode="gray">
          <a:xfrm>
            <a:off x="3937025" y="2192455"/>
            <a:ext cx="1197764" cy="1200329"/>
          </a:xfrm>
          <a:prstGeom prst="rect">
            <a:avLst/>
          </a:prstGeom>
          <a:noFill/>
          <a:ln w="9525" algn="ctr">
            <a:noFill/>
            <a:miter lim="800000"/>
            <a:headEnd/>
            <a:tailEnd/>
          </a:ln>
          <a:effectLst/>
        </p:spPr>
        <p:txBody>
          <a:bodyPr wrap="none">
            <a:spAutoFit/>
          </a:bodyPr>
          <a:lstStyle/>
          <a:p>
            <a:r>
              <a:rPr lang="fa-IR" sz="3200" dirty="0" smtClean="0">
                <a:cs typeface="B Titr" pitchFamily="2" charset="-78"/>
              </a:rPr>
              <a:t>   </a:t>
            </a:r>
            <a:r>
              <a:rPr lang="fa-IR" sz="2400" dirty="0" smtClean="0">
                <a:solidFill>
                  <a:schemeClr val="bg2">
                    <a:lumMod val="50000"/>
                  </a:schemeClr>
                </a:solidFill>
                <a:cs typeface="B Titr" pitchFamily="2" charset="-78"/>
              </a:rPr>
              <a:t>(3)</a:t>
            </a:r>
          </a:p>
          <a:p>
            <a:r>
              <a:rPr lang="fa-IR" sz="4000" dirty="0" smtClean="0">
                <a:cs typeface="B Titr" pitchFamily="2" charset="-78"/>
              </a:rPr>
              <a:t>اجزاء</a:t>
            </a:r>
            <a:endParaRPr lang="en-US" sz="3200" dirty="0">
              <a:cs typeface="B Titr" pitchFamily="2" charset="-78"/>
            </a:endParaRPr>
          </a:p>
        </p:txBody>
      </p:sp>
      <p:sp>
        <p:nvSpPr>
          <p:cNvPr id="549903" name="Text Box 15"/>
          <p:cNvSpPr txBox="1">
            <a:spLocks noChangeArrowheads="1"/>
          </p:cNvSpPr>
          <p:nvPr/>
        </p:nvSpPr>
        <p:spPr bwMode="gray">
          <a:xfrm>
            <a:off x="214282" y="2026424"/>
            <a:ext cx="3666388" cy="523220"/>
          </a:xfrm>
          <a:prstGeom prst="rect">
            <a:avLst/>
          </a:prstGeom>
          <a:noFill/>
          <a:ln w="9525" algn="ctr">
            <a:noFill/>
            <a:miter lim="800000"/>
            <a:headEnd/>
            <a:tailEnd/>
          </a:ln>
          <a:effectLst/>
        </p:spPr>
        <p:txBody>
          <a:bodyPr wrap="none">
            <a:spAutoFit/>
          </a:bodyPr>
          <a:lstStyle/>
          <a:p>
            <a:pPr algn="r"/>
            <a:r>
              <a:rPr lang="fa-IR" sz="2800" dirty="0" smtClean="0">
                <a:solidFill>
                  <a:schemeClr val="accent5">
                    <a:lumMod val="25000"/>
                  </a:schemeClr>
                </a:solidFill>
                <a:cs typeface="B Titr" pitchFamily="2" charset="-78"/>
                <a:hlinkClick r:id="rId2" action="ppaction://hlinksldjump"/>
              </a:rPr>
              <a:t>اجزای امر ظاهری از واقعی</a:t>
            </a:r>
            <a:endParaRPr lang="en-US" sz="2800" dirty="0">
              <a:solidFill>
                <a:schemeClr val="accent5">
                  <a:lumMod val="25000"/>
                </a:schemeClr>
              </a:solidFill>
              <a:cs typeface="B Titr" pitchFamily="2" charset="-78"/>
            </a:endParaRPr>
          </a:p>
        </p:txBody>
      </p:sp>
      <p:sp>
        <p:nvSpPr>
          <p:cNvPr id="549904" name="Text Box 16"/>
          <p:cNvSpPr txBox="1">
            <a:spLocks noChangeArrowheads="1"/>
          </p:cNvSpPr>
          <p:nvPr/>
        </p:nvSpPr>
        <p:spPr bwMode="gray">
          <a:xfrm>
            <a:off x="5539598" y="1311396"/>
            <a:ext cx="3171061" cy="523220"/>
          </a:xfrm>
          <a:prstGeom prst="rect">
            <a:avLst/>
          </a:prstGeom>
          <a:noFill/>
          <a:ln w="9525" algn="ctr">
            <a:noFill/>
            <a:miter lim="800000"/>
            <a:headEnd/>
            <a:tailEnd/>
          </a:ln>
          <a:effectLst/>
        </p:spPr>
        <p:txBody>
          <a:bodyPr wrap="none">
            <a:spAutoFit/>
          </a:bodyPr>
          <a:lstStyle/>
          <a:p>
            <a:pPr algn="l"/>
            <a:r>
              <a:rPr lang="fa-IR" sz="2800" dirty="0" smtClean="0">
                <a:solidFill>
                  <a:schemeClr val="accent5">
                    <a:lumMod val="25000"/>
                  </a:schemeClr>
                </a:solidFill>
                <a:cs typeface="B Titr" pitchFamily="2" charset="-78"/>
                <a:hlinkClick r:id="rId3" action="ppaction://hlinksldjump"/>
              </a:rPr>
              <a:t>سقوط الامر عند الامتثال</a:t>
            </a:r>
            <a:endParaRPr lang="en-US" sz="2800" dirty="0">
              <a:solidFill>
                <a:schemeClr val="accent5">
                  <a:lumMod val="25000"/>
                </a:schemeClr>
              </a:solidFill>
              <a:cs typeface="B Titr" pitchFamily="2" charset="-78"/>
            </a:endParaRPr>
          </a:p>
        </p:txBody>
      </p:sp>
      <p:sp>
        <p:nvSpPr>
          <p:cNvPr id="549905" name="Text Box 17"/>
          <p:cNvSpPr txBox="1">
            <a:spLocks noChangeArrowheads="1"/>
          </p:cNvSpPr>
          <p:nvPr/>
        </p:nvSpPr>
        <p:spPr bwMode="gray">
          <a:xfrm>
            <a:off x="1386992" y="4435596"/>
            <a:ext cx="4206600" cy="523220"/>
          </a:xfrm>
          <a:prstGeom prst="rect">
            <a:avLst/>
          </a:prstGeom>
          <a:noFill/>
          <a:ln w="9525" algn="ctr">
            <a:noFill/>
            <a:miter lim="800000"/>
            <a:headEnd/>
            <a:tailEnd/>
          </a:ln>
          <a:effectLst/>
        </p:spPr>
        <p:txBody>
          <a:bodyPr wrap="none">
            <a:spAutoFit/>
          </a:bodyPr>
          <a:lstStyle/>
          <a:p>
            <a:pPr algn="r"/>
            <a:r>
              <a:rPr lang="fa-IR" sz="2800" dirty="0" smtClean="0">
                <a:solidFill>
                  <a:schemeClr val="accent5">
                    <a:lumMod val="25000"/>
                  </a:schemeClr>
                </a:solidFill>
                <a:cs typeface="B Titr" pitchFamily="2" charset="-78"/>
                <a:hlinkClick r:id="rId4" action="ppaction://hlinksldjump"/>
              </a:rPr>
              <a:t>اجزای امر اضطراری از اختیاری</a:t>
            </a:r>
            <a:endParaRPr lang="en-US" sz="2800" dirty="0">
              <a:solidFill>
                <a:schemeClr val="accent5">
                  <a:lumMod val="25000"/>
                </a:schemeClr>
              </a:solidFill>
              <a:cs typeface="B Titr" pitchFamily="2" charset="-78"/>
            </a:endParaRPr>
          </a:p>
        </p:txBody>
      </p:sp>
      <p:sp>
        <p:nvSpPr>
          <p:cNvPr id="15" name="Action Button: Return 14">
            <a:hlinkClick r:id="rId5" action="ppaction://hlinksldjump" highlightClick="1"/>
          </p:cNvPr>
          <p:cNvSpPr/>
          <p:nvPr/>
        </p:nvSpPr>
        <p:spPr bwMode="auto">
          <a:xfrm>
            <a:off x="4857752" y="2428869"/>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49894"/>
                                        </p:tgtEl>
                                        <p:attrNameLst>
                                          <p:attrName>style.visibility</p:attrName>
                                        </p:attrNameLst>
                                      </p:cBhvr>
                                      <p:to>
                                        <p:strVal val="visible"/>
                                      </p:to>
                                    </p:set>
                                    <p:anim calcmode="lin" valueType="num">
                                      <p:cBhvr>
                                        <p:cTn id="7" dur="1000" fill="hold"/>
                                        <p:tgtEl>
                                          <p:spTgt spid="549894"/>
                                        </p:tgtEl>
                                        <p:attrNameLst>
                                          <p:attrName>ppt_w</p:attrName>
                                        </p:attrNameLst>
                                      </p:cBhvr>
                                      <p:tavLst>
                                        <p:tav tm="0">
                                          <p:val>
                                            <p:strVal val="#ppt_w+.3"/>
                                          </p:val>
                                        </p:tav>
                                        <p:tav tm="100000">
                                          <p:val>
                                            <p:strVal val="#ppt_w"/>
                                          </p:val>
                                        </p:tav>
                                      </p:tavLst>
                                    </p:anim>
                                    <p:anim calcmode="lin" valueType="num">
                                      <p:cBhvr>
                                        <p:cTn id="8" dur="1000" fill="hold"/>
                                        <p:tgtEl>
                                          <p:spTgt spid="549894"/>
                                        </p:tgtEl>
                                        <p:attrNameLst>
                                          <p:attrName>ppt_h</p:attrName>
                                        </p:attrNameLst>
                                      </p:cBhvr>
                                      <p:tavLst>
                                        <p:tav tm="0">
                                          <p:val>
                                            <p:strVal val="#ppt_h"/>
                                          </p:val>
                                        </p:tav>
                                        <p:tav tm="100000">
                                          <p:val>
                                            <p:strVal val="#ppt_h"/>
                                          </p:val>
                                        </p:tav>
                                      </p:tavLst>
                                    </p:anim>
                                    <p:animEffect transition="in" filter="fade">
                                      <p:cBhvr>
                                        <p:cTn id="9" dur="1000"/>
                                        <p:tgtEl>
                                          <p:spTgt spid="549894"/>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49898"/>
                                        </p:tgtEl>
                                        <p:attrNameLst>
                                          <p:attrName>style.visibility</p:attrName>
                                        </p:attrNameLst>
                                      </p:cBhvr>
                                      <p:to>
                                        <p:strVal val="visible"/>
                                      </p:to>
                                    </p:set>
                                    <p:anim calcmode="lin" valueType="num">
                                      <p:cBhvr>
                                        <p:cTn id="12" dur="1000" fill="hold"/>
                                        <p:tgtEl>
                                          <p:spTgt spid="549898"/>
                                        </p:tgtEl>
                                        <p:attrNameLst>
                                          <p:attrName>ppt_w</p:attrName>
                                        </p:attrNameLst>
                                      </p:cBhvr>
                                      <p:tavLst>
                                        <p:tav tm="0">
                                          <p:val>
                                            <p:strVal val="#ppt_w+.3"/>
                                          </p:val>
                                        </p:tav>
                                        <p:tav tm="100000">
                                          <p:val>
                                            <p:strVal val="#ppt_w"/>
                                          </p:val>
                                        </p:tav>
                                      </p:tavLst>
                                    </p:anim>
                                    <p:anim calcmode="lin" valueType="num">
                                      <p:cBhvr>
                                        <p:cTn id="13" dur="1000" fill="hold"/>
                                        <p:tgtEl>
                                          <p:spTgt spid="549898"/>
                                        </p:tgtEl>
                                        <p:attrNameLst>
                                          <p:attrName>ppt_h</p:attrName>
                                        </p:attrNameLst>
                                      </p:cBhvr>
                                      <p:tavLst>
                                        <p:tav tm="0">
                                          <p:val>
                                            <p:strVal val="#ppt_h"/>
                                          </p:val>
                                        </p:tav>
                                        <p:tav tm="100000">
                                          <p:val>
                                            <p:strVal val="#ppt_h"/>
                                          </p:val>
                                        </p:tav>
                                      </p:tavLst>
                                    </p:anim>
                                    <p:animEffect transition="in" filter="fade">
                                      <p:cBhvr>
                                        <p:cTn id="14" dur="1000"/>
                                        <p:tgtEl>
                                          <p:spTgt spid="549898"/>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549892"/>
                                        </p:tgtEl>
                                        <p:attrNameLst>
                                          <p:attrName>style.visibility</p:attrName>
                                        </p:attrNameLst>
                                      </p:cBhvr>
                                      <p:to>
                                        <p:strVal val="visible"/>
                                      </p:to>
                                    </p:set>
                                    <p:anim calcmode="lin" valueType="num">
                                      <p:cBhvr>
                                        <p:cTn id="17" dur="1000" fill="hold"/>
                                        <p:tgtEl>
                                          <p:spTgt spid="549892"/>
                                        </p:tgtEl>
                                        <p:attrNameLst>
                                          <p:attrName>ppt_w</p:attrName>
                                        </p:attrNameLst>
                                      </p:cBhvr>
                                      <p:tavLst>
                                        <p:tav tm="0">
                                          <p:val>
                                            <p:strVal val="#ppt_w+.3"/>
                                          </p:val>
                                        </p:tav>
                                        <p:tav tm="100000">
                                          <p:val>
                                            <p:strVal val="#ppt_w"/>
                                          </p:val>
                                        </p:tav>
                                      </p:tavLst>
                                    </p:anim>
                                    <p:anim calcmode="lin" valueType="num">
                                      <p:cBhvr>
                                        <p:cTn id="18" dur="1000" fill="hold"/>
                                        <p:tgtEl>
                                          <p:spTgt spid="549892"/>
                                        </p:tgtEl>
                                        <p:attrNameLst>
                                          <p:attrName>ppt_h</p:attrName>
                                        </p:attrNameLst>
                                      </p:cBhvr>
                                      <p:tavLst>
                                        <p:tav tm="0">
                                          <p:val>
                                            <p:strVal val="#ppt_h"/>
                                          </p:val>
                                        </p:tav>
                                        <p:tav tm="100000">
                                          <p:val>
                                            <p:strVal val="#ppt_h"/>
                                          </p:val>
                                        </p:tav>
                                      </p:tavLst>
                                    </p:anim>
                                    <p:animEffect transition="in" filter="fade">
                                      <p:cBhvr>
                                        <p:cTn id="19" dur="1000"/>
                                        <p:tgtEl>
                                          <p:spTgt spid="549892"/>
                                        </p:tgtEl>
                                      </p:cBhvr>
                                    </p:animEffect>
                                  </p:childTnLst>
                                </p:cTn>
                              </p:par>
                              <p:par>
                                <p:cTn id="20" presetID="50" presetClass="entr" presetSubtype="0" decel="100000" fill="hold" grpId="0" nodeType="withEffect">
                                  <p:stCondLst>
                                    <p:cond delay="0"/>
                                  </p:stCondLst>
                                  <p:childTnLst>
                                    <p:set>
                                      <p:cBhvr>
                                        <p:cTn id="21" dur="1" fill="hold">
                                          <p:stCondLst>
                                            <p:cond delay="0"/>
                                          </p:stCondLst>
                                        </p:cTn>
                                        <p:tgtEl>
                                          <p:spTgt spid="549893"/>
                                        </p:tgtEl>
                                        <p:attrNameLst>
                                          <p:attrName>style.visibility</p:attrName>
                                        </p:attrNameLst>
                                      </p:cBhvr>
                                      <p:to>
                                        <p:strVal val="visible"/>
                                      </p:to>
                                    </p:set>
                                    <p:anim calcmode="lin" valueType="num">
                                      <p:cBhvr>
                                        <p:cTn id="22" dur="1000" fill="hold"/>
                                        <p:tgtEl>
                                          <p:spTgt spid="549893"/>
                                        </p:tgtEl>
                                        <p:attrNameLst>
                                          <p:attrName>ppt_w</p:attrName>
                                        </p:attrNameLst>
                                      </p:cBhvr>
                                      <p:tavLst>
                                        <p:tav tm="0">
                                          <p:val>
                                            <p:strVal val="#ppt_w+.3"/>
                                          </p:val>
                                        </p:tav>
                                        <p:tav tm="100000">
                                          <p:val>
                                            <p:strVal val="#ppt_w"/>
                                          </p:val>
                                        </p:tav>
                                      </p:tavLst>
                                    </p:anim>
                                    <p:anim calcmode="lin" valueType="num">
                                      <p:cBhvr>
                                        <p:cTn id="23" dur="1000" fill="hold"/>
                                        <p:tgtEl>
                                          <p:spTgt spid="549893"/>
                                        </p:tgtEl>
                                        <p:attrNameLst>
                                          <p:attrName>ppt_h</p:attrName>
                                        </p:attrNameLst>
                                      </p:cBhvr>
                                      <p:tavLst>
                                        <p:tav tm="0">
                                          <p:val>
                                            <p:strVal val="#ppt_h"/>
                                          </p:val>
                                        </p:tav>
                                        <p:tav tm="100000">
                                          <p:val>
                                            <p:strVal val="#ppt_h"/>
                                          </p:val>
                                        </p:tav>
                                      </p:tavLst>
                                    </p:anim>
                                    <p:animEffect transition="in" filter="fade">
                                      <p:cBhvr>
                                        <p:cTn id="24" dur="1000"/>
                                        <p:tgtEl>
                                          <p:spTgt spid="549893"/>
                                        </p:tgtEl>
                                      </p:cBhvr>
                                    </p:animEffect>
                                  </p:childTnLst>
                                </p:cTn>
                              </p:par>
                              <p:par>
                                <p:cTn id="25" presetID="50" presetClass="entr" presetSubtype="0" decel="100000" fill="hold" grpId="0" nodeType="withEffect">
                                  <p:stCondLst>
                                    <p:cond delay="0"/>
                                  </p:stCondLst>
                                  <p:childTnLst>
                                    <p:set>
                                      <p:cBhvr>
                                        <p:cTn id="26" dur="1" fill="hold">
                                          <p:stCondLst>
                                            <p:cond delay="0"/>
                                          </p:stCondLst>
                                        </p:cTn>
                                        <p:tgtEl>
                                          <p:spTgt spid="549896"/>
                                        </p:tgtEl>
                                        <p:attrNameLst>
                                          <p:attrName>style.visibility</p:attrName>
                                        </p:attrNameLst>
                                      </p:cBhvr>
                                      <p:to>
                                        <p:strVal val="visible"/>
                                      </p:to>
                                    </p:set>
                                    <p:anim calcmode="lin" valueType="num">
                                      <p:cBhvr>
                                        <p:cTn id="27" dur="1000" fill="hold"/>
                                        <p:tgtEl>
                                          <p:spTgt spid="549896"/>
                                        </p:tgtEl>
                                        <p:attrNameLst>
                                          <p:attrName>ppt_w</p:attrName>
                                        </p:attrNameLst>
                                      </p:cBhvr>
                                      <p:tavLst>
                                        <p:tav tm="0">
                                          <p:val>
                                            <p:strVal val="#ppt_w+.3"/>
                                          </p:val>
                                        </p:tav>
                                        <p:tav tm="100000">
                                          <p:val>
                                            <p:strVal val="#ppt_w"/>
                                          </p:val>
                                        </p:tav>
                                      </p:tavLst>
                                    </p:anim>
                                    <p:anim calcmode="lin" valueType="num">
                                      <p:cBhvr>
                                        <p:cTn id="28" dur="1000" fill="hold"/>
                                        <p:tgtEl>
                                          <p:spTgt spid="549896"/>
                                        </p:tgtEl>
                                        <p:attrNameLst>
                                          <p:attrName>ppt_h</p:attrName>
                                        </p:attrNameLst>
                                      </p:cBhvr>
                                      <p:tavLst>
                                        <p:tav tm="0">
                                          <p:val>
                                            <p:strVal val="#ppt_h"/>
                                          </p:val>
                                        </p:tav>
                                        <p:tav tm="100000">
                                          <p:val>
                                            <p:strVal val="#ppt_h"/>
                                          </p:val>
                                        </p:tav>
                                      </p:tavLst>
                                    </p:anim>
                                    <p:animEffect transition="in" filter="fade">
                                      <p:cBhvr>
                                        <p:cTn id="29" dur="1000"/>
                                        <p:tgtEl>
                                          <p:spTgt spid="549896"/>
                                        </p:tgtEl>
                                      </p:cBhvr>
                                    </p:animEffect>
                                  </p:childTnLst>
                                </p:cTn>
                              </p:par>
                              <p:par>
                                <p:cTn id="30" presetID="50" presetClass="entr" presetSubtype="0" decel="100000" fill="hold" grpId="0" nodeType="withEffect">
                                  <p:stCondLst>
                                    <p:cond delay="0"/>
                                  </p:stCondLst>
                                  <p:childTnLst>
                                    <p:set>
                                      <p:cBhvr>
                                        <p:cTn id="31" dur="1" fill="hold">
                                          <p:stCondLst>
                                            <p:cond delay="0"/>
                                          </p:stCondLst>
                                        </p:cTn>
                                        <p:tgtEl>
                                          <p:spTgt spid="549897"/>
                                        </p:tgtEl>
                                        <p:attrNameLst>
                                          <p:attrName>style.visibility</p:attrName>
                                        </p:attrNameLst>
                                      </p:cBhvr>
                                      <p:to>
                                        <p:strVal val="visible"/>
                                      </p:to>
                                    </p:set>
                                    <p:anim calcmode="lin" valueType="num">
                                      <p:cBhvr>
                                        <p:cTn id="32" dur="1000" fill="hold"/>
                                        <p:tgtEl>
                                          <p:spTgt spid="549897"/>
                                        </p:tgtEl>
                                        <p:attrNameLst>
                                          <p:attrName>ppt_w</p:attrName>
                                        </p:attrNameLst>
                                      </p:cBhvr>
                                      <p:tavLst>
                                        <p:tav tm="0">
                                          <p:val>
                                            <p:strVal val="#ppt_w+.3"/>
                                          </p:val>
                                        </p:tav>
                                        <p:tav tm="100000">
                                          <p:val>
                                            <p:strVal val="#ppt_w"/>
                                          </p:val>
                                        </p:tav>
                                      </p:tavLst>
                                    </p:anim>
                                    <p:anim calcmode="lin" valueType="num">
                                      <p:cBhvr>
                                        <p:cTn id="33" dur="1000" fill="hold"/>
                                        <p:tgtEl>
                                          <p:spTgt spid="549897"/>
                                        </p:tgtEl>
                                        <p:attrNameLst>
                                          <p:attrName>ppt_h</p:attrName>
                                        </p:attrNameLst>
                                      </p:cBhvr>
                                      <p:tavLst>
                                        <p:tav tm="0">
                                          <p:val>
                                            <p:strVal val="#ppt_h"/>
                                          </p:val>
                                        </p:tav>
                                        <p:tav tm="100000">
                                          <p:val>
                                            <p:strVal val="#ppt_h"/>
                                          </p:val>
                                        </p:tav>
                                      </p:tavLst>
                                    </p:anim>
                                    <p:animEffect transition="in" filter="fade">
                                      <p:cBhvr>
                                        <p:cTn id="34" dur="1000"/>
                                        <p:tgtEl>
                                          <p:spTgt spid="549897"/>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1000" fill="hold"/>
                                        <p:tgtEl>
                                          <p:spTgt spid="2"/>
                                        </p:tgtEl>
                                        <p:attrNameLst>
                                          <p:attrName>ppt_w</p:attrName>
                                        </p:attrNameLst>
                                      </p:cBhvr>
                                      <p:tavLst>
                                        <p:tav tm="0">
                                          <p:val>
                                            <p:strVal val="#ppt_w+.3"/>
                                          </p:val>
                                        </p:tav>
                                        <p:tav tm="100000">
                                          <p:val>
                                            <p:strVal val="#ppt_w"/>
                                          </p:val>
                                        </p:tav>
                                      </p:tavLst>
                                    </p:anim>
                                    <p:anim calcmode="lin" valueType="num">
                                      <p:cBhvr>
                                        <p:cTn id="38" dur="1000" fill="hold"/>
                                        <p:tgtEl>
                                          <p:spTgt spid="2"/>
                                        </p:tgtEl>
                                        <p:attrNameLst>
                                          <p:attrName>ppt_h</p:attrName>
                                        </p:attrNameLst>
                                      </p:cBhvr>
                                      <p:tavLst>
                                        <p:tav tm="0">
                                          <p:val>
                                            <p:strVal val="#ppt_h"/>
                                          </p:val>
                                        </p:tav>
                                        <p:tav tm="100000">
                                          <p:val>
                                            <p:strVal val="#ppt_h"/>
                                          </p:val>
                                        </p:tav>
                                      </p:tavLst>
                                    </p:anim>
                                    <p:animEffect transition="in" filter="fade">
                                      <p:cBhvr>
                                        <p:cTn id="39" dur="1000"/>
                                        <p:tgtEl>
                                          <p:spTgt spid="2"/>
                                        </p:tgtEl>
                                      </p:cBhvr>
                                    </p:animEffect>
                                  </p:childTnLst>
                                </p:cTn>
                              </p:par>
                              <p:par>
                                <p:cTn id="40" presetID="50" presetClass="entr" presetSubtype="0" decel="100000" fill="hold" grpId="0" nodeType="withEffect">
                                  <p:stCondLst>
                                    <p:cond delay="0"/>
                                  </p:stCondLst>
                                  <p:childTnLst>
                                    <p:set>
                                      <p:cBhvr>
                                        <p:cTn id="41" dur="1" fill="hold">
                                          <p:stCondLst>
                                            <p:cond delay="0"/>
                                          </p:stCondLst>
                                        </p:cTn>
                                        <p:tgtEl>
                                          <p:spTgt spid="549902"/>
                                        </p:tgtEl>
                                        <p:attrNameLst>
                                          <p:attrName>style.visibility</p:attrName>
                                        </p:attrNameLst>
                                      </p:cBhvr>
                                      <p:to>
                                        <p:strVal val="visible"/>
                                      </p:to>
                                    </p:set>
                                    <p:anim calcmode="lin" valueType="num">
                                      <p:cBhvr>
                                        <p:cTn id="42" dur="1000" fill="hold"/>
                                        <p:tgtEl>
                                          <p:spTgt spid="549902"/>
                                        </p:tgtEl>
                                        <p:attrNameLst>
                                          <p:attrName>ppt_w</p:attrName>
                                        </p:attrNameLst>
                                      </p:cBhvr>
                                      <p:tavLst>
                                        <p:tav tm="0">
                                          <p:val>
                                            <p:strVal val="#ppt_w+.3"/>
                                          </p:val>
                                        </p:tav>
                                        <p:tav tm="100000">
                                          <p:val>
                                            <p:strVal val="#ppt_w"/>
                                          </p:val>
                                        </p:tav>
                                      </p:tavLst>
                                    </p:anim>
                                    <p:anim calcmode="lin" valueType="num">
                                      <p:cBhvr>
                                        <p:cTn id="43" dur="1000" fill="hold"/>
                                        <p:tgtEl>
                                          <p:spTgt spid="549902"/>
                                        </p:tgtEl>
                                        <p:attrNameLst>
                                          <p:attrName>ppt_h</p:attrName>
                                        </p:attrNameLst>
                                      </p:cBhvr>
                                      <p:tavLst>
                                        <p:tav tm="0">
                                          <p:val>
                                            <p:strVal val="#ppt_h"/>
                                          </p:val>
                                        </p:tav>
                                        <p:tav tm="100000">
                                          <p:val>
                                            <p:strVal val="#ppt_h"/>
                                          </p:val>
                                        </p:tav>
                                      </p:tavLst>
                                    </p:anim>
                                    <p:animEffect transition="in" filter="fade">
                                      <p:cBhvr>
                                        <p:cTn id="44" dur="1000"/>
                                        <p:tgtEl>
                                          <p:spTgt spid="549902"/>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549903"/>
                                        </p:tgtEl>
                                        <p:attrNameLst>
                                          <p:attrName>style.visibility</p:attrName>
                                        </p:attrNameLst>
                                      </p:cBhvr>
                                      <p:to>
                                        <p:strVal val="visible"/>
                                      </p:to>
                                    </p:set>
                                    <p:anim calcmode="lin" valueType="num">
                                      <p:cBhvr>
                                        <p:cTn id="47" dur="1000" fill="hold"/>
                                        <p:tgtEl>
                                          <p:spTgt spid="549903"/>
                                        </p:tgtEl>
                                        <p:attrNameLst>
                                          <p:attrName>ppt_w</p:attrName>
                                        </p:attrNameLst>
                                      </p:cBhvr>
                                      <p:tavLst>
                                        <p:tav tm="0">
                                          <p:val>
                                            <p:strVal val="#ppt_w+.3"/>
                                          </p:val>
                                        </p:tav>
                                        <p:tav tm="100000">
                                          <p:val>
                                            <p:strVal val="#ppt_w"/>
                                          </p:val>
                                        </p:tav>
                                      </p:tavLst>
                                    </p:anim>
                                    <p:anim calcmode="lin" valueType="num">
                                      <p:cBhvr>
                                        <p:cTn id="48" dur="1000" fill="hold"/>
                                        <p:tgtEl>
                                          <p:spTgt spid="549903"/>
                                        </p:tgtEl>
                                        <p:attrNameLst>
                                          <p:attrName>ppt_h</p:attrName>
                                        </p:attrNameLst>
                                      </p:cBhvr>
                                      <p:tavLst>
                                        <p:tav tm="0">
                                          <p:val>
                                            <p:strVal val="#ppt_h"/>
                                          </p:val>
                                        </p:tav>
                                        <p:tav tm="100000">
                                          <p:val>
                                            <p:strVal val="#ppt_h"/>
                                          </p:val>
                                        </p:tav>
                                      </p:tavLst>
                                    </p:anim>
                                    <p:animEffect transition="in" filter="fade">
                                      <p:cBhvr>
                                        <p:cTn id="49" dur="1000"/>
                                        <p:tgtEl>
                                          <p:spTgt spid="549903"/>
                                        </p:tgtEl>
                                      </p:cBhvr>
                                    </p:animEffect>
                                  </p:childTnLst>
                                </p:cTn>
                              </p:par>
                              <p:par>
                                <p:cTn id="50" presetID="50" presetClass="entr" presetSubtype="0" decel="100000" fill="hold" grpId="0" nodeType="withEffect">
                                  <p:stCondLst>
                                    <p:cond delay="0"/>
                                  </p:stCondLst>
                                  <p:childTnLst>
                                    <p:set>
                                      <p:cBhvr>
                                        <p:cTn id="51" dur="1" fill="hold">
                                          <p:stCondLst>
                                            <p:cond delay="0"/>
                                          </p:stCondLst>
                                        </p:cTn>
                                        <p:tgtEl>
                                          <p:spTgt spid="549904"/>
                                        </p:tgtEl>
                                        <p:attrNameLst>
                                          <p:attrName>style.visibility</p:attrName>
                                        </p:attrNameLst>
                                      </p:cBhvr>
                                      <p:to>
                                        <p:strVal val="visible"/>
                                      </p:to>
                                    </p:set>
                                    <p:anim calcmode="lin" valueType="num">
                                      <p:cBhvr>
                                        <p:cTn id="52" dur="1000" fill="hold"/>
                                        <p:tgtEl>
                                          <p:spTgt spid="549904"/>
                                        </p:tgtEl>
                                        <p:attrNameLst>
                                          <p:attrName>ppt_w</p:attrName>
                                        </p:attrNameLst>
                                      </p:cBhvr>
                                      <p:tavLst>
                                        <p:tav tm="0">
                                          <p:val>
                                            <p:strVal val="#ppt_w+.3"/>
                                          </p:val>
                                        </p:tav>
                                        <p:tav tm="100000">
                                          <p:val>
                                            <p:strVal val="#ppt_w"/>
                                          </p:val>
                                        </p:tav>
                                      </p:tavLst>
                                    </p:anim>
                                    <p:anim calcmode="lin" valueType="num">
                                      <p:cBhvr>
                                        <p:cTn id="53" dur="1000" fill="hold"/>
                                        <p:tgtEl>
                                          <p:spTgt spid="549904"/>
                                        </p:tgtEl>
                                        <p:attrNameLst>
                                          <p:attrName>ppt_h</p:attrName>
                                        </p:attrNameLst>
                                      </p:cBhvr>
                                      <p:tavLst>
                                        <p:tav tm="0">
                                          <p:val>
                                            <p:strVal val="#ppt_h"/>
                                          </p:val>
                                        </p:tav>
                                        <p:tav tm="100000">
                                          <p:val>
                                            <p:strVal val="#ppt_h"/>
                                          </p:val>
                                        </p:tav>
                                      </p:tavLst>
                                    </p:anim>
                                    <p:animEffect transition="in" filter="fade">
                                      <p:cBhvr>
                                        <p:cTn id="54" dur="1000"/>
                                        <p:tgtEl>
                                          <p:spTgt spid="549904"/>
                                        </p:tgtEl>
                                      </p:cBhvr>
                                    </p:animEffect>
                                  </p:childTnLst>
                                </p:cTn>
                              </p:par>
                              <p:par>
                                <p:cTn id="55" presetID="50" presetClass="entr" presetSubtype="0" decel="100000" fill="hold" grpId="0" nodeType="withEffect">
                                  <p:stCondLst>
                                    <p:cond delay="0"/>
                                  </p:stCondLst>
                                  <p:childTnLst>
                                    <p:set>
                                      <p:cBhvr>
                                        <p:cTn id="56" dur="1" fill="hold">
                                          <p:stCondLst>
                                            <p:cond delay="0"/>
                                          </p:stCondLst>
                                        </p:cTn>
                                        <p:tgtEl>
                                          <p:spTgt spid="549905"/>
                                        </p:tgtEl>
                                        <p:attrNameLst>
                                          <p:attrName>style.visibility</p:attrName>
                                        </p:attrNameLst>
                                      </p:cBhvr>
                                      <p:to>
                                        <p:strVal val="visible"/>
                                      </p:to>
                                    </p:set>
                                    <p:anim calcmode="lin" valueType="num">
                                      <p:cBhvr>
                                        <p:cTn id="57" dur="1000" fill="hold"/>
                                        <p:tgtEl>
                                          <p:spTgt spid="549905"/>
                                        </p:tgtEl>
                                        <p:attrNameLst>
                                          <p:attrName>ppt_w</p:attrName>
                                        </p:attrNameLst>
                                      </p:cBhvr>
                                      <p:tavLst>
                                        <p:tav tm="0">
                                          <p:val>
                                            <p:strVal val="#ppt_w+.3"/>
                                          </p:val>
                                        </p:tav>
                                        <p:tav tm="100000">
                                          <p:val>
                                            <p:strVal val="#ppt_w"/>
                                          </p:val>
                                        </p:tav>
                                      </p:tavLst>
                                    </p:anim>
                                    <p:anim calcmode="lin" valueType="num">
                                      <p:cBhvr>
                                        <p:cTn id="58" dur="1000" fill="hold"/>
                                        <p:tgtEl>
                                          <p:spTgt spid="549905"/>
                                        </p:tgtEl>
                                        <p:attrNameLst>
                                          <p:attrName>ppt_h</p:attrName>
                                        </p:attrNameLst>
                                      </p:cBhvr>
                                      <p:tavLst>
                                        <p:tav tm="0">
                                          <p:val>
                                            <p:strVal val="#ppt_h"/>
                                          </p:val>
                                        </p:tav>
                                        <p:tav tm="100000">
                                          <p:val>
                                            <p:strVal val="#ppt_h"/>
                                          </p:val>
                                        </p:tav>
                                      </p:tavLst>
                                    </p:anim>
                                    <p:animEffect transition="in" filter="fade">
                                      <p:cBhvr>
                                        <p:cTn id="59" dur="1000"/>
                                        <p:tgtEl>
                                          <p:spTgt spid="549905"/>
                                        </p:tgtEl>
                                      </p:cBhvr>
                                    </p:animEffect>
                                  </p:childTnLst>
                                </p:cTn>
                              </p:par>
                              <p:par>
                                <p:cTn id="60" presetID="50" presetClass="entr" presetSubtype="0" decel="100000"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p:cTn id="62" dur="1000" fill="hold"/>
                                        <p:tgtEl>
                                          <p:spTgt spid="15"/>
                                        </p:tgtEl>
                                        <p:attrNameLst>
                                          <p:attrName>ppt_w</p:attrName>
                                        </p:attrNameLst>
                                      </p:cBhvr>
                                      <p:tavLst>
                                        <p:tav tm="0">
                                          <p:val>
                                            <p:strVal val="#ppt_w+.3"/>
                                          </p:val>
                                        </p:tav>
                                        <p:tav tm="100000">
                                          <p:val>
                                            <p:strVal val="#ppt_w"/>
                                          </p:val>
                                        </p:tav>
                                      </p:tavLst>
                                    </p:anim>
                                    <p:anim calcmode="lin" valueType="num">
                                      <p:cBhvr>
                                        <p:cTn id="63" dur="1000" fill="hold"/>
                                        <p:tgtEl>
                                          <p:spTgt spid="15"/>
                                        </p:tgtEl>
                                        <p:attrNameLst>
                                          <p:attrName>ppt_h</p:attrName>
                                        </p:attrNameLst>
                                      </p:cBhvr>
                                      <p:tavLst>
                                        <p:tav tm="0">
                                          <p:val>
                                            <p:strVal val="#ppt_h"/>
                                          </p:val>
                                        </p:tav>
                                        <p:tav tm="100000">
                                          <p:val>
                                            <p:strVal val="#ppt_h"/>
                                          </p:val>
                                        </p:tav>
                                      </p:tavLst>
                                    </p:anim>
                                    <p:animEffect transition="in" filter="fade">
                                      <p:cBhvr>
                                        <p:cTn id="6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9894" grpId="0" animBg="1"/>
      <p:bldP spid="549898" grpId="0" animBg="1"/>
      <p:bldP spid="549892" grpId="0" animBg="1"/>
      <p:bldP spid="549893" grpId="0" animBg="1"/>
      <p:bldP spid="549896" grpId="0" animBg="1"/>
      <p:bldP spid="549897" grpId="0" animBg="1"/>
      <p:bldP spid="549902" grpId="0"/>
      <p:bldP spid="549903" grpId="0"/>
      <p:bldP spid="549904" grpId="0"/>
      <p:bldP spid="549905" grpId="0"/>
      <p:bldP spid="15"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571636" y="1285860"/>
            <a:ext cx="7286644" cy="2246769"/>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معنای صحت در معاملات</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مراد از صحت معاملات , ترتیب اثار مطلوبه بر معامله است کالملکية في البيع و الزوجية في النکاح</a:t>
            </a:r>
          </a:p>
          <a:p>
            <a:pPr algn="just"/>
            <a:endParaRPr lang="fa-IR" sz="2800" b="1" dirty="0" smtClean="0">
              <a:solidFill>
                <a:srgbClr val="002060"/>
              </a:solidFill>
              <a:cs typeface="B Compset" pitchFamily="2" charset="-78"/>
            </a:endParaRPr>
          </a:p>
          <a:p>
            <a:pPr algn="just"/>
            <a:endParaRPr lang="fa-IR" sz="28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285728"/>
            <a:ext cx="7858180" cy="600164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نهى مولوی در معامله</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نهى از سبب معامله از اقسام نهى از معامله بوده و در جايى است که نهى به صيغه معامله يا انشاى آن (ايجاب و قبول) تعلق گيرد ، مانند نهى از عقد نکاح در حال احرام که آن چه مبغوض مولا است صدور عقد نکاح در آن حالت است و خود نکاح که مسبب از صيغه عقد نکاح است , مبغوض مولا نيست و يا مثل تعلق نهى به بيع هنگام نماز جمعه(لا تبع وقت النداء).</a:t>
            </a:r>
          </a:p>
          <a:p>
            <a:pPr algn="just"/>
            <a:r>
              <a:rPr lang="fa-IR" sz="3200" b="1" dirty="0" smtClean="0">
                <a:solidFill>
                  <a:srgbClr val="002060"/>
                </a:solidFill>
                <a:cs typeface="B Compset" pitchFamily="2" charset="-78"/>
              </a:rPr>
              <a:t> درباره دلالت نهى مولوى از سبب , بر فساد معامله ، اختلاف هست و بيش تر اصولى ها (و همچنین مصنف) به عدم فساد اعتقاد دارند لأنّ غاية النهي هي مبغوضية نفس العمل (العقد) في هذه الحالة و هي لا تلازم الفساد و ليس العقد أمراً عبادياً حتّي لا يجتمع مع النهي.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214422"/>
            <a:ext cx="8501122" cy="5262979"/>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نهى ارشادى در معامله</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 در خصوص دلالت نهى ارشادى بر فساد معامله بحثى وجود ندارد, مثل نهى موجود در آيه شريفه: " و لا تنکحوا ما نکح آبائکم من النساء ” که ازدواج با زن پدر را فاسد مى داند .</a:t>
            </a:r>
          </a:p>
          <a:p>
            <a:pPr algn="just"/>
            <a:r>
              <a:rPr lang="fa-IR" sz="2800" b="1" dirty="0" smtClean="0">
                <a:solidFill>
                  <a:srgbClr val="002060"/>
                </a:solidFill>
                <a:cs typeface="B Compset" pitchFamily="2" charset="-78"/>
              </a:rPr>
              <a:t>شهید صدر در بحوث می فرماید :</a:t>
            </a:r>
          </a:p>
          <a:p>
            <a:pPr algn="just"/>
            <a:r>
              <a:rPr lang="fa-IR" sz="2800" b="1" dirty="0" smtClean="0">
                <a:solidFill>
                  <a:srgbClr val="002060"/>
                </a:solidFill>
                <a:cs typeface="B Compset" pitchFamily="2" charset="-78"/>
              </a:rPr>
              <a:t>امّا النهي الإرشادي فلا إشكال في دلالته على الفساد، سواءً كان إرشاداً إلى البطلان رأساً أو كان إرشاداً إلى الجزئية و المانعية، فانَّ المركب ينتفي بانتفاء جزئه أو وجود مانعه. </a:t>
            </a:r>
          </a:p>
          <a:p>
            <a:pPr algn="just"/>
            <a:endParaRPr lang="fa-IR" sz="2800" b="1" dirty="0" smtClean="0">
              <a:solidFill>
                <a:srgbClr val="002060"/>
              </a:solidFill>
              <a:cs typeface="B Compset" pitchFamily="2" charset="-78"/>
            </a:endParaRPr>
          </a:p>
          <a:p>
            <a:pPr algn="just"/>
            <a:endParaRPr lang="fa-IR" sz="2800" b="1" dirty="0" smtClean="0">
              <a:solidFill>
                <a:srgbClr val="002060"/>
              </a:solidFill>
              <a:cs typeface="B Compset" pitchFamily="2" charset="-78"/>
            </a:endParaRPr>
          </a:p>
          <a:p>
            <a:pPr algn="just"/>
            <a:endParaRPr lang="fa-IR" sz="2800" b="1" dirty="0" smtClean="0">
              <a:solidFill>
                <a:srgbClr val="002060"/>
              </a:solidFill>
              <a:cs typeface="B Compset" pitchFamily="2" charset="-78"/>
            </a:endParaRP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428604"/>
            <a:ext cx="8643998" cy="5016758"/>
          </a:xfrm>
          <a:prstGeom prst="rect">
            <a:avLst/>
          </a:prstGeom>
        </p:spPr>
        <p:txBody>
          <a:bodyPr wrap="square">
            <a:spAutoFit/>
          </a:bodyPr>
          <a:lstStyle/>
          <a:p>
            <a:pPr algn="just"/>
            <a:r>
              <a:rPr lang="fa-IR" sz="3200" b="1" dirty="0" smtClean="0">
                <a:solidFill>
                  <a:srgbClr val="002060"/>
                </a:solidFill>
                <a:cs typeface="B Compset" pitchFamily="2" charset="-78"/>
                <a:hlinkClick r:id="rId2" action="ppaction://hlinksldjump"/>
              </a:rPr>
              <a:t>فرق باب اجتماع و باب اقتضاء النهی للفساد</a:t>
            </a:r>
            <a:endParaRPr lang="fa-IR" sz="3200" b="1" dirty="0" smtClean="0">
              <a:solidFill>
                <a:srgbClr val="002060"/>
              </a:solidFill>
              <a:cs typeface="B Compset" pitchFamily="2" charset="-78"/>
            </a:endParaRPr>
          </a:p>
          <a:p>
            <a:pPr algn="just"/>
            <a:r>
              <a:rPr lang="fa-IR" sz="3200" b="1" dirty="0" smtClean="0">
                <a:solidFill>
                  <a:srgbClr val="FF0000"/>
                </a:solidFill>
                <a:cs typeface="B Compset" pitchFamily="2" charset="-78"/>
              </a:rPr>
              <a:t>اولا</a:t>
            </a:r>
            <a:r>
              <a:rPr lang="fa-IR" sz="3200" b="1" dirty="0" smtClean="0">
                <a:solidFill>
                  <a:srgbClr val="002060"/>
                </a:solidFill>
                <a:cs typeface="B Compset" pitchFamily="2" charset="-78"/>
              </a:rPr>
              <a:t> در باب اجتماع , از تعلق امر و نهی به دو عنوانی بحث می شود که مصداقا واحدند اما در این باب , بحث از ملازمه بین نهی و فساد است .</a:t>
            </a:r>
          </a:p>
          <a:p>
            <a:pPr algn="just"/>
            <a:r>
              <a:rPr lang="fa-IR" sz="3200" b="1" dirty="0" smtClean="0">
                <a:solidFill>
                  <a:srgbClr val="002060"/>
                </a:solidFill>
                <a:cs typeface="B Compset" pitchFamily="2" charset="-78"/>
              </a:rPr>
              <a:t>بعبارت دیگر این دو باب موضوعا (امر و نهی به دو عنوان با یک مصداق – نهی از معامله و عبادت) و محمولا (امکان و امتناع اجتماع – فساد و عدم فساد) با هم فرق می کنند .)</a:t>
            </a:r>
          </a:p>
          <a:p>
            <a:pPr algn="just"/>
            <a:r>
              <a:rPr lang="fa-IR" sz="3200" b="1" dirty="0" smtClean="0">
                <a:solidFill>
                  <a:srgbClr val="FF0000"/>
                </a:solidFill>
                <a:cs typeface="B Compset" pitchFamily="2" charset="-78"/>
              </a:rPr>
              <a:t>ثانیا</a:t>
            </a:r>
            <a:r>
              <a:rPr lang="fa-IR" sz="3200" b="1" dirty="0" smtClean="0">
                <a:solidFill>
                  <a:srgbClr val="002060"/>
                </a:solidFill>
                <a:cs typeface="B Compset" pitchFamily="2" charset="-78"/>
              </a:rPr>
              <a:t> باب اجتماع متوقف بر وجود امر و نهی (مقومات این باب) است اما باب اقتضاء فقط متوقف بر وجود نهی است چه امری باشد کما في باب العبادات یا نباشد کما في باب المعاملات.</a:t>
            </a:r>
            <a:endParaRPr lang="fa-IR" sz="32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71546"/>
            <a:ext cx="8143900" cy="5293757"/>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منطوق</a:t>
            </a:r>
            <a:endParaRPr lang="fa-IR" sz="2600" b="1" dirty="0" smtClean="0">
              <a:solidFill>
                <a:srgbClr val="002060"/>
              </a:solidFill>
              <a:cs typeface="B Compset" pitchFamily="2" charset="-78"/>
            </a:endParaRPr>
          </a:p>
          <a:p>
            <a:pPr algn="just"/>
            <a:r>
              <a:rPr lang="fa-IR" sz="2600" b="1" dirty="0" smtClean="0">
                <a:solidFill>
                  <a:srgbClr val="FF0000"/>
                </a:solidFill>
                <a:cs typeface="B Compset" pitchFamily="2" charset="-78"/>
              </a:rPr>
              <a:t>لغة : </a:t>
            </a:r>
            <a:r>
              <a:rPr lang="fa-IR" sz="2600" b="1" dirty="0" smtClean="0">
                <a:solidFill>
                  <a:srgbClr val="002060"/>
                </a:solidFill>
                <a:cs typeface="B Compset" pitchFamily="2" charset="-78"/>
              </a:rPr>
              <a:t>منطوق در لغت به معناى هر چيزى است که با آن نطق مى شود و به لفظ در مى آيد . يعنى هر چه که لفظ بر آن دلالت کند , چه از مفاهيم افرادى باشد , مانند ذات زيد که فقط لفظ " زيد " بر آن دلالت مى کند , و چه از مفاهيم ترکيبى ، مثل نسبت قيام به زيد که لفظ " زيد قائم " بر آن دلالت مى کند. </a:t>
            </a:r>
          </a:p>
          <a:p>
            <a:pPr algn="just"/>
            <a:r>
              <a:rPr lang="fa-IR" sz="2600" b="1" dirty="0" smtClean="0">
                <a:solidFill>
                  <a:srgbClr val="FF0000"/>
                </a:solidFill>
                <a:cs typeface="B Compset" pitchFamily="2" charset="-78"/>
              </a:rPr>
              <a:t>اصطلاحا :</a:t>
            </a:r>
            <a:r>
              <a:rPr lang="fa-IR" sz="2600" b="1" dirty="0" smtClean="0">
                <a:solidFill>
                  <a:srgbClr val="002060"/>
                </a:solidFill>
                <a:cs typeface="B Compset" pitchFamily="2" charset="-78"/>
              </a:rPr>
              <a:t> اما " منطوق " در اصطلاح اصوليان , مدلول جمله ترکيبى تام است زيرا مفهوم که در مقابل آن است , مختص به جمله هاى ترکيبى تام است ; پس مفاهيم افرادى و مدلول جمله هاى ترکيبى ناقص از اين گفت و گو خارج هستند .</a:t>
            </a:r>
          </a:p>
          <a:p>
            <a:pPr algn="just"/>
            <a:r>
              <a:rPr lang="fa-IR" sz="2600" b="1" dirty="0" smtClean="0">
                <a:solidFill>
                  <a:srgbClr val="002060"/>
                </a:solidFill>
                <a:cs typeface="B Compset" pitchFamily="2" charset="-78"/>
              </a:rPr>
              <a:t>براى به دست آوردن منطوق از لفظ , علم به وضع و قراين (عام و خاص) لازم است ; براى مثال , هنگامى که گفته مى شود: " اکرم العالم " با دانستن اين که صيغه امر براى وجوب وضع شده است , لزوم اکرام عالم به دست مى آيد و به کمک قرينه حکمت (که قرينه عام است ) از آن اطلاق استفاده مى شود .</a:t>
            </a:r>
          </a:p>
        </p:txBody>
      </p:sp>
    </p:spTree>
  </p:cSld>
  <p:clrMapOvr>
    <a:masterClrMapping/>
  </p:clrMapOvr>
  <p:transition advClick="0">
    <p:dissolve/>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4"/>
            <a:ext cx="8143900" cy="6494085"/>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مفهوم</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مفهوم در لغت معنايى است که از لفظ فهميده مى شود; چنان که گفته مى شود " مفهوم اللفظ " يعنى ما يفهم من اللفظ; و " مفهوم الجملة " يعنى " ما يفهم من الجملة ".</a:t>
            </a:r>
          </a:p>
          <a:p>
            <a:pPr algn="just"/>
            <a:r>
              <a:rPr lang="fa-IR" sz="3200" b="1" dirty="0" smtClean="0">
                <a:solidFill>
                  <a:srgbClr val="002060"/>
                </a:solidFill>
                <a:cs typeface="B Compset" pitchFamily="2" charset="-78"/>
              </a:rPr>
              <a:t>در اصطلاح اصوليان به معنايى مى گويند که در ظاهر کلام آورده نشده , ولى به سبب خصوصيتى از منطوق کلام فهميده مى شود . </a:t>
            </a:r>
          </a:p>
          <a:p>
            <a:pPr algn="just"/>
            <a:r>
              <a:rPr lang="fa-IR" sz="3200" b="1" dirty="0" smtClean="0">
                <a:solidFill>
                  <a:srgbClr val="002060"/>
                </a:solidFill>
                <a:cs typeface="B Compset" pitchFamily="2" charset="-78"/>
              </a:rPr>
              <a:t>براى مثال , در جمله شرطيه " ان جاء زيد فاکرمه " , منطوق " وجوب اکرام زيد به شرط آمدنش " است که از ظاهر لفظ به دست مى آيد ; ولى مفهوم آن " عدم وجوب اکرام زيد در صورت نيامدن است " که به سبب وجود خصوصيتى در منطوق به دست مى آيد. بنابر اين , منظور از مفهوم , مفهوم جمله است نه مفهوم لفظ مفرد .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1000108"/>
            <a:ext cx="8929717" cy="5078313"/>
          </a:xfrm>
          <a:prstGeom prst="rect">
            <a:avLst/>
          </a:prstGeom>
        </p:spPr>
        <p:txBody>
          <a:bodyPr wrap="square">
            <a:spAutoFit/>
          </a:bodyPr>
          <a:lstStyle/>
          <a:p>
            <a:r>
              <a:rPr lang="fa-IR" sz="3600" b="1" dirty="0" smtClean="0">
                <a:solidFill>
                  <a:srgbClr val="002060"/>
                </a:solidFill>
                <a:cs typeface="B Compset" pitchFamily="2" charset="-78"/>
                <a:hlinkClick r:id="rId3" action="ppaction://hlinksldjump"/>
              </a:rPr>
              <a:t>اقسام المداليل المنطوقية</a:t>
            </a:r>
            <a:endParaRPr lang="fa-IR" sz="3600" b="1" dirty="0" smtClean="0">
              <a:solidFill>
                <a:srgbClr val="002060"/>
              </a:solidFill>
              <a:cs typeface="B Compset" pitchFamily="2" charset="-78"/>
            </a:endParaRPr>
          </a:p>
          <a:p>
            <a:r>
              <a:rPr lang="fa-IR" sz="3600" b="1" dirty="0" smtClean="0">
                <a:solidFill>
                  <a:srgbClr val="002060"/>
                </a:solidFill>
                <a:cs typeface="B Compset" pitchFamily="2" charset="-78"/>
              </a:rPr>
              <a:t>1- </a:t>
            </a:r>
            <a:r>
              <a:rPr lang="fa-IR" sz="3600" b="1" dirty="0" smtClean="0">
                <a:solidFill>
                  <a:srgbClr val="002060"/>
                </a:solidFill>
                <a:cs typeface="B Compset" pitchFamily="2" charset="-78"/>
                <a:hlinkClick r:id="rId4" action="ppaction://hlinksldjump"/>
              </a:rPr>
              <a:t>مدلول صریح</a:t>
            </a:r>
            <a:r>
              <a:rPr lang="fa-IR" sz="3600" b="1" dirty="0" smtClean="0">
                <a:solidFill>
                  <a:srgbClr val="002060"/>
                </a:solidFill>
                <a:cs typeface="B Compset" pitchFamily="2" charset="-78"/>
              </a:rPr>
              <a:t> (مطابقی)</a:t>
            </a:r>
          </a:p>
          <a:p>
            <a:r>
              <a:rPr lang="fa-IR" sz="3600" b="1" dirty="0" smtClean="0">
                <a:solidFill>
                  <a:srgbClr val="002060"/>
                </a:solidFill>
                <a:cs typeface="B Compset" pitchFamily="2" charset="-78"/>
              </a:rPr>
              <a:t>2- </a:t>
            </a:r>
            <a:r>
              <a:rPr lang="fa-IR" sz="3600" b="1" dirty="0" smtClean="0">
                <a:solidFill>
                  <a:srgbClr val="002060"/>
                </a:solidFill>
                <a:cs typeface="B Compset" pitchFamily="2" charset="-78"/>
                <a:hlinkClick r:id="rId5" action="ppaction://hlinksldjump"/>
              </a:rPr>
              <a:t>مدلول غیر صریح </a:t>
            </a:r>
            <a:r>
              <a:rPr lang="fa-IR" sz="3600" b="1" dirty="0" smtClean="0">
                <a:solidFill>
                  <a:srgbClr val="002060"/>
                </a:solidFill>
                <a:cs typeface="B Compset" pitchFamily="2" charset="-78"/>
              </a:rPr>
              <a:t>(تضمنی و التزامی)</a:t>
            </a:r>
          </a:p>
          <a:p>
            <a:r>
              <a:rPr lang="fa-IR" sz="3600" b="1" dirty="0" smtClean="0">
                <a:solidFill>
                  <a:srgbClr val="FF0000"/>
                </a:solidFill>
                <a:cs typeface="B Compset" pitchFamily="2" charset="-78"/>
              </a:rPr>
              <a:t>اقسام مدلول التزامی</a:t>
            </a:r>
          </a:p>
          <a:p>
            <a:r>
              <a:rPr lang="fa-IR" sz="3600" b="1" dirty="0" smtClean="0">
                <a:solidFill>
                  <a:srgbClr val="002060"/>
                </a:solidFill>
                <a:cs typeface="B Compset" pitchFamily="2" charset="-78"/>
              </a:rPr>
              <a:t>أ. المدلول عليه </a:t>
            </a:r>
            <a:r>
              <a:rPr lang="fa-IR" sz="3600" b="1" dirty="0" smtClean="0">
                <a:solidFill>
                  <a:srgbClr val="002060"/>
                </a:solidFill>
                <a:cs typeface="B Compset" pitchFamily="2" charset="-78"/>
                <a:hlinkClick r:id="rId6" action="ppaction://hlinksldjump"/>
              </a:rPr>
              <a:t>بدلالة الاقتضاء</a:t>
            </a:r>
            <a:endParaRPr lang="fa-IR" sz="3600" b="1" dirty="0" smtClean="0">
              <a:solidFill>
                <a:srgbClr val="002060"/>
              </a:solidFill>
              <a:cs typeface="B Compset" pitchFamily="2" charset="-78"/>
            </a:endParaRPr>
          </a:p>
          <a:p>
            <a:endParaRPr lang="fa-IR" sz="3600" b="1" dirty="0" smtClean="0">
              <a:solidFill>
                <a:srgbClr val="002060"/>
              </a:solidFill>
              <a:cs typeface="B Compset" pitchFamily="2" charset="-78"/>
            </a:endParaRPr>
          </a:p>
          <a:p>
            <a:r>
              <a:rPr lang="fa-IR" sz="3600" b="1" dirty="0" smtClean="0">
                <a:solidFill>
                  <a:srgbClr val="002060"/>
                </a:solidFill>
                <a:cs typeface="B Compset" pitchFamily="2" charset="-78"/>
              </a:rPr>
              <a:t>ب. المدلول عليه </a:t>
            </a:r>
            <a:r>
              <a:rPr lang="fa-IR" sz="3600" b="1" dirty="0" smtClean="0">
                <a:solidFill>
                  <a:srgbClr val="002060"/>
                </a:solidFill>
                <a:cs typeface="B Compset" pitchFamily="2" charset="-78"/>
                <a:hlinkClick r:id="rId7" action="ppaction://hlinksldjump"/>
              </a:rPr>
              <a:t>بدلالة التنبيه</a:t>
            </a:r>
            <a:endParaRPr lang="fa-IR" sz="3600" b="1" dirty="0" smtClean="0">
              <a:solidFill>
                <a:srgbClr val="002060"/>
              </a:solidFill>
              <a:cs typeface="B Compset" pitchFamily="2" charset="-78"/>
            </a:endParaRPr>
          </a:p>
          <a:p>
            <a:endParaRPr lang="fa-IR" sz="3600" b="1" dirty="0" smtClean="0">
              <a:solidFill>
                <a:srgbClr val="002060"/>
              </a:solidFill>
              <a:cs typeface="B Compset" pitchFamily="2" charset="-78"/>
            </a:endParaRPr>
          </a:p>
          <a:p>
            <a:r>
              <a:rPr lang="fa-IR" sz="3600" b="1" dirty="0" smtClean="0">
                <a:solidFill>
                  <a:srgbClr val="002060"/>
                </a:solidFill>
                <a:cs typeface="B Compset" pitchFamily="2" charset="-78"/>
              </a:rPr>
              <a:t>ج. المدلول عليه </a:t>
            </a:r>
            <a:r>
              <a:rPr lang="fa-IR" sz="3600" b="1" dirty="0" smtClean="0">
                <a:solidFill>
                  <a:srgbClr val="002060"/>
                </a:solidFill>
                <a:cs typeface="B Compset" pitchFamily="2" charset="-78"/>
                <a:hlinkClick r:id="rId8" action="ppaction://hlinksldjump"/>
              </a:rPr>
              <a:t>بدلالة الإشارة</a:t>
            </a:r>
            <a:endParaRPr lang="fa-IR" sz="3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
            <a:ext cx="9144000" cy="6124754"/>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منطوق صريح</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منطوق صريح يکى از اقسام منطوق, و در برابر منطوق غيرصريح قرار دارد. </a:t>
            </a:r>
          </a:p>
          <a:p>
            <a:pPr algn="just"/>
            <a:r>
              <a:rPr lang="fa-IR" sz="2800" b="1" dirty="0" smtClean="0">
                <a:solidFill>
                  <a:srgbClr val="002060"/>
                </a:solidFill>
                <a:cs typeface="B Compset" pitchFamily="2" charset="-78"/>
              </a:rPr>
              <a:t>مدلول مطابقي کلام ، از مصاديق مورد اتفاق " منطوق صريح " مي باشد . همچنين معناي مجازي لفظ در صورتي که داراي قرينه لفظي باشد از مصاديق منطوق صريح دانسته شده است . اما در مورد مدلول تضمني اختلاف هست ؛ بعضي گفته اند: منطوق صريح آن است که يا مستقيما از لفظ فهيمده مى شود يا با مشارکت غير ; بنابر اين , منطوق صريح شامل مدلول مطابقى و تضمنى کلام مى شود.</a:t>
            </a:r>
          </a:p>
          <a:p>
            <a:pPr algn="just"/>
            <a:r>
              <a:rPr lang="fa-IR" sz="2800" b="1" dirty="0" smtClean="0">
                <a:solidFill>
                  <a:srgbClr val="002060"/>
                </a:solidFill>
                <a:cs typeface="B Compset" pitchFamily="2" charset="-78"/>
              </a:rPr>
              <a:t>دلالت مطابقى از اقسام دلالت لفظى است که مقابل دلالت التزامى و تضمنى قرار دارد و آن دلالت لفظ بر تمام معناى موضوع له خود است , مانند دلالت لفظ کتاب بر تمام معناى آن , که در نتيجه, هرگاه لفظ " کتاب " به کار برده شود , همه اجزاى آن, چون ورق ها , جلد و... داخل در معناى آن هستند . </a:t>
            </a:r>
          </a:p>
          <a:p>
            <a:pPr algn="just"/>
            <a:r>
              <a:rPr lang="fa-IR" sz="2800" b="1" dirty="0" smtClean="0">
                <a:solidFill>
                  <a:srgbClr val="002060"/>
                </a:solidFill>
                <a:cs typeface="B Compset" pitchFamily="2" charset="-78"/>
              </a:rPr>
              <a:t> چون لفظ و معنا با هم مطابقت دارند . به اين دلالت , دلالت مطابقى يا تطابقى گويند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21282"/>
            <a:ext cx="8143900" cy="5693866"/>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منطوق غيرصريح (دلالت سیاقی)</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منطوق غيرصريح جايى است که کلام يا به دلالت التزامى ( لزوم بيّن به معناي اخصّ ) بر لفظ مفرد يا معنايى مفرد دلالت کند که صريحا در منطوق آورده نشده اند , و يا کلام بر جمله ترکيبى تام به دلالت التزامى دلالت نمايد. </a:t>
            </a:r>
          </a:p>
          <a:p>
            <a:pPr algn="just"/>
            <a:r>
              <a:rPr lang="fa-IR" sz="2600" b="1" dirty="0" smtClean="0">
                <a:solidFill>
                  <a:srgbClr val="FF0000"/>
                </a:solidFill>
                <a:cs typeface="B Compset" pitchFamily="2" charset="-78"/>
              </a:rPr>
              <a:t>مدلول تضمنی : </a:t>
            </a:r>
            <a:r>
              <a:rPr lang="fa-IR" sz="2600" b="1" dirty="0" smtClean="0">
                <a:solidFill>
                  <a:srgbClr val="002060"/>
                </a:solidFill>
                <a:cs typeface="B Compset" pitchFamily="2" charset="-78"/>
              </a:rPr>
              <a:t>دلالت لفظ است بر بخشى از معناى موضوع له خود . به بيان ديگر, دلالت لفظ بر جزء معناى خود را دلالت تضمنى مى نامند; مانند دلالت لفظ بيع بر تمليک ; در حالى که بيع عبارت است از تمليک عين به عوض معلوم و يا دلالت انسان بر حيوان يا ناطق در حالى که انسان به معناى حيوان ناطق است و يا دلالت لفظ کتاب بر صفحه و يا جلد آن . </a:t>
            </a:r>
          </a:p>
          <a:p>
            <a:pPr algn="just"/>
            <a:r>
              <a:rPr lang="fa-IR" sz="2600" b="1" dirty="0" smtClean="0">
                <a:solidFill>
                  <a:srgbClr val="FF0000"/>
                </a:solidFill>
                <a:cs typeface="B Compset" pitchFamily="2" charset="-78"/>
              </a:rPr>
              <a:t>مدلول التزامی : </a:t>
            </a:r>
            <a:r>
              <a:rPr lang="fa-IR" sz="2600" b="1" dirty="0" smtClean="0">
                <a:solidFill>
                  <a:srgbClr val="002060"/>
                </a:solidFill>
                <a:cs typeface="B Compset" pitchFamily="2" charset="-78"/>
              </a:rPr>
              <a:t>دلالت لفظ بر چيزى است که خارج از معناى موضوع له قرار دارد ; ولى در ذهن با آن ملازم است ; يعنى هرگاه موضوع له در ذهن حاصل شود, آن امر خارج از آن نيز, با آن پديد مى آيد , مانند دلالت خانه بر ديوار; زيرا هرگاه معناى خانه در ذهن حاصل شود , معناى ديوار نيز حاصل خواهد شد.</a:t>
            </a:r>
          </a:p>
        </p:txBody>
      </p:sp>
    </p:spTree>
  </p:cSld>
  <p:clrMapOvr>
    <a:masterClrMapping/>
  </p:clrMapOvr>
  <p:transition advClick="0">
    <p:dissolve/>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230945"/>
            <a:ext cx="7929618" cy="6555641"/>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دلالت اقتضاء</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دلالت اقتضا از اقسام دلالت سياقى و دلالتى است که در هنگام استعمال, مقصود گوينده است ولى صدق يا صحت کلام از نظر عقل , شرع , لغت و يا عرف و عادت متوقف بر آن است , مانند آن که صحت و يا صدق کلام, مستلزم تقدير گرفتن کلمه يا عبارتى باشد </a:t>
            </a:r>
          </a:p>
          <a:p>
            <a:pPr algn="just"/>
            <a:r>
              <a:rPr lang="fa-IR" sz="2800" b="1" dirty="0" smtClean="0">
                <a:solidFill>
                  <a:srgbClr val="002060"/>
                </a:solidFill>
                <a:cs typeface="B Compset" pitchFamily="2" charset="-78"/>
              </a:rPr>
              <a:t>براى مثال , در آيه " و اسئل القرية ” که به معناى " و اسئل اهل القرية " است , کلمه "اهل" که جزئى از اجزاى کلام مى باشد در متن آيه ذکر نشده ; ولى به اقتضاى مقام, مسلم است که آن کلمه در کلام مستتر و مراد گوينده است .</a:t>
            </a:r>
          </a:p>
          <a:p>
            <a:pPr algn="just"/>
            <a:r>
              <a:rPr lang="fa-IR" sz="2800" b="1" dirty="0" smtClean="0">
                <a:solidFill>
                  <a:srgbClr val="002060"/>
                </a:solidFill>
                <a:cs typeface="B Compset" pitchFamily="2" charset="-78"/>
              </a:rPr>
              <a:t>یا کقوله صلي الله عليه و آله وسلّم: «رفع عن أُمّتي تسعة: الخطأ و النسيان» فإنّ المراد رفع المؤاخذة عنها أو نحوها و إلاّ کان الکلام کاذباً</a:t>
            </a:r>
          </a:p>
          <a:p>
            <a:pPr algn="just"/>
            <a:r>
              <a:rPr lang="fa-IR" sz="2800" b="1" dirty="0" smtClean="0">
                <a:solidFill>
                  <a:srgbClr val="002060"/>
                </a:solidFill>
                <a:cs typeface="B Compset" pitchFamily="2" charset="-78"/>
              </a:rPr>
              <a:t>بنابراين, کليه مواردى که کلام به ملازمه بر معناى مفردى دلالت مى کند, و کليه موارد مجاز در کلمه , مجاز در حذف و مجاز در اسناد داخل در دلالت اقتضا هستند . </a:t>
            </a: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07542" name="Freeform 22"/>
          <p:cNvSpPr>
            <a:spLocks/>
          </p:cNvSpPr>
          <p:nvPr/>
        </p:nvSpPr>
        <p:spPr bwMode="gray">
          <a:xfrm>
            <a:off x="3721101" y="3865892"/>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CC66FF"/>
          </a:solidFill>
          <a:ln w="12700" cap="rnd" cmpd="sng">
            <a:noFill/>
            <a:prstDash val="solid"/>
            <a:round/>
            <a:headEnd type="none" w="med" len="med"/>
            <a:tailEnd type="none" w="med" len="med"/>
          </a:ln>
          <a:effectLst/>
        </p:spPr>
        <p:txBody>
          <a:bodyPr/>
          <a:lstStyle/>
          <a:p>
            <a:endParaRPr lang="fa-IR"/>
          </a:p>
        </p:txBody>
      </p:sp>
      <p:sp>
        <p:nvSpPr>
          <p:cNvPr id="107543" name="Freeform 23"/>
          <p:cNvSpPr>
            <a:spLocks/>
          </p:cNvSpPr>
          <p:nvPr/>
        </p:nvSpPr>
        <p:spPr bwMode="gray">
          <a:xfrm rot="3600000">
            <a:off x="2543175" y="3610305"/>
            <a:ext cx="2465388" cy="769939"/>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FF9966"/>
          </a:solidFill>
          <a:ln w="12700" cap="rnd" cmpd="sng">
            <a:noFill/>
            <a:prstDash val="solid"/>
            <a:round/>
            <a:headEnd type="none" w="med" len="med"/>
            <a:tailEnd type="none" w="med" len="med"/>
          </a:ln>
          <a:effectLst/>
        </p:spPr>
        <p:txBody>
          <a:bodyPr/>
          <a:lstStyle/>
          <a:p>
            <a:endParaRPr lang="fa-IR"/>
          </a:p>
        </p:txBody>
      </p:sp>
      <p:sp>
        <p:nvSpPr>
          <p:cNvPr id="107544" name="Freeform 24"/>
          <p:cNvSpPr>
            <a:spLocks/>
          </p:cNvSpPr>
          <p:nvPr/>
        </p:nvSpPr>
        <p:spPr bwMode="gray">
          <a:xfrm rot="7200000">
            <a:off x="2214562" y="2310141"/>
            <a:ext cx="2465388" cy="769939"/>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99CC00"/>
          </a:solidFill>
          <a:ln w="12700" cap="rnd" cmpd="sng">
            <a:noFill/>
            <a:prstDash val="solid"/>
            <a:round/>
            <a:headEnd type="none" w="med" len="med"/>
            <a:tailEnd type="none" w="med" len="med"/>
          </a:ln>
          <a:effectLst/>
        </p:spPr>
        <p:txBody>
          <a:bodyPr/>
          <a:lstStyle/>
          <a:p>
            <a:endParaRPr lang="fa-IR"/>
          </a:p>
        </p:txBody>
      </p:sp>
      <p:sp>
        <p:nvSpPr>
          <p:cNvPr id="107545" name="Freeform 25"/>
          <p:cNvSpPr>
            <a:spLocks/>
          </p:cNvSpPr>
          <p:nvPr/>
        </p:nvSpPr>
        <p:spPr bwMode="gray">
          <a:xfrm rot="10800000">
            <a:off x="2838451" y="1437017"/>
            <a:ext cx="2466975"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33CCCC"/>
          </a:solidFill>
          <a:ln w="12700" cap="rnd" cmpd="sng">
            <a:noFill/>
            <a:prstDash val="solid"/>
            <a:round/>
            <a:headEnd type="none" w="med" len="med"/>
            <a:tailEnd type="none" w="med" len="med"/>
          </a:ln>
          <a:effectLst/>
        </p:spPr>
        <p:txBody>
          <a:bodyPr/>
          <a:lstStyle/>
          <a:p>
            <a:endParaRPr lang="fa-IR"/>
          </a:p>
        </p:txBody>
      </p:sp>
      <p:sp>
        <p:nvSpPr>
          <p:cNvPr id="107546" name="Freeform 26"/>
          <p:cNvSpPr>
            <a:spLocks/>
          </p:cNvSpPr>
          <p:nvPr/>
        </p:nvSpPr>
        <p:spPr bwMode="gray">
          <a:xfrm rot="14400000">
            <a:off x="4089401" y="1732292"/>
            <a:ext cx="2465388" cy="769939"/>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6699FF"/>
          </a:solidFill>
          <a:ln w="12700" cap="rnd" cmpd="sng">
            <a:noFill/>
            <a:prstDash val="solid"/>
            <a:round/>
            <a:headEnd type="none" w="med" len="med"/>
            <a:tailEnd type="none" w="med" len="med"/>
          </a:ln>
          <a:effectLst/>
        </p:spPr>
        <p:txBody>
          <a:bodyPr/>
          <a:lstStyle/>
          <a:p>
            <a:endParaRPr lang="fa-IR"/>
          </a:p>
        </p:txBody>
      </p:sp>
      <p:sp>
        <p:nvSpPr>
          <p:cNvPr id="107547" name="Freeform 27"/>
          <p:cNvSpPr>
            <a:spLocks/>
          </p:cNvSpPr>
          <p:nvPr/>
        </p:nvSpPr>
        <p:spPr bwMode="gray">
          <a:xfrm rot="18000000">
            <a:off x="4419601" y="2946731"/>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9966FF"/>
          </a:solidFill>
          <a:ln w="12700" cap="rnd" cmpd="sng">
            <a:noFill/>
            <a:prstDash val="solid"/>
            <a:round/>
            <a:headEnd type="none" w="med" len="med"/>
            <a:tailEnd type="none" w="med" len="med"/>
          </a:ln>
          <a:effectLst/>
        </p:spPr>
        <p:txBody>
          <a:bodyPr/>
          <a:lstStyle/>
          <a:p>
            <a:endParaRPr lang="fa-IR"/>
          </a:p>
        </p:txBody>
      </p:sp>
      <p:grpSp>
        <p:nvGrpSpPr>
          <p:cNvPr id="2" name="Group 40"/>
          <p:cNvGrpSpPr>
            <a:grpSpLocks/>
          </p:cNvGrpSpPr>
          <p:nvPr/>
        </p:nvGrpSpPr>
        <p:grpSpPr bwMode="auto">
          <a:xfrm>
            <a:off x="3524251" y="2027567"/>
            <a:ext cx="2057400" cy="2057400"/>
            <a:chOff x="2016" y="1920"/>
            <a:chExt cx="1680" cy="1680"/>
          </a:xfrm>
        </p:grpSpPr>
        <p:sp>
          <p:nvSpPr>
            <p:cNvPr id="107561" name="Oval 41"/>
            <p:cNvSpPr>
              <a:spLocks noChangeArrowheads="1"/>
            </p:cNvSpPr>
            <p:nvPr/>
          </p:nvSpPr>
          <p:spPr bwMode="gray">
            <a:xfrm>
              <a:off x="2016" y="1920"/>
              <a:ext cx="1680" cy="1680"/>
            </a:xfrm>
            <a:prstGeom prst="ellipse">
              <a:avLst/>
            </a:prstGeom>
            <a:gradFill rotWithShape="1">
              <a:gsLst>
                <a:gs pos="0">
                  <a:srgbClr val="FF3300"/>
                </a:gs>
                <a:gs pos="100000">
                  <a:srgbClr val="FF3300">
                    <a:gamma/>
                    <a:shade val="24314"/>
                    <a:invGamma/>
                  </a:srgbClr>
                </a:gs>
              </a:gsLst>
              <a:lin ang="5400000" scaled="1"/>
            </a:gradFill>
            <a:ln w="9525">
              <a:solidFill>
                <a:srgbClr val="000000"/>
              </a:solidFill>
              <a:round/>
              <a:headEnd/>
              <a:tailEnd/>
            </a:ln>
            <a:effectLst/>
          </p:spPr>
          <p:txBody>
            <a:bodyPr wrap="none" anchor="ctr"/>
            <a:lstStyle/>
            <a:p>
              <a:endParaRPr lang="fa-IR"/>
            </a:p>
          </p:txBody>
        </p:sp>
        <p:sp>
          <p:nvSpPr>
            <p:cNvPr id="107562" name="Freeform 4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3300"/>
                </a:gs>
              </a:gsLst>
              <a:lin ang="5400000" scaled="1"/>
            </a:gradFill>
            <a:ln w="0">
              <a:noFill/>
              <a:prstDash val="solid"/>
              <a:round/>
              <a:headEnd/>
              <a:tailEnd/>
            </a:ln>
          </p:spPr>
          <p:txBody>
            <a:bodyPr/>
            <a:lstStyle/>
            <a:p>
              <a:endParaRPr lang="fa-IR"/>
            </a:p>
          </p:txBody>
        </p:sp>
      </p:grpSp>
      <p:sp>
        <p:nvSpPr>
          <p:cNvPr id="107563" name="Text Box 43"/>
          <p:cNvSpPr txBox="1">
            <a:spLocks noChangeArrowheads="1"/>
          </p:cNvSpPr>
          <p:nvPr/>
        </p:nvSpPr>
        <p:spPr bwMode="auto">
          <a:xfrm>
            <a:off x="5962435" y="3894785"/>
            <a:ext cx="2173992" cy="461665"/>
          </a:xfrm>
          <a:prstGeom prst="rect">
            <a:avLst/>
          </a:prstGeom>
          <a:noFill/>
          <a:ln w="9525" algn="ctr">
            <a:noFill/>
            <a:miter lim="800000"/>
            <a:headEnd/>
            <a:tailEnd/>
          </a:ln>
          <a:effectLst/>
        </p:spPr>
        <p:txBody>
          <a:bodyPr wrap="none">
            <a:spAutoFit/>
          </a:bodyPr>
          <a:lstStyle/>
          <a:p>
            <a:pPr lvl="0"/>
            <a:r>
              <a:rPr lang="fa-IR" sz="2400" dirty="0" smtClean="0">
                <a:cs typeface="B Titr" pitchFamily="2" charset="-78"/>
                <a:hlinkClick r:id="rId2" action="ppaction://hlinksldjump"/>
              </a:rPr>
              <a:t>مقصد دوم : نواهی</a:t>
            </a:r>
            <a:endParaRPr lang="fa-IR" sz="2400" dirty="0">
              <a:cs typeface="B Titr" pitchFamily="2" charset="-78"/>
            </a:endParaRPr>
          </a:p>
        </p:txBody>
      </p:sp>
      <p:sp>
        <p:nvSpPr>
          <p:cNvPr id="107564" name="Text Box 44"/>
          <p:cNvSpPr txBox="1">
            <a:spLocks noChangeArrowheads="1"/>
          </p:cNvSpPr>
          <p:nvPr/>
        </p:nvSpPr>
        <p:spPr bwMode="auto">
          <a:xfrm>
            <a:off x="6255042" y="2218385"/>
            <a:ext cx="1957587" cy="461665"/>
          </a:xfrm>
          <a:prstGeom prst="rect">
            <a:avLst/>
          </a:prstGeom>
          <a:noFill/>
          <a:ln w="9525" algn="ctr">
            <a:noFill/>
            <a:miter lim="800000"/>
            <a:headEnd/>
            <a:tailEnd/>
          </a:ln>
          <a:effectLst/>
        </p:spPr>
        <p:txBody>
          <a:bodyPr wrap="none">
            <a:spAutoFit/>
          </a:bodyPr>
          <a:lstStyle/>
          <a:p>
            <a:pPr lvl="0"/>
            <a:r>
              <a:rPr lang="fa-IR" sz="2400" dirty="0" smtClean="0">
                <a:cs typeface="B Titr" pitchFamily="2" charset="-78"/>
                <a:hlinkClick r:id="rId3" action="ppaction://hlinksldjump"/>
              </a:rPr>
              <a:t>مقصد اول: اوامر</a:t>
            </a:r>
            <a:endParaRPr lang="fa-IR" sz="2400" dirty="0">
              <a:cs typeface="B Titr" pitchFamily="2" charset="-78"/>
            </a:endParaRPr>
          </a:p>
        </p:txBody>
      </p:sp>
      <p:sp>
        <p:nvSpPr>
          <p:cNvPr id="107566" name="Text Box 46"/>
          <p:cNvSpPr txBox="1">
            <a:spLocks noChangeArrowheads="1"/>
          </p:cNvSpPr>
          <p:nvPr/>
        </p:nvSpPr>
        <p:spPr bwMode="auto">
          <a:xfrm>
            <a:off x="215125" y="2027567"/>
            <a:ext cx="2674129" cy="707886"/>
          </a:xfrm>
          <a:prstGeom prst="rect">
            <a:avLst/>
          </a:prstGeom>
          <a:noFill/>
          <a:ln w="9525" algn="ctr">
            <a:noFill/>
            <a:miter lim="800000"/>
            <a:headEnd/>
            <a:tailEnd/>
          </a:ln>
          <a:effectLst/>
        </p:spPr>
        <p:txBody>
          <a:bodyPr wrap="none">
            <a:spAutoFit/>
          </a:bodyPr>
          <a:lstStyle/>
          <a:p>
            <a:pPr lvl="0"/>
            <a:r>
              <a:rPr lang="fa-IR" sz="2000" dirty="0" smtClean="0">
                <a:cs typeface="B Titr" pitchFamily="2" charset="-78"/>
              </a:rPr>
              <a:t>              </a:t>
            </a:r>
            <a:r>
              <a:rPr lang="fa-IR" sz="2000" dirty="0" smtClean="0">
                <a:cs typeface="B Titr" pitchFamily="2" charset="-78"/>
                <a:hlinkClick r:id="rId4" action="ppaction://hlinksldjump"/>
              </a:rPr>
              <a:t>مقصد پنجم : </a:t>
            </a:r>
          </a:p>
          <a:p>
            <a:pPr lvl="0"/>
            <a:r>
              <a:rPr lang="fa-IR" sz="2000" dirty="0" smtClean="0">
                <a:cs typeface="B Titr" pitchFamily="2" charset="-78"/>
                <a:hlinkClick r:id="rId4" action="ppaction://hlinksldjump"/>
              </a:rPr>
              <a:t>مطلق و مقید و مجمل و مبین</a:t>
            </a:r>
            <a:endParaRPr lang="fa-IR" sz="2000" dirty="0">
              <a:cs typeface="B Titr" pitchFamily="2" charset="-78"/>
            </a:endParaRPr>
          </a:p>
        </p:txBody>
      </p:sp>
      <p:sp>
        <p:nvSpPr>
          <p:cNvPr id="107567" name="Text Box 47"/>
          <p:cNvSpPr txBox="1">
            <a:spLocks noChangeArrowheads="1"/>
          </p:cNvSpPr>
          <p:nvPr/>
        </p:nvSpPr>
        <p:spPr bwMode="auto">
          <a:xfrm>
            <a:off x="214286" y="3970985"/>
            <a:ext cx="2975494" cy="461665"/>
          </a:xfrm>
          <a:prstGeom prst="rect">
            <a:avLst/>
          </a:prstGeom>
          <a:noFill/>
          <a:ln w="9525" algn="ctr">
            <a:noFill/>
            <a:miter lim="800000"/>
            <a:headEnd/>
            <a:tailEnd/>
          </a:ln>
          <a:effectLst/>
        </p:spPr>
        <p:txBody>
          <a:bodyPr wrap="none">
            <a:spAutoFit/>
          </a:bodyPr>
          <a:lstStyle/>
          <a:p>
            <a:pPr lvl="0"/>
            <a:r>
              <a:rPr lang="fa-IR" sz="2400" dirty="0" smtClean="0">
                <a:cs typeface="B Titr" pitchFamily="2" charset="-78"/>
                <a:hlinkClick r:id="rId5" action="ppaction://hlinksldjump"/>
              </a:rPr>
              <a:t>مقصد چهارم : عام و خاص</a:t>
            </a:r>
            <a:endParaRPr lang="fa-IR" sz="2400" dirty="0">
              <a:cs typeface="B Titr" pitchFamily="2" charset="-78"/>
            </a:endParaRPr>
          </a:p>
        </p:txBody>
      </p:sp>
      <p:sp>
        <p:nvSpPr>
          <p:cNvPr id="107568" name="Text Box 48"/>
          <p:cNvSpPr txBox="1">
            <a:spLocks noChangeArrowheads="1"/>
          </p:cNvSpPr>
          <p:nvPr/>
        </p:nvSpPr>
        <p:spPr bwMode="auto">
          <a:xfrm>
            <a:off x="3418375" y="5190185"/>
            <a:ext cx="2235200" cy="461665"/>
          </a:xfrm>
          <a:prstGeom prst="rect">
            <a:avLst/>
          </a:prstGeom>
          <a:noFill/>
          <a:ln w="9525" algn="ctr">
            <a:noFill/>
            <a:miter lim="800000"/>
            <a:headEnd/>
            <a:tailEnd/>
          </a:ln>
          <a:effectLst/>
        </p:spPr>
        <p:txBody>
          <a:bodyPr>
            <a:spAutoFit/>
          </a:bodyPr>
          <a:lstStyle/>
          <a:p>
            <a:pPr lvl="0"/>
            <a:r>
              <a:rPr lang="fa-IR" sz="2400" dirty="0" smtClean="0">
                <a:cs typeface="B Titr" pitchFamily="2" charset="-78"/>
                <a:hlinkClick r:id="rId6" action="ppaction://hlinksldjump"/>
              </a:rPr>
              <a:t>مقصد سوم : مفاهیم</a:t>
            </a:r>
            <a:endParaRPr lang="fa-IR" sz="2400" dirty="0">
              <a:cs typeface="B Titr" pitchFamily="2" charset="-78"/>
            </a:endParaRPr>
          </a:p>
        </p:txBody>
      </p:sp>
      <p:sp>
        <p:nvSpPr>
          <p:cNvPr id="107569" name="Text Box 49"/>
          <p:cNvSpPr txBox="1">
            <a:spLocks noChangeArrowheads="1"/>
          </p:cNvSpPr>
          <p:nvPr/>
        </p:nvSpPr>
        <p:spPr bwMode="auto">
          <a:xfrm>
            <a:off x="5143507" y="865504"/>
            <a:ext cx="1063112" cy="584775"/>
          </a:xfrm>
          <a:prstGeom prst="rect">
            <a:avLst/>
          </a:prstGeom>
          <a:noFill/>
          <a:ln w="9525" algn="ctr">
            <a:noFill/>
            <a:miter lim="800000"/>
            <a:headEnd/>
            <a:tailEnd/>
          </a:ln>
          <a:effectLst/>
        </p:spPr>
        <p:txBody>
          <a:bodyPr wrap="none">
            <a:spAutoFit/>
          </a:bodyPr>
          <a:lstStyle/>
          <a:p>
            <a:pPr lvl="0"/>
            <a:r>
              <a:rPr lang="fa-IR" sz="3200" dirty="0" smtClean="0">
                <a:cs typeface="B Titr" pitchFamily="2" charset="-78"/>
                <a:hlinkClick r:id="rId7" action="ppaction://hlinksldjump"/>
              </a:rPr>
              <a:t>مقدمه</a:t>
            </a:r>
            <a:endParaRPr lang="fa-IR" sz="3200" dirty="0">
              <a:cs typeface="B Titr" pitchFamily="2" charset="-78"/>
            </a:endParaRPr>
          </a:p>
        </p:txBody>
      </p:sp>
      <p:sp>
        <p:nvSpPr>
          <p:cNvPr id="107571" name="Text Box 51"/>
          <p:cNvSpPr txBox="1">
            <a:spLocks noChangeArrowheads="1"/>
          </p:cNvSpPr>
          <p:nvPr/>
        </p:nvSpPr>
        <p:spPr bwMode="gray">
          <a:xfrm>
            <a:off x="3500431" y="2937205"/>
            <a:ext cx="2133608" cy="523220"/>
          </a:xfrm>
          <a:prstGeom prst="rect">
            <a:avLst/>
          </a:prstGeom>
          <a:noFill/>
          <a:ln w="9525">
            <a:noFill/>
            <a:miter lim="800000"/>
            <a:headEnd/>
            <a:tailEnd/>
          </a:ln>
          <a:effectLst/>
        </p:spPr>
        <p:txBody>
          <a:bodyPr wrap="square">
            <a:spAutoFit/>
          </a:bodyPr>
          <a:lstStyle/>
          <a:p>
            <a:pPr lvl="0"/>
            <a:r>
              <a:rPr lang="fa-IR" sz="2800" dirty="0" smtClean="0">
                <a:cs typeface="B Titr" pitchFamily="2" charset="-78"/>
              </a:rPr>
              <a:t>  مباحث الفاظ</a:t>
            </a:r>
            <a:endParaRPr lang="fa-IR" sz="2800" dirty="0">
              <a:cs typeface="B Titr" pitchFamily="2" charset="-78"/>
            </a:endParaRPr>
          </a:p>
        </p:txBody>
      </p:sp>
      <p:sp>
        <p:nvSpPr>
          <p:cNvPr id="21" name="Action Button: Return 20">
            <a:hlinkClick r:id="rId8" action="ppaction://hlinksldjump" highlightClick="1"/>
          </p:cNvPr>
          <p:cNvSpPr/>
          <p:nvPr/>
        </p:nvSpPr>
        <p:spPr bwMode="auto">
          <a:xfrm>
            <a:off x="4464843" y="2571744"/>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7542"/>
                                        </p:tgtEl>
                                        <p:attrNameLst>
                                          <p:attrName>style.visibility</p:attrName>
                                        </p:attrNameLst>
                                      </p:cBhvr>
                                      <p:to>
                                        <p:strVal val="visible"/>
                                      </p:to>
                                    </p:set>
                                    <p:animEffect transition="in" filter="box(in)">
                                      <p:cBhvr>
                                        <p:cTn id="7" dur="500"/>
                                        <p:tgtEl>
                                          <p:spTgt spid="10754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7543"/>
                                        </p:tgtEl>
                                        <p:attrNameLst>
                                          <p:attrName>style.visibility</p:attrName>
                                        </p:attrNameLst>
                                      </p:cBhvr>
                                      <p:to>
                                        <p:strVal val="visible"/>
                                      </p:to>
                                    </p:set>
                                    <p:animEffect transition="in" filter="box(in)">
                                      <p:cBhvr>
                                        <p:cTn id="10" dur="500"/>
                                        <p:tgtEl>
                                          <p:spTgt spid="107543"/>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07544"/>
                                        </p:tgtEl>
                                        <p:attrNameLst>
                                          <p:attrName>style.visibility</p:attrName>
                                        </p:attrNameLst>
                                      </p:cBhvr>
                                      <p:to>
                                        <p:strVal val="visible"/>
                                      </p:to>
                                    </p:set>
                                    <p:animEffect transition="in" filter="box(in)">
                                      <p:cBhvr>
                                        <p:cTn id="13" dur="500"/>
                                        <p:tgtEl>
                                          <p:spTgt spid="107544"/>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07545"/>
                                        </p:tgtEl>
                                        <p:attrNameLst>
                                          <p:attrName>style.visibility</p:attrName>
                                        </p:attrNameLst>
                                      </p:cBhvr>
                                      <p:to>
                                        <p:strVal val="visible"/>
                                      </p:to>
                                    </p:set>
                                    <p:animEffect transition="in" filter="box(in)">
                                      <p:cBhvr>
                                        <p:cTn id="16" dur="500"/>
                                        <p:tgtEl>
                                          <p:spTgt spid="107545"/>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07546"/>
                                        </p:tgtEl>
                                        <p:attrNameLst>
                                          <p:attrName>style.visibility</p:attrName>
                                        </p:attrNameLst>
                                      </p:cBhvr>
                                      <p:to>
                                        <p:strVal val="visible"/>
                                      </p:to>
                                    </p:set>
                                    <p:animEffect transition="in" filter="box(in)">
                                      <p:cBhvr>
                                        <p:cTn id="19" dur="500"/>
                                        <p:tgtEl>
                                          <p:spTgt spid="107546"/>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07547"/>
                                        </p:tgtEl>
                                        <p:attrNameLst>
                                          <p:attrName>style.visibility</p:attrName>
                                        </p:attrNameLst>
                                      </p:cBhvr>
                                      <p:to>
                                        <p:strVal val="visible"/>
                                      </p:to>
                                    </p:set>
                                    <p:animEffect transition="in" filter="box(in)">
                                      <p:cBhvr>
                                        <p:cTn id="22" dur="500"/>
                                        <p:tgtEl>
                                          <p:spTgt spid="107547"/>
                                        </p:tgtEl>
                                      </p:cBhvr>
                                    </p:animEffect>
                                  </p:childTnLst>
                                </p:cTn>
                              </p:par>
                              <p:par>
                                <p:cTn id="23" presetID="4"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ox(in)">
                                      <p:cBhvr>
                                        <p:cTn id="25" dur="500"/>
                                        <p:tgtEl>
                                          <p:spTgt spid="2"/>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07563"/>
                                        </p:tgtEl>
                                        <p:attrNameLst>
                                          <p:attrName>style.visibility</p:attrName>
                                        </p:attrNameLst>
                                      </p:cBhvr>
                                      <p:to>
                                        <p:strVal val="visible"/>
                                      </p:to>
                                    </p:set>
                                    <p:animEffect transition="in" filter="box(in)">
                                      <p:cBhvr>
                                        <p:cTn id="28" dur="500"/>
                                        <p:tgtEl>
                                          <p:spTgt spid="107563"/>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07564"/>
                                        </p:tgtEl>
                                        <p:attrNameLst>
                                          <p:attrName>style.visibility</p:attrName>
                                        </p:attrNameLst>
                                      </p:cBhvr>
                                      <p:to>
                                        <p:strVal val="visible"/>
                                      </p:to>
                                    </p:set>
                                    <p:animEffect transition="in" filter="box(in)">
                                      <p:cBhvr>
                                        <p:cTn id="31" dur="500"/>
                                        <p:tgtEl>
                                          <p:spTgt spid="107564"/>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07566"/>
                                        </p:tgtEl>
                                        <p:attrNameLst>
                                          <p:attrName>style.visibility</p:attrName>
                                        </p:attrNameLst>
                                      </p:cBhvr>
                                      <p:to>
                                        <p:strVal val="visible"/>
                                      </p:to>
                                    </p:set>
                                    <p:animEffect transition="in" filter="box(in)">
                                      <p:cBhvr>
                                        <p:cTn id="34" dur="500"/>
                                        <p:tgtEl>
                                          <p:spTgt spid="107566"/>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07567"/>
                                        </p:tgtEl>
                                        <p:attrNameLst>
                                          <p:attrName>style.visibility</p:attrName>
                                        </p:attrNameLst>
                                      </p:cBhvr>
                                      <p:to>
                                        <p:strVal val="visible"/>
                                      </p:to>
                                    </p:set>
                                    <p:animEffect transition="in" filter="box(in)">
                                      <p:cBhvr>
                                        <p:cTn id="37" dur="500"/>
                                        <p:tgtEl>
                                          <p:spTgt spid="107567"/>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07568"/>
                                        </p:tgtEl>
                                        <p:attrNameLst>
                                          <p:attrName>style.visibility</p:attrName>
                                        </p:attrNameLst>
                                      </p:cBhvr>
                                      <p:to>
                                        <p:strVal val="visible"/>
                                      </p:to>
                                    </p:set>
                                    <p:animEffect transition="in" filter="box(in)">
                                      <p:cBhvr>
                                        <p:cTn id="40" dur="500"/>
                                        <p:tgtEl>
                                          <p:spTgt spid="107568"/>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107569"/>
                                        </p:tgtEl>
                                        <p:attrNameLst>
                                          <p:attrName>style.visibility</p:attrName>
                                        </p:attrNameLst>
                                      </p:cBhvr>
                                      <p:to>
                                        <p:strVal val="visible"/>
                                      </p:to>
                                    </p:set>
                                    <p:animEffect transition="in" filter="box(in)">
                                      <p:cBhvr>
                                        <p:cTn id="43" dur="500"/>
                                        <p:tgtEl>
                                          <p:spTgt spid="107569"/>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107571"/>
                                        </p:tgtEl>
                                        <p:attrNameLst>
                                          <p:attrName>style.visibility</p:attrName>
                                        </p:attrNameLst>
                                      </p:cBhvr>
                                      <p:to>
                                        <p:strVal val="visible"/>
                                      </p:to>
                                    </p:set>
                                    <p:animEffect transition="in" filter="box(in)">
                                      <p:cBhvr>
                                        <p:cTn id="46" dur="500"/>
                                        <p:tgtEl>
                                          <p:spTgt spid="107571"/>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ox(in)">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2" grpId="0" animBg="1"/>
      <p:bldP spid="107543" grpId="0" animBg="1"/>
      <p:bldP spid="107544" grpId="0" animBg="1"/>
      <p:bldP spid="107545" grpId="0" animBg="1"/>
      <p:bldP spid="107546" grpId="0" animBg="1"/>
      <p:bldP spid="107547" grpId="0" animBg="1"/>
      <p:bldP spid="107563" grpId="0"/>
      <p:bldP spid="107564" grpId="0"/>
      <p:bldP spid="107566" grpId="0"/>
      <p:bldP spid="107567" grpId="0"/>
      <p:bldP spid="107568" grpId="0"/>
      <p:bldP spid="107569" grpId="0"/>
      <p:bldP spid="107571" grpId="0"/>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0066"/>
            </a:gs>
            <a:gs pos="100000">
              <a:srgbClr val="660066">
                <a:gamma/>
                <a:shade val="46275"/>
                <a:invGamma/>
              </a:srgbClr>
            </a:gs>
          </a:gsLst>
          <a:path path="rect">
            <a:fillToRect t="100000" r="100000"/>
          </a:path>
        </a:gradFill>
        <a:effectLst/>
      </p:bgPr>
    </p:bg>
    <p:spTree>
      <p:nvGrpSpPr>
        <p:cNvPr id="1" name=""/>
        <p:cNvGrpSpPr/>
        <p:nvPr/>
      </p:nvGrpSpPr>
      <p:grpSpPr>
        <a:xfrm>
          <a:off x="0" y="0"/>
          <a:ext cx="0" cy="0"/>
          <a:chOff x="0" y="0"/>
          <a:chExt cx="0" cy="0"/>
        </a:xfrm>
      </p:grpSpPr>
      <p:grpSp>
        <p:nvGrpSpPr>
          <p:cNvPr id="2" name="Group 34"/>
          <p:cNvGrpSpPr>
            <a:grpSpLocks/>
          </p:cNvGrpSpPr>
          <p:nvPr/>
        </p:nvGrpSpPr>
        <p:grpSpPr bwMode="auto">
          <a:xfrm>
            <a:off x="5043519" y="1400188"/>
            <a:ext cx="3886200" cy="3886200"/>
            <a:chOff x="4080" y="1392"/>
            <a:chExt cx="2448" cy="2448"/>
          </a:xfrm>
        </p:grpSpPr>
        <p:sp>
          <p:nvSpPr>
            <p:cNvPr id="97290" name="AutoShape 10"/>
            <p:cNvSpPr>
              <a:spLocks noChangeArrowheads="1"/>
            </p:cNvSpPr>
            <p:nvPr/>
          </p:nvSpPr>
          <p:spPr bwMode="gray">
            <a:xfrm>
              <a:off x="4080" y="1392"/>
              <a:ext cx="2448" cy="2448"/>
            </a:xfrm>
            <a:prstGeom prst="flowChartSummingJunction">
              <a:avLst/>
            </a:prstGeom>
            <a:gradFill rotWithShape="1">
              <a:gsLst>
                <a:gs pos="0">
                  <a:srgbClr val="4996E3"/>
                </a:gs>
                <a:gs pos="100000">
                  <a:srgbClr val="4996E3">
                    <a:gamma/>
                    <a:tint val="0"/>
                    <a:invGamma/>
                  </a:srgbClr>
                </a:gs>
              </a:gsLst>
              <a:path path="shape">
                <a:fillToRect l="50000" t="50000" r="50000" b="50000"/>
              </a:path>
            </a:gradFill>
            <a:ln w="9525">
              <a:solidFill>
                <a:srgbClr val="AFCEF7"/>
              </a:solidFill>
              <a:round/>
              <a:headEnd/>
              <a:tailEnd/>
            </a:ln>
            <a:effectLst>
              <a:prstShdw prst="shdw17" dist="17961" dir="2700000">
                <a:srgbClr val="AFCEF7">
                  <a:gamma/>
                  <a:shade val="60000"/>
                  <a:invGamma/>
                </a:srgbClr>
              </a:prstShdw>
            </a:effectLst>
          </p:spPr>
          <p:txBody>
            <a:bodyPr wrap="none" anchor="ctr"/>
            <a:lstStyle/>
            <a:p>
              <a:endParaRPr lang="fa-IR"/>
            </a:p>
          </p:txBody>
        </p:sp>
        <p:sp>
          <p:nvSpPr>
            <p:cNvPr id="97310" name="Freeform 30"/>
            <p:cNvSpPr>
              <a:spLocks/>
            </p:cNvSpPr>
            <p:nvPr/>
          </p:nvSpPr>
          <p:spPr bwMode="gray">
            <a:xfrm>
              <a:off x="5280" y="1746"/>
              <a:ext cx="955" cy="894"/>
            </a:xfrm>
            <a:custGeom>
              <a:avLst/>
              <a:gdLst/>
              <a:ahLst/>
              <a:cxnLst>
                <a:cxn ang="0">
                  <a:pos x="891" y="0"/>
                </a:cxn>
                <a:cxn ang="0">
                  <a:pos x="0" y="894"/>
                </a:cxn>
                <a:cxn ang="0">
                  <a:pos x="955" y="83"/>
                </a:cxn>
                <a:cxn ang="0">
                  <a:pos x="891" y="0"/>
                </a:cxn>
              </a:cxnLst>
              <a:rect l="0" t="0" r="r" b="b"/>
              <a:pathLst>
                <a:path w="955" h="894">
                  <a:moveTo>
                    <a:pt x="891" y="0"/>
                  </a:moveTo>
                  <a:lnTo>
                    <a:pt x="0" y="894"/>
                  </a:lnTo>
                  <a:lnTo>
                    <a:pt x="955" y="83"/>
                  </a:lnTo>
                  <a:lnTo>
                    <a:pt x="891" y="0"/>
                  </a:lnTo>
                  <a:close/>
                </a:path>
              </a:pathLst>
            </a:custGeom>
            <a:gradFill rotWithShape="1">
              <a:gsLst>
                <a:gs pos="0">
                  <a:srgbClr val="4996E3"/>
                </a:gs>
                <a:gs pos="100000">
                  <a:srgbClr val="4996E3">
                    <a:gamma/>
                    <a:tint val="36471"/>
                    <a:invGamma/>
                  </a:srgbClr>
                </a:gs>
              </a:gsLst>
              <a:lin ang="0" scaled="1"/>
            </a:gradFill>
            <a:ln w="9525" cap="flat" cmpd="sng">
              <a:solidFill>
                <a:srgbClr val="AFCEF7"/>
              </a:solidFill>
              <a:prstDash val="solid"/>
              <a:round/>
              <a:headEnd/>
              <a:tailEnd/>
            </a:ln>
            <a:effectLst>
              <a:prstShdw prst="shdw17" dist="17961" dir="2700000">
                <a:srgbClr val="AFCEF7">
                  <a:gamma/>
                  <a:shade val="60000"/>
                  <a:invGamma/>
                </a:srgbClr>
              </a:prstShdw>
            </a:effectLst>
          </p:spPr>
          <p:txBody>
            <a:bodyPr wrap="none" anchor="ctr"/>
            <a:lstStyle/>
            <a:p>
              <a:endParaRPr lang="fa-IR"/>
            </a:p>
          </p:txBody>
        </p:sp>
        <p:sp>
          <p:nvSpPr>
            <p:cNvPr id="97311" name="Freeform 31"/>
            <p:cNvSpPr>
              <a:spLocks/>
            </p:cNvSpPr>
            <p:nvPr/>
          </p:nvSpPr>
          <p:spPr bwMode="gray">
            <a:xfrm rot="5400000">
              <a:off x="5238" y="2616"/>
              <a:ext cx="955" cy="894"/>
            </a:xfrm>
            <a:custGeom>
              <a:avLst/>
              <a:gdLst/>
              <a:ahLst/>
              <a:cxnLst>
                <a:cxn ang="0">
                  <a:pos x="891" y="0"/>
                </a:cxn>
                <a:cxn ang="0">
                  <a:pos x="0" y="894"/>
                </a:cxn>
                <a:cxn ang="0">
                  <a:pos x="955" y="83"/>
                </a:cxn>
                <a:cxn ang="0">
                  <a:pos x="891" y="0"/>
                </a:cxn>
              </a:cxnLst>
              <a:rect l="0" t="0" r="r" b="b"/>
              <a:pathLst>
                <a:path w="955" h="894">
                  <a:moveTo>
                    <a:pt x="891" y="0"/>
                  </a:moveTo>
                  <a:lnTo>
                    <a:pt x="0" y="894"/>
                  </a:lnTo>
                  <a:lnTo>
                    <a:pt x="955" y="83"/>
                  </a:lnTo>
                  <a:lnTo>
                    <a:pt x="891" y="0"/>
                  </a:lnTo>
                  <a:close/>
                </a:path>
              </a:pathLst>
            </a:custGeom>
            <a:gradFill rotWithShape="1">
              <a:gsLst>
                <a:gs pos="0">
                  <a:srgbClr val="4996E3"/>
                </a:gs>
                <a:gs pos="100000">
                  <a:srgbClr val="4996E3">
                    <a:gamma/>
                    <a:tint val="36471"/>
                    <a:invGamma/>
                  </a:srgbClr>
                </a:gs>
              </a:gsLst>
              <a:lin ang="0" scaled="1"/>
            </a:gradFill>
            <a:ln w="9525" cap="flat" cmpd="sng">
              <a:solidFill>
                <a:srgbClr val="AFCEF7"/>
              </a:solidFill>
              <a:prstDash val="solid"/>
              <a:round/>
              <a:headEnd/>
              <a:tailEnd/>
            </a:ln>
            <a:effectLst>
              <a:prstShdw prst="shdw17" dist="17961" dir="2700000">
                <a:srgbClr val="AFCEF7">
                  <a:gamma/>
                  <a:shade val="60000"/>
                  <a:invGamma/>
                </a:srgbClr>
              </a:prstShdw>
            </a:effectLst>
          </p:spPr>
          <p:txBody>
            <a:bodyPr wrap="none" anchor="ctr"/>
            <a:lstStyle/>
            <a:p>
              <a:endParaRPr lang="fa-IR"/>
            </a:p>
          </p:txBody>
        </p:sp>
        <p:sp>
          <p:nvSpPr>
            <p:cNvPr id="97312" name="Freeform 32"/>
            <p:cNvSpPr>
              <a:spLocks/>
            </p:cNvSpPr>
            <p:nvPr/>
          </p:nvSpPr>
          <p:spPr bwMode="gray">
            <a:xfrm rot="10800000">
              <a:off x="4361" y="2586"/>
              <a:ext cx="955" cy="894"/>
            </a:xfrm>
            <a:custGeom>
              <a:avLst/>
              <a:gdLst/>
              <a:ahLst/>
              <a:cxnLst>
                <a:cxn ang="0">
                  <a:pos x="891" y="0"/>
                </a:cxn>
                <a:cxn ang="0">
                  <a:pos x="0" y="894"/>
                </a:cxn>
                <a:cxn ang="0">
                  <a:pos x="955" y="83"/>
                </a:cxn>
                <a:cxn ang="0">
                  <a:pos x="891" y="0"/>
                </a:cxn>
              </a:cxnLst>
              <a:rect l="0" t="0" r="r" b="b"/>
              <a:pathLst>
                <a:path w="955" h="894">
                  <a:moveTo>
                    <a:pt x="891" y="0"/>
                  </a:moveTo>
                  <a:lnTo>
                    <a:pt x="0" y="894"/>
                  </a:lnTo>
                  <a:lnTo>
                    <a:pt x="955" y="83"/>
                  </a:lnTo>
                  <a:lnTo>
                    <a:pt x="891" y="0"/>
                  </a:lnTo>
                  <a:close/>
                </a:path>
              </a:pathLst>
            </a:custGeom>
            <a:gradFill rotWithShape="1">
              <a:gsLst>
                <a:gs pos="0">
                  <a:srgbClr val="4996E3"/>
                </a:gs>
                <a:gs pos="100000">
                  <a:srgbClr val="4996E3">
                    <a:gamma/>
                    <a:tint val="36471"/>
                    <a:invGamma/>
                  </a:srgbClr>
                </a:gs>
              </a:gsLst>
              <a:lin ang="0" scaled="1"/>
            </a:gradFill>
            <a:ln w="9525" cap="flat" cmpd="sng">
              <a:solidFill>
                <a:srgbClr val="AFCEF7"/>
              </a:solidFill>
              <a:prstDash val="solid"/>
              <a:round/>
              <a:headEnd/>
              <a:tailEnd/>
            </a:ln>
            <a:effectLst>
              <a:prstShdw prst="shdw17" dist="17961" dir="2700000">
                <a:srgbClr val="AFCEF7">
                  <a:gamma/>
                  <a:shade val="60000"/>
                  <a:invGamma/>
                </a:srgbClr>
              </a:prstShdw>
            </a:effectLst>
          </p:spPr>
          <p:txBody>
            <a:bodyPr wrap="none" anchor="ctr"/>
            <a:lstStyle/>
            <a:p>
              <a:endParaRPr lang="fa-IR"/>
            </a:p>
          </p:txBody>
        </p:sp>
        <p:sp>
          <p:nvSpPr>
            <p:cNvPr id="97313" name="Freeform 33"/>
            <p:cNvSpPr>
              <a:spLocks/>
            </p:cNvSpPr>
            <p:nvPr/>
          </p:nvSpPr>
          <p:spPr bwMode="gray">
            <a:xfrm rot="16200000">
              <a:off x="4415" y="1725"/>
              <a:ext cx="934" cy="894"/>
            </a:xfrm>
            <a:custGeom>
              <a:avLst/>
              <a:gdLst/>
              <a:ahLst/>
              <a:cxnLst>
                <a:cxn ang="0">
                  <a:pos x="891" y="0"/>
                </a:cxn>
                <a:cxn ang="0">
                  <a:pos x="0" y="894"/>
                </a:cxn>
                <a:cxn ang="0">
                  <a:pos x="955" y="83"/>
                </a:cxn>
                <a:cxn ang="0">
                  <a:pos x="891" y="0"/>
                </a:cxn>
              </a:cxnLst>
              <a:rect l="0" t="0" r="r" b="b"/>
              <a:pathLst>
                <a:path w="955" h="894">
                  <a:moveTo>
                    <a:pt x="891" y="0"/>
                  </a:moveTo>
                  <a:lnTo>
                    <a:pt x="0" y="894"/>
                  </a:lnTo>
                  <a:lnTo>
                    <a:pt x="955" y="83"/>
                  </a:lnTo>
                  <a:lnTo>
                    <a:pt x="891" y="0"/>
                  </a:lnTo>
                  <a:close/>
                </a:path>
              </a:pathLst>
            </a:custGeom>
            <a:gradFill rotWithShape="1">
              <a:gsLst>
                <a:gs pos="0">
                  <a:srgbClr val="4996E3"/>
                </a:gs>
                <a:gs pos="100000">
                  <a:srgbClr val="4996E3">
                    <a:gamma/>
                    <a:tint val="36471"/>
                    <a:invGamma/>
                  </a:srgbClr>
                </a:gs>
              </a:gsLst>
              <a:lin ang="0" scaled="1"/>
            </a:gradFill>
            <a:ln w="9525" cap="flat" cmpd="sng">
              <a:solidFill>
                <a:srgbClr val="AFCEF7"/>
              </a:solidFill>
              <a:prstDash val="solid"/>
              <a:round/>
              <a:headEnd/>
              <a:tailEnd/>
            </a:ln>
            <a:effectLst>
              <a:prstShdw prst="shdw17" dist="17961" dir="2700000">
                <a:srgbClr val="AFCEF7">
                  <a:gamma/>
                  <a:shade val="60000"/>
                  <a:invGamma/>
                </a:srgbClr>
              </a:prstShdw>
            </a:effectLst>
          </p:spPr>
          <p:txBody>
            <a:bodyPr wrap="none" anchor="ctr"/>
            <a:lstStyle/>
            <a:p>
              <a:endParaRPr lang="fa-IR"/>
            </a:p>
          </p:txBody>
        </p:sp>
      </p:grpSp>
      <p:sp>
        <p:nvSpPr>
          <p:cNvPr id="97286" name="AutoShape 6"/>
          <p:cNvSpPr>
            <a:spLocks noChangeArrowheads="1"/>
          </p:cNvSpPr>
          <p:nvPr/>
        </p:nvSpPr>
        <p:spPr bwMode="ltGray">
          <a:xfrm>
            <a:off x="5948387" y="2314588"/>
            <a:ext cx="1981200" cy="1981200"/>
          </a:xfrm>
          <a:prstGeom prst="flowChartOr">
            <a:avLst/>
          </a:prstGeom>
          <a:gradFill rotWithShape="1">
            <a:gsLst>
              <a:gs pos="0">
                <a:srgbClr val="CC0000">
                  <a:gamma/>
                  <a:shade val="21176"/>
                  <a:invGamma/>
                </a:srgbClr>
              </a:gs>
              <a:gs pos="100000">
                <a:srgbClr val="CC0000"/>
              </a:gs>
            </a:gsLst>
            <a:lin ang="5400000" scaled="1"/>
          </a:gradFill>
          <a:ln w="9525">
            <a:solidFill>
              <a:srgbClr val="FFFFFF"/>
            </a:solidFill>
            <a:round/>
            <a:headEnd/>
            <a:tailEnd/>
          </a:ln>
          <a:effectLst>
            <a:outerShdw dist="77251" dir="4832261" algn="ctr" rotWithShape="0">
              <a:schemeClr val="bg2">
                <a:alpha val="50000"/>
              </a:schemeClr>
            </a:outerShdw>
          </a:effectLst>
        </p:spPr>
        <p:txBody>
          <a:bodyPr wrap="none" anchor="ctr"/>
          <a:lstStyle/>
          <a:p>
            <a:endParaRPr lang="fa-IR"/>
          </a:p>
        </p:txBody>
      </p:sp>
      <p:sp>
        <p:nvSpPr>
          <p:cNvPr id="97306" name="Oval 26"/>
          <p:cNvSpPr>
            <a:spLocks noChangeArrowheads="1"/>
          </p:cNvSpPr>
          <p:nvPr/>
        </p:nvSpPr>
        <p:spPr bwMode="gray">
          <a:xfrm>
            <a:off x="6215075" y="2643183"/>
            <a:ext cx="1428760" cy="1357322"/>
          </a:xfrm>
          <a:prstGeom prst="ellipse">
            <a:avLst/>
          </a:prstGeom>
          <a:gradFill rotWithShape="1">
            <a:gsLst>
              <a:gs pos="0">
                <a:srgbClr val="33CCCC"/>
              </a:gs>
              <a:gs pos="100000">
                <a:srgbClr val="33CCCC">
                  <a:gamma/>
                  <a:shade val="24314"/>
                  <a:invGamma/>
                </a:srgbClr>
              </a:gs>
            </a:gsLst>
            <a:lin ang="5400000" scaled="1"/>
          </a:gradFill>
          <a:ln w="9525">
            <a:solidFill>
              <a:srgbClr val="000000"/>
            </a:solidFill>
            <a:round/>
            <a:headEnd/>
            <a:tailEnd/>
          </a:ln>
          <a:effectLst/>
        </p:spPr>
        <p:txBody>
          <a:bodyPr wrap="none" anchor="ctr"/>
          <a:lstStyle/>
          <a:p>
            <a:r>
              <a:rPr lang="fa-IR" sz="2400" dirty="0" smtClean="0">
                <a:cs typeface="B Titr" pitchFamily="2" charset="-78"/>
              </a:rPr>
              <a:t>   (4)</a:t>
            </a:r>
          </a:p>
          <a:p>
            <a:r>
              <a:rPr lang="fa-IR" sz="3000" dirty="0" smtClean="0">
                <a:cs typeface="B Titr" pitchFamily="2" charset="-78"/>
              </a:rPr>
              <a:t>مقدمه</a:t>
            </a:r>
          </a:p>
          <a:p>
            <a:r>
              <a:rPr lang="fa-IR" sz="3000" dirty="0" smtClean="0">
                <a:cs typeface="B Titr" pitchFamily="2" charset="-78"/>
              </a:rPr>
              <a:t>واجب</a:t>
            </a:r>
            <a:endParaRPr lang="fa-IR" sz="3000" dirty="0">
              <a:cs typeface="B Titr" pitchFamily="2" charset="-78"/>
            </a:endParaRPr>
          </a:p>
        </p:txBody>
      </p:sp>
      <p:sp>
        <p:nvSpPr>
          <p:cNvPr id="21" name="Text Box 20"/>
          <p:cNvSpPr txBox="1">
            <a:spLocks noChangeArrowheads="1"/>
          </p:cNvSpPr>
          <p:nvPr/>
        </p:nvSpPr>
        <p:spPr bwMode="auto">
          <a:xfrm>
            <a:off x="5000628" y="2955194"/>
            <a:ext cx="1223931" cy="830997"/>
          </a:xfrm>
          <a:prstGeom prst="rect">
            <a:avLst/>
          </a:prstGeom>
          <a:noFill/>
          <a:ln w="9525">
            <a:noFill/>
            <a:miter lim="800000"/>
            <a:headEnd/>
            <a:tailEnd/>
          </a:ln>
          <a:effectLst/>
        </p:spPr>
        <p:txBody>
          <a:bodyPr wrap="square">
            <a:spAutoFit/>
          </a:bodyPr>
          <a:lstStyle/>
          <a:p>
            <a:pPr algn="l"/>
            <a:r>
              <a:rPr lang="fa-IR" sz="2400" b="1" dirty="0" smtClean="0">
                <a:solidFill>
                  <a:schemeClr val="accent5">
                    <a:lumMod val="25000"/>
                  </a:schemeClr>
                </a:solidFill>
                <a:cs typeface="B Titr" pitchFamily="2" charset="-78"/>
              </a:rPr>
              <a:t>تقسیمات مقدمه </a:t>
            </a:r>
            <a:endParaRPr lang="en-US" sz="2400" b="1" dirty="0">
              <a:solidFill>
                <a:schemeClr val="accent5">
                  <a:lumMod val="25000"/>
                </a:schemeClr>
              </a:solidFill>
              <a:cs typeface="B Titr" pitchFamily="2" charset="-78"/>
            </a:endParaRPr>
          </a:p>
        </p:txBody>
      </p:sp>
      <p:sp>
        <p:nvSpPr>
          <p:cNvPr id="22" name="Text Box 20"/>
          <p:cNvSpPr txBox="1">
            <a:spLocks noChangeArrowheads="1"/>
          </p:cNvSpPr>
          <p:nvPr/>
        </p:nvSpPr>
        <p:spPr bwMode="auto">
          <a:xfrm>
            <a:off x="6429388" y="1428736"/>
            <a:ext cx="1223931" cy="954107"/>
          </a:xfrm>
          <a:prstGeom prst="rect">
            <a:avLst/>
          </a:prstGeom>
          <a:noFill/>
          <a:ln w="9525">
            <a:noFill/>
            <a:miter lim="800000"/>
            <a:headEnd/>
            <a:tailEnd/>
          </a:ln>
          <a:effectLst/>
        </p:spPr>
        <p:txBody>
          <a:bodyPr wrap="square">
            <a:spAutoFit/>
          </a:bodyPr>
          <a:lstStyle/>
          <a:p>
            <a:pPr algn="l"/>
            <a:r>
              <a:rPr lang="fa-IR" sz="2800" b="1" dirty="0" smtClean="0">
                <a:solidFill>
                  <a:schemeClr val="accent5">
                    <a:lumMod val="25000"/>
                  </a:schemeClr>
                </a:solidFill>
                <a:cs typeface="B Titr" pitchFamily="2" charset="-78"/>
                <a:hlinkClick r:id="rId2" action="ppaction://hlinksldjump"/>
              </a:rPr>
              <a:t>تعریف </a:t>
            </a:r>
          </a:p>
          <a:p>
            <a:pPr algn="l"/>
            <a:r>
              <a:rPr lang="fa-IR" sz="2800" b="1" dirty="0" smtClean="0">
                <a:solidFill>
                  <a:schemeClr val="accent5">
                    <a:lumMod val="25000"/>
                  </a:schemeClr>
                </a:solidFill>
                <a:cs typeface="B Titr" pitchFamily="2" charset="-78"/>
                <a:hlinkClick r:id="rId2" action="ppaction://hlinksldjump"/>
              </a:rPr>
              <a:t>مقدمه </a:t>
            </a:r>
            <a:endParaRPr lang="en-US" sz="2800" b="1" dirty="0">
              <a:solidFill>
                <a:schemeClr val="accent5">
                  <a:lumMod val="25000"/>
                </a:schemeClr>
              </a:solidFill>
              <a:cs typeface="B Titr" pitchFamily="2" charset="-78"/>
            </a:endParaRPr>
          </a:p>
        </p:txBody>
      </p:sp>
      <p:sp>
        <p:nvSpPr>
          <p:cNvPr id="23" name="Text Box 20"/>
          <p:cNvSpPr txBox="1">
            <a:spLocks noChangeArrowheads="1"/>
          </p:cNvSpPr>
          <p:nvPr/>
        </p:nvSpPr>
        <p:spPr bwMode="auto">
          <a:xfrm>
            <a:off x="6357951" y="4357695"/>
            <a:ext cx="1571636" cy="830997"/>
          </a:xfrm>
          <a:prstGeom prst="rect">
            <a:avLst/>
          </a:prstGeom>
          <a:noFill/>
          <a:ln w="9525">
            <a:noFill/>
            <a:miter lim="800000"/>
            <a:headEnd/>
            <a:tailEnd/>
          </a:ln>
          <a:effectLst/>
        </p:spPr>
        <p:txBody>
          <a:bodyPr wrap="square">
            <a:spAutoFit/>
          </a:bodyPr>
          <a:lstStyle/>
          <a:p>
            <a:pPr algn="l"/>
            <a:r>
              <a:rPr lang="fa-IR" sz="2400" b="1" dirty="0" smtClean="0">
                <a:solidFill>
                  <a:schemeClr val="accent5">
                    <a:lumMod val="25000"/>
                  </a:schemeClr>
                </a:solidFill>
                <a:cs typeface="B Titr" pitchFamily="2" charset="-78"/>
                <a:hlinkClick r:id="rId3" action="ppaction://hlinksldjump"/>
              </a:rPr>
              <a:t>اقوال در مقدمه واجب </a:t>
            </a:r>
            <a:endParaRPr lang="en-US" sz="2400" b="1" dirty="0">
              <a:solidFill>
                <a:schemeClr val="accent5">
                  <a:lumMod val="25000"/>
                </a:schemeClr>
              </a:solidFill>
              <a:cs typeface="B Titr" pitchFamily="2" charset="-78"/>
            </a:endParaRPr>
          </a:p>
        </p:txBody>
      </p:sp>
      <p:sp>
        <p:nvSpPr>
          <p:cNvPr id="33" name="AutoShape 87"/>
          <p:cNvSpPr>
            <a:spLocks noChangeArrowheads="1"/>
          </p:cNvSpPr>
          <p:nvPr/>
        </p:nvSpPr>
        <p:spPr bwMode="gray">
          <a:xfrm>
            <a:off x="2522547" y="1571613"/>
            <a:ext cx="2740024" cy="508000"/>
          </a:xfrm>
          <a:prstGeom prst="roundRect">
            <a:avLst>
              <a:gd name="adj" fmla="val 50000"/>
            </a:avLst>
          </a:prstGeom>
          <a:gradFill rotWithShape="1">
            <a:gsLst>
              <a:gs pos="0">
                <a:schemeClr val="bg1">
                  <a:gamma/>
                  <a:tint val="0"/>
                  <a:invGamma/>
                </a:schemeClr>
              </a:gs>
              <a:gs pos="100000">
                <a:schemeClr val="bg1"/>
              </a:gs>
            </a:gsLst>
            <a:lin ang="0" scaled="1"/>
          </a:gradFill>
          <a:ln w="28575" algn="ctr">
            <a:solidFill>
              <a:schemeClr val="tx1"/>
            </a:solidFill>
            <a:round/>
            <a:headEnd/>
            <a:tailEnd/>
          </a:ln>
          <a:effectLst/>
        </p:spPr>
        <p:txBody>
          <a:bodyPr wrap="none" anchor="ctr"/>
          <a:lstStyle/>
          <a:p>
            <a:pPr algn="l"/>
            <a:r>
              <a:rPr lang="fa-IR" sz="2000" b="1" dirty="0" smtClean="0">
                <a:solidFill>
                  <a:schemeClr val="accent5">
                    <a:lumMod val="10000"/>
                  </a:schemeClr>
                </a:solidFill>
                <a:cs typeface="B Titr" pitchFamily="2" charset="-78"/>
                <a:hlinkClick r:id="rId4" action="ppaction://hlinksldjump"/>
              </a:rPr>
              <a:t>مقدمه داخلیه و خارجیه</a:t>
            </a:r>
            <a:endParaRPr lang="en-US" sz="2000" b="1" dirty="0">
              <a:solidFill>
                <a:schemeClr val="accent5">
                  <a:lumMod val="10000"/>
                </a:schemeClr>
              </a:solidFill>
              <a:cs typeface="B Titr" pitchFamily="2" charset="-78"/>
            </a:endParaRPr>
          </a:p>
        </p:txBody>
      </p:sp>
      <p:grpSp>
        <p:nvGrpSpPr>
          <p:cNvPr id="34" name="Group 88"/>
          <p:cNvGrpSpPr>
            <a:grpSpLocks/>
          </p:cNvGrpSpPr>
          <p:nvPr/>
        </p:nvGrpSpPr>
        <p:grpSpPr bwMode="auto">
          <a:xfrm>
            <a:off x="5262572" y="1660513"/>
            <a:ext cx="381000" cy="381001"/>
            <a:chOff x="2078" y="1680"/>
            <a:chExt cx="1615" cy="1615"/>
          </a:xfrm>
        </p:grpSpPr>
        <p:sp>
          <p:nvSpPr>
            <p:cNvPr id="35" name="Oval 89"/>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fa-IR"/>
            </a:p>
          </p:txBody>
        </p:sp>
        <p:sp>
          <p:nvSpPr>
            <p:cNvPr id="36" name="Oval 90"/>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grpSp>
      <p:sp>
        <p:nvSpPr>
          <p:cNvPr id="43" name="AutoShape 87"/>
          <p:cNvSpPr>
            <a:spLocks noChangeArrowheads="1"/>
          </p:cNvSpPr>
          <p:nvPr/>
        </p:nvSpPr>
        <p:spPr bwMode="gray">
          <a:xfrm>
            <a:off x="2143108" y="2143116"/>
            <a:ext cx="2740024" cy="508000"/>
          </a:xfrm>
          <a:prstGeom prst="roundRect">
            <a:avLst>
              <a:gd name="adj" fmla="val 50000"/>
            </a:avLst>
          </a:prstGeom>
          <a:gradFill rotWithShape="1">
            <a:gsLst>
              <a:gs pos="0">
                <a:schemeClr val="bg1">
                  <a:gamma/>
                  <a:tint val="0"/>
                  <a:invGamma/>
                </a:schemeClr>
              </a:gs>
              <a:gs pos="100000">
                <a:schemeClr val="bg1"/>
              </a:gs>
            </a:gsLst>
            <a:lin ang="0" scaled="1"/>
          </a:gradFill>
          <a:ln w="28575" algn="ctr">
            <a:solidFill>
              <a:schemeClr val="tx1"/>
            </a:solidFill>
            <a:round/>
            <a:headEnd/>
            <a:tailEnd/>
          </a:ln>
          <a:effectLst/>
        </p:spPr>
        <p:txBody>
          <a:bodyPr wrap="none" anchor="ctr"/>
          <a:lstStyle/>
          <a:p>
            <a:pPr algn="l"/>
            <a:r>
              <a:rPr lang="fa-IR" sz="2000" b="1" dirty="0" smtClean="0">
                <a:solidFill>
                  <a:schemeClr val="accent5">
                    <a:lumMod val="10000"/>
                  </a:schemeClr>
                </a:solidFill>
                <a:cs typeface="B Titr" pitchFamily="2" charset="-78"/>
                <a:hlinkClick r:id="rId5" action="ppaction://hlinksldjump"/>
              </a:rPr>
              <a:t> عقلیه و شرعیه و عادیه</a:t>
            </a:r>
            <a:endParaRPr lang="en-US" sz="2000" b="1" dirty="0">
              <a:solidFill>
                <a:schemeClr val="accent5">
                  <a:lumMod val="10000"/>
                </a:schemeClr>
              </a:solidFill>
              <a:cs typeface="B Titr" pitchFamily="2" charset="-78"/>
            </a:endParaRPr>
          </a:p>
        </p:txBody>
      </p:sp>
      <p:sp>
        <p:nvSpPr>
          <p:cNvPr id="52" name="AutoShape 87"/>
          <p:cNvSpPr>
            <a:spLocks noChangeArrowheads="1"/>
          </p:cNvSpPr>
          <p:nvPr/>
        </p:nvSpPr>
        <p:spPr bwMode="gray">
          <a:xfrm>
            <a:off x="1903415" y="2706687"/>
            <a:ext cx="2740024" cy="508000"/>
          </a:xfrm>
          <a:prstGeom prst="roundRect">
            <a:avLst>
              <a:gd name="adj" fmla="val 50000"/>
            </a:avLst>
          </a:prstGeom>
          <a:gradFill rotWithShape="1">
            <a:gsLst>
              <a:gs pos="0">
                <a:schemeClr val="bg1">
                  <a:gamma/>
                  <a:tint val="0"/>
                  <a:invGamma/>
                </a:schemeClr>
              </a:gs>
              <a:gs pos="100000">
                <a:schemeClr val="bg1"/>
              </a:gs>
            </a:gsLst>
            <a:lin ang="0" scaled="1"/>
          </a:gradFill>
          <a:ln w="28575" algn="ctr">
            <a:solidFill>
              <a:schemeClr val="tx1"/>
            </a:solidFill>
            <a:round/>
            <a:headEnd/>
            <a:tailEnd/>
          </a:ln>
          <a:effectLst/>
        </p:spPr>
        <p:txBody>
          <a:bodyPr wrap="none" anchor="ctr"/>
          <a:lstStyle/>
          <a:p>
            <a:pPr algn="l"/>
            <a:r>
              <a:rPr lang="fa-IR" b="1" dirty="0" smtClean="0">
                <a:solidFill>
                  <a:schemeClr val="accent5">
                    <a:lumMod val="10000"/>
                  </a:schemeClr>
                </a:solidFill>
                <a:cs typeface="B Titr" pitchFamily="2" charset="-78"/>
                <a:hlinkClick r:id="rId6" action="ppaction://hlinksldjump"/>
              </a:rPr>
              <a:t>وجود و وجوب و علم و صحت</a:t>
            </a:r>
            <a:endParaRPr lang="en-US" b="1" dirty="0">
              <a:solidFill>
                <a:schemeClr val="accent5">
                  <a:lumMod val="10000"/>
                </a:schemeClr>
              </a:solidFill>
              <a:cs typeface="B Titr" pitchFamily="2" charset="-78"/>
            </a:endParaRPr>
          </a:p>
        </p:txBody>
      </p:sp>
      <p:sp>
        <p:nvSpPr>
          <p:cNvPr id="61" name="AutoShape 87"/>
          <p:cNvSpPr>
            <a:spLocks noChangeArrowheads="1"/>
          </p:cNvSpPr>
          <p:nvPr/>
        </p:nvSpPr>
        <p:spPr bwMode="gray">
          <a:xfrm>
            <a:off x="1928795" y="3278190"/>
            <a:ext cx="2740024" cy="508000"/>
          </a:xfrm>
          <a:prstGeom prst="roundRect">
            <a:avLst>
              <a:gd name="adj" fmla="val 50000"/>
            </a:avLst>
          </a:prstGeom>
          <a:gradFill rotWithShape="1">
            <a:gsLst>
              <a:gs pos="0">
                <a:schemeClr val="bg1">
                  <a:gamma/>
                  <a:tint val="0"/>
                  <a:invGamma/>
                </a:schemeClr>
              </a:gs>
              <a:gs pos="100000">
                <a:schemeClr val="bg1"/>
              </a:gs>
            </a:gsLst>
            <a:lin ang="0" scaled="1"/>
          </a:gradFill>
          <a:ln w="28575" algn="ctr">
            <a:solidFill>
              <a:schemeClr val="tx1"/>
            </a:solidFill>
            <a:round/>
            <a:headEnd/>
            <a:tailEnd/>
          </a:ln>
          <a:effectLst/>
        </p:spPr>
        <p:txBody>
          <a:bodyPr wrap="none" anchor="ctr"/>
          <a:lstStyle/>
          <a:p>
            <a:pPr algn="l"/>
            <a:r>
              <a:rPr lang="fa-IR" sz="2000" b="1" dirty="0" smtClean="0">
                <a:solidFill>
                  <a:schemeClr val="accent5">
                    <a:lumMod val="10000"/>
                  </a:schemeClr>
                </a:solidFill>
                <a:cs typeface="B Titr" pitchFamily="2" charset="-78"/>
                <a:hlinkClick r:id="rId7" action="ppaction://hlinksldjump"/>
              </a:rPr>
              <a:t>سبب و شرط و معدّ و مانع</a:t>
            </a:r>
            <a:endParaRPr lang="en-US" sz="2000" b="1" dirty="0">
              <a:solidFill>
                <a:schemeClr val="accent5">
                  <a:lumMod val="10000"/>
                </a:schemeClr>
              </a:solidFill>
              <a:cs typeface="B Titr" pitchFamily="2" charset="-78"/>
            </a:endParaRPr>
          </a:p>
        </p:txBody>
      </p:sp>
      <p:sp>
        <p:nvSpPr>
          <p:cNvPr id="70" name="AutoShape 87"/>
          <p:cNvSpPr>
            <a:spLocks noChangeArrowheads="1"/>
          </p:cNvSpPr>
          <p:nvPr/>
        </p:nvSpPr>
        <p:spPr bwMode="gray">
          <a:xfrm>
            <a:off x="2071671" y="3849694"/>
            <a:ext cx="2740024" cy="508000"/>
          </a:xfrm>
          <a:prstGeom prst="roundRect">
            <a:avLst>
              <a:gd name="adj" fmla="val 50000"/>
            </a:avLst>
          </a:prstGeom>
          <a:gradFill rotWithShape="1">
            <a:gsLst>
              <a:gs pos="0">
                <a:schemeClr val="bg1">
                  <a:gamma/>
                  <a:tint val="0"/>
                  <a:invGamma/>
                </a:schemeClr>
              </a:gs>
              <a:gs pos="100000">
                <a:schemeClr val="bg1"/>
              </a:gs>
            </a:gsLst>
            <a:lin ang="0" scaled="1"/>
          </a:gradFill>
          <a:ln w="28575" algn="ctr">
            <a:solidFill>
              <a:schemeClr val="tx1"/>
            </a:solidFill>
            <a:round/>
            <a:headEnd/>
            <a:tailEnd/>
          </a:ln>
          <a:effectLst/>
        </p:spPr>
        <p:txBody>
          <a:bodyPr wrap="none" anchor="ctr"/>
          <a:lstStyle/>
          <a:p>
            <a:pPr algn="l"/>
            <a:r>
              <a:rPr lang="fa-IR" sz="2000" b="1" dirty="0" smtClean="0">
                <a:solidFill>
                  <a:schemeClr val="accent5">
                    <a:lumMod val="10000"/>
                  </a:schemeClr>
                </a:solidFill>
                <a:cs typeface="B Titr" pitchFamily="2" charset="-78"/>
                <a:hlinkClick r:id="rId8" action="ppaction://hlinksldjump"/>
              </a:rPr>
              <a:t>مفوته و غیر مفوته</a:t>
            </a:r>
            <a:endParaRPr lang="en-US" sz="2000" b="1" dirty="0">
              <a:solidFill>
                <a:schemeClr val="accent5">
                  <a:lumMod val="10000"/>
                </a:schemeClr>
              </a:solidFill>
              <a:cs typeface="B Titr" pitchFamily="2" charset="-78"/>
            </a:endParaRPr>
          </a:p>
        </p:txBody>
      </p:sp>
      <p:sp>
        <p:nvSpPr>
          <p:cNvPr id="79" name="AutoShape 87"/>
          <p:cNvSpPr>
            <a:spLocks noChangeArrowheads="1"/>
          </p:cNvSpPr>
          <p:nvPr/>
        </p:nvSpPr>
        <p:spPr bwMode="gray">
          <a:xfrm>
            <a:off x="2451108" y="4421199"/>
            <a:ext cx="2740024" cy="508000"/>
          </a:xfrm>
          <a:prstGeom prst="roundRect">
            <a:avLst>
              <a:gd name="adj" fmla="val 50000"/>
            </a:avLst>
          </a:prstGeom>
          <a:gradFill rotWithShape="1">
            <a:gsLst>
              <a:gs pos="0">
                <a:schemeClr val="bg1">
                  <a:gamma/>
                  <a:tint val="0"/>
                  <a:invGamma/>
                </a:schemeClr>
              </a:gs>
              <a:gs pos="100000">
                <a:schemeClr val="bg1"/>
              </a:gs>
            </a:gsLst>
            <a:lin ang="0" scaled="1"/>
          </a:gradFill>
          <a:ln w="28575" algn="ctr">
            <a:solidFill>
              <a:schemeClr val="tx1"/>
            </a:solidFill>
            <a:round/>
            <a:headEnd/>
            <a:tailEnd/>
          </a:ln>
          <a:effectLst/>
        </p:spPr>
        <p:txBody>
          <a:bodyPr wrap="none" anchor="ctr"/>
          <a:lstStyle/>
          <a:p>
            <a:pPr algn="l"/>
            <a:r>
              <a:rPr lang="fa-IR" sz="2000" b="1" dirty="0" smtClean="0">
                <a:solidFill>
                  <a:schemeClr val="accent5">
                    <a:lumMod val="10000"/>
                  </a:schemeClr>
                </a:solidFill>
                <a:cs typeface="B Titr" pitchFamily="2" charset="-78"/>
                <a:hlinkClick r:id="rId9" action="ppaction://hlinksldjump"/>
              </a:rPr>
              <a:t> عبادی و غیر عبادی</a:t>
            </a:r>
            <a:endParaRPr lang="en-US" sz="2000" b="1" dirty="0">
              <a:solidFill>
                <a:schemeClr val="accent5">
                  <a:lumMod val="10000"/>
                </a:schemeClr>
              </a:solidFill>
              <a:cs typeface="B Titr" pitchFamily="2" charset="-78"/>
            </a:endParaRPr>
          </a:p>
        </p:txBody>
      </p:sp>
      <p:sp>
        <p:nvSpPr>
          <p:cNvPr id="69" name="Action Button: Return 68">
            <a:hlinkClick r:id="rId10" action="ppaction://hlinksldjump" highlightClick="1"/>
          </p:cNvPr>
          <p:cNvSpPr/>
          <p:nvPr/>
        </p:nvSpPr>
        <p:spPr bwMode="auto">
          <a:xfrm>
            <a:off x="7215205" y="2857497"/>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grpSp>
        <p:nvGrpSpPr>
          <p:cNvPr id="78" name="Group 88"/>
          <p:cNvGrpSpPr>
            <a:grpSpLocks/>
          </p:cNvGrpSpPr>
          <p:nvPr/>
        </p:nvGrpSpPr>
        <p:grpSpPr bwMode="auto">
          <a:xfrm>
            <a:off x="4714876" y="2786058"/>
            <a:ext cx="381000" cy="381001"/>
            <a:chOff x="2078" y="1680"/>
            <a:chExt cx="1615" cy="1615"/>
          </a:xfrm>
        </p:grpSpPr>
        <p:sp>
          <p:nvSpPr>
            <p:cNvPr id="87" name="Oval 89"/>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fa-IR"/>
            </a:p>
          </p:txBody>
        </p:sp>
        <p:sp>
          <p:nvSpPr>
            <p:cNvPr id="88" name="Oval 90"/>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grpSp>
      <p:grpSp>
        <p:nvGrpSpPr>
          <p:cNvPr id="89" name="Group 88"/>
          <p:cNvGrpSpPr>
            <a:grpSpLocks/>
          </p:cNvGrpSpPr>
          <p:nvPr/>
        </p:nvGrpSpPr>
        <p:grpSpPr bwMode="auto">
          <a:xfrm>
            <a:off x="4929190" y="2214554"/>
            <a:ext cx="381000" cy="381001"/>
            <a:chOff x="2078" y="1680"/>
            <a:chExt cx="1615" cy="1615"/>
          </a:xfrm>
        </p:grpSpPr>
        <p:sp>
          <p:nvSpPr>
            <p:cNvPr id="90" name="Oval 89"/>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fa-IR"/>
            </a:p>
          </p:txBody>
        </p:sp>
        <p:sp>
          <p:nvSpPr>
            <p:cNvPr id="91" name="Oval 90"/>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grpSp>
      <p:grpSp>
        <p:nvGrpSpPr>
          <p:cNvPr id="92" name="Group 88"/>
          <p:cNvGrpSpPr>
            <a:grpSpLocks/>
          </p:cNvGrpSpPr>
          <p:nvPr/>
        </p:nvGrpSpPr>
        <p:grpSpPr bwMode="auto">
          <a:xfrm>
            <a:off x="4691066" y="3286124"/>
            <a:ext cx="381000" cy="381001"/>
            <a:chOff x="2078" y="1680"/>
            <a:chExt cx="1615" cy="1615"/>
          </a:xfrm>
        </p:grpSpPr>
        <p:sp>
          <p:nvSpPr>
            <p:cNvPr id="93" name="Oval 89"/>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fa-IR"/>
            </a:p>
          </p:txBody>
        </p:sp>
        <p:sp>
          <p:nvSpPr>
            <p:cNvPr id="94" name="Oval 90"/>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grpSp>
      <p:grpSp>
        <p:nvGrpSpPr>
          <p:cNvPr id="95" name="Group 88"/>
          <p:cNvGrpSpPr>
            <a:grpSpLocks/>
          </p:cNvGrpSpPr>
          <p:nvPr/>
        </p:nvGrpSpPr>
        <p:grpSpPr bwMode="auto">
          <a:xfrm>
            <a:off x="4833942" y="3857628"/>
            <a:ext cx="381000" cy="381001"/>
            <a:chOff x="2078" y="1680"/>
            <a:chExt cx="1615" cy="1615"/>
          </a:xfrm>
        </p:grpSpPr>
        <p:sp>
          <p:nvSpPr>
            <p:cNvPr id="96" name="Oval 89"/>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fa-IR"/>
            </a:p>
          </p:txBody>
        </p:sp>
        <p:sp>
          <p:nvSpPr>
            <p:cNvPr id="97" name="Oval 90"/>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grpSp>
      <p:grpSp>
        <p:nvGrpSpPr>
          <p:cNvPr id="98" name="Group 88"/>
          <p:cNvGrpSpPr>
            <a:grpSpLocks/>
          </p:cNvGrpSpPr>
          <p:nvPr/>
        </p:nvGrpSpPr>
        <p:grpSpPr bwMode="auto">
          <a:xfrm>
            <a:off x="5214942" y="4429132"/>
            <a:ext cx="381000" cy="381001"/>
            <a:chOff x="2078" y="1680"/>
            <a:chExt cx="1615" cy="1615"/>
          </a:xfrm>
        </p:grpSpPr>
        <p:sp>
          <p:nvSpPr>
            <p:cNvPr id="99" name="Oval 89"/>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fa-IR"/>
            </a:p>
          </p:txBody>
        </p:sp>
        <p:sp>
          <p:nvSpPr>
            <p:cNvPr id="100" name="Oval 90"/>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gr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97286"/>
                                        </p:tgtEl>
                                        <p:attrNameLst>
                                          <p:attrName>style.visibility</p:attrName>
                                        </p:attrNameLst>
                                      </p:cBhvr>
                                      <p:to>
                                        <p:strVal val="visible"/>
                                      </p:to>
                                    </p:set>
                                    <p:anim calcmode="lin" valueType="num">
                                      <p:cBhvr>
                                        <p:cTn id="12" dur="1000" fill="hold"/>
                                        <p:tgtEl>
                                          <p:spTgt spid="97286"/>
                                        </p:tgtEl>
                                        <p:attrNameLst>
                                          <p:attrName>ppt_x</p:attrName>
                                        </p:attrNameLst>
                                      </p:cBhvr>
                                      <p:tavLst>
                                        <p:tav tm="0">
                                          <p:val>
                                            <p:strVal val="#ppt_x-.2"/>
                                          </p:val>
                                        </p:tav>
                                        <p:tav tm="100000">
                                          <p:val>
                                            <p:strVal val="#ppt_x"/>
                                          </p:val>
                                        </p:tav>
                                      </p:tavLst>
                                    </p:anim>
                                    <p:anim calcmode="lin" valueType="num">
                                      <p:cBhvr>
                                        <p:cTn id="13" dur="1000" fill="hold"/>
                                        <p:tgtEl>
                                          <p:spTgt spid="9728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7286"/>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97306"/>
                                        </p:tgtEl>
                                        <p:attrNameLst>
                                          <p:attrName>style.visibility</p:attrName>
                                        </p:attrNameLst>
                                      </p:cBhvr>
                                      <p:to>
                                        <p:strVal val="visible"/>
                                      </p:to>
                                    </p:set>
                                    <p:anim calcmode="lin" valueType="num">
                                      <p:cBhvr>
                                        <p:cTn id="17" dur="1000" fill="hold"/>
                                        <p:tgtEl>
                                          <p:spTgt spid="97306"/>
                                        </p:tgtEl>
                                        <p:attrNameLst>
                                          <p:attrName>ppt_x</p:attrName>
                                        </p:attrNameLst>
                                      </p:cBhvr>
                                      <p:tavLst>
                                        <p:tav tm="0">
                                          <p:val>
                                            <p:strVal val="#ppt_x-.2"/>
                                          </p:val>
                                        </p:tav>
                                        <p:tav tm="100000">
                                          <p:val>
                                            <p:strVal val="#ppt_x"/>
                                          </p:val>
                                        </p:tav>
                                      </p:tavLst>
                                    </p:anim>
                                    <p:anim calcmode="lin" valueType="num">
                                      <p:cBhvr>
                                        <p:cTn id="18" dur="1000" fill="hold"/>
                                        <p:tgtEl>
                                          <p:spTgt spid="97306"/>
                                        </p:tgtEl>
                                        <p:attrNameLst>
                                          <p:attrName>ppt_y</p:attrName>
                                        </p:attrNameLst>
                                      </p:cBhvr>
                                      <p:tavLst>
                                        <p:tav tm="0">
                                          <p:val>
                                            <p:strVal val="#ppt_y"/>
                                          </p:val>
                                        </p:tav>
                                        <p:tav tm="100000">
                                          <p:val>
                                            <p:strVal val="#ppt_y"/>
                                          </p:val>
                                        </p:tav>
                                      </p:tavLst>
                                    </p:anim>
                                    <p:animEffect transition="in" filter="wipe(right)" prLst="gradientSize: 0.1">
                                      <p:cBhvr>
                                        <p:cTn id="19" dur="1000"/>
                                        <p:tgtEl>
                                          <p:spTgt spid="97306"/>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1000" fill="hold"/>
                                        <p:tgtEl>
                                          <p:spTgt spid="21"/>
                                        </p:tgtEl>
                                        <p:attrNameLst>
                                          <p:attrName>ppt_x</p:attrName>
                                        </p:attrNameLst>
                                      </p:cBhvr>
                                      <p:tavLst>
                                        <p:tav tm="0">
                                          <p:val>
                                            <p:strVal val="#ppt_x-.2"/>
                                          </p:val>
                                        </p:tav>
                                        <p:tav tm="100000">
                                          <p:val>
                                            <p:strVal val="#ppt_x"/>
                                          </p:val>
                                        </p:tav>
                                      </p:tavLst>
                                    </p:anim>
                                    <p:anim calcmode="lin" valueType="num">
                                      <p:cBhvr>
                                        <p:cTn id="23"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24" dur="1000"/>
                                        <p:tgtEl>
                                          <p:spTgt spid="21"/>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1000" fill="hold"/>
                                        <p:tgtEl>
                                          <p:spTgt spid="22"/>
                                        </p:tgtEl>
                                        <p:attrNameLst>
                                          <p:attrName>ppt_x</p:attrName>
                                        </p:attrNameLst>
                                      </p:cBhvr>
                                      <p:tavLst>
                                        <p:tav tm="0">
                                          <p:val>
                                            <p:strVal val="#ppt_x-.2"/>
                                          </p:val>
                                        </p:tav>
                                        <p:tav tm="100000">
                                          <p:val>
                                            <p:strVal val="#ppt_x"/>
                                          </p:val>
                                        </p:tav>
                                      </p:tavLst>
                                    </p:anim>
                                    <p:anim calcmode="lin" valueType="num">
                                      <p:cBhvr>
                                        <p:cTn id="2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29" dur="1000"/>
                                        <p:tgtEl>
                                          <p:spTgt spid="22"/>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1000" fill="hold"/>
                                        <p:tgtEl>
                                          <p:spTgt spid="23"/>
                                        </p:tgtEl>
                                        <p:attrNameLst>
                                          <p:attrName>ppt_x</p:attrName>
                                        </p:attrNameLst>
                                      </p:cBhvr>
                                      <p:tavLst>
                                        <p:tav tm="0">
                                          <p:val>
                                            <p:strVal val="#ppt_x-.2"/>
                                          </p:val>
                                        </p:tav>
                                        <p:tav tm="100000">
                                          <p:val>
                                            <p:strVal val="#ppt_x"/>
                                          </p:val>
                                        </p:tav>
                                      </p:tavLst>
                                    </p:anim>
                                    <p:anim calcmode="lin" valueType="num">
                                      <p:cBhvr>
                                        <p:cTn id="33"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34" dur="1000"/>
                                        <p:tgtEl>
                                          <p:spTgt spid="23"/>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1000" fill="hold"/>
                                        <p:tgtEl>
                                          <p:spTgt spid="33"/>
                                        </p:tgtEl>
                                        <p:attrNameLst>
                                          <p:attrName>ppt_x</p:attrName>
                                        </p:attrNameLst>
                                      </p:cBhvr>
                                      <p:tavLst>
                                        <p:tav tm="0">
                                          <p:val>
                                            <p:strVal val="#ppt_x-.2"/>
                                          </p:val>
                                        </p:tav>
                                        <p:tav tm="100000">
                                          <p:val>
                                            <p:strVal val="#ppt_x"/>
                                          </p:val>
                                        </p:tav>
                                      </p:tavLst>
                                    </p:anim>
                                    <p:anim calcmode="lin" valueType="num">
                                      <p:cBhvr>
                                        <p:cTn id="38"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3"/>
                                        </p:tgtEl>
                                      </p:cBhvr>
                                    </p:animEffect>
                                  </p:childTnLst>
                                </p:cTn>
                              </p:par>
                              <p:par>
                                <p:cTn id="40" presetID="29" presetClass="entr" presetSubtype="0" fill="hold"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p:cTn id="42" dur="1000" fill="hold"/>
                                        <p:tgtEl>
                                          <p:spTgt spid="34"/>
                                        </p:tgtEl>
                                        <p:attrNameLst>
                                          <p:attrName>ppt_x</p:attrName>
                                        </p:attrNameLst>
                                      </p:cBhvr>
                                      <p:tavLst>
                                        <p:tav tm="0">
                                          <p:val>
                                            <p:strVal val="#ppt_x-.2"/>
                                          </p:val>
                                        </p:tav>
                                        <p:tav tm="100000">
                                          <p:val>
                                            <p:strVal val="#ppt_x"/>
                                          </p:val>
                                        </p:tav>
                                      </p:tavLst>
                                    </p:anim>
                                    <p:anim calcmode="lin" valueType="num">
                                      <p:cBhvr>
                                        <p:cTn id="43"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4"/>
                                        </p:tgtEl>
                                      </p:cBhvr>
                                    </p:animEffect>
                                  </p:childTnLst>
                                </p:cTn>
                              </p:par>
                              <p:par>
                                <p:cTn id="45" presetID="29"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1000" fill="hold"/>
                                        <p:tgtEl>
                                          <p:spTgt spid="43"/>
                                        </p:tgtEl>
                                        <p:attrNameLst>
                                          <p:attrName>ppt_x</p:attrName>
                                        </p:attrNameLst>
                                      </p:cBhvr>
                                      <p:tavLst>
                                        <p:tav tm="0">
                                          <p:val>
                                            <p:strVal val="#ppt_x-.2"/>
                                          </p:val>
                                        </p:tav>
                                        <p:tav tm="100000">
                                          <p:val>
                                            <p:strVal val="#ppt_x"/>
                                          </p:val>
                                        </p:tav>
                                      </p:tavLst>
                                    </p:anim>
                                    <p:anim calcmode="lin" valueType="num">
                                      <p:cBhvr>
                                        <p:cTn id="48" dur="1000" fill="hold"/>
                                        <p:tgtEl>
                                          <p:spTgt spid="43"/>
                                        </p:tgtEl>
                                        <p:attrNameLst>
                                          <p:attrName>ppt_y</p:attrName>
                                        </p:attrNameLst>
                                      </p:cBhvr>
                                      <p:tavLst>
                                        <p:tav tm="0">
                                          <p:val>
                                            <p:strVal val="#ppt_y"/>
                                          </p:val>
                                        </p:tav>
                                        <p:tav tm="100000">
                                          <p:val>
                                            <p:strVal val="#ppt_y"/>
                                          </p:val>
                                        </p:tav>
                                      </p:tavLst>
                                    </p:anim>
                                    <p:animEffect transition="in" filter="wipe(right)" prLst="gradientSize: 0.1">
                                      <p:cBhvr>
                                        <p:cTn id="49" dur="1000"/>
                                        <p:tgtEl>
                                          <p:spTgt spid="43"/>
                                        </p:tgtEl>
                                      </p:cBhvr>
                                    </p:animEffect>
                                  </p:childTnLst>
                                </p:cTn>
                              </p:par>
                              <p:par>
                                <p:cTn id="50" presetID="29" presetClass="entr" presetSubtype="0" fill="hold" grpId="0" nodeType="withEffect">
                                  <p:stCondLst>
                                    <p:cond delay="0"/>
                                  </p:stCondLst>
                                  <p:childTnLst>
                                    <p:set>
                                      <p:cBhvr>
                                        <p:cTn id="51" dur="1" fill="hold">
                                          <p:stCondLst>
                                            <p:cond delay="0"/>
                                          </p:stCondLst>
                                        </p:cTn>
                                        <p:tgtEl>
                                          <p:spTgt spid="52"/>
                                        </p:tgtEl>
                                        <p:attrNameLst>
                                          <p:attrName>style.visibility</p:attrName>
                                        </p:attrNameLst>
                                      </p:cBhvr>
                                      <p:to>
                                        <p:strVal val="visible"/>
                                      </p:to>
                                    </p:set>
                                    <p:anim calcmode="lin" valueType="num">
                                      <p:cBhvr>
                                        <p:cTn id="52" dur="1000" fill="hold"/>
                                        <p:tgtEl>
                                          <p:spTgt spid="52"/>
                                        </p:tgtEl>
                                        <p:attrNameLst>
                                          <p:attrName>ppt_x</p:attrName>
                                        </p:attrNameLst>
                                      </p:cBhvr>
                                      <p:tavLst>
                                        <p:tav tm="0">
                                          <p:val>
                                            <p:strVal val="#ppt_x-.2"/>
                                          </p:val>
                                        </p:tav>
                                        <p:tav tm="100000">
                                          <p:val>
                                            <p:strVal val="#ppt_x"/>
                                          </p:val>
                                        </p:tav>
                                      </p:tavLst>
                                    </p:anim>
                                    <p:anim calcmode="lin" valueType="num">
                                      <p:cBhvr>
                                        <p:cTn id="53" dur="1000" fill="hold"/>
                                        <p:tgtEl>
                                          <p:spTgt spid="52"/>
                                        </p:tgtEl>
                                        <p:attrNameLst>
                                          <p:attrName>ppt_y</p:attrName>
                                        </p:attrNameLst>
                                      </p:cBhvr>
                                      <p:tavLst>
                                        <p:tav tm="0">
                                          <p:val>
                                            <p:strVal val="#ppt_y"/>
                                          </p:val>
                                        </p:tav>
                                        <p:tav tm="100000">
                                          <p:val>
                                            <p:strVal val="#ppt_y"/>
                                          </p:val>
                                        </p:tav>
                                      </p:tavLst>
                                    </p:anim>
                                    <p:animEffect transition="in" filter="wipe(right)" prLst="gradientSize: 0.1">
                                      <p:cBhvr>
                                        <p:cTn id="54" dur="1000"/>
                                        <p:tgtEl>
                                          <p:spTgt spid="52"/>
                                        </p:tgtEl>
                                      </p:cBhvr>
                                    </p:animEffect>
                                  </p:childTnLst>
                                </p:cTn>
                              </p:par>
                              <p:par>
                                <p:cTn id="55" presetID="29" presetClass="entr" presetSubtype="0" fill="hold" grpId="0" nodeType="withEffect">
                                  <p:stCondLst>
                                    <p:cond delay="0"/>
                                  </p:stCondLst>
                                  <p:childTnLst>
                                    <p:set>
                                      <p:cBhvr>
                                        <p:cTn id="56" dur="1" fill="hold">
                                          <p:stCondLst>
                                            <p:cond delay="0"/>
                                          </p:stCondLst>
                                        </p:cTn>
                                        <p:tgtEl>
                                          <p:spTgt spid="61"/>
                                        </p:tgtEl>
                                        <p:attrNameLst>
                                          <p:attrName>style.visibility</p:attrName>
                                        </p:attrNameLst>
                                      </p:cBhvr>
                                      <p:to>
                                        <p:strVal val="visible"/>
                                      </p:to>
                                    </p:set>
                                    <p:anim calcmode="lin" valueType="num">
                                      <p:cBhvr>
                                        <p:cTn id="57" dur="1000" fill="hold"/>
                                        <p:tgtEl>
                                          <p:spTgt spid="61"/>
                                        </p:tgtEl>
                                        <p:attrNameLst>
                                          <p:attrName>ppt_x</p:attrName>
                                        </p:attrNameLst>
                                      </p:cBhvr>
                                      <p:tavLst>
                                        <p:tav tm="0">
                                          <p:val>
                                            <p:strVal val="#ppt_x-.2"/>
                                          </p:val>
                                        </p:tav>
                                        <p:tav tm="100000">
                                          <p:val>
                                            <p:strVal val="#ppt_x"/>
                                          </p:val>
                                        </p:tav>
                                      </p:tavLst>
                                    </p:anim>
                                    <p:anim calcmode="lin" valueType="num">
                                      <p:cBhvr>
                                        <p:cTn id="58" dur="1000" fill="hold"/>
                                        <p:tgtEl>
                                          <p:spTgt spid="61"/>
                                        </p:tgtEl>
                                        <p:attrNameLst>
                                          <p:attrName>ppt_y</p:attrName>
                                        </p:attrNameLst>
                                      </p:cBhvr>
                                      <p:tavLst>
                                        <p:tav tm="0">
                                          <p:val>
                                            <p:strVal val="#ppt_y"/>
                                          </p:val>
                                        </p:tav>
                                        <p:tav tm="100000">
                                          <p:val>
                                            <p:strVal val="#ppt_y"/>
                                          </p:val>
                                        </p:tav>
                                      </p:tavLst>
                                    </p:anim>
                                    <p:animEffect transition="in" filter="wipe(right)" prLst="gradientSize: 0.1">
                                      <p:cBhvr>
                                        <p:cTn id="59" dur="1000"/>
                                        <p:tgtEl>
                                          <p:spTgt spid="61"/>
                                        </p:tgtEl>
                                      </p:cBhvr>
                                    </p:animEffect>
                                  </p:childTnLst>
                                </p:cTn>
                              </p:par>
                              <p:par>
                                <p:cTn id="60" presetID="29" presetClass="entr" presetSubtype="0" fill="hold" grpId="0" nodeType="withEffect">
                                  <p:stCondLst>
                                    <p:cond delay="0"/>
                                  </p:stCondLst>
                                  <p:childTnLst>
                                    <p:set>
                                      <p:cBhvr>
                                        <p:cTn id="61" dur="1" fill="hold">
                                          <p:stCondLst>
                                            <p:cond delay="0"/>
                                          </p:stCondLst>
                                        </p:cTn>
                                        <p:tgtEl>
                                          <p:spTgt spid="70"/>
                                        </p:tgtEl>
                                        <p:attrNameLst>
                                          <p:attrName>style.visibility</p:attrName>
                                        </p:attrNameLst>
                                      </p:cBhvr>
                                      <p:to>
                                        <p:strVal val="visible"/>
                                      </p:to>
                                    </p:set>
                                    <p:anim calcmode="lin" valueType="num">
                                      <p:cBhvr>
                                        <p:cTn id="62" dur="1000" fill="hold"/>
                                        <p:tgtEl>
                                          <p:spTgt spid="70"/>
                                        </p:tgtEl>
                                        <p:attrNameLst>
                                          <p:attrName>ppt_x</p:attrName>
                                        </p:attrNameLst>
                                      </p:cBhvr>
                                      <p:tavLst>
                                        <p:tav tm="0">
                                          <p:val>
                                            <p:strVal val="#ppt_x-.2"/>
                                          </p:val>
                                        </p:tav>
                                        <p:tav tm="100000">
                                          <p:val>
                                            <p:strVal val="#ppt_x"/>
                                          </p:val>
                                        </p:tav>
                                      </p:tavLst>
                                    </p:anim>
                                    <p:anim calcmode="lin" valueType="num">
                                      <p:cBhvr>
                                        <p:cTn id="63" dur="1000" fill="hold"/>
                                        <p:tgtEl>
                                          <p:spTgt spid="70"/>
                                        </p:tgtEl>
                                        <p:attrNameLst>
                                          <p:attrName>ppt_y</p:attrName>
                                        </p:attrNameLst>
                                      </p:cBhvr>
                                      <p:tavLst>
                                        <p:tav tm="0">
                                          <p:val>
                                            <p:strVal val="#ppt_y"/>
                                          </p:val>
                                        </p:tav>
                                        <p:tav tm="100000">
                                          <p:val>
                                            <p:strVal val="#ppt_y"/>
                                          </p:val>
                                        </p:tav>
                                      </p:tavLst>
                                    </p:anim>
                                    <p:animEffect transition="in" filter="wipe(right)" prLst="gradientSize: 0.1">
                                      <p:cBhvr>
                                        <p:cTn id="64" dur="1000"/>
                                        <p:tgtEl>
                                          <p:spTgt spid="70"/>
                                        </p:tgtEl>
                                      </p:cBhvr>
                                    </p:animEffect>
                                  </p:childTnLst>
                                </p:cTn>
                              </p:par>
                              <p:par>
                                <p:cTn id="65" presetID="29" presetClass="entr" presetSubtype="0" fill="hold" grpId="0" nodeType="withEffect">
                                  <p:stCondLst>
                                    <p:cond delay="0"/>
                                  </p:stCondLst>
                                  <p:childTnLst>
                                    <p:set>
                                      <p:cBhvr>
                                        <p:cTn id="66" dur="1" fill="hold">
                                          <p:stCondLst>
                                            <p:cond delay="0"/>
                                          </p:stCondLst>
                                        </p:cTn>
                                        <p:tgtEl>
                                          <p:spTgt spid="79"/>
                                        </p:tgtEl>
                                        <p:attrNameLst>
                                          <p:attrName>style.visibility</p:attrName>
                                        </p:attrNameLst>
                                      </p:cBhvr>
                                      <p:to>
                                        <p:strVal val="visible"/>
                                      </p:to>
                                    </p:set>
                                    <p:anim calcmode="lin" valueType="num">
                                      <p:cBhvr>
                                        <p:cTn id="67" dur="1000" fill="hold"/>
                                        <p:tgtEl>
                                          <p:spTgt spid="79"/>
                                        </p:tgtEl>
                                        <p:attrNameLst>
                                          <p:attrName>ppt_x</p:attrName>
                                        </p:attrNameLst>
                                      </p:cBhvr>
                                      <p:tavLst>
                                        <p:tav tm="0">
                                          <p:val>
                                            <p:strVal val="#ppt_x-.2"/>
                                          </p:val>
                                        </p:tav>
                                        <p:tav tm="100000">
                                          <p:val>
                                            <p:strVal val="#ppt_x"/>
                                          </p:val>
                                        </p:tav>
                                      </p:tavLst>
                                    </p:anim>
                                    <p:anim calcmode="lin" valueType="num">
                                      <p:cBhvr>
                                        <p:cTn id="68" dur="1000" fill="hold"/>
                                        <p:tgtEl>
                                          <p:spTgt spid="79"/>
                                        </p:tgtEl>
                                        <p:attrNameLst>
                                          <p:attrName>ppt_y</p:attrName>
                                        </p:attrNameLst>
                                      </p:cBhvr>
                                      <p:tavLst>
                                        <p:tav tm="0">
                                          <p:val>
                                            <p:strVal val="#ppt_y"/>
                                          </p:val>
                                        </p:tav>
                                        <p:tav tm="100000">
                                          <p:val>
                                            <p:strVal val="#ppt_y"/>
                                          </p:val>
                                        </p:tav>
                                      </p:tavLst>
                                    </p:anim>
                                    <p:animEffect transition="in" filter="wipe(right)" prLst="gradientSize: 0.1">
                                      <p:cBhvr>
                                        <p:cTn id="69" dur="1000"/>
                                        <p:tgtEl>
                                          <p:spTgt spid="79"/>
                                        </p:tgtEl>
                                      </p:cBhvr>
                                    </p:animEffect>
                                  </p:childTnLst>
                                </p:cTn>
                              </p:par>
                              <p:par>
                                <p:cTn id="70" presetID="29" presetClass="entr" presetSubtype="0" fill="hold" grpId="0" nodeType="withEffect">
                                  <p:stCondLst>
                                    <p:cond delay="0"/>
                                  </p:stCondLst>
                                  <p:childTnLst>
                                    <p:set>
                                      <p:cBhvr>
                                        <p:cTn id="71" dur="1" fill="hold">
                                          <p:stCondLst>
                                            <p:cond delay="0"/>
                                          </p:stCondLst>
                                        </p:cTn>
                                        <p:tgtEl>
                                          <p:spTgt spid="69"/>
                                        </p:tgtEl>
                                        <p:attrNameLst>
                                          <p:attrName>style.visibility</p:attrName>
                                        </p:attrNameLst>
                                      </p:cBhvr>
                                      <p:to>
                                        <p:strVal val="visible"/>
                                      </p:to>
                                    </p:set>
                                    <p:anim calcmode="lin" valueType="num">
                                      <p:cBhvr>
                                        <p:cTn id="72" dur="1000" fill="hold"/>
                                        <p:tgtEl>
                                          <p:spTgt spid="69"/>
                                        </p:tgtEl>
                                        <p:attrNameLst>
                                          <p:attrName>ppt_x</p:attrName>
                                        </p:attrNameLst>
                                      </p:cBhvr>
                                      <p:tavLst>
                                        <p:tav tm="0">
                                          <p:val>
                                            <p:strVal val="#ppt_x-.2"/>
                                          </p:val>
                                        </p:tav>
                                        <p:tav tm="100000">
                                          <p:val>
                                            <p:strVal val="#ppt_x"/>
                                          </p:val>
                                        </p:tav>
                                      </p:tavLst>
                                    </p:anim>
                                    <p:anim calcmode="lin" valueType="num">
                                      <p:cBhvr>
                                        <p:cTn id="73" dur="1000" fill="hold"/>
                                        <p:tgtEl>
                                          <p:spTgt spid="69"/>
                                        </p:tgtEl>
                                        <p:attrNameLst>
                                          <p:attrName>ppt_y</p:attrName>
                                        </p:attrNameLst>
                                      </p:cBhvr>
                                      <p:tavLst>
                                        <p:tav tm="0">
                                          <p:val>
                                            <p:strVal val="#ppt_y"/>
                                          </p:val>
                                        </p:tav>
                                        <p:tav tm="100000">
                                          <p:val>
                                            <p:strVal val="#ppt_y"/>
                                          </p:val>
                                        </p:tav>
                                      </p:tavLst>
                                    </p:anim>
                                    <p:animEffect transition="in" filter="wipe(right)" prLst="gradientSize: 0.1">
                                      <p:cBhvr>
                                        <p:cTn id="74" dur="1000"/>
                                        <p:tgtEl>
                                          <p:spTgt spid="69"/>
                                        </p:tgtEl>
                                      </p:cBhvr>
                                    </p:animEffect>
                                  </p:childTnLst>
                                </p:cTn>
                              </p:par>
                              <p:par>
                                <p:cTn id="75" presetID="29" presetClass="entr" presetSubtype="0" fill="hold" nodeType="withEffect">
                                  <p:stCondLst>
                                    <p:cond delay="0"/>
                                  </p:stCondLst>
                                  <p:childTnLst>
                                    <p:set>
                                      <p:cBhvr>
                                        <p:cTn id="76" dur="1" fill="hold">
                                          <p:stCondLst>
                                            <p:cond delay="0"/>
                                          </p:stCondLst>
                                        </p:cTn>
                                        <p:tgtEl>
                                          <p:spTgt spid="78"/>
                                        </p:tgtEl>
                                        <p:attrNameLst>
                                          <p:attrName>style.visibility</p:attrName>
                                        </p:attrNameLst>
                                      </p:cBhvr>
                                      <p:to>
                                        <p:strVal val="visible"/>
                                      </p:to>
                                    </p:set>
                                    <p:anim calcmode="lin" valueType="num">
                                      <p:cBhvr>
                                        <p:cTn id="77" dur="1000" fill="hold"/>
                                        <p:tgtEl>
                                          <p:spTgt spid="78"/>
                                        </p:tgtEl>
                                        <p:attrNameLst>
                                          <p:attrName>ppt_x</p:attrName>
                                        </p:attrNameLst>
                                      </p:cBhvr>
                                      <p:tavLst>
                                        <p:tav tm="0">
                                          <p:val>
                                            <p:strVal val="#ppt_x-.2"/>
                                          </p:val>
                                        </p:tav>
                                        <p:tav tm="100000">
                                          <p:val>
                                            <p:strVal val="#ppt_x"/>
                                          </p:val>
                                        </p:tav>
                                      </p:tavLst>
                                    </p:anim>
                                    <p:anim calcmode="lin" valueType="num">
                                      <p:cBhvr>
                                        <p:cTn id="78" dur="1000" fill="hold"/>
                                        <p:tgtEl>
                                          <p:spTgt spid="78"/>
                                        </p:tgtEl>
                                        <p:attrNameLst>
                                          <p:attrName>ppt_y</p:attrName>
                                        </p:attrNameLst>
                                      </p:cBhvr>
                                      <p:tavLst>
                                        <p:tav tm="0">
                                          <p:val>
                                            <p:strVal val="#ppt_y"/>
                                          </p:val>
                                        </p:tav>
                                        <p:tav tm="100000">
                                          <p:val>
                                            <p:strVal val="#ppt_y"/>
                                          </p:val>
                                        </p:tav>
                                      </p:tavLst>
                                    </p:anim>
                                    <p:animEffect transition="in" filter="wipe(right)" prLst="gradientSize: 0.1">
                                      <p:cBhvr>
                                        <p:cTn id="79" dur="1000"/>
                                        <p:tgtEl>
                                          <p:spTgt spid="78"/>
                                        </p:tgtEl>
                                      </p:cBhvr>
                                    </p:animEffect>
                                  </p:childTnLst>
                                </p:cTn>
                              </p:par>
                              <p:par>
                                <p:cTn id="80" presetID="29" presetClass="entr" presetSubtype="0" fill="hold" nodeType="withEffect">
                                  <p:stCondLst>
                                    <p:cond delay="0"/>
                                  </p:stCondLst>
                                  <p:childTnLst>
                                    <p:set>
                                      <p:cBhvr>
                                        <p:cTn id="81" dur="1" fill="hold">
                                          <p:stCondLst>
                                            <p:cond delay="0"/>
                                          </p:stCondLst>
                                        </p:cTn>
                                        <p:tgtEl>
                                          <p:spTgt spid="89"/>
                                        </p:tgtEl>
                                        <p:attrNameLst>
                                          <p:attrName>style.visibility</p:attrName>
                                        </p:attrNameLst>
                                      </p:cBhvr>
                                      <p:to>
                                        <p:strVal val="visible"/>
                                      </p:to>
                                    </p:set>
                                    <p:anim calcmode="lin" valueType="num">
                                      <p:cBhvr>
                                        <p:cTn id="82" dur="1000" fill="hold"/>
                                        <p:tgtEl>
                                          <p:spTgt spid="89"/>
                                        </p:tgtEl>
                                        <p:attrNameLst>
                                          <p:attrName>ppt_x</p:attrName>
                                        </p:attrNameLst>
                                      </p:cBhvr>
                                      <p:tavLst>
                                        <p:tav tm="0">
                                          <p:val>
                                            <p:strVal val="#ppt_x-.2"/>
                                          </p:val>
                                        </p:tav>
                                        <p:tav tm="100000">
                                          <p:val>
                                            <p:strVal val="#ppt_x"/>
                                          </p:val>
                                        </p:tav>
                                      </p:tavLst>
                                    </p:anim>
                                    <p:anim calcmode="lin" valueType="num">
                                      <p:cBhvr>
                                        <p:cTn id="83" dur="1000" fill="hold"/>
                                        <p:tgtEl>
                                          <p:spTgt spid="89"/>
                                        </p:tgtEl>
                                        <p:attrNameLst>
                                          <p:attrName>ppt_y</p:attrName>
                                        </p:attrNameLst>
                                      </p:cBhvr>
                                      <p:tavLst>
                                        <p:tav tm="0">
                                          <p:val>
                                            <p:strVal val="#ppt_y"/>
                                          </p:val>
                                        </p:tav>
                                        <p:tav tm="100000">
                                          <p:val>
                                            <p:strVal val="#ppt_y"/>
                                          </p:val>
                                        </p:tav>
                                      </p:tavLst>
                                    </p:anim>
                                    <p:animEffect transition="in" filter="wipe(right)" prLst="gradientSize: 0.1">
                                      <p:cBhvr>
                                        <p:cTn id="84" dur="1000"/>
                                        <p:tgtEl>
                                          <p:spTgt spid="89"/>
                                        </p:tgtEl>
                                      </p:cBhvr>
                                    </p:animEffect>
                                  </p:childTnLst>
                                </p:cTn>
                              </p:par>
                              <p:par>
                                <p:cTn id="85" presetID="29" presetClass="entr" presetSubtype="0" fill="hold" nodeType="withEffect">
                                  <p:stCondLst>
                                    <p:cond delay="0"/>
                                  </p:stCondLst>
                                  <p:childTnLst>
                                    <p:set>
                                      <p:cBhvr>
                                        <p:cTn id="86" dur="1" fill="hold">
                                          <p:stCondLst>
                                            <p:cond delay="0"/>
                                          </p:stCondLst>
                                        </p:cTn>
                                        <p:tgtEl>
                                          <p:spTgt spid="92"/>
                                        </p:tgtEl>
                                        <p:attrNameLst>
                                          <p:attrName>style.visibility</p:attrName>
                                        </p:attrNameLst>
                                      </p:cBhvr>
                                      <p:to>
                                        <p:strVal val="visible"/>
                                      </p:to>
                                    </p:set>
                                    <p:anim calcmode="lin" valueType="num">
                                      <p:cBhvr>
                                        <p:cTn id="87" dur="1000" fill="hold"/>
                                        <p:tgtEl>
                                          <p:spTgt spid="92"/>
                                        </p:tgtEl>
                                        <p:attrNameLst>
                                          <p:attrName>ppt_x</p:attrName>
                                        </p:attrNameLst>
                                      </p:cBhvr>
                                      <p:tavLst>
                                        <p:tav tm="0">
                                          <p:val>
                                            <p:strVal val="#ppt_x-.2"/>
                                          </p:val>
                                        </p:tav>
                                        <p:tav tm="100000">
                                          <p:val>
                                            <p:strVal val="#ppt_x"/>
                                          </p:val>
                                        </p:tav>
                                      </p:tavLst>
                                    </p:anim>
                                    <p:anim calcmode="lin" valueType="num">
                                      <p:cBhvr>
                                        <p:cTn id="88" dur="1000" fill="hold"/>
                                        <p:tgtEl>
                                          <p:spTgt spid="92"/>
                                        </p:tgtEl>
                                        <p:attrNameLst>
                                          <p:attrName>ppt_y</p:attrName>
                                        </p:attrNameLst>
                                      </p:cBhvr>
                                      <p:tavLst>
                                        <p:tav tm="0">
                                          <p:val>
                                            <p:strVal val="#ppt_y"/>
                                          </p:val>
                                        </p:tav>
                                        <p:tav tm="100000">
                                          <p:val>
                                            <p:strVal val="#ppt_y"/>
                                          </p:val>
                                        </p:tav>
                                      </p:tavLst>
                                    </p:anim>
                                    <p:animEffect transition="in" filter="wipe(right)" prLst="gradientSize: 0.1">
                                      <p:cBhvr>
                                        <p:cTn id="89" dur="1000"/>
                                        <p:tgtEl>
                                          <p:spTgt spid="92"/>
                                        </p:tgtEl>
                                      </p:cBhvr>
                                    </p:animEffect>
                                  </p:childTnLst>
                                </p:cTn>
                              </p:par>
                              <p:par>
                                <p:cTn id="90" presetID="29" presetClass="entr" presetSubtype="0" fill="hold" nodeType="withEffect">
                                  <p:stCondLst>
                                    <p:cond delay="0"/>
                                  </p:stCondLst>
                                  <p:childTnLst>
                                    <p:set>
                                      <p:cBhvr>
                                        <p:cTn id="91" dur="1" fill="hold">
                                          <p:stCondLst>
                                            <p:cond delay="0"/>
                                          </p:stCondLst>
                                        </p:cTn>
                                        <p:tgtEl>
                                          <p:spTgt spid="95"/>
                                        </p:tgtEl>
                                        <p:attrNameLst>
                                          <p:attrName>style.visibility</p:attrName>
                                        </p:attrNameLst>
                                      </p:cBhvr>
                                      <p:to>
                                        <p:strVal val="visible"/>
                                      </p:to>
                                    </p:set>
                                    <p:anim calcmode="lin" valueType="num">
                                      <p:cBhvr>
                                        <p:cTn id="92" dur="1000" fill="hold"/>
                                        <p:tgtEl>
                                          <p:spTgt spid="95"/>
                                        </p:tgtEl>
                                        <p:attrNameLst>
                                          <p:attrName>ppt_x</p:attrName>
                                        </p:attrNameLst>
                                      </p:cBhvr>
                                      <p:tavLst>
                                        <p:tav tm="0">
                                          <p:val>
                                            <p:strVal val="#ppt_x-.2"/>
                                          </p:val>
                                        </p:tav>
                                        <p:tav tm="100000">
                                          <p:val>
                                            <p:strVal val="#ppt_x"/>
                                          </p:val>
                                        </p:tav>
                                      </p:tavLst>
                                    </p:anim>
                                    <p:anim calcmode="lin" valueType="num">
                                      <p:cBhvr>
                                        <p:cTn id="93" dur="1000" fill="hold"/>
                                        <p:tgtEl>
                                          <p:spTgt spid="95"/>
                                        </p:tgtEl>
                                        <p:attrNameLst>
                                          <p:attrName>ppt_y</p:attrName>
                                        </p:attrNameLst>
                                      </p:cBhvr>
                                      <p:tavLst>
                                        <p:tav tm="0">
                                          <p:val>
                                            <p:strVal val="#ppt_y"/>
                                          </p:val>
                                        </p:tav>
                                        <p:tav tm="100000">
                                          <p:val>
                                            <p:strVal val="#ppt_y"/>
                                          </p:val>
                                        </p:tav>
                                      </p:tavLst>
                                    </p:anim>
                                    <p:animEffect transition="in" filter="wipe(right)" prLst="gradientSize: 0.1">
                                      <p:cBhvr>
                                        <p:cTn id="94" dur="1000"/>
                                        <p:tgtEl>
                                          <p:spTgt spid="95"/>
                                        </p:tgtEl>
                                      </p:cBhvr>
                                    </p:animEffect>
                                  </p:childTnLst>
                                </p:cTn>
                              </p:par>
                              <p:par>
                                <p:cTn id="95" presetID="29" presetClass="entr" presetSubtype="0" fill="hold" nodeType="withEffect">
                                  <p:stCondLst>
                                    <p:cond delay="0"/>
                                  </p:stCondLst>
                                  <p:childTnLst>
                                    <p:set>
                                      <p:cBhvr>
                                        <p:cTn id="96" dur="1" fill="hold">
                                          <p:stCondLst>
                                            <p:cond delay="0"/>
                                          </p:stCondLst>
                                        </p:cTn>
                                        <p:tgtEl>
                                          <p:spTgt spid="98"/>
                                        </p:tgtEl>
                                        <p:attrNameLst>
                                          <p:attrName>style.visibility</p:attrName>
                                        </p:attrNameLst>
                                      </p:cBhvr>
                                      <p:to>
                                        <p:strVal val="visible"/>
                                      </p:to>
                                    </p:set>
                                    <p:anim calcmode="lin" valueType="num">
                                      <p:cBhvr>
                                        <p:cTn id="97" dur="1000" fill="hold"/>
                                        <p:tgtEl>
                                          <p:spTgt spid="98"/>
                                        </p:tgtEl>
                                        <p:attrNameLst>
                                          <p:attrName>ppt_x</p:attrName>
                                        </p:attrNameLst>
                                      </p:cBhvr>
                                      <p:tavLst>
                                        <p:tav tm="0">
                                          <p:val>
                                            <p:strVal val="#ppt_x-.2"/>
                                          </p:val>
                                        </p:tav>
                                        <p:tav tm="100000">
                                          <p:val>
                                            <p:strVal val="#ppt_x"/>
                                          </p:val>
                                        </p:tav>
                                      </p:tavLst>
                                    </p:anim>
                                    <p:anim calcmode="lin" valueType="num">
                                      <p:cBhvr>
                                        <p:cTn id="98" dur="1000" fill="hold"/>
                                        <p:tgtEl>
                                          <p:spTgt spid="98"/>
                                        </p:tgtEl>
                                        <p:attrNameLst>
                                          <p:attrName>ppt_y</p:attrName>
                                        </p:attrNameLst>
                                      </p:cBhvr>
                                      <p:tavLst>
                                        <p:tav tm="0">
                                          <p:val>
                                            <p:strVal val="#ppt_y"/>
                                          </p:val>
                                        </p:tav>
                                        <p:tav tm="100000">
                                          <p:val>
                                            <p:strVal val="#ppt_y"/>
                                          </p:val>
                                        </p:tav>
                                      </p:tavLst>
                                    </p:anim>
                                    <p:animEffect transition="in" filter="wipe(right)" prLst="gradientSize: 0.1">
                                      <p:cBhvr>
                                        <p:cTn id="99" dur="10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6" grpId="0" animBg="1"/>
      <p:bldP spid="97306" grpId="0" animBg="1"/>
      <p:bldP spid="21" grpId="0"/>
      <p:bldP spid="22" grpId="0"/>
      <p:bldP spid="23" grpId="0"/>
      <p:bldP spid="33" grpId="0" animBg="1"/>
      <p:bldP spid="43" grpId="0" animBg="1"/>
      <p:bldP spid="52" grpId="0" animBg="1"/>
      <p:bldP spid="61" grpId="0" animBg="1"/>
      <p:bldP spid="70" grpId="0" animBg="1"/>
      <p:bldP spid="79" grpId="0" animBg="1"/>
      <p:bldP spid="69"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928670"/>
            <a:ext cx="9144000" cy="5170646"/>
          </a:xfrm>
          <a:prstGeom prst="rect">
            <a:avLst/>
          </a:prstGeom>
        </p:spPr>
        <p:txBody>
          <a:bodyPr wrap="square">
            <a:spAutoFit/>
          </a:bodyPr>
          <a:lstStyle/>
          <a:p>
            <a:pPr algn="just"/>
            <a:r>
              <a:rPr lang="fa-IR" sz="3300" b="1" dirty="0" smtClean="0">
                <a:solidFill>
                  <a:srgbClr val="002060"/>
                </a:solidFill>
                <a:cs typeface="B Compset" pitchFamily="2" charset="-78"/>
                <a:hlinkClick r:id="rId4" action="ppaction://hlinksldjump"/>
              </a:rPr>
              <a:t>دلالت تنبيهى (ایماء)</a:t>
            </a:r>
            <a:endParaRPr lang="fa-IR" sz="3300" b="1" dirty="0" smtClean="0">
              <a:solidFill>
                <a:srgbClr val="002060"/>
              </a:solidFill>
              <a:cs typeface="B Compset" pitchFamily="2" charset="-78"/>
            </a:endParaRPr>
          </a:p>
          <a:p>
            <a:pPr algn="just"/>
            <a:r>
              <a:rPr lang="fa-IR" sz="3300" b="1" dirty="0" smtClean="0">
                <a:solidFill>
                  <a:srgbClr val="002060"/>
                </a:solidFill>
                <a:cs typeface="B Compset" pitchFamily="2" charset="-78"/>
              </a:rPr>
              <a:t>دلالت تنبيهى از اقسام دلالت سياقى است و آن دلالتى است که هنگام استعمال, مراد و مقصود گوينده باشد; ولى صحت و يا صدق کلام عقلا و شرعا متوقف بر آن نباشد بلکه از سياق کلام گوينده به دست مى آيد که وى آن را ( به عنوان لازم کلام خويش ) قصد نموده است. </a:t>
            </a:r>
          </a:p>
          <a:p>
            <a:pPr algn="just"/>
            <a:r>
              <a:rPr lang="fa-IR" sz="3300" b="1" dirty="0" smtClean="0">
                <a:solidFill>
                  <a:srgbClr val="002060"/>
                </a:solidFill>
                <a:cs typeface="B Compset" pitchFamily="2" charset="-78"/>
              </a:rPr>
              <a:t>کقوله: «بطل البيع» لمن قال له: «بعت السمک في النهر» فيعلم منه اشتراط القدرة علي التسليم في البيع. </a:t>
            </a:r>
          </a:p>
          <a:p>
            <a:pPr algn="just"/>
            <a:r>
              <a:rPr lang="fa-IR" sz="3300" b="1" dirty="0" smtClean="0">
                <a:solidFill>
                  <a:srgbClr val="002060"/>
                </a:solidFill>
                <a:cs typeface="B Compset" pitchFamily="2" charset="-78"/>
              </a:rPr>
              <a:t>یا اینکه به دانش آموزان بگوید ساعت 10 شد که آنها می فهمند که لازمه ساعت 10 , تشکیل کلاس است.</a:t>
            </a:r>
            <a:endParaRPr lang="en-US" sz="3300"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
            <a:ext cx="9144000" cy="6186309"/>
          </a:xfrm>
          <a:prstGeom prst="rect">
            <a:avLst/>
          </a:prstGeom>
        </p:spPr>
        <p:txBody>
          <a:bodyPr wrap="square">
            <a:spAutoFit/>
          </a:bodyPr>
          <a:lstStyle/>
          <a:p>
            <a:pPr algn="just"/>
            <a:r>
              <a:rPr lang="fa-IR" sz="3600" b="1" dirty="0" smtClean="0">
                <a:solidFill>
                  <a:srgbClr val="002060"/>
                </a:solidFill>
                <a:cs typeface="B Compset" pitchFamily="2" charset="-78"/>
                <a:hlinkClick r:id="rId2" action="ppaction://hlinksldjump"/>
              </a:rPr>
              <a:t>دلالت اشاره</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دلالت اشاره, از اقسام دلالت سياقى بوده و دلالتى است که لازمه کلام است , ولى مقصود متکلم نیست و به ديگر بيان , لازمه کلام ( لزوم غير بيّن يا بيّن به معناى اعم ) در صورتى که عرفاً مقصود گوينده محسوب نشود , دلالت اشاره ناميده مى شود چه از يک کلام و چه از چند کلام استنباط شود.</a:t>
            </a:r>
          </a:p>
          <a:p>
            <a:pPr algn="just"/>
            <a:r>
              <a:rPr lang="fa-IR" sz="3600" b="1" dirty="0" smtClean="0">
                <a:solidFill>
                  <a:srgbClr val="002060"/>
                </a:solidFill>
                <a:cs typeface="B Compset" pitchFamily="2" charset="-78"/>
              </a:rPr>
              <a:t>براى مثال , آيه اى در سوره احقاف آمده است" و حمله و فصاله ثلاثون شهرا ” در حالى که در سوره بقره آمده است: " و الوالدات يرضعن اولادهن حولين کاملين ” که از اين دو آيه به دلالت اشاره به دست مى آيد که کم ترين مدت باردارى شش ماه است . </a:t>
            </a:r>
          </a:p>
        </p:txBody>
      </p:sp>
    </p:spTree>
  </p:cSld>
  <p:clrMapOvr>
    <a:masterClrMapping/>
  </p:clrMapOvr>
  <p:transition advClick="0">
    <p:dissolve/>
  </p:transition>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00108"/>
            <a:ext cx="8143900" cy="5509200"/>
          </a:xfrm>
          <a:prstGeom prst="rect">
            <a:avLst/>
          </a:prstGeom>
        </p:spPr>
        <p:txBody>
          <a:bodyPr wrap="square">
            <a:spAutoFit/>
          </a:bodyPr>
          <a:lstStyle/>
          <a:p>
            <a:pPr algn="just"/>
            <a:r>
              <a:rPr lang="fa-IR" sz="3200" b="1" dirty="0" smtClean="0">
                <a:solidFill>
                  <a:srgbClr val="002060"/>
                </a:solidFill>
                <a:cs typeface="B Compset" pitchFamily="2" charset="-78"/>
                <a:hlinkClick r:id="rId4" action="ppaction://hlinksldjump"/>
              </a:rPr>
              <a:t>صغروی بودن نزاع در حجيت مفاهيم</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اصوليان درباره حجيت مفاهيم اختلاف دارند . اختلاف اصولى ها در واقع يک اختلاف صغروى است نه کبروى ; چون اختلاف آن ها به اين بر مى گردد که آيا قضايا داراى مفهوم هستند يا نه , ولى پس از اثبات مفهوم براى قضايا، در کبرى که حجيت مفهوم باشد, اختلافى بين اصوليان وجود ندارد , چون همه به اتفاق , چنين مفهومى را حجت مى دانند . </a:t>
            </a:r>
          </a:p>
          <a:p>
            <a:pPr algn="just"/>
            <a:r>
              <a:rPr lang="fa-IR" sz="3200" b="1" dirty="0" smtClean="0">
                <a:solidFill>
                  <a:srgbClr val="002060"/>
                </a:solidFill>
                <a:cs typeface="B Compset" pitchFamily="2" charset="-78"/>
              </a:rPr>
              <a:t> براى مثال وقتى مولا در يک قضيه شرطى بگويد: " اذا سلّم زيد أکرمه " اصوليان اختلاف دارند که آيا اين جمله مفهوم دارد يا ندارد ؟ ولى بعد از اثبات مفهوم در چنين جمله اى , درباره حجيت آن اختلافى ندارند . </a:t>
            </a:r>
          </a:p>
        </p:txBody>
      </p:sp>
    </p:spTree>
  </p:cSld>
  <p:clrMapOvr>
    <a:masterClrMapping/>
  </p:clrMapOvr>
  <p:transition advClick="0">
    <p:dissolve/>
  </p:transition>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142852"/>
            <a:ext cx="7858148" cy="6555641"/>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مفهوم موافق و مخالف</a:t>
            </a:r>
            <a:endParaRPr lang="fa-IR" sz="2800" b="1" dirty="0" smtClean="0">
              <a:solidFill>
                <a:srgbClr val="002060"/>
              </a:solidFill>
              <a:cs typeface="B Compset" pitchFamily="2" charset="-78"/>
            </a:endParaRPr>
          </a:p>
          <a:p>
            <a:pPr algn="just"/>
            <a:r>
              <a:rPr lang="fa-IR" sz="2800" b="1" dirty="0" smtClean="0">
                <a:solidFill>
                  <a:srgbClr val="FF0000"/>
                </a:solidFill>
                <a:cs typeface="B Compset" pitchFamily="2" charset="-78"/>
              </a:rPr>
              <a:t>مفهوم موافق </a:t>
            </a:r>
            <a:r>
              <a:rPr lang="fa-IR" sz="2800" b="1" dirty="0" smtClean="0">
                <a:solidFill>
                  <a:srgbClr val="002060"/>
                </a:solidFill>
                <a:cs typeface="B Compset" pitchFamily="2" charset="-78"/>
              </a:rPr>
              <a:t>در مقابل مفهوم مخالف قرار دارد و آن مدلول التزامى منطوق کلام است که باعث سرايت حکم منطوق , به موضوع ديگرى که در کلام آورده نشده است , مى گردد به چنين مفهومي از آن جهت مفهوم موافق گفته مي شود که حکم مستفاد از مفهوم به لحاظ نفي و اثبات هم سنخ با حکم منطوق است . </a:t>
            </a:r>
          </a:p>
          <a:p>
            <a:pPr algn="just"/>
            <a:r>
              <a:rPr lang="fa-IR" sz="2800" b="1" dirty="0" smtClean="0">
                <a:solidFill>
                  <a:srgbClr val="002060"/>
                </a:solidFill>
                <a:cs typeface="B Compset" pitchFamily="2" charset="-78"/>
              </a:rPr>
              <a:t>براى مثال , از آيه " لاتقل لهما اف ” بر مى آيد که اگر "اف " گفتن به پدر و مادر حرام است , به طريق اولى ضرب و جرح آن ها نيز حرام است. از مفهوم موافق به " لحن الخطاب " و " فحوى الخطاب " نيز تعبير شده است . </a:t>
            </a:r>
          </a:p>
          <a:p>
            <a:pPr algn="just"/>
            <a:r>
              <a:rPr lang="fa-IR" sz="2800" b="1" dirty="0" smtClean="0">
                <a:solidFill>
                  <a:srgbClr val="FF0000"/>
                </a:solidFill>
                <a:cs typeface="B Compset" pitchFamily="2" charset="-78"/>
              </a:rPr>
              <a:t>مفهوم مخالف</a:t>
            </a:r>
            <a:r>
              <a:rPr lang="fa-IR" sz="2800" b="1" dirty="0" smtClean="0">
                <a:solidFill>
                  <a:srgbClr val="002060"/>
                </a:solidFill>
                <a:cs typeface="B Compset" pitchFamily="2" charset="-78"/>
              </a:rPr>
              <a:t>، دلالت التزامى ( لزوم بيّن به معناى اخص) منطوق کلام است بر انتفاى طبيعى حکم از موضوع مقيد , هنگامى که قيد موضوع منتفى باشد؛ مانند: اگر آب کر باشد چيزى او را نجس نمى کند , مفهوم مخالف آن اين است که: اگر آب کر نباشد و با شى ء نجس برخورد کند نجس مى شود .</a:t>
            </a:r>
          </a:p>
        </p:txBody>
      </p:sp>
    </p:spTree>
  </p:cSld>
  <p:clrMapOvr>
    <a:masterClrMapping/>
  </p:clrMapOvr>
  <p:transition advClick="0">
    <p:dissolve/>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p:cNvGrpSpPr>
            <a:grpSpLocks/>
          </p:cNvGrpSpPr>
          <p:nvPr/>
        </p:nvGrpSpPr>
        <p:grpSpPr bwMode="auto">
          <a:xfrm>
            <a:off x="2913063" y="2057400"/>
            <a:ext cx="3335337" cy="2563813"/>
            <a:chOff x="1835" y="1296"/>
            <a:chExt cx="2101" cy="1615"/>
          </a:xfrm>
        </p:grpSpPr>
        <p:sp>
          <p:nvSpPr>
            <p:cNvPr id="10259" name="AutoShape 19"/>
            <p:cNvSpPr>
              <a:spLocks noChangeArrowheads="1"/>
            </p:cNvSpPr>
            <p:nvPr/>
          </p:nvSpPr>
          <p:spPr bwMode="gray">
            <a:xfrm rot="16200000" flipH="1">
              <a:off x="1804" y="1979"/>
              <a:ext cx="339" cy="277"/>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10260" name="AutoShape 20"/>
            <p:cNvSpPr>
              <a:spLocks noChangeArrowheads="1"/>
            </p:cNvSpPr>
            <p:nvPr/>
          </p:nvSpPr>
          <p:spPr bwMode="gray">
            <a:xfrm rot="5400000" flipH="1">
              <a:off x="3626" y="1996"/>
              <a:ext cx="360" cy="261"/>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10262" name="Oval 22"/>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10263" name="Oval 23"/>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10265" name="Oval 25"/>
            <p:cNvSpPr>
              <a:spLocks noChangeArrowheads="1"/>
            </p:cNvSpPr>
            <p:nvPr/>
          </p:nvSpPr>
          <p:spPr bwMode="gray">
            <a:xfrm>
              <a:off x="2254" y="1472"/>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10266" name="Oval 26"/>
            <p:cNvSpPr>
              <a:spLocks noChangeArrowheads="1"/>
            </p:cNvSpPr>
            <p:nvPr/>
          </p:nvSpPr>
          <p:spPr bwMode="gray">
            <a:xfrm>
              <a:off x="2254" y="1472"/>
              <a:ext cx="1262" cy="1264"/>
            </a:xfrm>
            <a:prstGeom prst="ellipse">
              <a:avLst/>
            </a:prstGeom>
            <a:gradFill rotWithShape="1">
              <a:gsLst>
                <a:gs pos="0">
                  <a:srgbClr val="FFCC00">
                    <a:gamma/>
                    <a:shade val="0"/>
                    <a:invGamma/>
                  </a:srgbClr>
                </a:gs>
                <a:gs pos="100000">
                  <a:srgbClr val="FFCC00"/>
                </a:gs>
              </a:gsLst>
              <a:lin ang="2700000" scaled="1"/>
            </a:gradFill>
            <a:ln w="38100" algn="ctr">
              <a:noFill/>
              <a:round/>
              <a:headEnd/>
              <a:tailEnd/>
            </a:ln>
            <a:effectLst/>
          </p:spPr>
          <p:txBody>
            <a:bodyPr wrap="none" anchor="ctr">
              <a:spAutoFit/>
            </a:bodyPr>
            <a:lstStyle/>
            <a:p>
              <a:endParaRPr lang="fa-IR"/>
            </a:p>
          </p:txBody>
        </p:sp>
        <p:sp>
          <p:nvSpPr>
            <p:cNvPr id="10267" name="Oval 27"/>
            <p:cNvSpPr>
              <a:spLocks noChangeArrowheads="1"/>
            </p:cNvSpPr>
            <p:nvPr/>
          </p:nvSpPr>
          <p:spPr bwMode="gray">
            <a:xfrm>
              <a:off x="2337" y="1555"/>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10268" name="Oval 28"/>
            <p:cNvSpPr>
              <a:spLocks noChangeArrowheads="1"/>
            </p:cNvSpPr>
            <p:nvPr/>
          </p:nvSpPr>
          <p:spPr bwMode="gray">
            <a:xfrm>
              <a:off x="2337" y="1555"/>
              <a:ext cx="1096" cy="1098"/>
            </a:xfrm>
            <a:prstGeom prst="ellipse">
              <a:avLst/>
            </a:prstGeom>
            <a:gradFill rotWithShape="1">
              <a:gsLst>
                <a:gs pos="0">
                  <a:srgbClr val="FFCC00"/>
                </a:gs>
                <a:gs pos="100000">
                  <a:srgbClr val="FFCC00">
                    <a:gamma/>
                    <a:shade val="48627"/>
                    <a:invGamma/>
                  </a:srgbClr>
                </a:gs>
              </a:gsLst>
              <a:lin ang="2700000" scaled="1"/>
            </a:gradFill>
            <a:ln w="38100" algn="ctr">
              <a:noFill/>
              <a:round/>
              <a:headEnd/>
              <a:tailEnd/>
            </a:ln>
            <a:effectLst/>
          </p:spPr>
          <p:txBody>
            <a:bodyPr anchor="ctr">
              <a:spAutoFit/>
            </a:bodyPr>
            <a:lstStyle/>
            <a:p>
              <a:endParaRPr lang="fa-IR"/>
            </a:p>
          </p:txBody>
        </p:sp>
        <p:sp>
          <p:nvSpPr>
            <p:cNvPr id="10278" name="Text Box 38"/>
            <p:cNvSpPr txBox="1">
              <a:spLocks noChangeArrowheads="1"/>
            </p:cNvSpPr>
            <p:nvPr/>
          </p:nvSpPr>
          <p:spPr bwMode="auto">
            <a:xfrm>
              <a:off x="2466" y="1575"/>
              <a:ext cx="729" cy="989"/>
            </a:xfrm>
            <a:prstGeom prst="rect">
              <a:avLst/>
            </a:prstGeom>
            <a:noFill/>
            <a:ln w="9525">
              <a:noFill/>
              <a:miter lim="800000"/>
              <a:headEnd/>
              <a:tailEnd/>
            </a:ln>
            <a:effectLst/>
          </p:spPr>
          <p:txBody>
            <a:bodyPr wrap="none">
              <a:spAutoFit/>
            </a:bodyPr>
            <a:lstStyle/>
            <a:p>
              <a:r>
                <a:rPr lang="fa-IR" sz="3200" b="1" dirty="0" smtClean="0">
                  <a:solidFill>
                    <a:srgbClr val="FF0000"/>
                  </a:solidFill>
                  <a:cs typeface="B Titr" pitchFamily="2" charset="-78"/>
                  <a:hlinkClick r:id="rId3" action="ppaction://hlinksldjump"/>
                </a:rPr>
                <a:t>اقسام </a:t>
              </a:r>
            </a:p>
            <a:p>
              <a:r>
                <a:rPr lang="fa-IR" sz="3200" b="1" dirty="0" smtClean="0">
                  <a:solidFill>
                    <a:srgbClr val="FF0000"/>
                  </a:solidFill>
                  <a:cs typeface="B Titr" pitchFamily="2" charset="-78"/>
                  <a:hlinkClick r:id="rId3" action="ppaction://hlinksldjump"/>
                </a:rPr>
                <a:t>مفهوم</a:t>
              </a:r>
            </a:p>
            <a:p>
              <a:r>
                <a:rPr lang="fa-IR" sz="3200" b="1" dirty="0" smtClean="0">
                  <a:solidFill>
                    <a:srgbClr val="FF0000"/>
                  </a:solidFill>
                  <a:cs typeface="B Titr" pitchFamily="2" charset="-78"/>
                  <a:hlinkClick r:id="rId3" action="ppaction://hlinksldjump"/>
                </a:rPr>
                <a:t>مخالف</a:t>
              </a:r>
              <a:endParaRPr lang="en-US" sz="3200" b="1" dirty="0">
                <a:solidFill>
                  <a:srgbClr val="FF0000"/>
                </a:solidFill>
                <a:cs typeface="B Titr" pitchFamily="2" charset="-78"/>
              </a:endParaRPr>
            </a:p>
          </p:txBody>
        </p:sp>
      </p:grpSp>
      <p:sp>
        <p:nvSpPr>
          <p:cNvPr id="10271" name="AutoShape 31"/>
          <p:cNvSpPr>
            <a:spLocks noChangeArrowheads="1"/>
          </p:cNvSpPr>
          <p:nvPr/>
        </p:nvSpPr>
        <p:spPr bwMode="gray">
          <a:xfrm>
            <a:off x="214282" y="3657600"/>
            <a:ext cx="2528918" cy="76200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72" name="AutoShape 32"/>
          <p:cNvSpPr>
            <a:spLocks noChangeArrowheads="1"/>
          </p:cNvSpPr>
          <p:nvPr/>
        </p:nvSpPr>
        <p:spPr bwMode="gray">
          <a:xfrm>
            <a:off x="214282" y="2971800"/>
            <a:ext cx="2528918" cy="76200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73" name="AutoShape 33"/>
          <p:cNvSpPr>
            <a:spLocks noChangeArrowheads="1"/>
          </p:cNvSpPr>
          <p:nvPr/>
        </p:nvSpPr>
        <p:spPr bwMode="gray">
          <a:xfrm>
            <a:off x="214282" y="2286000"/>
            <a:ext cx="2528918" cy="76200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83" name="Text Box 43"/>
          <p:cNvSpPr txBox="1">
            <a:spLocks noChangeArrowheads="1"/>
          </p:cNvSpPr>
          <p:nvPr/>
        </p:nvSpPr>
        <p:spPr bwMode="gray">
          <a:xfrm>
            <a:off x="491796" y="2500306"/>
            <a:ext cx="1919115"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4" action="ppaction://hlinksldjump"/>
              </a:rPr>
              <a:t>4. مفهوم الحصر</a:t>
            </a:r>
            <a:endParaRPr lang="en-US" sz="2400" b="1" dirty="0">
              <a:solidFill>
                <a:srgbClr val="001D3A"/>
              </a:solidFill>
              <a:cs typeface="B Titr" pitchFamily="2" charset="-78"/>
            </a:endParaRPr>
          </a:p>
        </p:txBody>
      </p:sp>
      <p:sp>
        <p:nvSpPr>
          <p:cNvPr id="10284" name="Text Box 44"/>
          <p:cNvSpPr txBox="1">
            <a:spLocks noChangeArrowheads="1"/>
          </p:cNvSpPr>
          <p:nvPr/>
        </p:nvSpPr>
        <p:spPr bwMode="gray">
          <a:xfrm>
            <a:off x="586374" y="3186106"/>
            <a:ext cx="1824538"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5" action="ppaction://hlinksldjump"/>
              </a:rPr>
              <a:t>5. مفهوم العدد</a:t>
            </a:r>
            <a:endParaRPr lang="en-US" sz="2400" b="1" dirty="0">
              <a:solidFill>
                <a:srgbClr val="001D3A"/>
              </a:solidFill>
              <a:cs typeface="B Titr" pitchFamily="2" charset="-78"/>
            </a:endParaRPr>
          </a:p>
        </p:txBody>
      </p:sp>
      <p:sp>
        <p:nvSpPr>
          <p:cNvPr id="10285" name="Text Box 45"/>
          <p:cNvSpPr txBox="1">
            <a:spLocks noChangeArrowheads="1"/>
          </p:cNvSpPr>
          <p:nvPr/>
        </p:nvSpPr>
        <p:spPr bwMode="gray">
          <a:xfrm>
            <a:off x="595989" y="3871906"/>
            <a:ext cx="1814920"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6" action="ppaction://hlinksldjump"/>
              </a:rPr>
              <a:t>6. مفهوم اللقب</a:t>
            </a:r>
            <a:endParaRPr lang="en-US" sz="2400" b="1" dirty="0">
              <a:solidFill>
                <a:srgbClr val="001D3A"/>
              </a:solidFill>
              <a:cs typeface="B Titr" pitchFamily="2" charset="-78"/>
            </a:endParaRPr>
          </a:p>
        </p:txBody>
      </p:sp>
      <p:sp>
        <p:nvSpPr>
          <p:cNvPr id="10274" name="AutoShape 34"/>
          <p:cNvSpPr>
            <a:spLocks noChangeArrowheads="1"/>
          </p:cNvSpPr>
          <p:nvPr/>
        </p:nvSpPr>
        <p:spPr bwMode="gray">
          <a:xfrm>
            <a:off x="6400800" y="3657600"/>
            <a:ext cx="2600356"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75" name="AutoShape 35"/>
          <p:cNvSpPr>
            <a:spLocks noChangeArrowheads="1"/>
          </p:cNvSpPr>
          <p:nvPr/>
        </p:nvSpPr>
        <p:spPr bwMode="gray">
          <a:xfrm>
            <a:off x="6400800" y="2971800"/>
            <a:ext cx="2600356"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76" name="AutoShape 36"/>
          <p:cNvSpPr>
            <a:spLocks noChangeArrowheads="1"/>
          </p:cNvSpPr>
          <p:nvPr/>
        </p:nvSpPr>
        <p:spPr bwMode="gray">
          <a:xfrm>
            <a:off x="6400800" y="2286000"/>
            <a:ext cx="2600356"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86" name="Text Box 46"/>
          <p:cNvSpPr txBox="1">
            <a:spLocks noChangeArrowheads="1"/>
          </p:cNvSpPr>
          <p:nvPr/>
        </p:nvSpPr>
        <p:spPr bwMode="gray">
          <a:xfrm>
            <a:off x="6691885" y="2500306"/>
            <a:ext cx="1880643"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7" action="ppaction://hlinksldjump"/>
              </a:rPr>
              <a:t>1. مفهوم الشرط</a:t>
            </a:r>
            <a:endParaRPr lang="en-US" sz="2400" b="1" dirty="0">
              <a:solidFill>
                <a:srgbClr val="001D3A"/>
              </a:solidFill>
              <a:cs typeface="B Titr" pitchFamily="2" charset="-78"/>
            </a:endParaRPr>
          </a:p>
        </p:txBody>
      </p:sp>
      <p:sp>
        <p:nvSpPr>
          <p:cNvPr id="10287" name="Text Box 47"/>
          <p:cNvSpPr txBox="1">
            <a:spLocks noChangeArrowheads="1"/>
          </p:cNvSpPr>
          <p:nvPr/>
        </p:nvSpPr>
        <p:spPr bwMode="gray">
          <a:xfrm>
            <a:off x="6627763" y="3186106"/>
            <a:ext cx="1944763"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8" action="ppaction://hlinksldjump"/>
              </a:rPr>
              <a:t>2. مفهوم الوصف</a:t>
            </a:r>
            <a:endParaRPr lang="en-US" sz="2400" b="1" dirty="0">
              <a:solidFill>
                <a:srgbClr val="001D3A"/>
              </a:solidFill>
              <a:cs typeface="B Titr" pitchFamily="2" charset="-78"/>
            </a:endParaRPr>
          </a:p>
        </p:txBody>
      </p:sp>
      <p:sp>
        <p:nvSpPr>
          <p:cNvPr id="10288" name="Text Box 48"/>
          <p:cNvSpPr txBox="1">
            <a:spLocks noChangeArrowheads="1"/>
          </p:cNvSpPr>
          <p:nvPr/>
        </p:nvSpPr>
        <p:spPr bwMode="gray">
          <a:xfrm>
            <a:off x="6735162" y="3871906"/>
            <a:ext cx="1837362"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9" action="ppaction://hlinksldjump"/>
              </a:rPr>
              <a:t>3. مفهوم الغاية</a:t>
            </a:r>
            <a:endParaRPr lang="en-US" sz="2400" b="1" dirty="0">
              <a:solidFill>
                <a:srgbClr val="001D3A"/>
              </a:solidFill>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bg>
      <p:bgPr>
        <a:solidFill>
          <a:srgbClr val="004B70"/>
        </a:solidFill>
        <a:effectLst/>
      </p:bgPr>
    </p:bg>
    <p:spTree>
      <p:nvGrpSpPr>
        <p:cNvPr id="1" name=""/>
        <p:cNvGrpSpPr/>
        <p:nvPr/>
      </p:nvGrpSpPr>
      <p:grpSpPr>
        <a:xfrm>
          <a:off x="0" y="0"/>
          <a:ext cx="0" cy="0"/>
          <a:chOff x="0" y="0"/>
          <a:chExt cx="0" cy="0"/>
        </a:xfrm>
      </p:grpSpPr>
      <p:sp>
        <p:nvSpPr>
          <p:cNvPr id="95366" name="Rectangle 134"/>
          <p:cNvSpPr>
            <a:spLocks noChangeArrowheads="1"/>
          </p:cNvSpPr>
          <p:nvPr/>
        </p:nvSpPr>
        <p:spPr bwMode="gray">
          <a:xfrm>
            <a:off x="4019579" y="1489059"/>
            <a:ext cx="4222750" cy="719138"/>
          </a:xfrm>
          <a:prstGeom prst="rect">
            <a:avLst/>
          </a:prstGeom>
          <a:gradFill rotWithShape="1">
            <a:gsLst>
              <a:gs pos="0">
                <a:srgbClr val="004B70">
                  <a:alpha val="80000"/>
                </a:srgbClr>
              </a:gs>
              <a:gs pos="100000">
                <a:srgbClr val="E98931"/>
              </a:gs>
            </a:gsLst>
            <a:lin ang="0" scaled="1"/>
          </a:gradFill>
          <a:ln w="9525" algn="ctr">
            <a:noFill/>
            <a:miter lim="800000"/>
            <a:headEnd/>
            <a:tailEnd/>
          </a:ln>
          <a:effectLst/>
        </p:spPr>
        <p:txBody>
          <a:bodyPr wrap="none" anchor="ctr"/>
          <a:lstStyle/>
          <a:p>
            <a:endParaRPr lang="fa-IR"/>
          </a:p>
        </p:txBody>
      </p:sp>
      <p:grpSp>
        <p:nvGrpSpPr>
          <p:cNvPr id="3" name="Group 114"/>
          <p:cNvGrpSpPr>
            <a:grpSpLocks/>
          </p:cNvGrpSpPr>
          <p:nvPr/>
        </p:nvGrpSpPr>
        <p:grpSpPr bwMode="auto">
          <a:xfrm>
            <a:off x="7688292" y="1214422"/>
            <a:ext cx="1098550" cy="1001712"/>
            <a:chOff x="1488" y="1968"/>
            <a:chExt cx="432" cy="432"/>
          </a:xfrm>
        </p:grpSpPr>
        <p:grpSp>
          <p:nvGrpSpPr>
            <p:cNvPr id="4" name="Group 115"/>
            <p:cNvGrpSpPr>
              <a:grpSpLocks/>
            </p:cNvGrpSpPr>
            <p:nvPr/>
          </p:nvGrpSpPr>
          <p:grpSpPr bwMode="auto">
            <a:xfrm>
              <a:off x="1488" y="1968"/>
              <a:ext cx="432" cy="432"/>
              <a:chOff x="2016" y="1920"/>
              <a:chExt cx="1680" cy="1680"/>
            </a:xfrm>
          </p:grpSpPr>
          <p:sp>
            <p:nvSpPr>
              <p:cNvPr id="95348" name="Oval 116"/>
              <p:cNvSpPr>
                <a:spLocks noChangeArrowheads="1"/>
              </p:cNvSpPr>
              <p:nvPr/>
            </p:nvSpPr>
            <p:spPr bwMode="gray">
              <a:xfrm>
                <a:off x="2016" y="1920"/>
                <a:ext cx="1680" cy="1680"/>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sz="3600"/>
              </a:p>
            </p:txBody>
          </p:sp>
          <p:sp>
            <p:nvSpPr>
              <p:cNvPr id="95349" name="Freeform 1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sz="3600"/>
              </a:p>
            </p:txBody>
          </p:sp>
        </p:grpSp>
        <p:sp>
          <p:nvSpPr>
            <p:cNvPr id="95350" name="Text Box 118"/>
            <p:cNvSpPr txBox="1">
              <a:spLocks noChangeArrowheads="1"/>
            </p:cNvSpPr>
            <p:nvPr/>
          </p:nvSpPr>
          <p:spPr bwMode="gray">
            <a:xfrm>
              <a:off x="1599" y="2016"/>
              <a:ext cx="197" cy="332"/>
            </a:xfrm>
            <a:prstGeom prst="rect">
              <a:avLst/>
            </a:prstGeom>
            <a:noFill/>
            <a:ln w="9525" algn="ctr">
              <a:noFill/>
              <a:miter lim="800000"/>
              <a:headEnd/>
              <a:tailEnd/>
            </a:ln>
            <a:effectLst/>
          </p:spPr>
          <p:txBody>
            <a:bodyPr wrap="none">
              <a:spAutoFit/>
            </a:bodyPr>
            <a:lstStyle/>
            <a:p>
              <a:r>
                <a:rPr lang="fa-IR" sz="4400" b="1" dirty="0" smtClean="0">
                  <a:solidFill>
                    <a:srgbClr val="000000"/>
                  </a:solidFill>
                  <a:effectLst>
                    <a:outerShdw blurRad="38100" dist="38100" dir="2700000" algn="tl">
                      <a:srgbClr val="FFFFFF"/>
                    </a:outerShdw>
                  </a:effectLst>
                  <a:latin typeface="Verdana" pitchFamily="34" charset="0"/>
                </a:rPr>
                <a:t>1</a:t>
              </a:r>
              <a:endParaRPr lang="en-US" sz="4400" b="1" dirty="0">
                <a:solidFill>
                  <a:srgbClr val="000000"/>
                </a:solidFill>
                <a:effectLst>
                  <a:outerShdw blurRad="38100" dist="38100" dir="2700000" algn="tl">
                    <a:srgbClr val="FFFFFF"/>
                  </a:outerShdw>
                </a:effectLst>
                <a:latin typeface="Verdana" pitchFamily="34" charset="0"/>
              </a:endParaRPr>
            </a:p>
          </p:txBody>
        </p:sp>
      </p:grpSp>
      <p:sp>
        <p:nvSpPr>
          <p:cNvPr id="95379" name="Text Box 147"/>
          <p:cNvSpPr txBox="1">
            <a:spLocks noChangeArrowheads="1"/>
          </p:cNvSpPr>
          <p:nvPr/>
        </p:nvSpPr>
        <p:spPr bwMode="auto">
          <a:xfrm>
            <a:off x="2786050" y="1571612"/>
            <a:ext cx="4929222" cy="584775"/>
          </a:xfrm>
          <a:prstGeom prst="rect">
            <a:avLst/>
          </a:prstGeom>
          <a:noFill/>
          <a:ln w="9525">
            <a:noFill/>
            <a:miter lim="800000"/>
            <a:headEnd/>
            <a:tailEnd/>
          </a:ln>
          <a:effectLst/>
        </p:spPr>
        <p:txBody>
          <a:bodyPr wrap="square">
            <a:spAutoFit/>
          </a:bodyPr>
          <a:lstStyle/>
          <a:p>
            <a:pPr algn="just"/>
            <a:r>
              <a:rPr lang="fa-IR" sz="3200" dirty="0" smtClean="0">
                <a:cs typeface="B Titr" pitchFamily="2" charset="-78"/>
                <a:hlinkClick r:id="rId3" action="ppaction://hlinksldjump"/>
              </a:rPr>
              <a:t>مفهوم شرط و بقاء موضوع</a:t>
            </a:r>
            <a:endParaRPr lang="en-US" sz="3200" b="1" dirty="0">
              <a:solidFill>
                <a:srgbClr val="FFFFFF"/>
              </a:solidFill>
              <a:cs typeface="B Titr" pitchFamily="2" charset="-78"/>
            </a:endParaRPr>
          </a:p>
        </p:txBody>
      </p:sp>
      <p:sp>
        <p:nvSpPr>
          <p:cNvPr id="95373" name="Rectangle 141"/>
          <p:cNvSpPr>
            <a:spLocks noChangeArrowheads="1"/>
          </p:cNvSpPr>
          <p:nvPr/>
        </p:nvSpPr>
        <p:spPr bwMode="gray">
          <a:xfrm>
            <a:off x="2525736" y="2620947"/>
            <a:ext cx="4665663" cy="719137"/>
          </a:xfrm>
          <a:prstGeom prst="rect">
            <a:avLst/>
          </a:prstGeom>
          <a:gradFill rotWithShape="1">
            <a:gsLst>
              <a:gs pos="0">
                <a:srgbClr val="004B70">
                  <a:alpha val="80000"/>
                </a:srgbClr>
              </a:gs>
              <a:gs pos="100000">
                <a:srgbClr val="418AEB"/>
              </a:gs>
            </a:gsLst>
            <a:lin ang="0" scaled="1"/>
          </a:gradFill>
          <a:ln w="9525" algn="ctr">
            <a:noFill/>
            <a:miter lim="800000"/>
            <a:headEnd/>
            <a:tailEnd/>
          </a:ln>
          <a:effectLst/>
        </p:spPr>
        <p:txBody>
          <a:bodyPr wrap="none" anchor="ctr"/>
          <a:lstStyle/>
          <a:p>
            <a:endParaRPr lang="fa-IR"/>
          </a:p>
        </p:txBody>
      </p:sp>
      <p:grpSp>
        <p:nvGrpSpPr>
          <p:cNvPr id="6" name="Group 104"/>
          <p:cNvGrpSpPr>
            <a:grpSpLocks/>
          </p:cNvGrpSpPr>
          <p:nvPr/>
        </p:nvGrpSpPr>
        <p:grpSpPr bwMode="auto">
          <a:xfrm>
            <a:off x="6842149" y="2368534"/>
            <a:ext cx="1087437" cy="1006475"/>
            <a:chOff x="3938" y="1968"/>
            <a:chExt cx="430" cy="437"/>
          </a:xfrm>
        </p:grpSpPr>
        <p:grpSp>
          <p:nvGrpSpPr>
            <p:cNvPr id="7" name="Group 105"/>
            <p:cNvGrpSpPr>
              <a:grpSpLocks/>
            </p:cNvGrpSpPr>
            <p:nvPr/>
          </p:nvGrpSpPr>
          <p:grpSpPr bwMode="auto">
            <a:xfrm>
              <a:off x="3938" y="1968"/>
              <a:ext cx="430" cy="437"/>
              <a:chOff x="2016" y="1920"/>
              <a:chExt cx="1680" cy="1680"/>
            </a:xfrm>
          </p:grpSpPr>
          <p:sp>
            <p:nvSpPr>
              <p:cNvPr id="95338" name="Oval 106"/>
              <p:cNvSpPr>
                <a:spLocks noChangeArrowheads="1"/>
              </p:cNvSpPr>
              <p:nvPr/>
            </p:nvSpPr>
            <p:spPr bwMode="gray">
              <a:xfrm>
                <a:off x="2016" y="1920"/>
                <a:ext cx="1680" cy="1680"/>
              </a:xfrm>
              <a:prstGeom prst="ellipse">
                <a:avLst/>
              </a:prstGeom>
              <a:gradFill rotWithShape="1">
                <a:gsLst>
                  <a:gs pos="0">
                    <a:srgbClr val="4996E3"/>
                  </a:gs>
                  <a:gs pos="100000">
                    <a:srgbClr val="4996E3">
                      <a:gamma/>
                      <a:shade val="30196"/>
                      <a:invGamma/>
                    </a:srgbClr>
                  </a:gs>
                </a:gsLst>
                <a:lin ang="5400000" scaled="1"/>
              </a:gradFill>
              <a:ln w="9525">
                <a:noFill/>
                <a:round/>
                <a:headEnd/>
                <a:tailEnd/>
              </a:ln>
              <a:effectLst/>
            </p:spPr>
            <p:txBody>
              <a:bodyPr wrap="none" anchor="ctr"/>
              <a:lstStyle/>
              <a:p>
                <a:endParaRPr lang="fa-IR" sz="3600"/>
              </a:p>
            </p:txBody>
          </p:sp>
          <p:sp>
            <p:nvSpPr>
              <p:cNvPr id="95339" name="Freeform 10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66A7E8"/>
                  </a:gs>
                </a:gsLst>
                <a:lin ang="5400000" scaled="1"/>
              </a:gradFill>
              <a:ln w="0">
                <a:noFill/>
                <a:prstDash val="solid"/>
                <a:round/>
                <a:headEnd/>
                <a:tailEnd/>
              </a:ln>
            </p:spPr>
            <p:txBody>
              <a:bodyPr/>
              <a:lstStyle/>
              <a:p>
                <a:endParaRPr lang="fa-IR" sz="3600"/>
              </a:p>
            </p:txBody>
          </p:sp>
        </p:grpSp>
        <p:sp>
          <p:nvSpPr>
            <p:cNvPr id="95340" name="Text Box 108"/>
            <p:cNvSpPr txBox="1">
              <a:spLocks noChangeArrowheads="1"/>
            </p:cNvSpPr>
            <p:nvPr/>
          </p:nvSpPr>
          <p:spPr bwMode="gray">
            <a:xfrm>
              <a:off x="4032" y="2028"/>
              <a:ext cx="199" cy="334"/>
            </a:xfrm>
            <a:prstGeom prst="rect">
              <a:avLst/>
            </a:prstGeom>
            <a:noFill/>
            <a:ln w="9525" algn="ctr">
              <a:noFill/>
              <a:miter lim="800000"/>
              <a:headEnd/>
              <a:tailEnd/>
            </a:ln>
            <a:effectLst/>
          </p:spPr>
          <p:txBody>
            <a:bodyPr wrap="none">
              <a:spAutoFit/>
            </a:bodyPr>
            <a:lstStyle/>
            <a:p>
              <a:r>
                <a:rPr lang="fa-IR" sz="4400" b="1" dirty="0" smtClean="0">
                  <a:solidFill>
                    <a:srgbClr val="000000"/>
                  </a:solidFill>
                  <a:effectLst>
                    <a:outerShdw blurRad="38100" dist="38100" dir="2700000" algn="tl">
                      <a:srgbClr val="FFFFFF"/>
                    </a:outerShdw>
                  </a:effectLst>
                  <a:latin typeface="Verdana" pitchFamily="34" charset="0"/>
                </a:rPr>
                <a:t>2</a:t>
              </a:r>
              <a:endParaRPr lang="en-US" sz="4400" b="1" dirty="0">
                <a:solidFill>
                  <a:srgbClr val="000000"/>
                </a:solidFill>
                <a:effectLst>
                  <a:outerShdw blurRad="38100" dist="38100" dir="2700000" algn="tl">
                    <a:srgbClr val="FFFFFF"/>
                  </a:outerShdw>
                </a:effectLst>
                <a:latin typeface="Verdana" pitchFamily="34" charset="0"/>
              </a:endParaRPr>
            </a:p>
          </p:txBody>
        </p:sp>
      </p:grpSp>
      <p:sp>
        <p:nvSpPr>
          <p:cNvPr id="95380" name="Text Box 148"/>
          <p:cNvSpPr txBox="1">
            <a:spLocks noChangeArrowheads="1"/>
          </p:cNvSpPr>
          <p:nvPr/>
        </p:nvSpPr>
        <p:spPr bwMode="auto">
          <a:xfrm>
            <a:off x="2357422" y="2725724"/>
            <a:ext cx="4283114" cy="584775"/>
          </a:xfrm>
          <a:prstGeom prst="rect">
            <a:avLst/>
          </a:prstGeom>
          <a:noFill/>
          <a:ln w="9525">
            <a:noFill/>
            <a:miter lim="800000"/>
            <a:headEnd/>
            <a:tailEnd/>
          </a:ln>
          <a:effectLst/>
        </p:spPr>
        <p:txBody>
          <a:bodyPr wrap="square">
            <a:spAutoFit/>
          </a:bodyPr>
          <a:lstStyle/>
          <a:p>
            <a:r>
              <a:rPr lang="fa-IR" sz="3200" b="1" dirty="0" smtClean="0">
                <a:cs typeface="B Titr" pitchFamily="2" charset="-78"/>
                <a:hlinkClick r:id="rId4" action="ppaction://hlinksldjump"/>
              </a:rPr>
              <a:t>شرایط وجود مفهوم شرط</a:t>
            </a:r>
            <a:endParaRPr lang="en-US" sz="3200" b="1" i="1" dirty="0">
              <a:cs typeface="B Titr" pitchFamily="2" charset="-78"/>
            </a:endParaRPr>
          </a:p>
        </p:txBody>
      </p:sp>
      <p:sp>
        <p:nvSpPr>
          <p:cNvPr id="95365" name="Rectangle 133"/>
          <p:cNvSpPr>
            <a:spLocks noChangeArrowheads="1"/>
          </p:cNvSpPr>
          <p:nvPr/>
        </p:nvSpPr>
        <p:spPr bwMode="gray">
          <a:xfrm>
            <a:off x="952517" y="3732197"/>
            <a:ext cx="5686425" cy="720725"/>
          </a:xfrm>
          <a:prstGeom prst="rect">
            <a:avLst/>
          </a:prstGeom>
          <a:gradFill rotWithShape="1">
            <a:gsLst>
              <a:gs pos="0">
                <a:srgbClr val="004B70">
                  <a:alpha val="80000"/>
                </a:srgbClr>
              </a:gs>
              <a:gs pos="100000">
                <a:srgbClr val="9942E0"/>
              </a:gs>
            </a:gsLst>
            <a:lin ang="0" scaled="1"/>
          </a:gradFill>
          <a:ln w="9525" algn="ctr">
            <a:noFill/>
            <a:miter lim="800000"/>
            <a:headEnd/>
            <a:tailEnd/>
          </a:ln>
          <a:effectLst/>
        </p:spPr>
        <p:txBody>
          <a:bodyPr wrap="none" anchor="ctr"/>
          <a:lstStyle/>
          <a:p>
            <a:endParaRPr lang="fa-IR"/>
          </a:p>
        </p:txBody>
      </p:sp>
      <p:grpSp>
        <p:nvGrpSpPr>
          <p:cNvPr id="9" name="Group 109"/>
          <p:cNvGrpSpPr>
            <a:grpSpLocks/>
          </p:cNvGrpSpPr>
          <p:nvPr/>
        </p:nvGrpSpPr>
        <p:grpSpPr bwMode="auto">
          <a:xfrm>
            <a:off x="5973780" y="3451209"/>
            <a:ext cx="1098550" cy="1012825"/>
            <a:chOff x="3552" y="3339"/>
            <a:chExt cx="412" cy="392"/>
          </a:xfrm>
        </p:grpSpPr>
        <p:grpSp>
          <p:nvGrpSpPr>
            <p:cNvPr id="10" name="Group 110"/>
            <p:cNvGrpSpPr>
              <a:grpSpLocks/>
            </p:cNvGrpSpPr>
            <p:nvPr/>
          </p:nvGrpSpPr>
          <p:grpSpPr bwMode="auto">
            <a:xfrm>
              <a:off x="3552" y="3339"/>
              <a:ext cx="412" cy="392"/>
              <a:chOff x="2016" y="1920"/>
              <a:chExt cx="1680" cy="1680"/>
            </a:xfrm>
          </p:grpSpPr>
          <p:sp>
            <p:nvSpPr>
              <p:cNvPr id="95343" name="Oval 111"/>
              <p:cNvSpPr>
                <a:spLocks noChangeArrowheads="1"/>
              </p:cNvSpPr>
              <p:nvPr/>
            </p:nvSpPr>
            <p:spPr bwMode="gray">
              <a:xfrm>
                <a:off x="2016" y="1920"/>
                <a:ext cx="1680" cy="1680"/>
              </a:xfrm>
              <a:prstGeom prst="ellipse">
                <a:avLst/>
              </a:prstGeom>
              <a:gradFill rotWithShape="1">
                <a:gsLst>
                  <a:gs pos="0">
                    <a:srgbClr val="9966FF"/>
                  </a:gs>
                  <a:gs pos="100000">
                    <a:srgbClr val="9966FF">
                      <a:gamma/>
                      <a:shade val="24314"/>
                      <a:invGamma/>
                    </a:srgbClr>
                  </a:gs>
                </a:gsLst>
                <a:lin ang="5400000" scaled="1"/>
              </a:gradFill>
              <a:ln w="9525">
                <a:noFill/>
                <a:round/>
                <a:headEnd/>
                <a:tailEnd/>
              </a:ln>
              <a:effectLst/>
            </p:spPr>
            <p:txBody>
              <a:bodyPr wrap="none" anchor="ctr"/>
              <a:lstStyle/>
              <a:p>
                <a:endParaRPr lang="fa-IR" sz="3600"/>
              </a:p>
            </p:txBody>
          </p:sp>
          <p:sp>
            <p:nvSpPr>
              <p:cNvPr id="95344" name="Freeform 11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966FF"/>
                  </a:gs>
                </a:gsLst>
                <a:lin ang="5400000" scaled="1"/>
              </a:gradFill>
              <a:ln w="0">
                <a:noFill/>
                <a:prstDash val="solid"/>
                <a:round/>
                <a:headEnd/>
                <a:tailEnd/>
              </a:ln>
            </p:spPr>
            <p:txBody>
              <a:bodyPr/>
              <a:lstStyle/>
              <a:p>
                <a:endParaRPr lang="fa-IR" sz="3600"/>
              </a:p>
            </p:txBody>
          </p:sp>
        </p:grpSp>
        <p:sp>
          <p:nvSpPr>
            <p:cNvPr id="95345" name="Text Box 113"/>
            <p:cNvSpPr txBox="1">
              <a:spLocks noChangeArrowheads="1"/>
            </p:cNvSpPr>
            <p:nvPr/>
          </p:nvSpPr>
          <p:spPr bwMode="gray">
            <a:xfrm>
              <a:off x="3668" y="3360"/>
              <a:ext cx="188" cy="298"/>
            </a:xfrm>
            <a:prstGeom prst="rect">
              <a:avLst/>
            </a:prstGeom>
            <a:noFill/>
            <a:ln w="9525" algn="ctr">
              <a:noFill/>
              <a:miter lim="800000"/>
              <a:headEnd/>
              <a:tailEnd/>
            </a:ln>
            <a:effectLst/>
          </p:spPr>
          <p:txBody>
            <a:bodyPr wrap="none">
              <a:spAutoFit/>
            </a:bodyPr>
            <a:lstStyle/>
            <a:p>
              <a:r>
                <a:rPr lang="fa-IR" sz="4400" b="1" dirty="0" smtClean="0">
                  <a:solidFill>
                    <a:srgbClr val="000000"/>
                  </a:solidFill>
                  <a:effectLst>
                    <a:outerShdw blurRad="38100" dist="38100" dir="2700000" algn="tl">
                      <a:srgbClr val="FFFFFF"/>
                    </a:outerShdw>
                  </a:effectLst>
                  <a:latin typeface="Verdana" pitchFamily="34" charset="0"/>
                </a:rPr>
                <a:t>3</a:t>
              </a:r>
              <a:endParaRPr lang="en-US" sz="4400" b="1" dirty="0">
                <a:solidFill>
                  <a:srgbClr val="000000"/>
                </a:solidFill>
                <a:effectLst>
                  <a:outerShdw blurRad="38100" dist="38100" dir="2700000" algn="tl">
                    <a:srgbClr val="FFFFFF"/>
                  </a:outerShdw>
                </a:effectLst>
                <a:latin typeface="Verdana" pitchFamily="34" charset="0"/>
              </a:endParaRPr>
            </a:p>
          </p:txBody>
        </p:sp>
      </p:grpSp>
      <p:sp>
        <p:nvSpPr>
          <p:cNvPr id="95381" name="Text Box 149"/>
          <p:cNvSpPr txBox="1">
            <a:spLocks noChangeArrowheads="1"/>
          </p:cNvSpPr>
          <p:nvPr/>
        </p:nvSpPr>
        <p:spPr bwMode="auto">
          <a:xfrm>
            <a:off x="785786" y="3808399"/>
            <a:ext cx="5043531" cy="584775"/>
          </a:xfrm>
          <a:prstGeom prst="rect">
            <a:avLst/>
          </a:prstGeom>
          <a:noFill/>
          <a:ln w="9525">
            <a:noFill/>
            <a:miter lim="800000"/>
            <a:headEnd/>
            <a:tailEnd/>
          </a:ln>
          <a:effectLst/>
        </p:spPr>
        <p:txBody>
          <a:bodyPr wrap="square">
            <a:spAutoFit/>
          </a:bodyPr>
          <a:lstStyle/>
          <a:p>
            <a:r>
              <a:rPr lang="fa-IR" sz="3200" b="1" dirty="0" smtClean="0">
                <a:cs typeface="B Titr" pitchFamily="2" charset="-78"/>
                <a:hlinkClick r:id="rId5" action="ppaction://hlinksldjump"/>
              </a:rPr>
              <a:t>طرق دلالت جمله شرطیه بر مفهوم</a:t>
            </a:r>
            <a:endParaRPr lang="en-US" sz="3200" b="1" i="1" dirty="0">
              <a:cs typeface="B Titr" pitchFamily="2" charset="-78"/>
            </a:endParaRPr>
          </a:p>
        </p:txBody>
      </p:sp>
      <p:sp>
        <p:nvSpPr>
          <p:cNvPr id="95364" name="Rectangle 132"/>
          <p:cNvSpPr>
            <a:spLocks noChangeArrowheads="1"/>
          </p:cNvSpPr>
          <p:nvPr/>
        </p:nvSpPr>
        <p:spPr bwMode="gray">
          <a:xfrm>
            <a:off x="142844" y="4856147"/>
            <a:ext cx="5607045" cy="719137"/>
          </a:xfrm>
          <a:prstGeom prst="rect">
            <a:avLst/>
          </a:prstGeom>
          <a:gradFill rotWithShape="1">
            <a:gsLst>
              <a:gs pos="0">
                <a:srgbClr val="004B70">
                  <a:alpha val="80000"/>
                </a:srgbClr>
              </a:gs>
              <a:gs pos="100000">
                <a:srgbClr val="33AD8A"/>
              </a:gs>
            </a:gsLst>
            <a:lin ang="0" scaled="1"/>
          </a:gradFill>
          <a:ln w="9525" algn="ctr">
            <a:noFill/>
            <a:miter lim="800000"/>
            <a:headEnd/>
            <a:tailEnd/>
          </a:ln>
          <a:effectLst/>
        </p:spPr>
        <p:txBody>
          <a:bodyPr wrap="none" anchor="ctr"/>
          <a:lstStyle/>
          <a:p>
            <a:endParaRPr lang="fa-IR"/>
          </a:p>
        </p:txBody>
      </p:sp>
      <p:sp>
        <p:nvSpPr>
          <p:cNvPr id="95333" name="Oval 101"/>
          <p:cNvSpPr>
            <a:spLocks noChangeArrowheads="1"/>
          </p:cNvSpPr>
          <p:nvPr/>
        </p:nvSpPr>
        <p:spPr bwMode="gray">
          <a:xfrm>
            <a:off x="5035514" y="4594209"/>
            <a:ext cx="1103312" cy="1019175"/>
          </a:xfrm>
          <a:prstGeom prst="ellipse">
            <a:avLst/>
          </a:prstGeom>
          <a:gradFill rotWithShape="1">
            <a:gsLst>
              <a:gs pos="0">
                <a:srgbClr val="33CCCC"/>
              </a:gs>
              <a:gs pos="100000">
                <a:srgbClr val="33CCCC">
                  <a:gamma/>
                  <a:shade val="24314"/>
                  <a:invGamma/>
                </a:srgbClr>
              </a:gs>
            </a:gsLst>
            <a:lin ang="5400000" scaled="1"/>
          </a:gradFill>
          <a:ln w="9525">
            <a:noFill/>
            <a:round/>
            <a:headEnd/>
            <a:tailEnd/>
          </a:ln>
          <a:effectLst/>
        </p:spPr>
        <p:txBody>
          <a:bodyPr wrap="none" anchor="ctr"/>
          <a:lstStyle/>
          <a:p>
            <a:endParaRPr lang="fa-IR" sz="3600"/>
          </a:p>
        </p:txBody>
      </p:sp>
      <p:sp>
        <p:nvSpPr>
          <p:cNvPr id="95334" name="Freeform 102"/>
          <p:cNvSpPr>
            <a:spLocks/>
          </p:cNvSpPr>
          <p:nvPr/>
        </p:nvSpPr>
        <p:spPr bwMode="gray">
          <a:xfrm>
            <a:off x="5161607" y="4611195"/>
            <a:ext cx="851126" cy="384617"/>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3CCCC"/>
              </a:gs>
            </a:gsLst>
            <a:lin ang="5400000" scaled="1"/>
          </a:gradFill>
          <a:ln w="0">
            <a:noFill/>
            <a:prstDash val="solid"/>
            <a:round/>
            <a:headEnd/>
            <a:tailEnd/>
          </a:ln>
        </p:spPr>
        <p:txBody>
          <a:bodyPr/>
          <a:lstStyle/>
          <a:p>
            <a:endParaRPr lang="fa-IR"/>
          </a:p>
        </p:txBody>
      </p:sp>
      <p:sp>
        <p:nvSpPr>
          <p:cNvPr id="95335" name="Text Box 103"/>
          <p:cNvSpPr txBox="1">
            <a:spLocks noChangeArrowheads="1"/>
          </p:cNvSpPr>
          <p:nvPr/>
        </p:nvSpPr>
        <p:spPr bwMode="gray">
          <a:xfrm>
            <a:off x="5433845" y="4660884"/>
            <a:ext cx="473206" cy="707886"/>
          </a:xfrm>
          <a:prstGeom prst="rect">
            <a:avLst/>
          </a:prstGeom>
          <a:noFill/>
          <a:ln w="9525" algn="ctr">
            <a:noFill/>
            <a:miter lim="800000"/>
            <a:headEnd/>
            <a:tailEnd/>
          </a:ln>
          <a:effectLst/>
        </p:spPr>
        <p:txBody>
          <a:bodyPr wrap="none">
            <a:spAutoFit/>
          </a:bodyPr>
          <a:lstStyle/>
          <a:p>
            <a:r>
              <a:rPr lang="fa-IR" sz="4000" b="1" dirty="0" smtClean="0">
                <a:solidFill>
                  <a:srgbClr val="000000"/>
                </a:solidFill>
                <a:effectLst>
                  <a:outerShdw blurRad="38100" dist="38100" dir="2700000" algn="tl">
                    <a:srgbClr val="FFFFFF"/>
                  </a:outerShdw>
                </a:effectLst>
                <a:latin typeface="Verdana" pitchFamily="34" charset="0"/>
              </a:rPr>
              <a:t>4</a:t>
            </a:r>
            <a:endParaRPr lang="en-US" sz="4000" b="1" dirty="0">
              <a:solidFill>
                <a:srgbClr val="000000"/>
              </a:solidFill>
              <a:effectLst>
                <a:outerShdw blurRad="38100" dist="38100" dir="2700000" algn="tl">
                  <a:srgbClr val="FFFFFF"/>
                </a:outerShdw>
              </a:effectLst>
              <a:latin typeface="Verdana" pitchFamily="34" charset="0"/>
            </a:endParaRPr>
          </a:p>
        </p:txBody>
      </p:sp>
      <p:sp>
        <p:nvSpPr>
          <p:cNvPr id="95382" name="Text Box 150"/>
          <p:cNvSpPr txBox="1">
            <a:spLocks noChangeArrowheads="1"/>
          </p:cNvSpPr>
          <p:nvPr/>
        </p:nvSpPr>
        <p:spPr bwMode="auto">
          <a:xfrm>
            <a:off x="285720" y="4946637"/>
            <a:ext cx="4557706" cy="584775"/>
          </a:xfrm>
          <a:prstGeom prst="rect">
            <a:avLst/>
          </a:prstGeom>
          <a:noFill/>
          <a:ln w="9525">
            <a:noFill/>
            <a:miter lim="800000"/>
            <a:headEnd/>
            <a:tailEnd/>
          </a:ln>
          <a:effectLst/>
        </p:spPr>
        <p:txBody>
          <a:bodyPr wrap="square">
            <a:spAutoFit/>
          </a:bodyPr>
          <a:lstStyle/>
          <a:p>
            <a:pPr algn="r"/>
            <a:r>
              <a:rPr lang="fa-IR" sz="3200" b="1" dirty="0" smtClean="0">
                <a:solidFill>
                  <a:srgbClr val="FFFFFF"/>
                </a:solidFill>
                <a:cs typeface="B Titr" pitchFamily="2" charset="-78"/>
                <a:hlinkClick r:id="rId6" action="ppaction://hlinksldjump"/>
              </a:rPr>
              <a:t>تعدد شرط و اتحاد جزاء</a:t>
            </a:r>
            <a:endParaRPr lang="en-US" sz="3200" b="1" dirty="0">
              <a:solidFill>
                <a:srgbClr val="FFFFFF"/>
              </a:solidFill>
              <a:cs typeface="B Titr" pitchFamily="2" charset="-78"/>
            </a:endParaRPr>
          </a:p>
        </p:txBody>
      </p:sp>
      <p:sp>
        <p:nvSpPr>
          <p:cNvPr id="34" name="AutoShape 27"/>
          <p:cNvSpPr>
            <a:spLocks noChangeArrowheads="1"/>
          </p:cNvSpPr>
          <p:nvPr/>
        </p:nvSpPr>
        <p:spPr bwMode="gray">
          <a:xfrm>
            <a:off x="2643174" y="214290"/>
            <a:ext cx="4286280" cy="979501"/>
          </a:xfrm>
          <a:prstGeom prst="roundRect">
            <a:avLst>
              <a:gd name="adj" fmla="val 50000"/>
            </a:avLst>
          </a:prstGeom>
          <a:gradFill rotWithShape="1">
            <a:gsLst>
              <a:gs pos="0">
                <a:srgbClr val="B0AF7A">
                  <a:gamma/>
                  <a:shade val="46275"/>
                  <a:invGamma/>
                </a:srgbClr>
              </a:gs>
              <a:gs pos="50000">
                <a:srgbClr val="B0AF7A"/>
              </a:gs>
              <a:gs pos="100000">
                <a:srgbClr val="B0AF7A">
                  <a:gamma/>
                  <a:shade val="46275"/>
                  <a:invGamma/>
                </a:srgb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r>
              <a:rPr lang="fa-IR" sz="4000" b="1" dirty="0" smtClean="0">
                <a:solidFill>
                  <a:srgbClr val="FFFF00"/>
                </a:solidFill>
                <a:cs typeface="B Titr" pitchFamily="2" charset="-78"/>
                <a:hlinkClick r:id="rId7" action="ppaction://hlinksldjump"/>
              </a:rPr>
              <a:t>1- </a:t>
            </a:r>
            <a:r>
              <a:rPr lang="fa-IR" sz="5400" b="1" dirty="0" smtClean="0">
                <a:solidFill>
                  <a:srgbClr val="FFFF00"/>
                </a:solidFill>
                <a:cs typeface="B Titr" pitchFamily="2" charset="-78"/>
                <a:hlinkClick r:id="rId7" action="ppaction://hlinksldjump"/>
              </a:rPr>
              <a:t>مفهوم شرط</a:t>
            </a:r>
            <a:endParaRPr lang="en-US" sz="5400" b="1" dirty="0">
              <a:solidFill>
                <a:srgbClr val="FFFF00"/>
              </a:solidFill>
              <a:cs typeface="B Titr" pitchFamily="2" charset="-78"/>
            </a:endParaRPr>
          </a:p>
        </p:txBody>
      </p:sp>
      <p:sp>
        <p:nvSpPr>
          <p:cNvPr id="36" name="Rectangle 134"/>
          <p:cNvSpPr>
            <a:spLocks noChangeArrowheads="1"/>
          </p:cNvSpPr>
          <p:nvPr/>
        </p:nvSpPr>
        <p:spPr bwMode="gray">
          <a:xfrm>
            <a:off x="357158" y="5989653"/>
            <a:ext cx="4222750" cy="719138"/>
          </a:xfrm>
          <a:prstGeom prst="rect">
            <a:avLst/>
          </a:prstGeom>
          <a:gradFill rotWithShape="1">
            <a:gsLst>
              <a:gs pos="0">
                <a:srgbClr val="004B70">
                  <a:alpha val="80000"/>
                </a:srgbClr>
              </a:gs>
              <a:gs pos="100000">
                <a:srgbClr val="E98931"/>
              </a:gs>
            </a:gsLst>
            <a:lin ang="0" scaled="1"/>
          </a:gradFill>
          <a:ln w="9525" algn="ctr">
            <a:noFill/>
            <a:miter lim="800000"/>
            <a:headEnd/>
            <a:tailEnd/>
          </a:ln>
          <a:effectLst/>
        </p:spPr>
        <p:txBody>
          <a:bodyPr wrap="none" anchor="ctr"/>
          <a:lstStyle/>
          <a:p>
            <a:endParaRPr lang="fa-IR"/>
          </a:p>
        </p:txBody>
      </p:sp>
      <p:grpSp>
        <p:nvGrpSpPr>
          <p:cNvPr id="37" name="Group 114"/>
          <p:cNvGrpSpPr>
            <a:grpSpLocks/>
          </p:cNvGrpSpPr>
          <p:nvPr/>
        </p:nvGrpSpPr>
        <p:grpSpPr bwMode="auto">
          <a:xfrm>
            <a:off x="4025871" y="5715016"/>
            <a:ext cx="1098550" cy="1001712"/>
            <a:chOff x="1488" y="1968"/>
            <a:chExt cx="432" cy="432"/>
          </a:xfrm>
        </p:grpSpPr>
        <p:grpSp>
          <p:nvGrpSpPr>
            <p:cNvPr id="39" name="Group 115"/>
            <p:cNvGrpSpPr>
              <a:grpSpLocks/>
            </p:cNvGrpSpPr>
            <p:nvPr/>
          </p:nvGrpSpPr>
          <p:grpSpPr bwMode="auto">
            <a:xfrm>
              <a:off x="1488" y="1968"/>
              <a:ext cx="432" cy="432"/>
              <a:chOff x="2016" y="1920"/>
              <a:chExt cx="1680" cy="1680"/>
            </a:xfrm>
          </p:grpSpPr>
          <p:sp>
            <p:nvSpPr>
              <p:cNvPr id="41" name="Oval 116"/>
              <p:cNvSpPr>
                <a:spLocks noChangeArrowheads="1"/>
              </p:cNvSpPr>
              <p:nvPr/>
            </p:nvSpPr>
            <p:spPr bwMode="gray">
              <a:xfrm>
                <a:off x="2016" y="1920"/>
                <a:ext cx="1680" cy="1680"/>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sz="3600"/>
              </a:p>
            </p:txBody>
          </p:sp>
          <p:sp>
            <p:nvSpPr>
              <p:cNvPr id="42" name="Freeform 1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sz="3600"/>
              </a:p>
            </p:txBody>
          </p:sp>
        </p:grpSp>
        <p:sp>
          <p:nvSpPr>
            <p:cNvPr id="40" name="Text Box 118"/>
            <p:cNvSpPr txBox="1">
              <a:spLocks noChangeArrowheads="1"/>
            </p:cNvSpPr>
            <p:nvPr/>
          </p:nvSpPr>
          <p:spPr bwMode="gray">
            <a:xfrm>
              <a:off x="1599" y="2016"/>
              <a:ext cx="197" cy="332"/>
            </a:xfrm>
            <a:prstGeom prst="rect">
              <a:avLst/>
            </a:prstGeom>
            <a:noFill/>
            <a:ln w="9525" algn="ctr">
              <a:noFill/>
              <a:miter lim="800000"/>
              <a:headEnd/>
              <a:tailEnd/>
            </a:ln>
            <a:effectLst/>
          </p:spPr>
          <p:txBody>
            <a:bodyPr wrap="none">
              <a:spAutoFit/>
            </a:bodyPr>
            <a:lstStyle/>
            <a:p>
              <a:r>
                <a:rPr lang="fa-IR" sz="4400" b="1" dirty="0" smtClean="0">
                  <a:solidFill>
                    <a:srgbClr val="000000"/>
                  </a:solidFill>
                  <a:effectLst>
                    <a:outerShdw blurRad="38100" dist="38100" dir="2700000" algn="tl">
                      <a:srgbClr val="FFFFFF"/>
                    </a:outerShdw>
                  </a:effectLst>
                  <a:latin typeface="Verdana" pitchFamily="34" charset="0"/>
                </a:rPr>
                <a:t>5</a:t>
              </a:r>
              <a:endParaRPr lang="en-US" sz="4400" b="1" dirty="0">
                <a:solidFill>
                  <a:srgbClr val="000000"/>
                </a:solidFill>
                <a:effectLst>
                  <a:outerShdw blurRad="38100" dist="38100" dir="2700000" algn="tl">
                    <a:srgbClr val="FFFFFF"/>
                  </a:outerShdw>
                </a:effectLst>
                <a:latin typeface="Verdana" pitchFamily="34" charset="0"/>
              </a:endParaRPr>
            </a:p>
          </p:txBody>
        </p:sp>
      </p:grpSp>
      <p:sp>
        <p:nvSpPr>
          <p:cNvPr id="38" name="Text Box 147"/>
          <p:cNvSpPr txBox="1">
            <a:spLocks noChangeArrowheads="1"/>
          </p:cNvSpPr>
          <p:nvPr/>
        </p:nvSpPr>
        <p:spPr bwMode="auto">
          <a:xfrm>
            <a:off x="0" y="6072206"/>
            <a:ext cx="3862358" cy="584775"/>
          </a:xfrm>
          <a:prstGeom prst="rect">
            <a:avLst/>
          </a:prstGeom>
          <a:noFill/>
          <a:ln w="9525">
            <a:noFill/>
            <a:miter lim="800000"/>
            <a:headEnd/>
            <a:tailEnd/>
          </a:ln>
          <a:effectLst/>
        </p:spPr>
        <p:txBody>
          <a:bodyPr wrap="square">
            <a:spAutoFit/>
          </a:bodyPr>
          <a:lstStyle/>
          <a:p>
            <a:pPr algn="r"/>
            <a:r>
              <a:rPr lang="fa-IR" sz="3200" b="1" dirty="0" smtClean="0">
                <a:solidFill>
                  <a:srgbClr val="FFFFFF"/>
                </a:solidFill>
                <a:cs typeface="B Titr" pitchFamily="2" charset="-78"/>
                <a:hlinkClick r:id="rId8" action="ppaction://hlinksldjump"/>
              </a:rPr>
              <a:t>تداخل اسباب و مسببات</a:t>
            </a:r>
            <a:endParaRPr lang="en-US" sz="3200" b="1" dirty="0">
              <a:solidFill>
                <a:srgbClr val="FFFFFF"/>
              </a:solidFill>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035683"/>
            <a:ext cx="8715404" cy="4893647"/>
          </a:xfrm>
          <a:prstGeom prst="rect">
            <a:avLst/>
          </a:prstGeom>
        </p:spPr>
        <p:txBody>
          <a:bodyPr wrap="square">
            <a:spAutoFit/>
          </a:bodyPr>
          <a:lstStyle/>
          <a:p>
            <a:pPr algn="just"/>
            <a:r>
              <a:rPr lang="fa-IR" sz="2400" b="1" dirty="0" smtClean="0">
                <a:solidFill>
                  <a:srgbClr val="002060"/>
                </a:solidFill>
                <a:cs typeface="B Compset" pitchFamily="2" charset="-78"/>
                <a:hlinkClick r:id="rId3" action="ppaction://hlinksldjump"/>
              </a:rPr>
              <a:t>مفهوم شرط و بقاء موضوع</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مفهوم شرط در جايى است که جمله , شرطيه باشد و ملاک شرطيه بودن يک جمله , تغاير ميان موضوع و شرط است یعنی موضوع و محمول و شرط جدای از هم باشند مثل قوله عليه السلام: «إذا کان الماء قدر کرّ لم يُنجِّسه شيء» فهناک موضوع و هو الماء، و محمول و هو العاصمية (لم ينجسه) و شيء آخر باسم الشرط، أعني: الکرية فعند انتفاء الشرط يبقي الموضوع (الماء) بحاله .</a:t>
            </a:r>
          </a:p>
          <a:p>
            <a:pPr algn="just"/>
            <a:r>
              <a:rPr lang="fa-IR" sz="2400" b="1" dirty="0" smtClean="0">
                <a:solidFill>
                  <a:srgbClr val="002060"/>
                </a:solidFill>
                <a:cs typeface="B Compset" pitchFamily="2" charset="-78"/>
              </a:rPr>
              <a:t>اما برخى از جمله ها در ظاهر , شرطيه هستند اما در واقع شرطيه نيستند یعنی عند انتفاء الشرط ینتفی الموضوع (سالبه به انتفاء موضوع ).</a:t>
            </a:r>
          </a:p>
          <a:p>
            <a:pPr algn="just"/>
            <a:r>
              <a:rPr lang="fa-IR" sz="2400" b="1" dirty="0" smtClean="0">
                <a:solidFill>
                  <a:srgbClr val="002060"/>
                </a:solidFill>
                <a:cs typeface="B Compset" pitchFamily="2" charset="-78"/>
              </a:rPr>
              <a:t>اینها جملاتى به ظاهر, شرطى هستند که شرط , تحقق بخش موضوع انهاست ; به طوري که تنها علت موجود شدن موضوع , وجود شرط است ; مثل جمله " اذا رزقت ولدا فاختنه ” که " شرط " در ديد عرف همان " موضوع " است فإنّ الرزق هنا ليس شيئاً زائداً علي نفس الولد و چون اين جمله , در واقع جمله شرطيه نيست از بحث مفهوم داشتن يا نداشتن خارج است .</a:t>
            </a:r>
          </a:p>
        </p:txBody>
      </p:sp>
    </p:spTree>
  </p:cSld>
  <p:clrMapOvr>
    <a:masterClrMapping/>
  </p:clrMapOvr>
  <p:transition advClick="0">
    <p:dissolve/>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99845"/>
            <a:ext cx="8786874" cy="5262979"/>
          </a:xfrm>
          <a:prstGeom prst="rect">
            <a:avLst/>
          </a:prstGeom>
        </p:spPr>
        <p:txBody>
          <a:bodyPr wrap="square">
            <a:spAutoFit/>
          </a:bodyPr>
          <a:lstStyle/>
          <a:p>
            <a:pPr algn="just"/>
            <a:r>
              <a:rPr lang="fa-IR" sz="2400" b="1" dirty="0" smtClean="0">
                <a:solidFill>
                  <a:srgbClr val="002060"/>
                </a:solidFill>
                <a:cs typeface="B Compset" pitchFamily="2" charset="-78"/>
                <a:hlinkClick r:id="rId2" action="ppaction://hlinksldjump"/>
              </a:rPr>
              <a:t>شرایط وجود مفهوم شرط</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هنگامى جمله شرطيه مفهوم پيدا مى کند که سه ويژگى ذيل موجود باشد: </a:t>
            </a:r>
          </a:p>
          <a:p>
            <a:pPr algn="just"/>
            <a:r>
              <a:rPr lang="fa-IR" sz="2400" b="1" dirty="0" smtClean="0">
                <a:solidFill>
                  <a:srgbClr val="FF0000"/>
                </a:solidFill>
                <a:cs typeface="B Compset" pitchFamily="2" charset="-78"/>
              </a:rPr>
              <a:t> 1ـ ملازمه عقلى:</a:t>
            </a:r>
          </a:p>
          <a:p>
            <a:pPr algn="just"/>
            <a:r>
              <a:rPr lang="fa-IR" sz="2400" b="1" dirty="0" smtClean="0">
                <a:solidFill>
                  <a:srgbClr val="002060"/>
                </a:solidFill>
                <a:cs typeface="B Compset" pitchFamily="2" charset="-78"/>
              </a:rPr>
              <a:t>ثابت شود که ميان شرط و جزا , ملازمه عقلى هست و ملازمه اتفاقى کافى نيست کخروج زيد من المجلس مقارناً مع دخول عمرو فيه، فإنّ التقارن من باب الاتفاق، و لأجل ذلک يحصل الانفکاک بينهما کثيراً .</a:t>
            </a:r>
          </a:p>
          <a:p>
            <a:pPr algn="just"/>
            <a:r>
              <a:rPr lang="fa-IR" sz="2400" b="1" dirty="0" smtClean="0">
                <a:solidFill>
                  <a:srgbClr val="002060"/>
                </a:solidFill>
                <a:cs typeface="B Compset" pitchFamily="2" charset="-78"/>
              </a:rPr>
              <a:t> </a:t>
            </a:r>
            <a:r>
              <a:rPr lang="fa-IR" sz="2400" b="1" dirty="0" smtClean="0">
                <a:solidFill>
                  <a:srgbClr val="FF0000"/>
                </a:solidFill>
                <a:cs typeface="B Compset" pitchFamily="2" charset="-78"/>
              </a:rPr>
              <a:t>2ـ ترتب:</a:t>
            </a:r>
            <a:r>
              <a:rPr lang="fa-IR" sz="2400" b="1" dirty="0" smtClean="0">
                <a:solidFill>
                  <a:srgbClr val="002060"/>
                </a:solidFill>
                <a:cs typeface="B Compset" pitchFamily="2" charset="-78"/>
              </a:rPr>
              <a:t> </a:t>
            </a:r>
          </a:p>
          <a:p>
            <a:pPr algn="just"/>
            <a:r>
              <a:rPr lang="fa-IR" sz="2400" b="1" dirty="0" smtClean="0">
                <a:solidFill>
                  <a:srgbClr val="002060"/>
                </a:solidFill>
                <a:cs typeface="B Compset" pitchFamily="2" charset="-78"/>
              </a:rPr>
              <a:t>یعنی شرط ، علت و مقدم بر جزا باشد فخرج ما إذا لم يکن هناک هذا النحو من الترتّب کما إذا قال: إن طال الليل قصر النهار، أو إذا قصر النهار طال الليل، فليس بينهما ترتب لکونهما معلولين لعلة ثالثة .</a:t>
            </a:r>
          </a:p>
          <a:p>
            <a:pPr algn="just"/>
            <a:r>
              <a:rPr lang="fa-IR" sz="2400" b="1" dirty="0" smtClean="0">
                <a:solidFill>
                  <a:srgbClr val="002060"/>
                </a:solidFill>
                <a:cs typeface="B Compset" pitchFamily="2" charset="-78"/>
              </a:rPr>
              <a:t> </a:t>
            </a:r>
            <a:r>
              <a:rPr lang="fa-IR" sz="2400" b="1" dirty="0" smtClean="0">
                <a:solidFill>
                  <a:srgbClr val="FF0000"/>
                </a:solidFill>
                <a:cs typeface="B Compset" pitchFamily="2" charset="-78"/>
              </a:rPr>
              <a:t>3ـ انحصار: </a:t>
            </a:r>
          </a:p>
          <a:p>
            <a:pPr algn="just"/>
            <a:r>
              <a:rPr lang="fa-IR" sz="2400" b="1" dirty="0" smtClean="0">
                <a:solidFill>
                  <a:srgbClr val="002060"/>
                </a:solidFill>
                <a:cs typeface="B Compset" pitchFamily="2" charset="-78"/>
              </a:rPr>
              <a:t>معلوم شود که شرط علت منحصر براى جزا است و علت دیگری در عرض ان شرط برای تحقق جزاء وجود ندارد مثل اذا خفی الاذان فقصّر و اذا خفی الجدران فقصّر که اولی علت تامه نیست چون تحقق جزاء (قصر نماز) متوقف بر خفاء اذان به تنهایی نیست .</a:t>
            </a:r>
            <a:endParaRPr lang="fa-IR" sz="24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071538" y="993893"/>
            <a:ext cx="8001056" cy="5632311"/>
          </a:xfrm>
          <a:prstGeom prst="rect">
            <a:avLst/>
          </a:prstGeom>
        </p:spPr>
        <p:txBody>
          <a:bodyPr wrap="square">
            <a:spAutoFit/>
          </a:bodyPr>
          <a:lstStyle/>
          <a:p>
            <a:pPr algn="just"/>
            <a:r>
              <a:rPr lang="fa-IR" sz="2000" b="1" dirty="0" smtClean="0">
                <a:solidFill>
                  <a:srgbClr val="002060"/>
                </a:solidFill>
                <a:cs typeface="B Compset" pitchFamily="2" charset="-78"/>
                <a:hlinkClick r:id="rId4" action="ppaction://hlinksldjump"/>
              </a:rPr>
              <a:t>راه های دلالت جمله شرطیه بر ملازمه و ترتب و انحصار</a:t>
            </a:r>
            <a:endParaRPr lang="en-US" sz="2000" b="1" i="1" dirty="0" smtClean="0">
              <a:solidFill>
                <a:srgbClr val="002060"/>
              </a:solidFill>
              <a:cs typeface="B Compset" pitchFamily="2" charset="-78"/>
            </a:endParaRPr>
          </a:p>
          <a:p>
            <a:pPr marL="342900" indent="-342900" algn="just"/>
            <a:r>
              <a:rPr lang="fa-IR" sz="2000" b="1" dirty="0" smtClean="0">
                <a:solidFill>
                  <a:srgbClr val="FF0000"/>
                </a:solidFill>
                <a:cs typeface="B Compset" pitchFamily="2" charset="-78"/>
              </a:rPr>
              <a:t>1. الوضع</a:t>
            </a:r>
            <a:endParaRPr lang="en-US" sz="2000" b="1" dirty="0" smtClean="0">
              <a:solidFill>
                <a:srgbClr val="FF0000"/>
              </a:solidFill>
              <a:cs typeface="B Compset" pitchFamily="2" charset="-78"/>
            </a:endParaRPr>
          </a:p>
          <a:p>
            <a:pPr marL="342900" indent="-342900" algn="just"/>
            <a:r>
              <a:rPr lang="fa-IR" sz="2000" b="1" dirty="0" smtClean="0">
                <a:solidFill>
                  <a:srgbClr val="002060"/>
                </a:solidFill>
                <a:cs typeface="B Compset" pitchFamily="2" charset="-78"/>
              </a:rPr>
              <a:t>جمله شرطيه براى دلالت بر اين که شرط ,علت انحصارى براى جزا است وضع شده ، به دليل تبادر عليت منحصر در ذهن عرف هنگام شنيدن جمله شرطيه ,بدين سان با انتفاى شرط که علت انحصارى براى وجود جزا است حکم در جمله جزا نيز منتفى مى شود .</a:t>
            </a:r>
          </a:p>
          <a:p>
            <a:pPr marL="342900" indent="-342900" algn="just"/>
            <a:r>
              <a:rPr lang="fa-IR" sz="2000" b="1" dirty="0" smtClean="0">
                <a:solidFill>
                  <a:srgbClr val="FF0000"/>
                </a:solidFill>
                <a:cs typeface="B Compset" pitchFamily="2" charset="-78"/>
              </a:rPr>
              <a:t>رد : </a:t>
            </a:r>
            <a:r>
              <a:rPr lang="fa-IR" sz="2000" b="1" dirty="0" smtClean="0">
                <a:solidFill>
                  <a:srgbClr val="002060"/>
                </a:solidFill>
                <a:cs typeface="B Compset" pitchFamily="2" charset="-78"/>
              </a:rPr>
              <a:t>قبول داریم که جمله شرطیه بر ملازمه و ترتب وضع شده اما علت منحصره که یک امر عقلی است را نمی توان قبول کرد که واضع هنگام وضع به ان توجه داشته است.</a:t>
            </a:r>
          </a:p>
          <a:p>
            <a:pPr marL="342900" indent="-342900" algn="just"/>
            <a:r>
              <a:rPr lang="fa-IR" sz="2000" b="1" dirty="0" smtClean="0">
                <a:solidFill>
                  <a:srgbClr val="FF0000"/>
                </a:solidFill>
                <a:cs typeface="B Compset" pitchFamily="2" charset="-78"/>
              </a:rPr>
              <a:t>2. الانصراف</a:t>
            </a:r>
            <a:endParaRPr lang="en-US" sz="2000" b="1" dirty="0" smtClean="0">
              <a:solidFill>
                <a:srgbClr val="FF0000"/>
              </a:solidFill>
              <a:cs typeface="B Compset" pitchFamily="2" charset="-78"/>
            </a:endParaRPr>
          </a:p>
          <a:p>
            <a:pPr marL="342900" indent="-342900" algn="just"/>
            <a:r>
              <a:rPr lang="fa-IR" sz="2000" b="1" dirty="0" smtClean="0">
                <a:solidFill>
                  <a:srgbClr val="002060"/>
                </a:solidFill>
                <a:cs typeface="B Compset" pitchFamily="2" charset="-78"/>
              </a:rPr>
              <a:t>جمله شرطيه تنها براى دلالت بر تلازم ميان جزا و شرط وضع شده ; و از راه انصراف فهميده مى شود که شرط, علت منحصر براى وجود جزا است ; زيرا فرد اکمل لزوم , لزوم علّى انحصارى است .</a:t>
            </a:r>
          </a:p>
          <a:p>
            <a:pPr marL="342900" indent="-342900" algn="just"/>
            <a:r>
              <a:rPr lang="fa-IR" sz="2000" b="1" dirty="0" smtClean="0">
                <a:solidFill>
                  <a:srgbClr val="FF0000"/>
                </a:solidFill>
                <a:cs typeface="B Compset" pitchFamily="2" charset="-78"/>
              </a:rPr>
              <a:t>رد : </a:t>
            </a:r>
            <a:r>
              <a:rPr lang="fa-IR" sz="2000" b="1" dirty="0" smtClean="0">
                <a:solidFill>
                  <a:srgbClr val="002060"/>
                </a:solidFill>
                <a:cs typeface="B Compset" pitchFamily="2" charset="-78"/>
              </a:rPr>
              <a:t>انصراف متوقف بر دو چیز است : 1- کثرت استعمال در علت منحصره 2- اکمل بودن علت منحصره؛ در حالیکه کثیرا ما در غیر منحصره بکار می رود و اکملیت در علیت هم ثابت نیست.</a:t>
            </a:r>
          </a:p>
          <a:p>
            <a:pPr marL="342900" indent="-342900" algn="just"/>
            <a:r>
              <a:rPr lang="fa-IR" sz="2000" b="1" dirty="0" smtClean="0">
                <a:solidFill>
                  <a:srgbClr val="FF0000"/>
                </a:solidFill>
                <a:cs typeface="B Compset" pitchFamily="2" charset="-78"/>
              </a:rPr>
              <a:t>3. الإطلاق</a:t>
            </a:r>
            <a:endParaRPr lang="en-US" sz="2000" b="1" dirty="0" smtClean="0">
              <a:solidFill>
                <a:srgbClr val="FF0000"/>
              </a:solidFill>
              <a:cs typeface="B Compset" pitchFamily="2" charset="-78"/>
            </a:endParaRPr>
          </a:p>
          <a:p>
            <a:pPr marL="342900" indent="-342900" algn="just"/>
            <a:r>
              <a:rPr lang="fa-IR" sz="2000" b="1" dirty="0" smtClean="0">
                <a:solidFill>
                  <a:srgbClr val="002060"/>
                </a:solidFill>
                <a:cs typeface="B Compset" pitchFamily="2" charset="-78"/>
              </a:rPr>
              <a:t>متکلم در مقام بيان است و براى جزا به کمک اداتى مانند " أو " شرط ديگرى را در عرض شرط اول نياورده است پس معلوم مى شود که شرط , علت تامه براى جزا است و اين عليت تامه منحصر به حالت خاصى نيست و هنگامى که ثابت شد که شرط در هر حال علت تامه براى جزا است ، روشن مى شود که اين علت انحصارى است .</a:t>
            </a:r>
          </a:p>
          <a:p>
            <a:pPr marL="342900" indent="-342900" algn="just"/>
            <a:r>
              <a:rPr lang="fa-IR" sz="2000" b="1" dirty="0" smtClean="0">
                <a:solidFill>
                  <a:srgbClr val="FF0000"/>
                </a:solidFill>
                <a:cs typeface="B Compset" pitchFamily="2" charset="-78"/>
                <a:hlinkClick r:id="rId5" action="ppaction://hlinksldjump"/>
              </a:rPr>
              <a:t>رد :</a:t>
            </a:r>
            <a:endParaRPr lang="fa-IR" sz="2000" b="1" dirty="0" smtClean="0">
              <a:solidFill>
                <a:srgbClr val="FF000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14290"/>
            <a:ext cx="8072494" cy="6740307"/>
          </a:xfrm>
          <a:prstGeom prst="rect">
            <a:avLst/>
          </a:prstGeom>
        </p:spPr>
        <p:txBody>
          <a:bodyPr wrap="square">
            <a:spAutoFit/>
          </a:bodyPr>
          <a:lstStyle/>
          <a:p>
            <a:pPr algn="just"/>
            <a:r>
              <a:rPr lang="fa-IR" sz="3600" b="1" dirty="0" smtClean="0">
                <a:solidFill>
                  <a:srgbClr val="002060"/>
                </a:solidFill>
                <a:cs typeface="B Compset" pitchFamily="2" charset="-78"/>
                <a:hlinkClick r:id="rId2" action="ppaction://hlinksldjump"/>
              </a:rPr>
              <a:t>إثبات الانحصار بالاطلاق</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متکلم دو حالت دارد :</a:t>
            </a:r>
          </a:p>
          <a:p>
            <a:pPr algn="just"/>
            <a:r>
              <a:rPr lang="fa-IR" sz="3600" b="1" dirty="0" smtClean="0">
                <a:solidFill>
                  <a:srgbClr val="002060"/>
                </a:solidFill>
                <a:cs typeface="B Compset" pitchFamily="2" charset="-78"/>
              </a:rPr>
              <a:t>1- یا در مقام بیان خصوصیات علتی است که در شرط آمده مثل جزئیت (مقومیت برای مامور به) و شرطیت (خارج از مامور به) و مانعیت (امر مزاحم وجود مامور به) که در اینصورت چون در مقام بیان تمامیت موضوع بودن همان یک شرط برای جزاء است اگر چه سبب دیگری را در عرض ان علت ذکر نکرده اما نمی توان انحصار را اثبات کرد.</a:t>
            </a:r>
          </a:p>
          <a:p>
            <a:pPr algn="just"/>
            <a:r>
              <a:rPr lang="fa-IR" sz="3600" b="1" dirty="0" smtClean="0">
                <a:solidFill>
                  <a:srgbClr val="002060"/>
                </a:solidFill>
                <a:cs typeface="B Compset" pitchFamily="2" charset="-78"/>
              </a:rPr>
              <a:t>2- یا در مقام بیان هر چیزی که موثر در جزاست می باشد فإذا ذکر سبباً واحداً و سکت عن غيره، فالسکوت يکون دالاً علي عدم وجود سبب آخر قائم مقامه. </a:t>
            </a:r>
            <a:endParaRPr lang="en-US" sz="36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99"/>
            </a:gs>
            <a:gs pos="50000">
              <a:srgbClr val="006699">
                <a:gamma/>
                <a:shade val="46275"/>
                <a:invGamma/>
              </a:srgbClr>
            </a:gs>
            <a:gs pos="100000">
              <a:srgbClr val="006699"/>
            </a:gs>
          </a:gsLst>
          <a:lin ang="5400000" scaled="1"/>
        </a:gradFill>
        <a:effectLst/>
      </p:bgPr>
    </p:bg>
    <p:spTree>
      <p:nvGrpSpPr>
        <p:cNvPr id="1" name=""/>
        <p:cNvGrpSpPr/>
        <p:nvPr/>
      </p:nvGrpSpPr>
      <p:grpSpPr>
        <a:xfrm>
          <a:off x="0" y="0"/>
          <a:ext cx="0" cy="0"/>
          <a:chOff x="0" y="0"/>
          <a:chExt cx="0" cy="0"/>
        </a:xfrm>
      </p:grpSpPr>
      <p:grpSp>
        <p:nvGrpSpPr>
          <p:cNvPr id="2" name="Group 55"/>
          <p:cNvGrpSpPr>
            <a:grpSpLocks/>
          </p:cNvGrpSpPr>
          <p:nvPr/>
        </p:nvGrpSpPr>
        <p:grpSpPr bwMode="auto">
          <a:xfrm>
            <a:off x="2913065" y="2057401"/>
            <a:ext cx="3335337" cy="2563813"/>
            <a:chOff x="1835" y="1296"/>
            <a:chExt cx="2101" cy="1615"/>
          </a:xfrm>
        </p:grpSpPr>
        <p:sp>
          <p:nvSpPr>
            <p:cNvPr id="10259" name="AutoShape 19"/>
            <p:cNvSpPr>
              <a:spLocks noChangeArrowheads="1"/>
            </p:cNvSpPr>
            <p:nvPr/>
          </p:nvSpPr>
          <p:spPr bwMode="gray">
            <a:xfrm rot="16200000" flipH="1">
              <a:off x="1804" y="1979"/>
              <a:ext cx="339" cy="277"/>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10260" name="AutoShape 20"/>
            <p:cNvSpPr>
              <a:spLocks noChangeArrowheads="1"/>
            </p:cNvSpPr>
            <p:nvPr/>
          </p:nvSpPr>
          <p:spPr bwMode="gray">
            <a:xfrm rot="5400000" flipH="1">
              <a:off x="3626" y="1996"/>
              <a:ext cx="360" cy="261"/>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10262" name="Oval 22"/>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10263" name="Oval 23"/>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10278" name="Text Box 38"/>
            <p:cNvSpPr txBox="1">
              <a:spLocks noChangeArrowheads="1"/>
            </p:cNvSpPr>
            <p:nvPr/>
          </p:nvSpPr>
          <p:spPr bwMode="auto">
            <a:xfrm>
              <a:off x="2295" y="1440"/>
              <a:ext cx="1017" cy="1105"/>
            </a:xfrm>
            <a:prstGeom prst="rect">
              <a:avLst/>
            </a:prstGeom>
            <a:noFill/>
            <a:ln w="9525">
              <a:noFill/>
              <a:miter lim="800000"/>
              <a:headEnd/>
              <a:tailEnd/>
            </a:ln>
            <a:effectLst/>
          </p:spPr>
          <p:txBody>
            <a:bodyPr wrap="none">
              <a:spAutoFit/>
            </a:bodyPr>
            <a:lstStyle/>
            <a:p>
              <a:r>
                <a:rPr lang="fa-IR" sz="3600" b="1" dirty="0" smtClean="0">
                  <a:solidFill>
                    <a:srgbClr val="001D3A"/>
                  </a:solidFill>
                  <a:cs typeface="B Titr" pitchFamily="2" charset="-78"/>
                </a:rPr>
                <a:t>    </a:t>
              </a:r>
              <a:r>
                <a:rPr lang="fa-IR" sz="2400" b="1" dirty="0" smtClean="0">
                  <a:solidFill>
                    <a:srgbClr val="001D3A"/>
                  </a:solidFill>
                  <a:cs typeface="B Titr" pitchFamily="2" charset="-78"/>
                </a:rPr>
                <a:t>(5) </a:t>
              </a:r>
            </a:p>
            <a:p>
              <a:r>
                <a:rPr lang="fa-IR" sz="3600" b="1" dirty="0" smtClean="0">
                  <a:solidFill>
                    <a:srgbClr val="001D3A"/>
                  </a:solidFill>
                  <a:cs typeface="B Titr" pitchFamily="2" charset="-78"/>
                </a:rPr>
                <a:t>تقسیمات </a:t>
              </a:r>
            </a:p>
            <a:p>
              <a:r>
                <a:rPr lang="fa-IR" sz="3600" b="1" dirty="0" smtClean="0">
                  <a:solidFill>
                    <a:srgbClr val="001D3A"/>
                  </a:solidFill>
                  <a:cs typeface="B Titr" pitchFamily="2" charset="-78"/>
                </a:rPr>
                <a:t>  واجب</a:t>
              </a:r>
              <a:endParaRPr lang="en-US" sz="3600" b="1" dirty="0">
                <a:solidFill>
                  <a:srgbClr val="001D3A"/>
                </a:solidFill>
                <a:cs typeface="B Titr" pitchFamily="2" charset="-78"/>
              </a:endParaRPr>
            </a:p>
          </p:txBody>
        </p:sp>
      </p:grpSp>
      <p:sp>
        <p:nvSpPr>
          <p:cNvPr id="10271" name="AutoShape 31"/>
          <p:cNvSpPr>
            <a:spLocks noChangeArrowheads="1"/>
          </p:cNvSpPr>
          <p:nvPr/>
        </p:nvSpPr>
        <p:spPr bwMode="gray">
          <a:xfrm>
            <a:off x="285720" y="4024322"/>
            <a:ext cx="2457480" cy="76200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72" name="AutoShape 32"/>
          <p:cNvSpPr>
            <a:spLocks noChangeArrowheads="1"/>
          </p:cNvSpPr>
          <p:nvPr/>
        </p:nvSpPr>
        <p:spPr bwMode="gray">
          <a:xfrm>
            <a:off x="285720" y="3338522"/>
            <a:ext cx="2457480" cy="76200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73" name="AutoShape 33"/>
          <p:cNvSpPr>
            <a:spLocks noChangeArrowheads="1"/>
          </p:cNvSpPr>
          <p:nvPr/>
        </p:nvSpPr>
        <p:spPr bwMode="gray">
          <a:xfrm>
            <a:off x="285720" y="2652722"/>
            <a:ext cx="2457480" cy="76200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83" name="Text Box 43"/>
          <p:cNvSpPr txBox="1">
            <a:spLocks noChangeArrowheads="1"/>
          </p:cNvSpPr>
          <p:nvPr/>
        </p:nvSpPr>
        <p:spPr bwMode="gray">
          <a:xfrm>
            <a:off x="399141" y="2936885"/>
            <a:ext cx="2029722"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2" action="ppaction://hlinksldjump"/>
              </a:rPr>
              <a:t>6- تعیینی و تخییری</a:t>
            </a:r>
            <a:endParaRPr lang="en-US" sz="2000" b="1" dirty="0">
              <a:cs typeface="B Titr" pitchFamily="2" charset="-78"/>
            </a:endParaRPr>
          </a:p>
        </p:txBody>
      </p:sp>
      <p:sp>
        <p:nvSpPr>
          <p:cNvPr id="10284" name="Text Box 44"/>
          <p:cNvSpPr txBox="1">
            <a:spLocks noChangeArrowheads="1"/>
          </p:cNvSpPr>
          <p:nvPr/>
        </p:nvSpPr>
        <p:spPr bwMode="gray">
          <a:xfrm>
            <a:off x="453405" y="3622685"/>
            <a:ext cx="1963999"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3" action="ppaction://hlinksldjump"/>
              </a:rPr>
              <a:t>7- تعبدی و توصلی</a:t>
            </a:r>
            <a:endParaRPr lang="en-US" sz="2000" b="1" dirty="0">
              <a:cs typeface="B Titr" pitchFamily="2" charset="-78"/>
            </a:endParaRPr>
          </a:p>
        </p:txBody>
      </p:sp>
      <p:sp>
        <p:nvSpPr>
          <p:cNvPr id="10285" name="Text Box 45"/>
          <p:cNvSpPr txBox="1">
            <a:spLocks noChangeArrowheads="1"/>
          </p:cNvSpPr>
          <p:nvPr/>
        </p:nvSpPr>
        <p:spPr bwMode="gray">
          <a:xfrm>
            <a:off x="191147" y="4308485"/>
            <a:ext cx="2526653"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4" action="ppaction://hlinksldjump"/>
              </a:rPr>
              <a:t>اصل در واجبات عند الشک</a:t>
            </a:r>
            <a:endParaRPr lang="en-US" sz="2000" b="1" dirty="0">
              <a:cs typeface="B Titr" pitchFamily="2" charset="-78"/>
            </a:endParaRPr>
          </a:p>
        </p:txBody>
      </p:sp>
      <p:sp>
        <p:nvSpPr>
          <p:cNvPr id="10274" name="AutoShape 34"/>
          <p:cNvSpPr>
            <a:spLocks noChangeArrowheads="1"/>
          </p:cNvSpPr>
          <p:nvPr/>
        </p:nvSpPr>
        <p:spPr bwMode="gray">
          <a:xfrm>
            <a:off x="6400801" y="4024322"/>
            <a:ext cx="2528919"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75" name="AutoShape 35"/>
          <p:cNvSpPr>
            <a:spLocks noChangeArrowheads="1"/>
          </p:cNvSpPr>
          <p:nvPr/>
        </p:nvSpPr>
        <p:spPr bwMode="gray">
          <a:xfrm>
            <a:off x="6400801" y="3338522"/>
            <a:ext cx="2528919"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76" name="AutoShape 36"/>
          <p:cNvSpPr>
            <a:spLocks noChangeArrowheads="1"/>
          </p:cNvSpPr>
          <p:nvPr/>
        </p:nvSpPr>
        <p:spPr bwMode="gray">
          <a:xfrm>
            <a:off x="6400801" y="2652722"/>
            <a:ext cx="2528919"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86" name="Text Box 46"/>
          <p:cNvSpPr txBox="1">
            <a:spLocks noChangeArrowheads="1"/>
          </p:cNvSpPr>
          <p:nvPr/>
        </p:nvSpPr>
        <p:spPr bwMode="gray">
          <a:xfrm>
            <a:off x="6493718" y="2936885"/>
            <a:ext cx="2141932" cy="400110"/>
          </a:xfrm>
          <a:prstGeom prst="rect">
            <a:avLst/>
          </a:prstGeom>
          <a:noFill/>
          <a:ln w="9525">
            <a:noFill/>
            <a:miter lim="800000"/>
            <a:headEnd/>
            <a:tailEnd/>
          </a:ln>
          <a:effectLst/>
        </p:spPr>
        <p:txBody>
          <a:bodyPr wrap="none">
            <a:spAutoFit/>
          </a:bodyPr>
          <a:lstStyle/>
          <a:p>
            <a:r>
              <a:rPr lang="fa-IR" sz="2000" b="1" dirty="0" smtClean="0">
                <a:solidFill>
                  <a:srgbClr val="001D3A"/>
                </a:solidFill>
                <a:cs typeface="B Titr" pitchFamily="2" charset="-78"/>
                <a:hlinkClick r:id="rId5" action="ppaction://hlinksldjump"/>
              </a:rPr>
              <a:t>2- موقت و غیر موقت</a:t>
            </a:r>
            <a:endParaRPr lang="en-US" sz="2000" b="1" dirty="0">
              <a:solidFill>
                <a:srgbClr val="001D3A"/>
              </a:solidFill>
              <a:cs typeface="B Titr" pitchFamily="2" charset="-78"/>
            </a:endParaRPr>
          </a:p>
        </p:txBody>
      </p:sp>
      <p:sp>
        <p:nvSpPr>
          <p:cNvPr id="10287" name="Text Box 47"/>
          <p:cNvSpPr txBox="1">
            <a:spLocks noChangeArrowheads="1"/>
          </p:cNvSpPr>
          <p:nvPr/>
        </p:nvSpPr>
        <p:spPr bwMode="gray">
          <a:xfrm>
            <a:off x="6861108" y="3622685"/>
            <a:ext cx="1782859" cy="400110"/>
          </a:xfrm>
          <a:prstGeom prst="rect">
            <a:avLst/>
          </a:prstGeom>
          <a:noFill/>
          <a:ln w="9525">
            <a:noFill/>
            <a:miter lim="800000"/>
            <a:headEnd/>
            <a:tailEnd/>
          </a:ln>
          <a:effectLst/>
        </p:spPr>
        <p:txBody>
          <a:bodyPr wrap="none">
            <a:spAutoFit/>
          </a:bodyPr>
          <a:lstStyle/>
          <a:p>
            <a:r>
              <a:rPr lang="fa-IR" sz="2000" b="1" dirty="0" smtClean="0">
                <a:solidFill>
                  <a:srgbClr val="001D3A"/>
                </a:solidFill>
                <a:cs typeface="B Titr" pitchFamily="2" charset="-78"/>
                <a:hlinkClick r:id="rId6" action="ppaction://hlinksldjump"/>
              </a:rPr>
              <a:t>3- نفسی و غیری</a:t>
            </a:r>
            <a:endParaRPr lang="en-US" sz="2000" b="1" dirty="0">
              <a:solidFill>
                <a:srgbClr val="001D3A"/>
              </a:solidFill>
              <a:cs typeface="B Titr" pitchFamily="2" charset="-78"/>
            </a:endParaRPr>
          </a:p>
        </p:txBody>
      </p:sp>
      <p:sp>
        <p:nvSpPr>
          <p:cNvPr id="10288" name="Text Box 48"/>
          <p:cNvSpPr txBox="1">
            <a:spLocks noChangeArrowheads="1"/>
          </p:cNvSpPr>
          <p:nvPr/>
        </p:nvSpPr>
        <p:spPr bwMode="gray">
          <a:xfrm>
            <a:off x="6925228" y="4308485"/>
            <a:ext cx="1718739" cy="400110"/>
          </a:xfrm>
          <a:prstGeom prst="rect">
            <a:avLst/>
          </a:prstGeom>
          <a:noFill/>
          <a:ln w="9525">
            <a:noFill/>
            <a:miter lim="800000"/>
            <a:headEnd/>
            <a:tailEnd/>
          </a:ln>
          <a:effectLst/>
        </p:spPr>
        <p:txBody>
          <a:bodyPr wrap="none">
            <a:spAutoFit/>
          </a:bodyPr>
          <a:lstStyle/>
          <a:p>
            <a:r>
              <a:rPr lang="fa-IR" sz="2000" b="1" dirty="0" smtClean="0">
                <a:solidFill>
                  <a:srgbClr val="001D3A"/>
                </a:solidFill>
                <a:cs typeface="B Titr" pitchFamily="2" charset="-78"/>
                <a:hlinkClick r:id="rId7" action="ppaction://hlinksldjump"/>
              </a:rPr>
              <a:t>4- اصلی و تبعی</a:t>
            </a:r>
            <a:endParaRPr lang="en-US" sz="2000" b="1" dirty="0">
              <a:solidFill>
                <a:srgbClr val="001D3A"/>
              </a:solidFill>
              <a:cs typeface="B Titr" pitchFamily="2" charset="-78"/>
            </a:endParaRPr>
          </a:p>
        </p:txBody>
      </p:sp>
      <p:sp>
        <p:nvSpPr>
          <p:cNvPr id="33" name="AutoShape 36"/>
          <p:cNvSpPr>
            <a:spLocks noChangeArrowheads="1"/>
          </p:cNvSpPr>
          <p:nvPr/>
        </p:nvSpPr>
        <p:spPr bwMode="gray">
          <a:xfrm>
            <a:off x="6381777" y="1938334"/>
            <a:ext cx="2547943"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34" name="Text Box 46"/>
          <p:cNvSpPr txBox="1">
            <a:spLocks noChangeArrowheads="1"/>
          </p:cNvSpPr>
          <p:nvPr/>
        </p:nvSpPr>
        <p:spPr bwMode="gray">
          <a:xfrm>
            <a:off x="6698414" y="2222497"/>
            <a:ext cx="1909497" cy="400110"/>
          </a:xfrm>
          <a:prstGeom prst="rect">
            <a:avLst/>
          </a:prstGeom>
          <a:noFill/>
          <a:ln w="9525">
            <a:noFill/>
            <a:miter lim="800000"/>
            <a:headEnd/>
            <a:tailEnd/>
          </a:ln>
          <a:effectLst/>
        </p:spPr>
        <p:txBody>
          <a:bodyPr wrap="none">
            <a:spAutoFit/>
          </a:bodyPr>
          <a:lstStyle/>
          <a:p>
            <a:r>
              <a:rPr lang="fa-IR" sz="2000" b="1" dirty="0" smtClean="0">
                <a:solidFill>
                  <a:srgbClr val="001D3A"/>
                </a:solidFill>
                <a:cs typeface="B Titr" pitchFamily="2" charset="-78"/>
                <a:hlinkClick r:id="rId8" action="ppaction://hlinksldjump"/>
              </a:rPr>
              <a:t>1- مطلق و مشروط</a:t>
            </a:r>
            <a:endParaRPr lang="en-US" sz="2000" b="1" dirty="0">
              <a:solidFill>
                <a:srgbClr val="001D3A"/>
              </a:solidFill>
              <a:cs typeface="B Titr" pitchFamily="2" charset="-78"/>
            </a:endParaRPr>
          </a:p>
        </p:txBody>
      </p:sp>
      <p:sp>
        <p:nvSpPr>
          <p:cNvPr id="35" name="AutoShape 33"/>
          <p:cNvSpPr>
            <a:spLocks noChangeArrowheads="1"/>
          </p:cNvSpPr>
          <p:nvPr/>
        </p:nvSpPr>
        <p:spPr bwMode="gray">
          <a:xfrm>
            <a:off x="285721" y="1962152"/>
            <a:ext cx="2471743" cy="76200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36" name="Text Box 43"/>
          <p:cNvSpPr txBox="1">
            <a:spLocks noChangeArrowheads="1"/>
          </p:cNvSpPr>
          <p:nvPr/>
        </p:nvSpPr>
        <p:spPr bwMode="gray">
          <a:xfrm>
            <a:off x="646001" y="2246315"/>
            <a:ext cx="1782859"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9" action="ppaction://hlinksldjump"/>
              </a:rPr>
              <a:t>5- عینی و کفایی</a:t>
            </a:r>
            <a:endParaRPr lang="en-US" sz="2000" b="1" dirty="0">
              <a:cs typeface="B Titr" pitchFamily="2" charset="-78"/>
            </a:endParaRPr>
          </a:p>
        </p:txBody>
      </p:sp>
      <p:sp>
        <p:nvSpPr>
          <p:cNvPr id="28" name="Action Button: Return 27">
            <a:hlinkClick r:id="rId10" action="ppaction://hlinksldjump" highlightClick="1"/>
          </p:cNvPr>
          <p:cNvSpPr/>
          <p:nvPr/>
        </p:nvSpPr>
        <p:spPr bwMode="auto">
          <a:xfrm>
            <a:off x="4857752" y="2643183"/>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10271"/>
                                        </p:tgtEl>
                                        <p:attrNameLst>
                                          <p:attrName>style.visibility</p:attrName>
                                        </p:attrNameLst>
                                      </p:cBhvr>
                                      <p:to>
                                        <p:strVal val="visible"/>
                                      </p:to>
                                    </p:set>
                                    <p:anim from="(-#ppt_w/2)" to="(#ppt_x)" calcmode="lin" valueType="num">
                                      <p:cBhvr>
                                        <p:cTn id="13" dur="600" fill="hold">
                                          <p:stCondLst>
                                            <p:cond delay="0"/>
                                          </p:stCondLst>
                                        </p:cTn>
                                        <p:tgtEl>
                                          <p:spTgt spid="10271"/>
                                        </p:tgtEl>
                                        <p:attrNameLst>
                                          <p:attrName>ppt_x</p:attrName>
                                        </p:attrNameLst>
                                      </p:cBhvr>
                                    </p:anim>
                                    <p:anim from="0" to="-1.0" calcmode="lin" valueType="num">
                                      <p:cBhvr>
                                        <p:cTn id="14" dur="200" decel="50000" autoRev="1" fill="hold">
                                          <p:stCondLst>
                                            <p:cond delay="600"/>
                                          </p:stCondLst>
                                        </p:cTn>
                                        <p:tgtEl>
                                          <p:spTgt spid="10271"/>
                                        </p:tgtEl>
                                        <p:attrNameLst>
                                          <p:attrName>xshear</p:attrName>
                                        </p:attrNameLst>
                                      </p:cBhvr>
                                    </p:anim>
                                    <p:animScale>
                                      <p:cBhvr>
                                        <p:cTn id="15" dur="200" decel="100000" autoRev="1" fill="hold">
                                          <p:stCondLst>
                                            <p:cond delay="600"/>
                                          </p:stCondLst>
                                        </p:cTn>
                                        <p:tgtEl>
                                          <p:spTgt spid="10271"/>
                                        </p:tgtEl>
                                      </p:cBhvr>
                                      <p:from x="100000" y="100000"/>
                                      <p:to x="80000" y="100000"/>
                                    </p:animScale>
                                    <p:anim by="(#ppt_h/3+#ppt_w*0.1)" calcmode="lin" valueType="num">
                                      <p:cBhvr additive="sum">
                                        <p:cTn id="16" dur="200" decel="100000" autoRev="1" fill="hold">
                                          <p:stCondLst>
                                            <p:cond delay="600"/>
                                          </p:stCondLst>
                                        </p:cTn>
                                        <p:tgtEl>
                                          <p:spTgt spid="10271"/>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10272"/>
                                        </p:tgtEl>
                                        <p:attrNameLst>
                                          <p:attrName>style.visibility</p:attrName>
                                        </p:attrNameLst>
                                      </p:cBhvr>
                                      <p:to>
                                        <p:strVal val="visible"/>
                                      </p:to>
                                    </p:set>
                                    <p:anim from="(-#ppt_w/2)" to="(#ppt_x)" calcmode="lin" valueType="num">
                                      <p:cBhvr>
                                        <p:cTn id="19" dur="600" fill="hold">
                                          <p:stCondLst>
                                            <p:cond delay="0"/>
                                          </p:stCondLst>
                                        </p:cTn>
                                        <p:tgtEl>
                                          <p:spTgt spid="10272"/>
                                        </p:tgtEl>
                                        <p:attrNameLst>
                                          <p:attrName>ppt_x</p:attrName>
                                        </p:attrNameLst>
                                      </p:cBhvr>
                                    </p:anim>
                                    <p:anim from="0" to="-1.0" calcmode="lin" valueType="num">
                                      <p:cBhvr>
                                        <p:cTn id="20" dur="200" decel="50000" autoRev="1" fill="hold">
                                          <p:stCondLst>
                                            <p:cond delay="600"/>
                                          </p:stCondLst>
                                        </p:cTn>
                                        <p:tgtEl>
                                          <p:spTgt spid="10272"/>
                                        </p:tgtEl>
                                        <p:attrNameLst>
                                          <p:attrName>xshear</p:attrName>
                                        </p:attrNameLst>
                                      </p:cBhvr>
                                    </p:anim>
                                    <p:animScale>
                                      <p:cBhvr>
                                        <p:cTn id="21" dur="200" decel="100000" autoRev="1" fill="hold">
                                          <p:stCondLst>
                                            <p:cond delay="600"/>
                                          </p:stCondLst>
                                        </p:cTn>
                                        <p:tgtEl>
                                          <p:spTgt spid="10272"/>
                                        </p:tgtEl>
                                      </p:cBhvr>
                                      <p:from x="100000" y="100000"/>
                                      <p:to x="80000" y="100000"/>
                                    </p:animScale>
                                    <p:anim by="(#ppt_h/3+#ppt_w*0.1)" calcmode="lin" valueType="num">
                                      <p:cBhvr additive="sum">
                                        <p:cTn id="22" dur="200" decel="100000" autoRev="1" fill="hold">
                                          <p:stCondLst>
                                            <p:cond delay="600"/>
                                          </p:stCondLst>
                                        </p:cTn>
                                        <p:tgtEl>
                                          <p:spTgt spid="10272"/>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10273"/>
                                        </p:tgtEl>
                                        <p:attrNameLst>
                                          <p:attrName>style.visibility</p:attrName>
                                        </p:attrNameLst>
                                      </p:cBhvr>
                                      <p:to>
                                        <p:strVal val="visible"/>
                                      </p:to>
                                    </p:set>
                                    <p:anim from="(-#ppt_w/2)" to="(#ppt_x)" calcmode="lin" valueType="num">
                                      <p:cBhvr>
                                        <p:cTn id="25" dur="600" fill="hold">
                                          <p:stCondLst>
                                            <p:cond delay="0"/>
                                          </p:stCondLst>
                                        </p:cTn>
                                        <p:tgtEl>
                                          <p:spTgt spid="10273"/>
                                        </p:tgtEl>
                                        <p:attrNameLst>
                                          <p:attrName>ppt_x</p:attrName>
                                        </p:attrNameLst>
                                      </p:cBhvr>
                                    </p:anim>
                                    <p:anim from="0" to="-1.0" calcmode="lin" valueType="num">
                                      <p:cBhvr>
                                        <p:cTn id="26" dur="200" decel="50000" autoRev="1" fill="hold">
                                          <p:stCondLst>
                                            <p:cond delay="600"/>
                                          </p:stCondLst>
                                        </p:cTn>
                                        <p:tgtEl>
                                          <p:spTgt spid="10273"/>
                                        </p:tgtEl>
                                        <p:attrNameLst>
                                          <p:attrName>xshear</p:attrName>
                                        </p:attrNameLst>
                                      </p:cBhvr>
                                    </p:anim>
                                    <p:animScale>
                                      <p:cBhvr>
                                        <p:cTn id="27" dur="200" decel="100000" autoRev="1" fill="hold">
                                          <p:stCondLst>
                                            <p:cond delay="600"/>
                                          </p:stCondLst>
                                        </p:cTn>
                                        <p:tgtEl>
                                          <p:spTgt spid="10273"/>
                                        </p:tgtEl>
                                      </p:cBhvr>
                                      <p:from x="100000" y="100000"/>
                                      <p:to x="80000" y="100000"/>
                                    </p:animScale>
                                    <p:anim by="(#ppt_h/3+#ppt_w*0.1)" calcmode="lin" valueType="num">
                                      <p:cBhvr additive="sum">
                                        <p:cTn id="28" dur="200" decel="100000" autoRev="1" fill="hold">
                                          <p:stCondLst>
                                            <p:cond delay="600"/>
                                          </p:stCondLst>
                                        </p:cTn>
                                        <p:tgtEl>
                                          <p:spTgt spid="10273"/>
                                        </p:tgtEl>
                                        <p:attrNameLst>
                                          <p:attrName>ppt_x</p:attrName>
                                        </p:attrNameLst>
                                      </p:cBhvr>
                                    </p:anim>
                                  </p:childTnLst>
                                </p:cTn>
                              </p:par>
                              <p:par>
                                <p:cTn id="29" presetID="34" presetClass="entr" presetSubtype="0" fill="hold" grpId="0" nodeType="withEffect">
                                  <p:stCondLst>
                                    <p:cond delay="0"/>
                                  </p:stCondLst>
                                  <p:childTnLst>
                                    <p:set>
                                      <p:cBhvr>
                                        <p:cTn id="30" dur="1" fill="hold">
                                          <p:stCondLst>
                                            <p:cond delay="0"/>
                                          </p:stCondLst>
                                        </p:cTn>
                                        <p:tgtEl>
                                          <p:spTgt spid="10283"/>
                                        </p:tgtEl>
                                        <p:attrNameLst>
                                          <p:attrName>style.visibility</p:attrName>
                                        </p:attrNameLst>
                                      </p:cBhvr>
                                      <p:to>
                                        <p:strVal val="visible"/>
                                      </p:to>
                                    </p:set>
                                    <p:anim from="(-#ppt_w/2)" to="(#ppt_x)" calcmode="lin" valueType="num">
                                      <p:cBhvr>
                                        <p:cTn id="31" dur="600" fill="hold">
                                          <p:stCondLst>
                                            <p:cond delay="0"/>
                                          </p:stCondLst>
                                        </p:cTn>
                                        <p:tgtEl>
                                          <p:spTgt spid="10283"/>
                                        </p:tgtEl>
                                        <p:attrNameLst>
                                          <p:attrName>ppt_x</p:attrName>
                                        </p:attrNameLst>
                                      </p:cBhvr>
                                    </p:anim>
                                    <p:anim from="0" to="-1.0" calcmode="lin" valueType="num">
                                      <p:cBhvr>
                                        <p:cTn id="32" dur="200" decel="50000" autoRev="1" fill="hold">
                                          <p:stCondLst>
                                            <p:cond delay="600"/>
                                          </p:stCondLst>
                                        </p:cTn>
                                        <p:tgtEl>
                                          <p:spTgt spid="10283"/>
                                        </p:tgtEl>
                                        <p:attrNameLst>
                                          <p:attrName>xshear</p:attrName>
                                        </p:attrNameLst>
                                      </p:cBhvr>
                                    </p:anim>
                                    <p:animScale>
                                      <p:cBhvr>
                                        <p:cTn id="33" dur="200" decel="100000" autoRev="1" fill="hold">
                                          <p:stCondLst>
                                            <p:cond delay="600"/>
                                          </p:stCondLst>
                                        </p:cTn>
                                        <p:tgtEl>
                                          <p:spTgt spid="10283"/>
                                        </p:tgtEl>
                                      </p:cBhvr>
                                      <p:from x="100000" y="100000"/>
                                      <p:to x="80000" y="100000"/>
                                    </p:animScale>
                                    <p:anim by="(#ppt_h/3+#ppt_w*0.1)" calcmode="lin" valueType="num">
                                      <p:cBhvr additive="sum">
                                        <p:cTn id="34" dur="200" decel="100000" autoRev="1" fill="hold">
                                          <p:stCondLst>
                                            <p:cond delay="600"/>
                                          </p:stCondLst>
                                        </p:cTn>
                                        <p:tgtEl>
                                          <p:spTgt spid="10283"/>
                                        </p:tgtEl>
                                        <p:attrNameLst>
                                          <p:attrName>ppt_x</p:attrName>
                                        </p:attrNameLst>
                                      </p:cBhvr>
                                    </p:anim>
                                  </p:childTnLst>
                                </p:cTn>
                              </p:par>
                              <p:par>
                                <p:cTn id="35" presetID="34" presetClass="entr" presetSubtype="0" fill="hold" grpId="0" nodeType="withEffect">
                                  <p:stCondLst>
                                    <p:cond delay="0"/>
                                  </p:stCondLst>
                                  <p:childTnLst>
                                    <p:set>
                                      <p:cBhvr>
                                        <p:cTn id="36" dur="1" fill="hold">
                                          <p:stCondLst>
                                            <p:cond delay="0"/>
                                          </p:stCondLst>
                                        </p:cTn>
                                        <p:tgtEl>
                                          <p:spTgt spid="10284"/>
                                        </p:tgtEl>
                                        <p:attrNameLst>
                                          <p:attrName>style.visibility</p:attrName>
                                        </p:attrNameLst>
                                      </p:cBhvr>
                                      <p:to>
                                        <p:strVal val="visible"/>
                                      </p:to>
                                    </p:set>
                                    <p:anim from="(-#ppt_w/2)" to="(#ppt_x)" calcmode="lin" valueType="num">
                                      <p:cBhvr>
                                        <p:cTn id="37" dur="600" fill="hold">
                                          <p:stCondLst>
                                            <p:cond delay="0"/>
                                          </p:stCondLst>
                                        </p:cTn>
                                        <p:tgtEl>
                                          <p:spTgt spid="10284"/>
                                        </p:tgtEl>
                                        <p:attrNameLst>
                                          <p:attrName>ppt_x</p:attrName>
                                        </p:attrNameLst>
                                      </p:cBhvr>
                                    </p:anim>
                                    <p:anim from="0" to="-1.0" calcmode="lin" valueType="num">
                                      <p:cBhvr>
                                        <p:cTn id="38" dur="200" decel="50000" autoRev="1" fill="hold">
                                          <p:stCondLst>
                                            <p:cond delay="600"/>
                                          </p:stCondLst>
                                        </p:cTn>
                                        <p:tgtEl>
                                          <p:spTgt spid="10284"/>
                                        </p:tgtEl>
                                        <p:attrNameLst>
                                          <p:attrName>xshear</p:attrName>
                                        </p:attrNameLst>
                                      </p:cBhvr>
                                    </p:anim>
                                    <p:animScale>
                                      <p:cBhvr>
                                        <p:cTn id="39" dur="200" decel="100000" autoRev="1" fill="hold">
                                          <p:stCondLst>
                                            <p:cond delay="600"/>
                                          </p:stCondLst>
                                        </p:cTn>
                                        <p:tgtEl>
                                          <p:spTgt spid="10284"/>
                                        </p:tgtEl>
                                      </p:cBhvr>
                                      <p:from x="100000" y="100000"/>
                                      <p:to x="80000" y="100000"/>
                                    </p:animScale>
                                    <p:anim by="(#ppt_h/3+#ppt_w*0.1)" calcmode="lin" valueType="num">
                                      <p:cBhvr additive="sum">
                                        <p:cTn id="40" dur="200" decel="100000" autoRev="1" fill="hold">
                                          <p:stCondLst>
                                            <p:cond delay="600"/>
                                          </p:stCondLst>
                                        </p:cTn>
                                        <p:tgtEl>
                                          <p:spTgt spid="10284"/>
                                        </p:tgtEl>
                                        <p:attrNameLst>
                                          <p:attrName>ppt_x</p:attrName>
                                        </p:attrNameLst>
                                      </p:cBhvr>
                                    </p:anim>
                                  </p:childTnLst>
                                </p:cTn>
                              </p:par>
                              <p:par>
                                <p:cTn id="41" presetID="34" presetClass="entr" presetSubtype="0" fill="hold" grpId="0" nodeType="withEffect">
                                  <p:stCondLst>
                                    <p:cond delay="0"/>
                                  </p:stCondLst>
                                  <p:childTnLst>
                                    <p:set>
                                      <p:cBhvr>
                                        <p:cTn id="42" dur="1" fill="hold">
                                          <p:stCondLst>
                                            <p:cond delay="0"/>
                                          </p:stCondLst>
                                        </p:cTn>
                                        <p:tgtEl>
                                          <p:spTgt spid="10285"/>
                                        </p:tgtEl>
                                        <p:attrNameLst>
                                          <p:attrName>style.visibility</p:attrName>
                                        </p:attrNameLst>
                                      </p:cBhvr>
                                      <p:to>
                                        <p:strVal val="visible"/>
                                      </p:to>
                                    </p:set>
                                    <p:anim from="(-#ppt_w/2)" to="(#ppt_x)" calcmode="lin" valueType="num">
                                      <p:cBhvr>
                                        <p:cTn id="43" dur="600" fill="hold">
                                          <p:stCondLst>
                                            <p:cond delay="0"/>
                                          </p:stCondLst>
                                        </p:cTn>
                                        <p:tgtEl>
                                          <p:spTgt spid="10285"/>
                                        </p:tgtEl>
                                        <p:attrNameLst>
                                          <p:attrName>ppt_x</p:attrName>
                                        </p:attrNameLst>
                                      </p:cBhvr>
                                    </p:anim>
                                    <p:anim from="0" to="-1.0" calcmode="lin" valueType="num">
                                      <p:cBhvr>
                                        <p:cTn id="44" dur="200" decel="50000" autoRev="1" fill="hold">
                                          <p:stCondLst>
                                            <p:cond delay="600"/>
                                          </p:stCondLst>
                                        </p:cTn>
                                        <p:tgtEl>
                                          <p:spTgt spid="10285"/>
                                        </p:tgtEl>
                                        <p:attrNameLst>
                                          <p:attrName>xshear</p:attrName>
                                        </p:attrNameLst>
                                      </p:cBhvr>
                                    </p:anim>
                                    <p:animScale>
                                      <p:cBhvr>
                                        <p:cTn id="45" dur="200" decel="100000" autoRev="1" fill="hold">
                                          <p:stCondLst>
                                            <p:cond delay="600"/>
                                          </p:stCondLst>
                                        </p:cTn>
                                        <p:tgtEl>
                                          <p:spTgt spid="10285"/>
                                        </p:tgtEl>
                                      </p:cBhvr>
                                      <p:from x="100000" y="100000"/>
                                      <p:to x="80000" y="100000"/>
                                    </p:animScale>
                                    <p:anim by="(#ppt_h/3+#ppt_w*0.1)" calcmode="lin" valueType="num">
                                      <p:cBhvr additive="sum">
                                        <p:cTn id="46" dur="200" decel="100000" autoRev="1" fill="hold">
                                          <p:stCondLst>
                                            <p:cond delay="600"/>
                                          </p:stCondLst>
                                        </p:cTn>
                                        <p:tgtEl>
                                          <p:spTgt spid="10285"/>
                                        </p:tgtEl>
                                        <p:attrNameLst>
                                          <p:attrName>ppt_x</p:attrName>
                                        </p:attrNameLst>
                                      </p:cBhvr>
                                    </p:anim>
                                  </p:childTnLst>
                                </p:cTn>
                              </p:par>
                              <p:par>
                                <p:cTn id="47" presetID="34" presetClass="entr" presetSubtype="0" fill="hold" grpId="0" nodeType="withEffect">
                                  <p:stCondLst>
                                    <p:cond delay="0"/>
                                  </p:stCondLst>
                                  <p:childTnLst>
                                    <p:set>
                                      <p:cBhvr>
                                        <p:cTn id="48" dur="1" fill="hold">
                                          <p:stCondLst>
                                            <p:cond delay="0"/>
                                          </p:stCondLst>
                                        </p:cTn>
                                        <p:tgtEl>
                                          <p:spTgt spid="10274"/>
                                        </p:tgtEl>
                                        <p:attrNameLst>
                                          <p:attrName>style.visibility</p:attrName>
                                        </p:attrNameLst>
                                      </p:cBhvr>
                                      <p:to>
                                        <p:strVal val="visible"/>
                                      </p:to>
                                    </p:set>
                                    <p:anim from="(-#ppt_w/2)" to="(#ppt_x)" calcmode="lin" valueType="num">
                                      <p:cBhvr>
                                        <p:cTn id="49" dur="600" fill="hold">
                                          <p:stCondLst>
                                            <p:cond delay="0"/>
                                          </p:stCondLst>
                                        </p:cTn>
                                        <p:tgtEl>
                                          <p:spTgt spid="10274"/>
                                        </p:tgtEl>
                                        <p:attrNameLst>
                                          <p:attrName>ppt_x</p:attrName>
                                        </p:attrNameLst>
                                      </p:cBhvr>
                                    </p:anim>
                                    <p:anim from="0" to="-1.0" calcmode="lin" valueType="num">
                                      <p:cBhvr>
                                        <p:cTn id="50" dur="200" decel="50000" autoRev="1" fill="hold">
                                          <p:stCondLst>
                                            <p:cond delay="600"/>
                                          </p:stCondLst>
                                        </p:cTn>
                                        <p:tgtEl>
                                          <p:spTgt spid="10274"/>
                                        </p:tgtEl>
                                        <p:attrNameLst>
                                          <p:attrName>xshear</p:attrName>
                                        </p:attrNameLst>
                                      </p:cBhvr>
                                    </p:anim>
                                    <p:animScale>
                                      <p:cBhvr>
                                        <p:cTn id="51" dur="200" decel="100000" autoRev="1" fill="hold">
                                          <p:stCondLst>
                                            <p:cond delay="600"/>
                                          </p:stCondLst>
                                        </p:cTn>
                                        <p:tgtEl>
                                          <p:spTgt spid="10274"/>
                                        </p:tgtEl>
                                      </p:cBhvr>
                                      <p:from x="100000" y="100000"/>
                                      <p:to x="80000" y="100000"/>
                                    </p:animScale>
                                    <p:anim by="(#ppt_h/3+#ppt_w*0.1)" calcmode="lin" valueType="num">
                                      <p:cBhvr additive="sum">
                                        <p:cTn id="52" dur="200" decel="100000" autoRev="1" fill="hold">
                                          <p:stCondLst>
                                            <p:cond delay="600"/>
                                          </p:stCondLst>
                                        </p:cTn>
                                        <p:tgtEl>
                                          <p:spTgt spid="10274"/>
                                        </p:tgtEl>
                                        <p:attrNameLst>
                                          <p:attrName>ppt_x</p:attrName>
                                        </p:attrNameLst>
                                      </p:cBhvr>
                                    </p:anim>
                                  </p:childTnLst>
                                </p:cTn>
                              </p:par>
                              <p:par>
                                <p:cTn id="53" presetID="34" presetClass="entr" presetSubtype="0" fill="hold" grpId="0" nodeType="withEffect">
                                  <p:stCondLst>
                                    <p:cond delay="0"/>
                                  </p:stCondLst>
                                  <p:childTnLst>
                                    <p:set>
                                      <p:cBhvr>
                                        <p:cTn id="54" dur="1" fill="hold">
                                          <p:stCondLst>
                                            <p:cond delay="0"/>
                                          </p:stCondLst>
                                        </p:cTn>
                                        <p:tgtEl>
                                          <p:spTgt spid="10275"/>
                                        </p:tgtEl>
                                        <p:attrNameLst>
                                          <p:attrName>style.visibility</p:attrName>
                                        </p:attrNameLst>
                                      </p:cBhvr>
                                      <p:to>
                                        <p:strVal val="visible"/>
                                      </p:to>
                                    </p:set>
                                    <p:anim from="(-#ppt_w/2)" to="(#ppt_x)" calcmode="lin" valueType="num">
                                      <p:cBhvr>
                                        <p:cTn id="55" dur="600" fill="hold">
                                          <p:stCondLst>
                                            <p:cond delay="0"/>
                                          </p:stCondLst>
                                        </p:cTn>
                                        <p:tgtEl>
                                          <p:spTgt spid="10275"/>
                                        </p:tgtEl>
                                        <p:attrNameLst>
                                          <p:attrName>ppt_x</p:attrName>
                                        </p:attrNameLst>
                                      </p:cBhvr>
                                    </p:anim>
                                    <p:anim from="0" to="-1.0" calcmode="lin" valueType="num">
                                      <p:cBhvr>
                                        <p:cTn id="56" dur="200" decel="50000" autoRev="1" fill="hold">
                                          <p:stCondLst>
                                            <p:cond delay="600"/>
                                          </p:stCondLst>
                                        </p:cTn>
                                        <p:tgtEl>
                                          <p:spTgt spid="10275"/>
                                        </p:tgtEl>
                                        <p:attrNameLst>
                                          <p:attrName>xshear</p:attrName>
                                        </p:attrNameLst>
                                      </p:cBhvr>
                                    </p:anim>
                                    <p:animScale>
                                      <p:cBhvr>
                                        <p:cTn id="57" dur="200" decel="100000" autoRev="1" fill="hold">
                                          <p:stCondLst>
                                            <p:cond delay="600"/>
                                          </p:stCondLst>
                                        </p:cTn>
                                        <p:tgtEl>
                                          <p:spTgt spid="10275"/>
                                        </p:tgtEl>
                                      </p:cBhvr>
                                      <p:from x="100000" y="100000"/>
                                      <p:to x="80000" y="100000"/>
                                    </p:animScale>
                                    <p:anim by="(#ppt_h/3+#ppt_w*0.1)" calcmode="lin" valueType="num">
                                      <p:cBhvr additive="sum">
                                        <p:cTn id="58" dur="200" decel="100000" autoRev="1" fill="hold">
                                          <p:stCondLst>
                                            <p:cond delay="600"/>
                                          </p:stCondLst>
                                        </p:cTn>
                                        <p:tgtEl>
                                          <p:spTgt spid="10275"/>
                                        </p:tgtEl>
                                        <p:attrNameLst>
                                          <p:attrName>ppt_x</p:attrName>
                                        </p:attrNameLst>
                                      </p:cBhvr>
                                    </p:anim>
                                  </p:childTnLst>
                                </p:cTn>
                              </p:par>
                              <p:par>
                                <p:cTn id="59" presetID="34" presetClass="entr" presetSubtype="0" fill="hold" grpId="0" nodeType="withEffect">
                                  <p:stCondLst>
                                    <p:cond delay="0"/>
                                  </p:stCondLst>
                                  <p:childTnLst>
                                    <p:set>
                                      <p:cBhvr>
                                        <p:cTn id="60" dur="1" fill="hold">
                                          <p:stCondLst>
                                            <p:cond delay="0"/>
                                          </p:stCondLst>
                                        </p:cTn>
                                        <p:tgtEl>
                                          <p:spTgt spid="10276"/>
                                        </p:tgtEl>
                                        <p:attrNameLst>
                                          <p:attrName>style.visibility</p:attrName>
                                        </p:attrNameLst>
                                      </p:cBhvr>
                                      <p:to>
                                        <p:strVal val="visible"/>
                                      </p:to>
                                    </p:set>
                                    <p:anim from="(-#ppt_w/2)" to="(#ppt_x)" calcmode="lin" valueType="num">
                                      <p:cBhvr>
                                        <p:cTn id="61" dur="600" fill="hold">
                                          <p:stCondLst>
                                            <p:cond delay="0"/>
                                          </p:stCondLst>
                                        </p:cTn>
                                        <p:tgtEl>
                                          <p:spTgt spid="10276"/>
                                        </p:tgtEl>
                                        <p:attrNameLst>
                                          <p:attrName>ppt_x</p:attrName>
                                        </p:attrNameLst>
                                      </p:cBhvr>
                                    </p:anim>
                                    <p:anim from="0" to="-1.0" calcmode="lin" valueType="num">
                                      <p:cBhvr>
                                        <p:cTn id="62" dur="200" decel="50000" autoRev="1" fill="hold">
                                          <p:stCondLst>
                                            <p:cond delay="600"/>
                                          </p:stCondLst>
                                        </p:cTn>
                                        <p:tgtEl>
                                          <p:spTgt spid="10276"/>
                                        </p:tgtEl>
                                        <p:attrNameLst>
                                          <p:attrName>xshear</p:attrName>
                                        </p:attrNameLst>
                                      </p:cBhvr>
                                    </p:anim>
                                    <p:animScale>
                                      <p:cBhvr>
                                        <p:cTn id="63" dur="200" decel="100000" autoRev="1" fill="hold">
                                          <p:stCondLst>
                                            <p:cond delay="600"/>
                                          </p:stCondLst>
                                        </p:cTn>
                                        <p:tgtEl>
                                          <p:spTgt spid="10276"/>
                                        </p:tgtEl>
                                      </p:cBhvr>
                                      <p:from x="100000" y="100000"/>
                                      <p:to x="80000" y="100000"/>
                                    </p:animScale>
                                    <p:anim by="(#ppt_h/3+#ppt_w*0.1)" calcmode="lin" valueType="num">
                                      <p:cBhvr additive="sum">
                                        <p:cTn id="64" dur="200" decel="100000" autoRev="1" fill="hold">
                                          <p:stCondLst>
                                            <p:cond delay="600"/>
                                          </p:stCondLst>
                                        </p:cTn>
                                        <p:tgtEl>
                                          <p:spTgt spid="10276"/>
                                        </p:tgtEl>
                                        <p:attrNameLst>
                                          <p:attrName>ppt_x</p:attrName>
                                        </p:attrNameLst>
                                      </p:cBhvr>
                                    </p:anim>
                                  </p:childTnLst>
                                </p:cTn>
                              </p:par>
                              <p:par>
                                <p:cTn id="65" presetID="34" presetClass="entr" presetSubtype="0" fill="hold" grpId="0" nodeType="withEffect">
                                  <p:stCondLst>
                                    <p:cond delay="0"/>
                                  </p:stCondLst>
                                  <p:childTnLst>
                                    <p:set>
                                      <p:cBhvr>
                                        <p:cTn id="66" dur="1" fill="hold">
                                          <p:stCondLst>
                                            <p:cond delay="0"/>
                                          </p:stCondLst>
                                        </p:cTn>
                                        <p:tgtEl>
                                          <p:spTgt spid="10286"/>
                                        </p:tgtEl>
                                        <p:attrNameLst>
                                          <p:attrName>style.visibility</p:attrName>
                                        </p:attrNameLst>
                                      </p:cBhvr>
                                      <p:to>
                                        <p:strVal val="visible"/>
                                      </p:to>
                                    </p:set>
                                    <p:anim from="(-#ppt_w/2)" to="(#ppt_x)" calcmode="lin" valueType="num">
                                      <p:cBhvr>
                                        <p:cTn id="67" dur="600" fill="hold">
                                          <p:stCondLst>
                                            <p:cond delay="0"/>
                                          </p:stCondLst>
                                        </p:cTn>
                                        <p:tgtEl>
                                          <p:spTgt spid="10286"/>
                                        </p:tgtEl>
                                        <p:attrNameLst>
                                          <p:attrName>ppt_x</p:attrName>
                                        </p:attrNameLst>
                                      </p:cBhvr>
                                    </p:anim>
                                    <p:anim from="0" to="-1.0" calcmode="lin" valueType="num">
                                      <p:cBhvr>
                                        <p:cTn id="68" dur="200" decel="50000" autoRev="1" fill="hold">
                                          <p:stCondLst>
                                            <p:cond delay="600"/>
                                          </p:stCondLst>
                                        </p:cTn>
                                        <p:tgtEl>
                                          <p:spTgt spid="10286"/>
                                        </p:tgtEl>
                                        <p:attrNameLst>
                                          <p:attrName>xshear</p:attrName>
                                        </p:attrNameLst>
                                      </p:cBhvr>
                                    </p:anim>
                                    <p:animScale>
                                      <p:cBhvr>
                                        <p:cTn id="69" dur="200" decel="100000" autoRev="1" fill="hold">
                                          <p:stCondLst>
                                            <p:cond delay="600"/>
                                          </p:stCondLst>
                                        </p:cTn>
                                        <p:tgtEl>
                                          <p:spTgt spid="10286"/>
                                        </p:tgtEl>
                                      </p:cBhvr>
                                      <p:from x="100000" y="100000"/>
                                      <p:to x="80000" y="100000"/>
                                    </p:animScale>
                                    <p:anim by="(#ppt_h/3+#ppt_w*0.1)" calcmode="lin" valueType="num">
                                      <p:cBhvr additive="sum">
                                        <p:cTn id="70" dur="200" decel="100000" autoRev="1" fill="hold">
                                          <p:stCondLst>
                                            <p:cond delay="600"/>
                                          </p:stCondLst>
                                        </p:cTn>
                                        <p:tgtEl>
                                          <p:spTgt spid="10286"/>
                                        </p:tgtEl>
                                        <p:attrNameLst>
                                          <p:attrName>ppt_x</p:attrName>
                                        </p:attrNameLst>
                                      </p:cBhvr>
                                    </p:anim>
                                  </p:childTnLst>
                                </p:cTn>
                              </p:par>
                              <p:par>
                                <p:cTn id="71" presetID="34" presetClass="entr" presetSubtype="0" fill="hold" grpId="0" nodeType="withEffect">
                                  <p:stCondLst>
                                    <p:cond delay="0"/>
                                  </p:stCondLst>
                                  <p:childTnLst>
                                    <p:set>
                                      <p:cBhvr>
                                        <p:cTn id="72" dur="1" fill="hold">
                                          <p:stCondLst>
                                            <p:cond delay="0"/>
                                          </p:stCondLst>
                                        </p:cTn>
                                        <p:tgtEl>
                                          <p:spTgt spid="10287"/>
                                        </p:tgtEl>
                                        <p:attrNameLst>
                                          <p:attrName>style.visibility</p:attrName>
                                        </p:attrNameLst>
                                      </p:cBhvr>
                                      <p:to>
                                        <p:strVal val="visible"/>
                                      </p:to>
                                    </p:set>
                                    <p:anim from="(-#ppt_w/2)" to="(#ppt_x)" calcmode="lin" valueType="num">
                                      <p:cBhvr>
                                        <p:cTn id="73" dur="600" fill="hold">
                                          <p:stCondLst>
                                            <p:cond delay="0"/>
                                          </p:stCondLst>
                                        </p:cTn>
                                        <p:tgtEl>
                                          <p:spTgt spid="10287"/>
                                        </p:tgtEl>
                                        <p:attrNameLst>
                                          <p:attrName>ppt_x</p:attrName>
                                        </p:attrNameLst>
                                      </p:cBhvr>
                                    </p:anim>
                                    <p:anim from="0" to="-1.0" calcmode="lin" valueType="num">
                                      <p:cBhvr>
                                        <p:cTn id="74" dur="200" decel="50000" autoRev="1" fill="hold">
                                          <p:stCondLst>
                                            <p:cond delay="600"/>
                                          </p:stCondLst>
                                        </p:cTn>
                                        <p:tgtEl>
                                          <p:spTgt spid="10287"/>
                                        </p:tgtEl>
                                        <p:attrNameLst>
                                          <p:attrName>xshear</p:attrName>
                                        </p:attrNameLst>
                                      </p:cBhvr>
                                    </p:anim>
                                    <p:animScale>
                                      <p:cBhvr>
                                        <p:cTn id="75" dur="200" decel="100000" autoRev="1" fill="hold">
                                          <p:stCondLst>
                                            <p:cond delay="600"/>
                                          </p:stCondLst>
                                        </p:cTn>
                                        <p:tgtEl>
                                          <p:spTgt spid="10287"/>
                                        </p:tgtEl>
                                      </p:cBhvr>
                                      <p:from x="100000" y="100000"/>
                                      <p:to x="80000" y="100000"/>
                                    </p:animScale>
                                    <p:anim by="(#ppt_h/3+#ppt_w*0.1)" calcmode="lin" valueType="num">
                                      <p:cBhvr additive="sum">
                                        <p:cTn id="76" dur="200" decel="100000" autoRev="1" fill="hold">
                                          <p:stCondLst>
                                            <p:cond delay="600"/>
                                          </p:stCondLst>
                                        </p:cTn>
                                        <p:tgtEl>
                                          <p:spTgt spid="10287"/>
                                        </p:tgtEl>
                                        <p:attrNameLst>
                                          <p:attrName>ppt_x</p:attrName>
                                        </p:attrNameLst>
                                      </p:cBhvr>
                                    </p:anim>
                                  </p:childTnLst>
                                </p:cTn>
                              </p:par>
                              <p:par>
                                <p:cTn id="77" presetID="34" presetClass="entr" presetSubtype="0" fill="hold" grpId="0" nodeType="withEffect">
                                  <p:stCondLst>
                                    <p:cond delay="0"/>
                                  </p:stCondLst>
                                  <p:childTnLst>
                                    <p:set>
                                      <p:cBhvr>
                                        <p:cTn id="78" dur="1" fill="hold">
                                          <p:stCondLst>
                                            <p:cond delay="0"/>
                                          </p:stCondLst>
                                        </p:cTn>
                                        <p:tgtEl>
                                          <p:spTgt spid="10288"/>
                                        </p:tgtEl>
                                        <p:attrNameLst>
                                          <p:attrName>style.visibility</p:attrName>
                                        </p:attrNameLst>
                                      </p:cBhvr>
                                      <p:to>
                                        <p:strVal val="visible"/>
                                      </p:to>
                                    </p:set>
                                    <p:anim from="(-#ppt_w/2)" to="(#ppt_x)" calcmode="lin" valueType="num">
                                      <p:cBhvr>
                                        <p:cTn id="79" dur="600" fill="hold">
                                          <p:stCondLst>
                                            <p:cond delay="0"/>
                                          </p:stCondLst>
                                        </p:cTn>
                                        <p:tgtEl>
                                          <p:spTgt spid="10288"/>
                                        </p:tgtEl>
                                        <p:attrNameLst>
                                          <p:attrName>ppt_x</p:attrName>
                                        </p:attrNameLst>
                                      </p:cBhvr>
                                    </p:anim>
                                    <p:anim from="0" to="-1.0" calcmode="lin" valueType="num">
                                      <p:cBhvr>
                                        <p:cTn id="80" dur="200" decel="50000" autoRev="1" fill="hold">
                                          <p:stCondLst>
                                            <p:cond delay="600"/>
                                          </p:stCondLst>
                                        </p:cTn>
                                        <p:tgtEl>
                                          <p:spTgt spid="10288"/>
                                        </p:tgtEl>
                                        <p:attrNameLst>
                                          <p:attrName>xshear</p:attrName>
                                        </p:attrNameLst>
                                      </p:cBhvr>
                                    </p:anim>
                                    <p:animScale>
                                      <p:cBhvr>
                                        <p:cTn id="81" dur="200" decel="100000" autoRev="1" fill="hold">
                                          <p:stCondLst>
                                            <p:cond delay="600"/>
                                          </p:stCondLst>
                                        </p:cTn>
                                        <p:tgtEl>
                                          <p:spTgt spid="10288"/>
                                        </p:tgtEl>
                                      </p:cBhvr>
                                      <p:from x="100000" y="100000"/>
                                      <p:to x="80000" y="100000"/>
                                    </p:animScale>
                                    <p:anim by="(#ppt_h/3+#ppt_w*0.1)" calcmode="lin" valueType="num">
                                      <p:cBhvr additive="sum">
                                        <p:cTn id="82" dur="200" decel="100000" autoRev="1" fill="hold">
                                          <p:stCondLst>
                                            <p:cond delay="600"/>
                                          </p:stCondLst>
                                        </p:cTn>
                                        <p:tgtEl>
                                          <p:spTgt spid="10288"/>
                                        </p:tgtEl>
                                        <p:attrNameLst>
                                          <p:attrName>ppt_x</p:attrName>
                                        </p:attrNameLst>
                                      </p:cBhvr>
                                    </p:anim>
                                  </p:childTnLst>
                                </p:cTn>
                              </p:par>
                              <p:par>
                                <p:cTn id="83" presetID="34" presetClass="entr" presetSubtype="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anim from="(-#ppt_w/2)" to="(#ppt_x)" calcmode="lin" valueType="num">
                                      <p:cBhvr>
                                        <p:cTn id="85" dur="600" fill="hold">
                                          <p:stCondLst>
                                            <p:cond delay="0"/>
                                          </p:stCondLst>
                                        </p:cTn>
                                        <p:tgtEl>
                                          <p:spTgt spid="33"/>
                                        </p:tgtEl>
                                        <p:attrNameLst>
                                          <p:attrName>ppt_x</p:attrName>
                                        </p:attrNameLst>
                                      </p:cBhvr>
                                    </p:anim>
                                    <p:anim from="0" to="-1.0" calcmode="lin" valueType="num">
                                      <p:cBhvr>
                                        <p:cTn id="86" dur="200" decel="50000" autoRev="1" fill="hold">
                                          <p:stCondLst>
                                            <p:cond delay="600"/>
                                          </p:stCondLst>
                                        </p:cTn>
                                        <p:tgtEl>
                                          <p:spTgt spid="33"/>
                                        </p:tgtEl>
                                        <p:attrNameLst>
                                          <p:attrName>xshear</p:attrName>
                                        </p:attrNameLst>
                                      </p:cBhvr>
                                    </p:anim>
                                    <p:animScale>
                                      <p:cBhvr>
                                        <p:cTn id="87" dur="200" decel="100000" autoRev="1" fill="hold">
                                          <p:stCondLst>
                                            <p:cond delay="600"/>
                                          </p:stCondLst>
                                        </p:cTn>
                                        <p:tgtEl>
                                          <p:spTgt spid="33"/>
                                        </p:tgtEl>
                                      </p:cBhvr>
                                      <p:from x="100000" y="100000"/>
                                      <p:to x="80000" y="100000"/>
                                    </p:animScale>
                                    <p:anim by="(#ppt_h/3+#ppt_w*0.1)" calcmode="lin" valueType="num">
                                      <p:cBhvr additive="sum">
                                        <p:cTn id="88" dur="200" decel="100000" autoRev="1" fill="hold">
                                          <p:stCondLst>
                                            <p:cond delay="600"/>
                                          </p:stCondLst>
                                        </p:cTn>
                                        <p:tgtEl>
                                          <p:spTgt spid="33"/>
                                        </p:tgtEl>
                                        <p:attrNameLst>
                                          <p:attrName>ppt_x</p:attrName>
                                        </p:attrNameLst>
                                      </p:cBhvr>
                                    </p:anim>
                                  </p:childTnLst>
                                </p:cTn>
                              </p:par>
                              <p:par>
                                <p:cTn id="89" presetID="34" presetClass="entr" presetSubtype="0" fill="hold" grpId="0" nodeType="withEffect">
                                  <p:stCondLst>
                                    <p:cond delay="0"/>
                                  </p:stCondLst>
                                  <p:childTnLst>
                                    <p:set>
                                      <p:cBhvr>
                                        <p:cTn id="90" dur="1" fill="hold">
                                          <p:stCondLst>
                                            <p:cond delay="0"/>
                                          </p:stCondLst>
                                        </p:cTn>
                                        <p:tgtEl>
                                          <p:spTgt spid="34"/>
                                        </p:tgtEl>
                                        <p:attrNameLst>
                                          <p:attrName>style.visibility</p:attrName>
                                        </p:attrNameLst>
                                      </p:cBhvr>
                                      <p:to>
                                        <p:strVal val="visible"/>
                                      </p:to>
                                    </p:set>
                                    <p:anim from="(-#ppt_w/2)" to="(#ppt_x)" calcmode="lin" valueType="num">
                                      <p:cBhvr>
                                        <p:cTn id="91" dur="600" fill="hold">
                                          <p:stCondLst>
                                            <p:cond delay="0"/>
                                          </p:stCondLst>
                                        </p:cTn>
                                        <p:tgtEl>
                                          <p:spTgt spid="34"/>
                                        </p:tgtEl>
                                        <p:attrNameLst>
                                          <p:attrName>ppt_x</p:attrName>
                                        </p:attrNameLst>
                                      </p:cBhvr>
                                    </p:anim>
                                    <p:anim from="0" to="-1.0" calcmode="lin" valueType="num">
                                      <p:cBhvr>
                                        <p:cTn id="92" dur="200" decel="50000" autoRev="1" fill="hold">
                                          <p:stCondLst>
                                            <p:cond delay="600"/>
                                          </p:stCondLst>
                                        </p:cTn>
                                        <p:tgtEl>
                                          <p:spTgt spid="34"/>
                                        </p:tgtEl>
                                        <p:attrNameLst>
                                          <p:attrName>xshear</p:attrName>
                                        </p:attrNameLst>
                                      </p:cBhvr>
                                    </p:anim>
                                    <p:animScale>
                                      <p:cBhvr>
                                        <p:cTn id="93" dur="200" decel="100000" autoRev="1" fill="hold">
                                          <p:stCondLst>
                                            <p:cond delay="600"/>
                                          </p:stCondLst>
                                        </p:cTn>
                                        <p:tgtEl>
                                          <p:spTgt spid="34"/>
                                        </p:tgtEl>
                                      </p:cBhvr>
                                      <p:from x="100000" y="100000"/>
                                      <p:to x="80000" y="100000"/>
                                    </p:animScale>
                                    <p:anim by="(#ppt_h/3+#ppt_w*0.1)" calcmode="lin" valueType="num">
                                      <p:cBhvr additive="sum">
                                        <p:cTn id="94" dur="200" decel="100000" autoRev="1" fill="hold">
                                          <p:stCondLst>
                                            <p:cond delay="600"/>
                                          </p:stCondLst>
                                        </p:cTn>
                                        <p:tgtEl>
                                          <p:spTgt spid="34"/>
                                        </p:tgtEl>
                                        <p:attrNameLst>
                                          <p:attrName>ppt_x</p:attrName>
                                        </p:attrNameLst>
                                      </p:cBhvr>
                                    </p:anim>
                                  </p:childTnLst>
                                </p:cTn>
                              </p:par>
                              <p:par>
                                <p:cTn id="95" presetID="34" presetClass="entr" presetSubtype="0" fill="hold" grpId="0" nodeType="withEffect">
                                  <p:stCondLst>
                                    <p:cond delay="0"/>
                                  </p:stCondLst>
                                  <p:childTnLst>
                                    <p:set>
                                      <p:cBhvr>
                                        <p:cTn id="96" dur="1" fill="hold">
                                          <p:stCondLst>
                                            <p:cond delay="0"/>
                                          </p:stCondLst>
                                        </p:cTn>
                                        <p:tgtEl>
                                          <p:spTgt spid="35"/>
                                        </p:tgtEl>
                                        <p:attrNameLst>
                                          <p:attrName>style.visibility</p:attrName>
                                        </p:attrNameLst>
                                      </p:cBhvr>
                                      <p:to>
                                        <p:strVal val="visible"/>
                                      </p:to>
                                    </p:set>
                                    <p:anim from="(-#ppt_w/2)" to="(#ppt_x)" calcmode="lin" valueType="num">
                                      <p:cBhvr>
                                        <p:cTn id="97" dur="600" fill="hold">
                                          <p:stCondLst>
                                            <p:cond delay="0"/>
                                          </p:stCondLst>
                                        </p:cTn>
                                        <p:tgtEl>
                                          <p:spTgt spid="35"/>
                                        </p:tgtEl>
                                        <p:attrNameLst>
                                          <p:attrName>ppt_x</p:attrName>
                                        </p:attrNameLst>
                                      </p:cBhvr>
                                    </p:anim>
                                    <p:anim from="0" to="-1.0" calcmode="lin" valueType="num">
                                      <p:cBhvr>
                                        <p:cTn id="98" dur="200" decel="50000" autoRev="1" fill="hold">
                                          <p:stCondLst>
                                            <p:cond delay="600"/>
                                          </p:stCondLst>
                                        </p:cTn>
                                        <p:tgtEl>
                                          <p:spTgt spid="35"/>
                                        </p:tgtEl>
                                        <p:attrNameLst>
                                          <p:attrName>xshear</p:attrName>
                                        </p:attrNameLst>
                                      </p:cBhvr>
                                    </p:anim>
                                    <p:animScale>
                                      <p:cBhvr>
                                        <p:cTn id="99" dur="200" decel="100000" autoRev="1" fill="hold">
                                          <p:stCondLst>
                                            <p:cond delay="600"/>
                                          </p:stCondLst>
                                        </p:cTn>
                                        <p:tgtEl>
                                          <p:spTgt spid="35"/>
                                        </p:tgtEl>
                                      </p:cBhvr>
                                      <p:from x="100000" y="100000"/>
                                      <p:to x="80000" y="100000"/>
                                    </p:animScale>
                                    <p:anim by="(#ppt_h/3+#ppt_w*0.1)" calcmode="lin" valueType="num">
                                      <p:cBhvr additive="sum">
                                        <p:cTn id="100" dur="200" decel="100000" autoRev="1" fill="hold">
                                          <p:stCondLst>
                                            <p:cond delay="600"/>
                                          </p:stCondLst>
                                        </p:cTn>
                                        <p:tgtEl>
                                          <p:spTgt spid="35"/>
                                        </p:tgtEl>
                                        <p:attrNameLst>
                                          <p:attrName>ppt_x</p:attrName>
                                        </p:attrNameLst>
                                      </p:cBhvr>
                                    </p:anim>
                                  </p:childTnLst>
                                </p:cTn>
                              </p:par>
                              <p:par>
                                <p:cTn id="101" presetID="34" presetClass="entr" presetSubtype="0" fill="hold" grpId="0" nodeType="withEffect">
                                  <p:stCondLst>
                                    <p:cond delay="0"/>
                                  </p:stCondLst>
                                  <p:childTnLst>
                                    <p:set>
                                      <p:cBhvr>
                                        <p:cTn id="102" dur="1" fill="hold">
                                          <p:stCondLst>
                                            <p:cond delay="0"/>
                                          </p:stCondLst>
                                        </p:cTn>
                                        <p:tgtEl>
                                          <p:spTgt spid="36"/>
                                        </p:tgtEl>
                                        <p:attrNameLst>
                                          <p:attrName>style.visibility</p:attrName>
                                        </p:attrNameLst>
                                      </p:cBhvr>
                                      <p:to>
                                        <p:strVal val="visible"/>
                                      </p:to>
                                    </p:set>
                                    <p:anim from="(-#ppt_w/2)" to="(#ppt_x)" calcmode="lin" valueType="num">
                                      <p:cBhvr>
                                        <p:cTn id="103" dur="600" fill="hold">
                                          <p:stCondLst>
                                            <p:cond delay="0"/>
                                          </p:stCondLst>
                                        </p:cTn>
                                        <p:tgtEl>
                                          <p:spTgt spid="36"/>
                                        </p:tgtEl>
                                        <p:attrNameLst>
                                          <p:attrName>ppt_x</p:attrName>
                                        </p:attrNameLst>
                                      </p:cBhvr>
                                    </p:anim>
                                    <p:anim from="0" to="-1.0" calcmode="lin" valueType="num">
                                      <p:cBhvr>
                                        <p:cTn id="104" dur="200" decel="50000" autoRev="1" fill="hold">
                                          <p:stCondLst>
                                            <p:cond delay="600"/>
                                          </p:stCondLst>
                                        </p:cTn>
                                        <p:tgtEl>
                                          <p:spTgt spid="36"/>
                                        </p:tgtEl>
                                        <p:attrNameLst>
                                          <p:attrName>xshear</p:attrName>
                                        </p:attrNameLst>
                                      </p:cBhvr>
                                    </p:anim>
                                    <p:animScale>
                                      <p:cBhvr>
                                        <p:cTn id="105" dur="200" decel="100000" autoRev="1" fill="hold">
                                          <p:stCondLst>
                                            <p:cond delay="600"/>
                                          </p:stCondLst>
                                        </p:cTn>
                                        <p:tgtEl>
                                          <p:spTgt spid="36"/>
                                        </p:tgtEl>
                                      </p:cBhvr>
                                      <p:from x="100000" y="100000"/>
                                      <p:to x="80000" y="100000"/>
                                    </p:animScale>
                                    <p:anim by="(#ppt_h/3+#ppt_w*0.1)" calcmode="lin" valueType="num">
                                      <p:cBhvr additive="sum">
                                        <p:cTn id="106" dur="200" decel="100000" autoRev="1" fill="hold">
                                          <p:stCondLst>
                                            <p:cond delay="600"/>
                                          </p:stCondLst>
                                        </p:cTn>
                                        <p:tgtEl>
                                          <p:spTgt spid="36"/>
                                        </p:tgtEl>
                                        <p:attrNameLst>
                                          <p:attrName>ppt_x</p:attrName>
                                        </p:attrNameLst>
                                      </p:cBhvr>
                                    </p:anim>
                                  </p:childTnLst>
                                </p:cTn>
                              </p:par>
                              <p:par>
                                <p:cTn id="107" presetID="34" presetClass="entr" presetSubtype="0" fill="hold" grpId="0" nodeType="withEffect">
                                  <p:stCondLst>
                                    <p:cond delay="0"/>
                                  </p:stCondLst>
                                  <p:childTnLst>
                                    <p:set>
                                      <p:cBhvr>
                                        <p:cTn id="108" dur="1" fill="hold">
                                          <p:stCondLst>
                                            <p:cond delay="0"/>
                                          </p:stCondLst>
                                        </p:cTn>
                                        <p:tgtEl>
                                          <p:spTgt spid="28"/>
                                        </p:tgtEl>
                                        <p:attrNameLst>
                                          <p:attrName>style.visibility</p:attrName>
                                        </p:attrNameLst>
                                      </p:cBhvr>
                                      <p:to>
                                        <p:strVal val="visible"/>
                                      </p:to>
                                    </p:set>
                                    <p:anim from="(-#ppt_w/2)" to="(#ppt_x)" calcmode="lin" valueType="num">
                                      <p:cBhvr>
                                        <p:cTn id="109" dur="600" fill="hold">
                                          <p:stCondLst>
                                            <p:cond delay="0"/>
                                          </p:stCondLst>
                                        </p:cTn>
                                        <p:tgtEl>
                                          <p:spTgt spid="28"/>
                                        </p:tgtEl>
                                        <p:attrNameLst>
                                          <p:attrName>ppt_x</p:attrName>
                                        </p:attrNameLst>
                                      </p:cBhvr>
                                    </p:anim>
                                    <p:anim from="0" to="-1.0" calcmode="lin" valueType="num">
                                      <p:cBhvr>
                                        <p:cTn id="110" dur="200" decel="50000" autoRev="1" fill="hold">
                                          <p:stCondLst>
                                            <p:cond delay="600"/>
                                          </p:stCondLst>
                                        </p:cTn>
                                        <p:tgtEl>
                                          <p:spTgt spid="28"/>
                                        </p:tgtEl>
                                        <p:attrNameLst>
                                          <p:attrName>xshear</p:attrName>
                                        </p:attrNameLst>
                                      </p:cBhvr>
                                    </p:anim>
                                    <p:animScale>
                                      <p:cBhvr>
                                        <p:cTn id="111" dur="200" decel="100000" autoRev="1" fill="hold">
                                          <p:stCondLst>
                                            <p:cond delay="600"/>
                                          </p:stCondLst>
                                        </p:cTn>
                                        <p:tgtEl>
                                          <p:spTgt spid="28"/>
                                        </p:tgtEl>
                                      </p:cBhvr>
                                      <p:from x="100000" y="100000"/>
                                      <p:to x="80000" y="100000"/>
                                    </p:animScale>
                                    <p:anim by="(#ppt_h/3+#ppt_w*0.1)" calcmode="lin" valueType="num">
                                      <p:cBhvr additive="sum">
                                        <p:cTn id="112" dur="200" decel="100000" autoRev="1" fill="hold">
                                          <p:stCondLst>
                                            <p:cond delay="600"/>
                                          </p:stCondLst>
                                        </p:cTn>
                                        <p:tgtEl>
                                          <p:spTgt spid="2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1" grpId="0" animBg="1"/>
      <p:bldP spid="10272" grpId="0" animBg="1"/>
      <p:bldP spid="10273" grpId="0" animBg="1"/>
      <p:bldP spid="10283" grpId="0"/>
      <p:bldP spid="10284" grpId="0"/>
      <p:bldP spid="10285" grpId="0"/>
      <p:bldP spid="10274" grpId="0" animBg="1"/>
      <p:bldP spid="10275" grpId="0" animBg="1"/>
      <p:bldP spid="10276" grpId="0" animBg="1"/>
      <p:bldP spid="10286" grpId="0"/>
      <p:bldP spid="10287" grpId="0"/>
      <p:bldP spid="10288" grpId="0"/>
      <p:bldP spid="33" grpId="0" animBg="1"/>
      <p:bldP spid="34" grpId="0"/>
      <p:bldP spid="35" grpId="0" animBg="1"/>
      <p:bldP spid="36" grpId="0"/>
      <p:bldP spid="28"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967350"/>
            <a:ext cx="8929718" cy="5940088"/>
          </a:xfrm>
          <a:prstGeom prst="rect">
            <a:avLst/>
          </a:prstGeom>
        </p:spPr>
        <p:txBody>
          <a:bodyPr wrap="square">
            <a:spAutoFit/>
          </a:bodyPr>
          <a:lstStyle/>
          <a:p>
            <a:pPr algn="just"/>
            <a:r>
              <a:rPr lang="fa-IR" sz="1900" b="1" dirty="0" smtClean="0">
                <a:solidFill>
                  <a:srgbClr val="002060"/>
                </a:solidFill>
                <a:cs typeface="B Compset" pitchFamily="2" charset="-78"/>
                <a:hlinkClick r:id="rId3" action="ppaction://hlinksldjump"/>
              </a:rPr>
              <a:t>تعدد شرط و اتحاد جزاء</a:t>
            </a:r>
            <a:endParaRPr lang="fa-IR" sz="1900" b="1" dirty="0" smtClean="0">
              <a:solidFill>
                <a:srgbClr val="002060"/>
              </a:solidFill>
              <a:cs typeface="B Compset" pitchFamily="2" charset="-78"/>
            </a:endParaRPr>
          </a:p>
          <a:p>
            <a:pPr algn="just"/>
            <a:r>
              <a:rPr lang="fa-IR" sz="1900" b="1" dirty="0" smtClean="0">
                <a:solidFill>
                  <a:srgbClr val="002060"/>
                </a:solidFill>
                <a:cs typeface="B Compset" pitchFamily="2" charset="-78"/>
              </a:rPr>
              <a:t>یعنی شرطى که موجب تحقق جزا مى گردد , بيش از يک چيز است , مانند: " اذا خفى الاذان فقصّر " و " اذا خفى الجدران فقصّر " </a:t>
            </a:r>
          </a:p>
          <a:p>
            <a:pPr algn="just"/>
            <a:r>
              <a:rPr lang="fa-IR" sz="1900" b="1" dirty="0" smtClean="0">
                <a:solidFill>
                  <a:srgbClr val="002060"/>
                </a:solidFill>
                <a:cs typeface="B Compset" pitchFamily="2" charset="-78"/>
              </a:rPr>
              <a:t>در اين گونه جمله ها , در صورت پذيرش اين که جمله شرطى ، مفهوم دارد , ميان مفهوم يکى با منطوق ديگرى تعارض پيش مى آيد , زيرا ظاهر جمله اول اين است که علت انحصارى براى شکسته شدن نماز , نشنيدن اذان است , يعنى نديدن ديوار شهر نمى تواند علت آن باشد . </a:t>
            </a:r>
            <a:endParaRPr lang="en-US" sz="1900" dirty="0" smtClean="0">
              <a:solidFill>
                <a:srgbClr val="002060"/>
              </a:solidFill>
              <a:cs typeface="B Compset" pitchFamily="2" charset="-78"/>
            </a:endParaRPr>
          </a:p>
          <a:p>
            <a:pPr algn="just"/>
            <a:r>
              <a:rPr lang="fa-IR" sz="1900" b="1" dirty="0" smtClean="0">
                <a:solidFill>
                  <a:srgbClr val="002060"/>
                </a:solidFill>
                <a:cs typeface="B Compset" pitchFamily="2" charset="-78"/>
              </a:rPr>
              <a:t> اين در حالى است که منطوق جمله دوم دلالت دارد که نديدن ديوار شهر , علت شکسته شدن نماز است و هکذا در جمله دوم .</a:t>
            </a:r>
          </a:p>
          <a:p>
            <a:pPr algn="just"/>
            <a:r>
              <a:rPr lang="fa-IR" sz="1900" b="1" dirty="0" smtClean="0">
                <a:solidFill>
                  <a:srgbClr val="002060"/>
                </a:solidFill>
                <a:cs typeface="B Compset" pitchFamily="2" charset="-78"/>
              </a:rPr>
              <a:t>براى حل تعارض ميان اين دو جمله دو راه پيش نهاد شده است: </a:t>
            </a:r>
            <a:endParaRPr lang="en-US" sz="1900" dirty="0" smtClean="0">
              <a:solidFill>
                <a:srgbClr val="002060"/>
              </a:solidFill>
              <a:cs typeface="B Compset" pitchFamily="2" charset="-78"/>
            </a:endParaRPr>
          </a:p>
          <a:p>
            <a:pPr algn="just"/>
            <a:r>
              <a:rPr lang="fa-IR" sz="1900" b="1" dirty="0" smtClean="0">
                <a:solidFill>
                  <a:srgbClr val="002060"/>
                </a:solidFill>
                <a:cs typeface="B Compset" pitchFamily="2" charset="-78"/>
              </a:rPr>
              <a:t> 1 ـ از ظهور جمله شرطيه در " استقلال در سببيت " , يعنى از تمام سبب بودن آن براى جزا دست برداريم و بگوييم خفاى اذان و خفاى جدران روى هم رفته علت براى قصر نماز هستند (هر دو علت ناقصه اند) فاذن لا يقصّر إلاّ إذا خفي کلاهما . </a:t>
            </a:r>
            <a:endParaRPr lang="en-US" sz="1900" dirty="0" smtClean="0">
              <a:solidFill>
                <a:srgbClr val="002060"/>
              </a:solidFill>
              <a:cs typeface="B Compset" pitchFamily="2" charset="-78"/>
            </a:endParaRPr>
          </a:p>
          <a:p>
            <a:pPr algn="just"/>
            <a:r>
              <a:rPr lang="fa-IR" sz="1900" b="1" dirty="0" smtClean="0">
                <a:solidFill>
                  <a:srgbClr val="002060"/>
                </a:solidFill>
                <a:cs typeface="B Compset" pitchFamily="2" charset="-78"/>
              </a:rPr>
              <a:t> 2 ـ از ظهور جمله شرطيه در " انحصار در سببيت " دست برداريم و بگوييم خفاى اذان يا خفاى جدران هر يک به تنهايى سبب مستقل براى قصر نماز هستند (هر دو علت تامه اند) فاذن يقصّر مع خفاء کل منهما.</a:t>
            </a:r>
          </a:p>
          <a:p>
            <a:pPr algn="just"/>
            <a:r>
              <a:rPr lang="fa-IR" sz="1900" b="1" dirty="0" smtClean="0">
                <a:solidFill>
                  <a:srgbClr val="FF0000"/>
                </a:solidFill>
                <a:cs typeface="B Compset" pitchFamily="2" charset="-78"/>
              </a:rPr>
              <a:t>نکته :</a:t>
            </a:r>
            <a:r>
              <a:rPr lang="fa-IR" sz="1900" b="1" dirty="0" smtClean="0">
                <a:solidFill>
                  <a:srgbClr val="002060"/>
                </a:solidFill>
                <a:cs typeface="B Compset" pitchFamily="2" charset="-78"/>
              </a:rPr>
              <a:t> وقتی اینگونه در جمله شرطیه تصرف کردیم دیگر مفهومی برای انها ثابت نیست تا تعارضی بین منطوق یکی با مفهوم دیگری در بین باشد اما اگر در انحصاریت سبب تصرف کنیم بهتر است چون چه در تامه بودن تصرف کنیم چه در انحصاریت , بالاخره انحصاریت از بین می رود و لا عکس فالانحصار قطعيّ الزوال و أمّا السببية التامة فمشکوک الارتفاع فلا ترفع اليد عنه إلاّ بدليل.</a:t>
            </a:r>
            <a:endParaRPr lang="en-US" sz="1900" dirty="0" smtClean="0">
              <a:solidFill>
                <a:srgbClr val="002060"/>
              </a:solidFill>
              <a:cs typeface="B Compset" pitchFamily="2" charset="-78"/>
            </a:endParaRPr>
          </a:p>
          <a:p>
            <a:pPr algn="just"/>
            <a:endParaRPr lang="fa-IR" sz="1900" b="1" dirty="0" smtClean="0">
              <a:solidFill>
                <a:srgbClr val="002060"/>
              </a:solidFill>
              <a:cs typeface="B Compset" pitchFamily="2" charset="-78"/>
            </a:endParaRPr>
          </a:p>
          <a:p>
            <a:pPr algn="just"/>
            <a:endParaRPr lang="fa-IR" sz="19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06" y="-32782"/>
            <a:ext cx="9001188" cy="5632311"/>
          </a:xfrm>
          <a:prstGeom prst="rect">
            <a:avLst/>
          </a:prstGeom>
        </p:spPr>
        <p:txBody>
          <a:bodyPr wrap="square">
            <a:spAutoFit/>
          </a:bodyPr>
          <a:lstStyle/>
          <a:p>
            <a:pPr algn="just"/>
            <a:r>
              <a:rPr lang="fa-IR" sz="2000" b="1" dirty="0" smtClean="0">
                <a:solidFill>
                  <a:srgbClr val="002060"/>
                </a:solidFill>
                <a:cs typeface="B Compset" pitchFamily="2" charset="-78"/>
                <a:hlinkClick r:id="rId3" action="ppaction://hlinksldjump"/>
              </a:rPr>
              <a:t>تداخل اسباب و مسببات</a:t>
            </a:r>
            <a:endParaRPr lang="fa-IR" sz="2000" b="1" dirty="0" smtClean="0">
              <a:solidFill>
                <a:srgbClr val="002060"/>
              </a:solidFill>
              <a:cs typeface="B Compset" pitchFamily="2" charset="-78"/>
            </a:endParaRPr>
          </a:p>
          <a:p>
            <a:pPr algn="just"/>
            <a:r>
              <a:rPr lang="fa-IR" sz="2000" b="1" dirty="0" smtClean="0">
                <a:solidFill>
                  <a:srgbClr val="FF0000"/>
                </a:solidFill>
                <a:cs typeface="B Compset" pitchFamily="2" charset="-78"/>
              </a:rPr>
              <a:t>تداخل اسباب : </a:t>
            </a:r>
            <a:r>
              <a:rPr lang="fa-IR" sz="2000" b="1" dirty="0" smtClean="0">
                <a:solidFill>
                  <a:srgbClr val="002060"/>
                </a:solidFill>
                <a:cs typeface="B Compset" pitchFamily="2" charset="-78"/>
              </a:rPr>
              <a:t>در مواردى که در جمله شرطى , شرط متعدد ولى جزا واحد است مثل إذا بُلت فتوضّأ و إذا نمت فتوضّأ, اين بحث مطرح است که آيا هر يک از اين اسباب در تأثيرگذارى , استقلال دارند و يک مسبب مستقل را مى طلبند ( نظريه عدم تداخل اسباب ) يا اين که تعدّد سبب ها اقتضاي تعدد و تکثر در ناحيه مسبب را ندارد ( نظريه تداخل اسباب ) . </a:t>
            </a:r>
          </a:p>
          <a:p>
            <a:pPr algn="just"/>
            <a:r>
              <a:rPr lang="fa-IR" sz="2000" b="1" dirty="0" smtClean="0">
                <a:solidFill>
                  <a:srgbClr val="002060"/>
                </a:solidFill>
                <a:cs typeface="B Compset" pitchFamily="2" charset="-78"/>
              </a:rPr>
              <a:t>قول حق , عدم تداخل است لانّ کلّ شرط علّة لحدوث الجزاء، أعني: الوجوب مطلقاً، سواء وجد الآخر معه أم قبله أم بعده أم لم يوجد</a:t>
            </a:r>
          </a:p>
          <a:p>
            <a:pPr algn="just"/>
            <a:r>
              <a:rPr lang="fa-IR" sz="2000" b="1" dirty="0" smtClean="0">
                <a:solidFill>
                  <a:srgbClr val="FF0000"/>
                </a:solidFill>
                <a:cs typeface="B Compset" pitchFamily="2" charset="-78"/>
              </a:rPr>
              <a:t>تداخل مسببات : </a:t>
            </a:r>
            <a:r>
              <a:rPr lang="fa-IR" sz="2000" b="1" dirty="0" smtClean="0">
                <a:solidFill>
                  <a:srgbClr val="002060"/>
                </a:solidFill>
                <a:cs typeface="B Compset" pitchFamily="2" charset="-78"/>
              </a:rPr>
              <a:t>اگر در بحث تداخل اسباب , نظريه عدم تداخل پذيرفته شود , اين بحث پيش مى آيد که: مکلفى که چند عمل بر او واجب است و ذمه او به تکاليف متعدد مشغول شده آيا در مقام امتثال , مى تواند به يک امتثال اکتفا کند يا بايد چند امتثال را انجام دهد تا ذمه او آزاد شود ؟</a:t>
            </a:r>
          </a:p>
          <a:p>
            <a:pPr algn="just"/>
            <a:r>
              <a:rPr lang="fa-IR" sz="2000" b="1" dirty="0" smtClean="0">
                <a:solidFill>
                  <a:srgbClr val="002060"/>
                </a:solidFill>
                <a:cs typeface="B Compset" pitchFamily="2" charset="-78"/>
              </a:rPr>
              <a:t>فالظاهر عدم ظهور القضية في أحد الطرفين پس نوبت به اصل عملی می رسد و ان قاعده اشتغال است. (الاشتغال اليقيني یستدعی البراءة اليقينية )</a:t>
            </a:r>
          </a:p>
          <a:p>
            <a:pPr algn="just"/>
            <a:r>
              <a:rPr lang="fa-IR" sz="2000" b="1" dirty="0" smtClean="0">
                <a:solidFill>
                  <a:srgbClr val="FF0000"/>
                </a:solidFill>
                <a:cs typeface="B Compset" pitchFamily="2" charset="-78"/>
              </a:rPr>
              <a:t>نکته: </a:t>
            </a:r>
            <a:r>
              <a:rPr lang="fa-IR" sz="2000" b="1" dirty="0" smtClean="0">
                <a:solidFill>
                  <a:srgbClr val="002060"/>
                </a:solidFill>
                <a:cs typeface="B Compset" pitchFamily="2" charset="-78"/>
              </a:rPr>
              <a:t> بحث تداخل اسباب در جمله هاى شرطى </a:t>
            </a:r>
            <a:r>
              <a:rPr lang="fa-IR" sz="2000" b="1" dirty="0" smtClean="0">
                <a:solidFill>
                  <a:srgbClr val="FF0000"/>
                </a:solidFill>
                <a:cs typeface="B Compset" pitchFamily="2" charset="-78"/>
              </a:rPr>
              <a:t>اولا </a:t>
            </a:r>
            <a:r>
              <a:rPr lang="fa-IR" sz="2000" b="1" dirty="0" smtClean="0">
                <a:solidFill>
                  <a:srgbClr val="002060"/>
                </a:solidFill>
                <a:cs typeface="B Compset" pitchFamily="2" charset="-78"/>
              </a:rPr>
              <a:t>در ناحيه جزا است , </a:t>
            </a:r>
            <a:r>
              <a:rPr lang="fa-IR" sz="2000" b="1" dirty="0" smtClean="0">
                <a:solidFill>
                  <a:srgbClr val="FF0000"/>
                </a:solidFill>
                <a:cs typeface="B Compset" pitchFamily="2" charset="-78"/>
              </a:rPr>
              <a:t>ثانيا</a:t>
            </a:r>
            <a:r>
              <a:rPr lang="fa-IR" sz="2000" b="1" dirty="0" smtClean="0">
                <a:solidFill>
                  <a:srgbClr val="002060"/>
                </a:solidFill>
                <a:cs typeface="B Compset" pitchFamily="2" charset="-78"/>
              </a:rPr>
              <a:t> در جايى است که جزا ( حکم ) قابليت تعدد و تکثر را داشته باشد , مثل وضو و غسل که در آن ها تعدد و تکرار امکان دارد , اما گاهى متعلق حکم در جزا ( در قضيه شرطى ) قابل تعدد نيست براى مثال , قتل " ساب النبى " يعنى دشنام دهنده به پيامبر اکرم ( ص ) واجب است . اگر کسى چند بار اين کار را انجام دهد چون جزا ـ که قتل است ـ قابليت تکرار ندارد , بحث تداخل اسباب در آن مطرح نمى شود . </a:t>
            </a:r>
            <a:r>
              <a:rPr lang="fa-IR" sz="2000" b="1" dirty="0" smtClean="0">
                <a:solidFill>
                  <a:srgbClr val="FF0000"/>
                </a:solidFill>
                <a:cs typeface="B Compset" pitchFamily="2" charset="-78"/>
              </a:rPr>
              <a:t>ثالثا</a:t>
            </a:r>
            <a:r>
              <a:rPr lang="fa-IR" sz="2000" b="1" dirty="0" smtClean="0">
                <a:solidFill>
                  <a:srgbClr val="002060"/>
                </a:solidFill>
                <a:cs typeface="B Compset" pitchFamily="2" charset="-78"/>
              </a:rPr>
              <a:t> جاهايى که دليل خاص بر تداخل یا عدم تداخل وجود دارد از محل نزاع خارج است مثل مواردى که اسباب نقض وضو به طور مکرر تحقق يابند یا موارد وجوب کفاره جماع.</a:t>
            </a:r>
            <a:endParaRPr lang="fa-IR" sz="20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71538" y="1000108"/>
            <a:ext cx="8001024" cy="5632311"/>
          </a:xfrm>
          <a:prstGeom prst="rect">
            <a:avLst/>
          </a:prstGeom>
        </p:spPr>
        <p:txBody>
          <a:bodyPr wrap="square">
            <a:spAutoFit/>
          </a:bodyPr>
          <a:lstStyle/>
          <a:p>
            <a:pPr algn="just"/>
            <a:r>
              <a:rPr lang="fa-IR" sz="2400" b="1" dirty="0" smtClean="0">
                <a:solidFill>
                  <a:srgbClr val="002060"/>
                </a:solidFill>
                <a:cs typeface="B Compset" pitchFamily="2" charset="-78"/>
                <a:hlinkClick r:id="rId3" action="ppaction://hlinksldjump"/>
              </a:rPr>
              <a:t>مفهوم وصف</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مفهوم وصف به معناى انتفاى طبيعى حکم موصوف در صورت انتفاى وصف آن است ; مثل قضيه " فى الغنم السائمة زکاة " ( غنم بيابان چر زکات دارد ) که مفهوم آن اين است " در صورت معلوفه بودن غنم ، زکات به آن تعلق نمى گيرد.</a:t>
            </a:r>
          </a:p>
          <a:p>
            <a:pPr algn="just"/>
            <a:r>
              <a:rPr lang="fa-IR" sz="2400" b="1" dirty="0" smtClean="0">
                <a:solidFill>
                  <a:srgbClr val="002060"/>
                </a:solidFill>
                <a:cs typeface="B Compset" pitchFamily="2" charset="-78"/>
              </a:rPr>
              <a:t>در اين که منظور از « وصف » در مفهوم وصف کدام است , اختلاف هست . برخى مى گويند: منظور فقط وصف نحوى است و برخى (مانند مصنف) مى گويند: اعم از وصف نحوى و اصولى است ; يعنى هر قيدى که بر موضوع عارض شود و بتواند آن را قيد بزند, خواه در اصطلاح نحوى به آن نعت بگويند يا نگويند مانند حال , تميز , اضافه و جار و مجرور.</a:t>
            </a:r>
          </a:p>
          <a:p>
            <a:pPr algn="just"/>
            <a:r>
              <a:rPr lang="fa-IR" sz="2400" b="1" dirty="0" smtClean="0">
                <a:solidFill>
                  <a:srgbClr val="002060"/>
                </a:solidFill>
                <a:cs typeface="B Compset" pitchFamily="2" charset="-78"/>
              </a:rPr>
              <a:t>شرط مفهوم داشتن وصف اين است که وصف , اخص مطلق از موصوف باشد تا فرض بقاى موضوع با انتفاى وصف صحت داشته باشد , مثل " الانسان العادل "; و گرنه اگر صفت و موصوف با هم مساوى باشند, مثل " الانسان المتعجب " و يا صفت اعم از موصوف باشد, مثل " الانسان الماشى " در بحث مزبور قرار نمى گيرد.</a:t>
            </a:r>
          </a:p>
          <a:p>
            <a:pPr algn="just"/>
            <a:endParaRPr lang="fa-IR" sz="2400" dirty="0">
              <a:solidFill>
                <a:srgbClr val="002060"/>
              </a:solidFill>
              <a:cs typeface="B Compset" pitchFamily="2" charset="-78"/>
            </a:endParaRPr>
          </a:p>
        </p:txBody>
      </p:sp>
      <p:sp>
        <p:nvSpPr>
          <p:cNvPr id="4" name="AutoShape 126">
            <a:hlinkClick r:id="rId4" action="ppaction://hlinksldjump"/>
          </p:cNvPr>
          <p:cNvSpPr>
            <a:spLocks noChangeArrowheads="1"/>
          </p:cNvSpPr>
          <p:nvPr/>
        </p:nvSpPr>
        <p:spPr bwMode="gray">
          <a:xfrm>
            <a:off x="1785918" y="5857893"/>
            <a:ext cx="751303" cy="571504"/>
          </a:xfrm>
          <a:prstGeom prst="leftArrow">
            <a:avLst>
              <a:gd name="adj1" fmla="val 41568"/>
              <a:gd name="adj2" fmla="val 61213"/>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p>
            <a:r>
              <a:rPr lang="fa-IR" sz="2400" dirty="0" smtClean="0">
                <a:cs typeface="B Compset" pitchFamily="2" charset="-78"/>
              </a:rPr>
              <a:t>ادامه</a:t>
            </a:r>
            <a:endParaRPr lang="fa-IR" sz="24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142852"/>
            <a:ext cx="8143900" cy="6740307"/>
          </a:xfrm>
          <a:prstGeom prst="rect">
            <a:avLst/>
          </a:prstGeom>
        </p:spPr>
        <p:txBody>
          <a:bodyPr wrap="square">
            <a:spAutoFit/>
          </a:bodyPr>
          <a:lstStyle/>
          <a:p>
            <a:pPr algn="just"/>
            <a:r>
              <a:rPr lang="fa-IR" sz="2400" b="1" dirty="0" smtClean="0">
                <a:solidFill>
                  <a:srgbClr val="002060"/>
                </a:solidFill>
                <a:cs typeface="B Compset" pitchFamily="2" charset="-78"/>
              </a:rPr>
              <a:t>             اما اگر وصف اعم من وجه باشد ,مثل قضيه " فى الغنم السائمه زکاة " که بين " غنم " و " سائمه " عموم من وجه است، و در قضيه فوق اشتراک پيدا مى کنند و در " غنم معلوفة " و " ابل سائمه " از هم جدا مى گردند , آيا در بحث فوق مى گنجد يا نه ,اختلاف است برخى مى گويند اگر موضوع بى وصف باقى باشد مثل " غنم معلوفه " در اين بحث قرار مى گيرد ; ولى اگر وصف بماند و موضوع از بين برود مثل " ابل سائمه " جزء بحث نيست . </a:t>
            </a:r>
          </a:p>
          <a:p>
            <a:pPr algn="just"/>
            <a:r>
              <a:rPr lang="fa-IR" sz="2400" b="1" dirty="0" smtClean="0">
                <a:solidFill>
                  <a:srgbClr val="FF0000"/>
                </a:solidFill>
                <a:cs typeface="B Compset" pitchFamily="2" charset="-78"/>
              </a:rPr>
              <a:t>نکته :</a:t>
            </a:r>
            <a:r>
              <a:rPr lang="fa-IR" sz="2400" b="1" dirty="0" smtClean="0">
                <a:solidFill>
                  <a:srgbClr val="002060"/>
                </a:solidFill>
                <a:cs typeface="B Compset" pitchFamily="2" charset="-78"/>
              </a:rPr>
              <a:t>اگر چه اصل در قیدیت , احترازیت است اما این با مفهوم داشتن و نداشتن وصف تنافی ندارد زیرا اصل احترازیت می گوید که فلان حکم برای فلان وصف ثابت است اما در مورد غیر ان وصف , ساکت است فإذا قال: أکرم الرجال طوال القامة، معناه ثبوت الحکم مع وجود الأمرين: الرجال و الطوال .</a:t>
            </a:r>
          </a:p>
          <a:p>
            <a:pPr algn="just"/>
            <a:r>
              <a:rPr lang="fa-IR" sz="2400" b="1" dirty="0" smtClean="0">
                <a:solidFill>
                  <a:srgbClr val="002060"/>
                </a:solidFill>
                <a:cs typeface="B Compset" pitchFamily="2" charset="-78"/>
              </a:rPr>
              <a:t>اما نفی حکم از رجال قصار متوقف بر احترازیت نیست بلکه متوقف بر ثبوت یا عدم ثبوت مفهوم برای وصف است فکون القيد احترازياً يلازم السکوت في غير مورد الوصف، و القول بالمفهوم يلازم نقض السکوت و الحکم بعدم الحکم في غير مورد الوصف.</a:t>
            </a:r>
          </a:p>
          <a:p>
            <a:pPr algn="just"/>
            <a:r>
              <a:rPr lang="fa-IR" sz="2400" b="1" dirty="0" smtClean="0">
                <a:solidFill>
                  <a:srgbClr val="FF0000"/>
                </a:solidFill>
                <a:cs typeface="B Compset" pitchFamily="2" charset="-78"/>
              </a:rPr>
              <a:t>قول مختار : </a:t>
            </a:r>
            <a:r>
              <a:rPr lang="fa-IR" sz="2400" b="1" dirty="0" smtClean="0">
                <a:solidFill>
                  <a:srgbClr val="002060"/>
                </a:solidFill>
                <a:cs typeface="B Compset" pitchFamily="2" charset="-78"/>
              </a:rPr>
              <a:t>ما قائلیم که حداکثر چیزی که وصف می تواند ثابت کند احترازیت است و زائد بر ان را ساکت است لذا بجز در جایی که قرینه بر مفهوم داشتن داریم یا مانند عقود و ایقاعات مردم از تحت این ضابطه خارجند , می گوییم که وصف دارای مفهوم نیست.</a:t>
            </a:r>
          </a:p>
        </p:txBody>
      </p:sp>
      <p:sp>
        <p:nvSpPr>
          <p:cNvPr id="4" name="Right Arrow 3">
            <a:hlinkClick r:id="rId2" action="ppaction://hlinksldjump"/>
          </p:cNvPr>
          <p:cNvSpPr/>
          <p:nvPr/>
        </p:nvSpPr>
        <p:spPr>
          <a:xfrm>
            <a:off x="8358214" y="-24"/>
            <a:ext cx="714380" cy="500066"/>
          </a:xfrm>
          <a:prstGeom prst="rightArrow">
            <a:avLst/>
          </a:prstGeom>
        </p:spPr>
        <p:style>
          <a:lnRef idx="3">
            <a:schemeClr val="lt1"/>
          </a:lnRef>
          <a:fillRef idx="1">
            <a:schemeClr val="accent6"/>
          </a:fillRef>
          <a:effectRef idx="1">
            <a:schemeClr val="accent6"/>
          </a:effectRef>
          <a:fontRef idx="minor">
            <a:schemeClr val="lt1"/>
          </a:fontRef>
        </p:style>
        <p:txBody>
          <a:bodyPr rtlCol="1" anchor="ctr"/>
          <a:lstStyle/>
          <a:p>
            <a:pPr algn="ctr"/>
            <a:r>
              <a:rPr lang="fa-IR" sz="2400" dirty="0" smtClean="0">
                <a:cs typeface="B Compset" pitchFamily="2" charset="-78"/>
              </a:rPr>
              <a:t>ادامه</a:t>
            </a:r>
            <a:endParaRPr lang="fa-IR" sz="24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06" y="1000108"/>
            <a:ext cx="9001156" cy="5262979"/>
          </a:xfrm>
          <a:prstGeom prst="rect">
            <a:avLst/>
          </a:prstGeom>
        </p:spPr>
        <p:txBody>
          <a:bodyPr wrap="square">
            <a:spAutoFit/>
          </a:bodyPr>
          <a:lstStyle/>
          <a:p>
            <a:pPr algn="just"/>
            <a:r>
              <a:rPr lang="fa-IR" sz="2100" b="1" dirty="0" smtClean="0">
                <a:solidFill>
                  <a:srgbClr val="002060"/>
                </a:solidFill>
                <a:cs typeface="B Compset" pitchFamily="2" charset="-78"/>
                <a:hlinkClick r:id="rId3" action="ppaction://hlinksldjump"/>
              </a:rPr>
              <a:t>مفهوم غايت</a:t>
            </a:r>
            <a:endParaRPr lang="fa-IR" sz="2100" b="1" dirty="0" smtClean="0">
              <a:solidFill>
                <a:srgbClr val="002060"/>
              </a:solidFill>
              <a:cs typeface="B Compset" pitchFamily="2" charset="-78"/>
            </a:endParaRPr>
          </a:p>
          <a:p>
            <a:pPr algn="just"/>
            <a:r>
              <a:rPr lang="fa-IR" sz="2100" b="1" dirty="0" smtClean="0">
                <a:solidFill>
                  <a:srgbClr val="002060"/>
                </a:solidFill>
                <a:cs typeface="B Compset" pitchFamily="2" charset="-78"/>
              </a:rPr>
              <a:t>مفهوم غايت به معناى انتفاى سنخ حکم مغيا از ما بعد غايت است . براى مثال " فاغسلوا وجوهکم و ايديکم الى المرافق ” از آن وجوب شستن دستها در وضو تا آرنج , استفاده مى شود . در اين آيه " ايديکم " مغيا " ، المرافق " غايت، و " وجوب شستن " حکم مغيا است . در صورت مفهوم داشتن , بر عدم وجوب شستن بالاتر از آرنج دلالت دارد .</a:t>
            </a:r>
          </a:p>
          <a:p>
            <a:pPr algn="just"/>
            <a:r>
              <a:rPr lang="fa-IR" sz="2100" b="1" dirty="0" smtClean="0">
                <a:solidFill>
                  <a:srgbClr val="002060"/>
                </a:solidFill>
                <a:cs typeface="B Compset" pitchFamily="2" charset="-78"/>
              </a:rPr>
              <a:t>از جملات غايى به دو صورت بحث مى شود: </a:t>
            </a:r>
          </a:p>
          <a:p>
            <a:pPr algn="just"/>
            <a:r>
              <a:rPr lang="fa-IR" sz="2100" b="1" dirty="0" smtClean="0">
                <a:solidFill>
                  <a:srgbClr val="FF0000"/>
                </a:solidFill>
                <a:cs typeface="B Compset" pitchFamily="2" charset="-78"/>
              </a:rPr>
              <a:t> اول: آيا غايت در مغيا داخل است يا خير ؟ </a:t>
            </a:r>
          </a:p>
          <a:p>
            <a:pPr algn="just"/>
            <a:r>
              <a:rPr lang="fa-IR" sz="2100" b="1" dirty="0" smtClean="0">
                <a:solidFill>
                  <a:srgbClr val="002060"/>
                </a:solidFill>
                <a:cs typeface="B Compset" pitchFamily="2" charset="-78"/>
              </a:rPr>
              <a:t>يعنى آيا " حکم مغيا " براى غايت هم ثابت است يا نه ؟ در اين باره 4 ديدگاه وجود دارد: </a:t>
            </a:r>
          </a:p>
          <a:p>
            <a:pPr algn="just"/>
            <a:r>
              <a:rPr lang="fa-IR" sz="2100" b="1" dirty="0" smtClean="0">
                <a:solidFill>
                  <a:srgbClr val="002060"/>
                </a:solidFill>
                <a:cs typeface="B Compset" pitchFamily="2" charset="-78"/>
              </a:rPr>
              <a:t>1 ـ غايت مطلقا در مغيا داخل هست .</a:t>
            </a:r>
          </a:p>
          <a:p>
            <a:pPr algn="just"/>
            <a:r>
              <a:rPr lang="fa-IR" sz="2100" b="1" dirty="0" smtClean="0">
                <a:solidFill>
                  <a:srgbClr val="002060"/>
                </a:solidFill>
                <a:cs typeface="B Compset" pitchFamily="2" charset="-78"/>
              </a:rPr>
              <a:t>2 ـ غايت مطلقا در مغيا داخل نيست .(مختار مصنف للتبادر)</a:t>
            </a:r>
          </a:p>
          <a:p>
            <a:pPr algn="just"/>
            <a:r>
              <a:rPr lang="fa-IR" sz="2100" b="1" dirty="0" smtClean="0">
                <a:solidFill>
                  <a:srgbClr val="002060"/>
                </a:solidFill>
                <a:cs typeface="B Compset" pitchFamily="2" charset="-78"/>
              </a:rPr>
              <a:t>3 ـ اگر غايت از جنس مغيا باشد در مغيا داخل هست و گرنه نيست فتدخل کما في قوله سبحانه: (فَاغسِلُوا وُجُوهکُمْ وَ أَيديَکُمْ إِلَي المَرافِقِ) فيجب غسل المرفق، و بين ما لم يکن کذلک فلا يدخل کما في قوله تعالي: (ثُمَّ أَتِمُّوا الصَّيامَ إِلَي اللَّيْلِ) فإنّ الليل (الغاية) يغاير المغيّي (النهار) فانّ جنس النهار عرفاً هو النور، و جنس الآخر هو الظلمة </a:t>
            </a:r>
          </a:p>
          <a:p>
            <a:pPr algn="just"/>
            <a:r>
              <a:rPr lang="fa-IR" sz="2100" b="1" dirty="0" smtClean="0">
                <a:solidFill>
                  <a:srgbClr val="002060"/>
                </a:solidFill>
                <a:cs typeface="B Compset" pitchFamily="2" charset="-78"/>
              </a:rPr>
              <a:t>4 ـ عدم الدلالة مطلقا مگر اين که دليلى از خارج بر هر يک اقامه شود .(مختار </a:t>
            </a:r>
            <a:r>
              <a:rPr lang="fa-IR" sz="2100" b="1" smtClean="0">
                <a:solidFill>
                  <a:srgbClr val="002060"/>
                </a:solidFill>
                <a:cs typeface="B Compset" pitchFamily="2" charset="-78"/>
              </a:rPr>
              <a:t>مصنف عند عدم </a:t>
            </a:r>
            <a:r>
              <a:rPr lang="fa-IR" sz="2100" b="1" dirty="0" smtClean="0">
                <a:solidFill>
                  <a:srgbClr val="002060"/>
                </a:solidFill>
                <a:cs typeface="B Compset" pitchFamily="2" charset="-78"/>
              </a:rPr>
              <a:t>قبول القول الثانی)</a:t>
            </a:r>
          </a:p>
        </p:txBody>
      </p:sp>
      <p:sp>
        <p:nvSpPr>
          <p:cNvPr id="4" name="Left Arrow 3">
            <a:hlinkClick r:id="rId4" action="ppaction://hlinksldjump"/>
          </p:cNvPr>
          <p:cNvSpPr/>
          <p:nvPr/>
        </p:nvSpPr>
        <p:spPr bwMode="auto">
          <a:xfrm>
            <a:off x="71406" y="6215082"/>
            <a:ext cx="857256" cy="642918"/>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438" y="71414"/>
            <a:ext cx="8786842" cy="5940088"/>
          </a:xfrm>
          <a:prstGeom prst="rect">
            <a:avLst/>
          </a:prstGeom>
        </p:spPr>
        <p:txBody>
          <a:bodyPr wrap="square">
            <a:spAutoFit/>
          </a:bodyPr>
          <a:lstStyle/>
          <a:p>
            <a:pPr algn="just"/>
            <a:r>
              <a:rPr lang="fa-IR" sz="2000" b="1" dirty="0" smtClean="0">
                <a:solidFill>
                  <a:srgbClr val="002060"/>
                </a:solidFill>
                <a:cs typeface="B Compset" pitchFamily="2" charset="-78"/>
              </a:rPr>
              <a:t>                </a:t>
            </a:r>
            <a:r>
              <a:rPr lang="fa-IR" sz="2000" b="1" dirty="0" smtClean="0">
                <a:solidFill>
                  <a:srgbClr val="FF0000"/>
                </a:solidFill>
                <a:cs typeface="B Compset" pitchFamily="2" charset="-78"/>
              </a:rPr>
              <a:t>دوم: مفهوم داشتن جملات غايى</a:t>
            </a:r>
          </a:p>
          <a:p>
            <a:pPr algn="just"/>
            <a:r>
              <a:rPr lang="fa-IR" sz="2000" b="1" dirty="0" smtClean="0">
                <a:solidFill>
                  <a:srgbClr val="002060"/>
                </a:solidFill>
                <a:cs typeface="B Compset" pitchFamily="2" charset="-78"/>
              </a:rPr>
              <a:t> در اين باره سه ديدگاه هست: </a:t>
            </a:r>
          </a:p>
          <a:p>
            <a:pPr algn="just"/>
            <a:r>
              <a:rPr lang="fa-IR" sz="2000" b="1" dirty="0" smtClean="0">
                <a:solidFill>
                  <a:srgbClr val="002060"/>
                </a:solidFill>
                <a:cs typeface="B Compset" pitchFamily="2" charset="-78"/>
              </a:rPr>
              <a:t> 1 ـ بيشتر قدما و متاخران بر آن اند که جمله غائى , مفهوم دارد . (مختار مصنف للتبادر)</a:t>
            </a:r>
          </a:p>
          <a:p>
            <a:pPr algn="just"/>
            <a:r>
              <a:rPr lang="fa-IR" sz="2000" b="1" dirty="0" smtClean="0">
                <a:solidFill>
                  <a:srgbClr val="002060"/>
                </a:solidFill>
                <a:cs typeface="B Compset" pitchFamily="2" charset="-78"/>
              </a:rPr>
              <a:t> 2 ـ جمعى از علماى اصول ـ مانند ـ "شيخ طوسى" و "سيد مرتضى" ـ بر آن اند که جمله غايى مفهوم ندارد.</a:t>
            </a:r>
          </a:p>
          <a:p>
            <a:pPr algn="just"/>
            <a:r>
              <a:rPr lang="fa-IR" sz="2000" b="1" dirty="0" smtClean="0">
                <a:solidFill>
                  <a:srgbClr val="002060"/>
                </a:solidFill>
                <a:cs typeface="B Compset" pitchFamily="2" charset="-78"/>
              </a:rPr>
              <a:t> 3 ـ برخى به تفصيل رو آورده اند ; که اگر غايت , قيد حکم باشد , مفهوم دارد و اگر قيد موضوع باشد , مفهوم ندارد.</a:t>
            </a:r>
          </a:p>
          <a:p>
            <a:pPr algn="just"/>
            <a:r>
              <a:rPr lang="fa-IR" sz="2000" b="1" dirty="0" smtClean="0">
                <a:solidFill>
                  <a:srgbClr val="FF0000"/>
                </a:solidFill>
                <a:cs typeface="B Compset" pitchFamily="2" charset="-78"/>
              </a:rPr>
              <a:t>نکته الف: </a:t>
            </a:r>
          </a:p>
          <a:p>
            <a:pPr algn="just"/>
            <a:r>
              <a:rPr lang="fa-IR" sz="2000" b="1" dirty="0" smtClean="0">
                <a:solidFill>
                  <a:srgbClr val="002060"/>
                </a:solidFill>
                <a:cs typeface="B Compset" pitchFamily="2" charset="-78"/>
              </a:rPr>
              <a:t> اگر غايت داخل مغيا باشد , مفهوم , شامل بعد از غايت مى شود و خود غايت به منطوق ملحق مى گردد اما اگر غايت , خارج از مغيا باشد هم خود غايت و هم پس از آن در دايره مفهوم واقع مى شود .</a:t>
            </a:r>
          </a:p>
          <a:p>
            <a:pPr algn="just"/>
            <a:r>
              <a:rPr lang="fa-IR" sz="2000" b="1" dirty="0" smtClean="0">
                <a:solidFill>
                  <a:srgbClr val="002060"/>
                </a:solidFill>
                <a:cs typeface="B Compset" pitchFamily="2" charset="-78"/>
              </a:rPr>
              <a:t>بنابر اين ,بودن يا نبودن غايت در مغيا , ارتبا طى به مفهوم داشتن يا نداشتن جمله غايى ندارد ; بلکه فقط در توسعه و تضييق دايره مفهوم اثر دارد .</a:t>
            </a:r>
          </a:p>
          <a:p>
            <a:pPr algn="just"/>
            <a:r>
              <a:rPr lang="fa-IR" sz="2000" b="1" dirty="0" smtClean="0">
                <a:solidFill>
                  <a:srgbClr val="FF0000"/>
                </a:solidFill>
                <a:cs typeface="B Compset" pitchFamily="2" charset="-78"/>
              </a:rPr>
              <a:t>نکته ب: </a:t>
            </a:r>
          </a:p>
          <a:p>
            <a:pPr algn="just"/>
            <a:r>
              <a:rPr lang="fa-IR" sz="2000" b="1" dirty="0" smtClean="0">
                <a:solidFill>
                  <a:srgbClr val="002060"/>
                </a:solidFill>
                <a:cs typeface="B Compset" pitchFamily="2" charset="-78"/>
              </a:rPr>
              <a:t>" حتى " دو گونه است:  1 ـ جاره; 2 ـ عاطفه</a:t>
            </a:r>
          </a:p>
          <a:p>
            <a:pPr algn="just"/>
            <a:r>
              <a:rPr lang="fa-IR" sz="2000" b="1" dirty="0" smtClean="0">
                <a:solidFill>
                  <a:srgbClr val="002060"/>
                </a:solidFill>
                <a:cs typeface="B Compset" pitchFamily="2" charset="-78"/>
              </a:rPr>
              <a:t> اين که غايت در مغيا داخل است يا نه تنها در "حتى" ي جاره جريان دارد , اما در " حتى " ى عاطفه چون غايت به واسطه عطف , به طور يقين در مغيا هست , اين بحث جا ندارد . براى نمونه , در جمله " مات الناس حتى الانبياء " چون "حتى " دلالت دارد بر اين که انبيا نيز خواهند مرد , ديگر اين بحث مطرح نمى شود .</a:t>
            </a:r>
          </a:p>
          <a:p>
            <a:pPr algn="just"/>
            <a:r>
              <a:rPr lang="fa-IR" sz="2000" b="1" dirty="0" smtClean="0">
                <a:solidFill>
                  <a:srgbClr val="FF0000"/>
                </a:solidFill>
                <a:cs typeface="B Compset" pitchFamily="2" charset="-78"/>
              </a:rPr>
              <a:t>نکته ج: </a:t>
            </a:r>
          </a:p>
          <a:p>
            <a:pPr algn="just"/>
            <a:r>
              <a:rPr lang="fa-IR" sz="2000" b="1" dirty="0" smtClean="0">
                <a:solidFill>
                  <a:srgbClr val="002060"/>
                </a:solidFill>
                <a:cs typeface="B Compset" pitchFamily="2" charset="-78"/>
              </a:rPr>
              <a:t> بحث در باره داخل بودن غايت در حکم مغيا , در جايى تصور دارد که قدر مشترکى باشد و صلاحيت داخل شدن در حکم مغيا و يا در حکم پس از غايت را داشته باشد.</a:t>
            </a:r>
            <a:endParaRPr lang="fa-IR" sz="2000" dirty="0">
              <a:solidFill>
                <a:srgbClr val="002060"/>
              </a:solidFill>
              <a:cs typeface="B Compset" pitchFamily="2" charset="-78"/>
            </a:endParaRPr>
          </a:p>
        </p:txBody>
      </p:sp>
      <p:sp>
        <p:nvSpPr>
          <p:cNvPr id="5" name="Right Arrow 4">
            <a:hlinkClick r:id="rId2" action="ppaction://hlinksldjump"/>
          </p:cNvPr>
          <p:cNvSpPr/>
          <p:nvPr/>
        </p:nvSpPr>
        <p:spPr bwMode="auto">
          <a:xfrm>
            <a:off x="8165592" y="-24"/>
            <a:ext cx="978408" cy="642942"/>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قبل</a:t>
            </a:r>
          </a:p>
        </p:txBody>
      </p:sp>
    </p:spTree>
  </p:cSld>
  <p:clrMapOvr>
    <a:masterClrMapping/>
  </p:clrMapOvr>
  <p:transition advClick="0">
    <p:dissolve/>
  </p:transition>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5" name="Rectangle 4"/>
          <p:cNvSpPr/>
          <p:nvPr/>
        </p:nvSpPr>
        <p:spPr>
          <a:xfrm>
            <a:off x="285720" y="142853"/>
            <a:ext cx="8643966" cy="7294305"/>
          </a:xfrm>
          <a:prstGeom prst="rect">
            <a:avLst/>
          </a:prstGeom>
        </p:spPr>
        <p:txBody>
          <a:bodyPr wrap="square">
            <a:spAutoFit/>
          </a:bodyPr>
          <a:lstStyle/>
          <a:p>
            <a:pPr algn="just"/>
            <a:r>
              <a:rPr lang="fa-IR" sz="3600" b="1" dirty="0" smtClean="0">
                <a:cs typeface="B Compset" pitchFamily="2" charset="-78"/>
                <a:hlinkClick r:id="rId3" action="ppaction://hlinksldjump"/>
              </a:rPr>
              <a:t>مفهوم حصر</a:t>
            </a:r>
            <a:endParaRPr lang="fa-IR" sz="3600" b="1" dirty="0" smtClean="0">
              <a:cs typeface="B Compset" pitchFamily="2" charset="-78"/>
            </a:endParaRPr>
          </a:p>
          <a:p>
            <a:pPr algn="just"/>
            <a:r>
              <a:rPr lang="fa-IR" sz="3600" b="1" dirty="0" smtClean="0">
                <a:cs typeface="B Compset" pitchFamily="2" charset="-78"/>
              </a:rPr>
              <a:t>" مفهوم حصر و استثناء ” به معناي دلالت التزامي جمله حصر و استثناء بر نفي طبيعي حکم از غير محصور و غير مستثنا است . </a:t>
            </a:r>
          </a:p>
          <a:p>
            <a:pPr algn="just"/>
            <a:r>
              <a:rPr lang="fa-IR" sz="3600" b="1" dirty="0" smtClean="0">
                <a:solidFill>
                  <a:srgbClr val="FFFF00"/>
                </a:solidFill>
                <a:cs typeface="B Compset" pitchFamily="2" charset="-78"/>
              </a:rPr>
              <a:t>ادوات حصر </a:t>
            </a:r>
          </a:p>
          <a:p>
            <a:pPr algn="just"/>
            <a:r>
              <a:rPr lang="fa-IR" sz="3600" b="1" dirty="0" smtClean="0">
                <a:cs typeface="B Compset" pitchFamily="2" charset="-78"/>
                <a:hlinkClick r:id="rId4" action="ppaction://hlinksldjump"/>
              </a:rPr>
              <a:t>1. إلاّ الاستثنائية</a:t>
            </a:r>
            <a:endParaRPr lang="en-US" sz="3600" dirty="0" smtClean="0">
              <a:cs typeface="B Compset" pitchFamily="2" charset="-78"/>
            </a:endParaRPr>
          </a:p>
          <a:p>
            <a:pPr algn="just"/>
            <a:r>
              <a:rPr lang="fa-IR" sz="3600" b="1" dirty="0" smtClean="0">
                <a:cs typeface="B Compset" pitchFamily="2" charset="-78"/>
                <a:hlinkClick r:id="rId5" action="ppaction://hlinksldjump"/>
              </a:rPr>
              <a:t>2. إنّما</a:t>
            </a:r>
            <a:endParaRPr lang="en-US" sz="3600" dirty="0" smtClean="0">
              <a:cs typeface="B Compset" pitchFamily="2" charset="-78"/>
            </a:endParaRPr>
          </a:p>
          <a:p>
            <a:pPr algn="just"/>
            <a:r>
              <a:rPr lang="fa-IR" sz="3600" b="1" dirty="0" smtClean="0">
                <a:cs typeface="B Compset" pitchFamily="2" charset="-78"/>
                <a:hlinkClick r:id="rId6" action="ppaction://hlinksldjump"/>
              </a:rPr>
              <a:t>3. بل الإضرابية</a:t>
            </a:r>
            <a:endParaRPr lang="en-US" sz="3600" dirty="0" smtClean="0">
              <a:cs typeface="B Compset" pitchFamily="2" charset="-78"/>
            </a:endParaRPr>
          </a:p>
          <a:p>
            <a:pPr algn="just"/>
            <a:r>
              <a:rPr lang="fa-IR" sz="3600" b="1" dirty="0" smtClean="0">
                <a:cs typeface="B Compset" pitchFamily="2" charset="-78"/>
                <a:hlinkClick r:id="rId7" action="ppaction://hlinksldjump"/>
              </a:rPr>
              <a:t>4. توسط ضمير الفصل بين المبتدأ و الخبر</a:t>
            </a:r>
            <a:endParaRPr lang="en-US" sz="3600" dirty="0" smtClean="0">
              <a:cs typeface="B Compset" pitchFamily="2" charset="-78"/>
            </a:endParaRPr>
          </a:p>
          <a:p>
            <a:pPr algn="just"/>
            <a:r>
              <a:rPr lang="fa-IR" sz="3600" b="1" dirty="0" smtClean="0">
                <a:cs typeface="B Compset" pitchFamily="2" charset="-78"/>
                <a:hlinkClick r:id="rId8" action="ppaction://hlinksldjump"/>
              </a:rPr>
              <a:t>5. تعريف المسند إليه باللآم</a:t>
            </a:r>
            <a:endParaRPr lang="en-US" sz="3600" dirty="0" smtClean="0">
              <a:cs typeface="B Compset" pitchFamily="2" charset="-78"/>
            </a:endParaRPr>
          </a:p>
          <a:p>
            <a:pPr algn="just"/>
            <a:r>
              <a:rPr lang="fa-IR" sz="3600" b="1" dirty="0" smtClean="0">
                <a:cs typeface="B Compset" pitchFamily="2" charset="-78"/>
                <a:hlinkClick r:id="rId9" action="ppaction://hlinksldjump"/>
              </a:rPr>
              <a:t>6. تقديم ما حقّه التأخير</a:t>
            </a:r>
            <a:endParaRPr lang="en-US" sz="3600" dirty="0" smtClean="0">
              <a:cs typeface="B Compset" pitchFamily="2" charset="-78"/>
            </a:endParaRPr>
          </a:p>
          <a:p>
            <a:pPr algn="just"/>
            <a:endParaRPr lang="en-US" sz="3600" dirty="0" smtClean="0">
              <a:cs typeface="B Compset" pitchFamily="2" charset="-78"/>
            </a:endParaRPr>
          </a:p>
          <a:p>
            <a:pPr algn="just"/>
            <a:endParaRPr lang="fa-IR" sz="36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000100" y="1000108"/>
            <a:ext cx="81439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rgbClr val="002060"/>
                </a:solidFill>
                <a:effectLst/>
                <a:latin typeface="Tahoma" pitchFamily="34" charset="0"/>
                <a:ea typeface="Calibri" pitchFamily="34" charset="0"/>
                <a:cs typeface="B Compset" pitchFamily="2" charset="-78"/>
                <a:hlinkClick r:id="rId4" action="ppaction://hlinksldjump"/>
              </a:rPr>
              <a:t>الا</a:t>
            </a:r>
            <a:endParaRPr kumimoji="0" lang="fa-IR" sz="24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rgbClr val="002060"/>
                </a:solidFill>
                <a:effectLst/>
                <a:latin typeface="Tahoma" pitchFamily="34" charset="0"/>
                <a:ea typeface="Calibri" pitchFamily="34" charset="0"/>
                <a:cs typeface="B Compset" pitchFamily="2" charset="-78"/>
              </a:rPr>
              <a:t>در 3 معنا به کار مى رود: </a:t>
            </a:r>
            <a:endParaRPr kumimoji="0" lang="en-US" sz="2400" b="1" i="0" u="none" strike="noStrike" cap="none" normalizeH="0" baseline="0" dirty="0" smtClean="0">
              <a:ln>
                <a:noFill/>
              </a:ln>
              <a:solidFill>
                <a:srgbClr val="002060"/>
              </a:solidFill>
              <a:effectLst/>
              <a:latin typeface="Arial" pitchFamily="34" charset="0"/>
              <a:cs typeface="B Compset"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400" b="1" i="0" u="none" strike="noStrike" cap="none" normalizeH="0" baseline="0" dirty="0" smtClean="0">
                <a:ln>
                  <a:noFill/>
                </a:ln>
                <a:solidFill>
                  <a:srgbClr val="FF0000"/>
                </a:solidFill>
                <a:effectLst/>
                <a:latin typeface="Tahoma" pitchFamily="34" charset="0"/>
                <a:ea typeface="Calibri" pitchFamily="34" charset="0"/>
                <a:cs typeface="B Compset" pitchFamily="2" charset="-78"/>
              </a:rPr>
              <a:t>1 - " الا " وصفى: </a:t>
            </a:r>
            <a:r>
              <a:rPr kumimoji="0" lang="fa-IR" sz="2400" b="1" i="0" u="none" strike="noStrike" cap="none" normalizeH="0" baseline="0" dirty="0" smtClean="0">
                <a:ln>
                  <a:noFill/>
                </a:ln>
                <a:solidFill>
                  <a:srgbClr val="002060"/>
                </a:solidFill>
                <a:effectLst/>
                <a:latin typeface="Tahoma" pitchFamily="34" charset="0"/>
                <a:ea typeface="Calibri" pitchFamily="34" charset="0"/>
                <a:cs typeface="B Compset" pitchFamily="2" charset="-78"/>
              </a:rPr>
              <a:t>در اين حالت , الا هميشه به معناى " غير " استعمال مى گردد , از اين "الا" در مفهوم حصر و استثنا بحث نمى شود.</a:t>
            </a:r>
            <a:endParaRPr kumimoji="0" lang="en-US" sz="2400" b="1" i="0" u="none" strike="noStrike" cap="none" normalizeH="0" baseline="0" dirty="0" smtClean="0">
              <a:ln>
                <a:noFill/>
              </a:ln>
              <a:solidFill>
                <a:srgbClr val="002060"/>
              </a:solidFill>
              <a:effectLst/>
              <a:latin typeface="Arial" pitchFamily="34" charset="0"/>
              <a:cs typeface="B Compset"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400" b="1" i="0" u="none" strike="noStrike" cap="none" normalizeH="0" baseline="0" dirty="0" smtClean="0">
                <a:ln>
                  <a:noFill/>
                </a:ln>
                <a:solidFill>
                  <a:srgbClr val="FF0000"/>
                </a:solidFill>
                <a:effectLst/>
                <a:latin typeface="Tahoma" pitchFamily="34" charset="0"/>
                <a:ea typeface="Calibri" pitchFamily="34" charset="0"/>
                <a:cs typeface="B Compset" pitchFamily="2" charset="-78"/>
              </a:rPr>
              <a:t>2 - " الا ” استثنايى: </a:t>
            </a:r>
            <a:r>
              <a:rPr kumimoji="0" lang="fa-IR" sz="2400" b="1" i="0" u="none" strike="noStrike" cap="none" normalizeH="0" baseline="0" dirty="0" smtClean="0">
                <a:ln>
                  <a:noFill/>
                </a:ln>
                <a:solidFill>
                  <a:srgbClr val="002060"/>
                </a:solidFill>
                <a:effectLst/>
                <a:latin typeface="Tahoma" pitchFamily="34" charset="0"/>
                <a:ea typeface="Calibri" pitchFamily="34" charset="0"/>
                <a:cs typeface="B Compset" pitchFamily="2" charset="-78"/>
              </a:rPr>
              <a:t>که بر اخراج " مستثنی " از شمول حکم "مستثنی منه" دلالت مى کند.</a:t>
            </a:r>
          </a:p>
          <a:p>
            <a:pPr lvl="0" algn="just" eaLnBrk="0" fontAlgn="base" hangingPunct="0">
              <a:spcBef>
                <a:spcPct val="0"/>
              </a:spcBef>
              <a:spcAft>
                <a:spcPct val="0"/>
              </a:spcAft>
            </a:pPr>
            <a:r>
              <a:rPr lang="fa-IR" sz="2400" b="1" dirty="0" smtClean="0">
                <a:solidFill>
                  <a:srgbClr val="FF0000"/>
                </a:solidFill>
                <a:latin typeface="Tahoma" pitchFamily="34" charset="0"/>
                <a:ea typeface="Calibri" pitchFamily="34" charset="0"/>
                <a:cs typeface="B Compset" pitchFamily="2" charset="-78"/>
              </a:rPr>
              <a:t>3- </a:t>
            </a:r>
            <a:r>
              <a:rPr lang="fa-IR" sz="2400" b="1" dirty="0" smtClean="0">
                <a:solidFill>
                  <a:srgbClr val="FF0000"/>
                </a:solidFill>
                <a:cs typeface="B Compset" pitchFamily="2" charset="-78"/>
              </a:rPr>
              <a:t>الا ” حصرى: </a:t>
            </a:r>
            <a:r>
              <a:rPr lang="fa-IR" sz="2400" b="1" dirty="0" smtClean="0">
                <a:solidFill>
                  <a:schemeClr val="accent6">
                    <a:lumMod val="50000"/>
                  </a:schemeClr>
                </a:solidFill>
                <a:cs typeface="B Compset" pitchFamily="2" charset="-78"/>
              </a:rPr>
              <a:t>به معناى " الا " يى است که در کلام منفى و بعد از ادات نفى آورده مى شود و افاده حصر مى نمايد که در واقع , به قسم دوم بر مى گردد .</a:t>
            </a:r>
            <a:endParaRPr kumimoji="0" lang="fa-IR" sz="2400" b="1" i="0" u="none" strike="noStrike" cap="none" normalizeH="0" baseline="0" dirty="0" smtClean="0">
              <a:ln>
                <a:noFill/>
              </a:ln>
              <a:solidFill>
                <a:schemeClr val="accent6">
                  <a:lumMod val="50000"/>
                </a:schemeClr>
              </a:solidFill>
              <a:effectLst/>
              <a:latin typeface="Tahoma" pitchFamily="34" charset="0"/>
              <a:ea typeface="Calibri" pitchFamily="34" charset="0"/>
              <a:cs typeface="B Compset" pitchFamily="2" charset="-78"/>
            </a:endParaRPr>
          </a:p>
          <a:p>
            <a:pPr algn="just"/>
            <a:r>
              <a:rPr lang="fa-IR" sz="2400" b="1" dirty="0" smtClean="0">
                <a:solidFill>
                  <a:srgbClr val="FF0000"/>
                </a:solidFill>
                <a:cs typeface="B Compset" pitchFamily="2" charset="-78"/>
              </a:rPr>
              <a:t>نظر مصنف : </a:t>
            </a:r>
            <a:r>
              <a:rPr lang="fa-IR" sz="2400" b="1" dirty="0" smtClean="0">
                <a:solidFill>
                  <a:srgbClr val="002060"/>
                </a:solidFill>
                <a:cs typeface="B Compset" pitchFamily="2" charset="-78"/>
              </a:rPr>
              <a:t>قول حق این است که استثنا , بر حصر دلالت دارد مثلا از جمله " ما جائنى القوم الا زيد " استفاده مى شود که ( مجيئ ) , به زيد اختصاص دارد و از دیگران نفی شده است.</a:t>
            </a:r>
          </a:p>
          <a:p>
            <a:pPr algn="just"/>
            <a:r>
              <a:rPr lang="fa-IR" sz="2400" b="1" dirty="0" smtClean="0">
                <a:solidFill>
                  <a:srgbClr val="002060"/>
                </a:solidFill>
                <a:cs typeface="B Compset" pitchFamily="2" charset="-78"/>
              </a:rPr>
              <a:t>درباره دلالت استثنا بر حصر , ادعاى تبادر شده است زیرا اگر غیر از اخراج این مستثنی, دلیل دیگری مبنی بر خروج فردی دیگر از مستثنی منه داشته باشیم مخالف ظاهر این دلیل است  و جای اعتراض به دلیل اول هست و این دال بر مفهوم داشتن قضیه منحصره است.</a:t>
            </a:r>
            <a:endParaRPr kumimoji="0" lang="en-US" sz="2400" b="1" i="0" u="none" strike="noStrike" cap="none" normalizeH="0" baseline="0" dirty="0" smtClean="0">
              <a:ln>
                <a:noFill/>
              </a:ln>
              <a:solidFill>
                <a:srgbClr val="002060"/>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s>
            <a:gs pos="100000">
              <a:srgbClr val="003366">
                <a:gamma/>
                <a:shade val="46275"/>
                <a:invGamma/>
              </a:srgbClr>
            </a:gs>
          </a:gsLst>
          <a:lin ang="5400000" scaled="1"/>
        </a:gradFill>
        <a:effectLst/>
      </p:bgPr>
    </p:bg>
    <p:spTree>
      <p:nvGrpSpPr>
        <p:cNvPr id="1" name=""/>
        <p:cNvGrpSpPr/>
        <p:nvPr/>
      </p:nvGrpSpPr>
      <p:grpSpPr>
        <a:xfrm>
          <a:off x="0" y="0"/>
          <a:ext cx="0" cy="0"/>
          <a:chOff x="0" y="0"/>
          <a:chExt cx="0" cy="0"/>
        </a:xfrm>
      </p:grpSpPr>
      <p:sp>
        <p:nvSpPr>
          <p:cNvPr id="5" name="Rectangle 4"/>
          <p:cNvSpPr/>
          <p:nvPr/>
        </p:nvSpPr>
        <p:spPr>
          <a:xfrm>
            <a:off x="0" y="-5393"/>
            <a:ext cx="9144000" cy="6863417"/>
          </a:xfrm>
          <a:prstGeom prst="rect">
            <a:avLst/>
          </a:prstGeom>
        </p:spPr>
        <p:txBody>
          <a:bodyPr wrap="square">
            <a:spAutoFit/>
          </a:bodyPr>
          <a:lstStyle/>
          <a:p>
            <a:pPr algn="just"/>
            <a:r>
              <a:rPr lang="fa-IR" sz="4000" b="1" dirty="0" smtClean="0">
                <a:cs typeface="B Compset" pitchFamily="2" charset="-78"/>
                <a:hlinkClick r:id="rId3" action="ppaction://hlinksldjump"/>
              </a:rPr>
              <a:t>انما</a:t>
            </a:r>
            <a:endParaRPr lang="fa-IR" sz="4000" b="1" dirty="0" smtClean="0">
              <a:cs typeface="B Compset" pitchFamily="2" charset="-78"/>
            </a:endParaRPr>
          </a:p>
          <a:p>
            <a:pPr algn="just"/>
            <a:r>
              <a:rPr lang="fa-IR" sz="4000" b="1" dirty="0" smtClean="0">
                <a:cs typeface="B Compset" pitchFamily="2" charset="-78"/>
              </a:rPr>
              <a:t>مشهور اصوليان معتقداند که " انما " بر حصر دلالت دارد و دليل آن را تبادر و تصریح لغویون ذکر نموده اند , چه آن جايى که به حصر حکم در موضوع برگردد مثل: " ما جائنى القوم الا زيدا " که حکم مجىء فقط براى زيد اثبات شده است و چه در موردي که به حصر موضوع در حکم بازگشت کند .</a:t>
            </a:r>
          </a:p>
          <a:p>
            <a:pPr algn="just"/>
            <a:r>
              <a:rPr lang="fa-IR" sz="4000" b="1" dirty="0" smtClean="0">
                <a:cs typeface="B Compset" pitchFamily="2" charset="-78"/>
              </a:rPr>
              <a:t>تتبع در ایات قران مشعر به این است که (انما) مفید حصر و دارای مفهوم است مثل :</a:t>
            </a:r>
          </a:p>
          <a:p>
            <a:pPr algn="just"/>
            <a:r>
              <a:rPr lang="fa-IR" sz="4000" b="1" dirty="0" smtClean="0">
                <a:cs typeface="B Compset" pitchFamily="2" charset="-78"/>
              </a:rPr>
              <a:t>إِنّما وَلِيُّکُمُ اللهُ وَ رَسُولُهُ وَ الّذينَ آمَنُوا ... إنّما حَرَّمَ عَلَيْکُمُ المَيْتةَ وَ الدَّمَ .......... إنّما أنْتَ مُنْذِرٌ</a:t>
            </a:r>
          </a:p>
        </p:txBody>
      </p:sp>
    </p:spTree>
  </p:cSld>
  <p:clrMapOvr>
    <a:masterClrMapping/>
  </p:clrMapOvr>
  <p:transition advClick="0">
    <p:dissolve/>
  </p:transition>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4"/>
            <a:ext cx="9144000" cy="6555641"/>
          </a:xfrm>
          <a:prstGeom prst="rect">
            <a:avLst/>
          </a:prstGeom>
        </p:spPr>
        <p:txBody>
          <a:bodyPr wrap="square">
            <a:spAutoFit/>
          </a:bodyPr>
          <a:lstStyle/>
          <a:p>
            <a:pPr algn="just"/>
            <a:r>
              <a:rPr lang="fa-IR" sz="3000" b="1" dirty="0" smtClean="0">
                <a:cs typeface="B Compset" pitchFamily="2" charset="-78"/>
                <a:hlinkClick r:id="rId2" action="ppaction://hlinksldjump"/>
              </a:rPr>
              <a:t>بل اضرابيه</a:t>
            </a:r>
            <a:endParaRPr lang="fa-IR" sz="3000" b="1" dirty="0" smtClean="0">
              <a:cs typeface="B Compset" pitchFamily="2" charset="-78"/>
            </a:endParaRPr>
          </a:p>
          <a:p>
            <a:pPr algn="just"/>
            <a:r>
              <a:rPr lang="fa-IR" sz="3000" b="1" dirty="0" smtClean="0">
                <a:cs typeface="B Compset" pitchFamily="2" charset="-78"/>
              </a:rPr>
              <a:t>" بل اضرابيه " که از ادات حصر و استثنا است , در سه مورد به کار مى رود: </a:t>
            </a:r>
          </a:p>
          <a:p>
            <a:pPr algn="just"/>
            <a:r>
              <a:rPr lang="fa-IR" sz="3000" b="1" dirty="0" smtClean="0">
                <a:cs typeface="B Compset" pitchFamily="2" charset="-78"/>
              </a:rPr>
              <a:t> 1 ـ گاهى " بل " در کلام مى آيد تا دلالت نمايد که " مضرب عنه " ـ اسم قبل از بل ـ مقصود نبوده بلکه از روى غفلت يا اشتباه آورده شده است . </a:t>
            </a:r>
          </a:p>
          <a:p>
            <a:pPr algn="just"/>
            <a:r>
              <a:rPr lang="fa-IR" sz="3000" b="1" dirty="0" smtClean="0">
                <a:cs typeface="B Compset" pitchFamily="2" charset="-78"/>
              </a:rPr>
              <a:t>این قسم یقینا مورد بحث ما نیست و دلالتی بر حصر و مفهوم ندارد.</a:t>
            </a:r>
          </a:p>
          <a:p>
            <a:pPr algn="just"/>
            <a:r>
              <a:rPr lang="fa-IR" sz="3000" b="1" dirty="0" smtClean="0">
                <a:cs typeface="B Compset" pitchFamily="2" charset="-78"/>
              </a:rPr>
              <a:t>2 ـ گاهى " بل " در کلام به منظور تأکيد مى آيد ; به اين بيان که آوردن "مضرب عنه" به منظور مقدمه چينى براى آوردن "مضرب اليه" است , مانند: قَدْ أَفْلَحَ مَنْ تَزَکّي * وَ ذَکَرَ اسْمَ رَبِّهِ فَصَلّي * بَلْ تُؤْثِرُونَ الحَياةَ الدّنيا</a:t>
            </a:r>
          </a:p>
          <a:p>
            <a:pPr algn="just"/>
            <a:r>
              <a:rPr lang="fa-IR" sz="3000" b="1" dirty="0" smtClean="0">
                <a:cs typeface="B Compset" pitchFamily="2" charset="-78"/>
              </a:rPr>
              <a:t>اين قسم از بل هم مفيد حصر نيست .</a:t>
            </a:r>
          </a:p>
          <a:p>
            <a:pPr algn="just"/>
            <a:r>
              <a:rPr lang="fa-IR" sz="3000" b="1" dirty="0" smtClean="0">
                <a:cs typeface="B Compset" pitchFamily="2" charset="-78"/>
              </a:rPr>
              <a:t>3 ـ و گاهى کلمه " بل " براى ردع و ابطال کلمه يا جمله اى که قبل از آن ذکر شده , به کار مى رود , مثل آيه: " ام يقولون به جِنّة بل جائهم بالحق ” یا (وَقالُوا اتَّخَذَ الرَّحْمنُ وَلَداً بَلْ عِبادٌ مُکْرَمُونَ) و المعني بل هم عباد فقط .</a:t>
            </a:r>
          </a:p>
          <a:p>
            <a:pPr algn="just"/>
            <a:r>
              <a:rPr lang="fa-IR" sz="3000" b="1" dirty="0" smtClean="0">
                <a:cs typeface="B Compset" pitchFamily="2" charset="-78"/>
              </a:rPr>
              <a:t> اين قسم مفيد حصر است .</a:t>
            </a:r>
            <a:endParaRPr lang="fa-IR" sz="30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70" name="Rectangle 6"/>
          <p:cNvSpPr>
            <a:spLocks noChangeArrowheads="1"/>
          </p:cNvSpPr>
          <p:nvPr/>
        </p:nvSpPr>
        <p:spPr bwMode="gray">
          <a:xfrm rot="13770025">
            <a:off x="6697694" y="3736976"/>
            <a:ext cx="960438" cy="192087"/>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fa-IR"/>
          </a:p>
        </p:txBody>
      </p:sp>
      <p:sp>
        <p:nvSpPr>
          <p:cNvPr id="600071" name="Rectangle 7"/>
          <p:cNvSpPr>
            <a:spLocks noChangeArrowheads="1"/>
          </p:cNvSpPr>
          <p:nvPr/>
        </p:nvSpPr>
        <p:spPr bwMode="gray">
          <a:xfrm rot="-743917">
            <a:off x="4708556" y="3284539"/>
            <a:ext cx="1009651" cy="173037"/>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fa-IR"/>
          </a:p>
        </p:txBody>
      </p:sp>
      <p:grpSp>
        <p:nvGrpSpPr>
          <p:cNvPr id="2" name="Group 8"/>
          <p:cNvGrpSpPr>
            <a:grpSpLocks/>
          </p:cNvGrpSpPr>
          <p:nvPr/>
        </p:nvGrpSpPr>
        <p:grpSpPr bwMode="auto">
          <a:xfrm>
            <a:off x="4945098" y="1958977"/>
            <a:ext cx="2555877" cy="1846263"/>
            <a:chOff x="1991" y="1234"/>
            <a:chExt cx="1610" cy="1163"/>
          </a:xfrm>
        </p:grpSpPr>
        <p:sp>
          <p:nvSpPr>
            <p:cNvPr id="600073" name="Rectangle 9"/>
            <p:cNvSpPr>
              <a:spLocks noChangeArrowheads="1"/>
            </p:cNvSpPr>
            <p:nvPr/>
          </p:nvSpPr>
          <p:spPr bwMode="gray">
            <a:xfrm rot="-3205350">
              <a:off x="3175" y="1380"/>
              <a:ext cx="376" cy="83"/>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fa-IR"/>
            </a:p>
          </p:txBody>
        </p:sp>
        <p:grpSp>
          <p:nvGrpSpPr>
            <p:cNvPr id="3" name="Group 10"/>
            <p:cNvGrpSpPr>
              <a:grpSpLocks/>
            </p:cNvGrpSpPr>
            <p:nvPr/>
          </p:nvGrpSpPr>
          <p:grpSpPr bwMode="auto">
            <a:xfrm>
              <a:off x="2296" y="1395"/>
              <a:ext cx="1305" cy="1002"/>
              <a:chOff x="1789" y="1908"/>
              <a:chExt cx="2162" cy="1679"/>
            </a:xfrm>
          </p:grpSpPr>
          <p:sp>
            <p:nvSpPr>
              <p:cNvPr id="600075" name="Oval 11"/>
              <p:cNvSpPr>
                <a:spLocks noChangeArrowheads="1"/>
              </p:cNvSpPr>
              <p:nvPr/>
            </p:nvSpPr>
            <p:spPr bwMode="gray">
              <a:xfrm>
                <a:off x="1789" y="1908"/>
                <a:ext cx="2162" cy="1679"/>
              </a:xfrm>
              <a:prstGeom prst="ellipse">
                <a:avLst/>
              </a:prstGeom>
              <a:gradFill rotWithShape="1">
                <a:gsLst>
                  <a:gs pos="0">
                    <a:srgbClr val="33CCCC"/>
                  </a:gs>
                  <a:gs pos="100000">
                    <a:srgbClr val="33CCCC">
                      <a:gamma/>
                      <a:shade val="24314"/>
                      <a:invGamma/>
                    </a:srgbClr>
                  </a:gs>
                </a:gsLst>
                <a:lin ang="5400000" scaled="1"/>
              </a:gradFill>
              <a:ln w="9525">
                <a:solidFill>
                  <a:srgbClr val="000000"/>
                </a:solidFill>
                <a:round/>
                <a:headEnd/>
                <a:tailEnd/>
              </a:ln>
              <a:effectLst/>
            </p:spPr>
            <p:txBody>
              <a:bodyPr wrap="none" anchor="ctr"/>
              <a:lstStyle/>
              <a:p>
                <a:endParaRPr lang="fa-IR"/>
              </a:p>
            </p:txBody>
          </p:sp>
          <p:sp>
            <p:nvSpPr>
              <p:cNvPr id="600076" name="Freeform 1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3CCCC"/>
                  </a:gs>
                </a:gsLst>
                <a:lin ang="5400000" scaled="1"/>
              </a:gradFill>
              <a:ln w="0">
                <a:noFill/>
                <a:prstDash val="solid"/>
                <a:round/>
                <a:headEnd/>
                <a:tailEnd/>
              </a:ln>
            </p:spPr>
            <p:txBody>
              <a:bodyPr/>
              <a:lstStyle/>
              <a:p>
                <a:endParaRPr lang="fa-IR"/>
              </a:p>
            </p:txBody>
          </p:sp>
        </p:grpSp>
        <p:sp>
          <p:nvSpPr>
            <p:cNvPr id="600077" name="Text Box 13"/>
            <p:cNvSpPr txBox="1">
              <a:spLocks noChangeArrowheads="1"/>
            </p:cNvSpPr>
            <p:nvPr/>
          </p:nvSpPr>
          <p:spPr bwMode="gray">
            <a:xfrm>
              <a:off x="1991" y="1396"/>
              <a:ext cx="1379" cy="989"/>
            </a:xfrm>
            <a:prstGeom prst="rect">
              <a:avLst/>
            </a:prstGeom>
            <a:noFill/>
            <a:ln w="9525">
              <a:noFill/>
              <a:miter lim="800000"/>
              <a:headEnd/>
              <a:tailEnd/>
            </a:ln>
            <a:effectLst/>
          </p:spPr>
          <p:txBody>
            <a:bodyPr wrap="square">
              <a:spAutoFit/>
            </a:bodyPr>
            <a:lstStyle/>
            <a:p>
              <a:r>
                <a:rPr lang="fa-IR" sz="2400" b="1" dirty="0" smtClean="0">
                  <a:solidFill>
                    <a:srgbClr val="FFFFFF"/>
                  </a:solidFill>
                  <a:effectLst>
                    <a:outerShdw blurRad="38100" dist="38100" dir="2700000" algn="tl">
                      <a:srgbClr val="000000"/>
                    </a:outerShdw>
                  </a:effectLst>
                  <a:cs typeface="B Titr" pitchFamily="2" charset="-78"/>
                </a:rPr>
                <a:t>     </a:t>
              </a:r>
              <a:r>
                <a:rPr lang="fa-IR" sz="2400" b="1" dirty="0" smtClean="0">
                  <a:solidFill>
                    <a:srgbClr val="FF0000"/>
                  </a:solidFill>
                  <a:effectLst>
                    <a:outerShdw blurRad="38100" dist="38100" dir="2700000" algn="tl">
                      <a:srgbClr val="000000"/>
                    </a:outerShdw>
                  </a:effectLst>
                  <a:cs typeface="B Titr" pitchFamily="2" charset="-78"/>
                </a:rPr>
                <a:t> (6)</a:t>
              </a:r>
            </a:p>
            <a:p>
              <a:r>
                <a:rPr lang="fa-IR" sz="2400" b="1" dirty="0" smtClean="0">
                  <a:solidFill>
                    <a:srgbClr val="FF0000"/>
                  </a:solidFill>
                  <a:effectLst>
                    <a:outerShdw blurRad="38100" dist="38100" dir="2700000" algn="tl">
                      <a:srgbClr val="000000"/>
                    </a:outerShdw>
                  </a:effectLst>
                  <a:cs typeface="B Titr" pitchFamily="2" charset="-78"/>
                  <a:hlinkClick r:id="rId2" action="ppaction://hlinksldjump"/>
                </a:rPr>
                <a:t>اقتضای امر </a:t>
              </a:r>
            </a:p>
            <a:p>
              <a:r>
                <a:rPr lang="fa-IR" sz="2400" b="1" dirty="0" smtClean="0">
                  <a:solidFill>
                    <a:srgbClr val="FF0000"/>
                  </a:solidFill>
                  <a:effectLst>
                    <a:outerShdw blurRad="38100" dist="38100" dir="2700000" algn="tl">
                      <a:srgbClr val="000000"/>
                    </a:outerShdw>
                  </a:effectLst>
                  <a:cs typeface="B Titr" pitchFamily="2" charset="-78"/>
                  <a:hlinkClick r:id="rId2" action="ppaction://hlinksldjump"/>
                </a:rPr>
                <a:t>به شی , نهی </a:t>
              </a:r>
            </a:p>
            <a:p>
              <a:r>
                <a:rPr lang="fa-IR" sz="2400" b="1" dirty="0" smtClean="0">
                  <a:solidFill>
                    <a:srgbClr val="FF0000"/>
                  </a:solidFill>
                  <a:effectLst>
                    <a:outerShdw blurRad="38100" dist="38100" dir="2700000" algn="tl">
                      <a:srgbClr val="000000"/>
                    </a:outerShdw>
                  </a:effectLst>
                  <a:cs typeface="B Titr" pitchFamily="2" charset="-78"/>
                  <a:hlinkClick r:id="rId2" action="ppaction://hlinksldjump"/>
                </a:rPr>
                <a:t>  از ضد را</a:t>
              </a:r>
              <a:endParaRPr lang="en-US" sz="2400" b="1" dirty="0">
                <a:solidFill>
                  <a:srgbClr val="FF0000"/>
                </a:solidFill>
                <a:effectLst>
                  <a:outerShdw blurRad="38100" dist="38100" dir="2700000" algn="tl">
                    <a:srgbClr val="000000"/>
                  </a:outerShdw>
                </a:effectLst>
                <a:cs typeface="B Titr" pitchFamily="2" charset="-78"/>
              </a:endParaRPr>
            </a:p>
          </p:txBody>
        </p:sp>
      </p:grpSp>
      <p:grpSp>
        <p:nvGrpSpPr>
          <p:cNvPr id="4" name="Group 14"/>
          <p:cNvGrpSpPr>
            <a:grpSpLocks/>
          </p:cNvGrpSpPr>
          <p:nvPr/>
        </p:nvGrpSpPr>
        <p:grpSpPr bwMode="auto">
          <a:xfrm>
            <a:off x="7056473" y="1285876"/>
            <a:ext cx="871539" cy="871538"/>
            <a:chOff x="3321" y="810"/>
            <a:chExt cx="549" cy="549"/>
          </a:xfrm>
        </p:grpSpPr>
        <p:grpSp>
          <p:nvGrpSpPr>
            <p:cNvPr id="5" name="Group 15"/>
            <p:cNvGrpSpPr>
              <a:grpSpLocks/>
            </p:cNvGrpSpPr>
            <p:nvPr/>
          </p:nvGrpSpPr>
          <p:grpSpPr bwMode="auto">
            <a:xfrm>
              <a:off x="3321" y="816"/>
              <a:ext cx="549" cy="543"/>
              <a:chOff x="2016" y="1920"/>
              <a:chExt cx="1680" cy="1680"/>
            </a:xfrm>
          </p:grpSpPr>
          <p:sp>
            <p:nvSpPr>
              <p:cNvPr id="600080" name="Oval 16"/>
              <p:cNvSpPr>
                <a:spLocks noChangeArrowheads="1"/>
              </p:cNvSpPr>
              <p:nvPr/>
            </p:nvSpPr>
            <p:spPr bwMode="gray">
              <a:xfrm>
                <a:off x="2016" y="1920"/>
                <a:ext cx="1680" cy="1680"/>
              </a:xfrm>
              <a:prstGeom prst="ellipse">
                <a:avLst/>
              </a:prstGeom>
              <a:gradFill rotWithShape="1">
                <a:gsLst>
                  <a:gs pos="0">
                    <a:srgbClr val="CCCC00"/>
                  </a:gs>
                  <a:gs pos="100000">
                    <a:srgbClr val="CCCC00">
                      <a:gamma/>
                      <a:shade val="24314"/>
                      <a:invGamma/>
                    </a:srgbClr>
                  </a:gs>
                </a:gsLst>
                <a:lin ang="5400000" scaled="1"/>
              </a:gradFill>
              <a:ln w="9525">
                <a:solidFill>
                  <a:srgbClr val="000000"/>
                </a:solidFill>
                <a:round/>
                <a:headEnd/>
                <a:tailEnd/>
              </a:ln>
              <a:effectLst/>
            </p:spPr>
            <p:txBody>
              <a:bodyPr wrap="none" anchor="ctr"/>
              <a:lstStyle/>
              <a:p>
                <a:endParaRPr lang="fa-IR"/>
              </a:p>
            </p:txBody>
          </p:sp>
          <p:sp>
            <p:nvSpPr>
              <p:cNvPr id="600081" name="Freeform 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CCCC00"/>
                  </a:gs>
                </a:gsLst>
                <a:lin ang="5400000" scaled="1"/>
              </a:gradFill>
              <a:ln w="0">
                <a:noFill/>
                <a:prstDash val="solid"/>
                <a:round/>
                <a:headEnd/>
                <a:tailEnd/>
              </a:ln>
            </p:spPr>
            <p:txBody>
              <a:bodyPr/>
              <a:lstStyle/>
              <a:p>
                <a:endParaRPr lang="fa-IR"/>
              </a:p>
            </p:txBody>
          </p:sp>
        </p:grpSp>
        <p:sp>
          <p:nvSpPr>
            <p:cNvPr id="600082" name="Text Box 18"/>
            <p:cNvSpPr txBox="1">
              <a:spLocks noChangeArrowheads="1"/>
            </p:cNvSpPr>
            <p:nvPr/>
          </p:nvSpPr>
          <p:spPr bwMode="gray">
            <a:xfrm>
              <a:off x="3331" y="810"/>
              <a:ext cx="462" cy="523"/>
            </a:xfrm>
            <a:prstGeom prst="rect">
              <a:avLst/>
            </a:prstGeom>
            <a:noFill/>
            <a:ln w="9525" algn="ctr">
              <a:noFill/>
              <a:miter lim="800000"/>
              <a:headEnd/>
              <a:tailEnd/>
            </a:ln>
            <a:effectLst/>
          </p:spPr>
          <p:txBody>
            <a:bodyPr wrap="none">
              <a:spAutoFit/>
            </a:bodyPr>
            <a:lstStyle/>
            <a:p>
              <a:r>
                <a:rPr lang="fa-IR" sz="2400" dirty="0" smtClean="0">
                  <a:solidFill>
                    <a:schemeClr val="bg1"/>
                  </a:solidFill>
                  <a:latin typeface="Verdana" pitchFamily="34" charset="0"/>
                  <a:cs typeface="B Titr" pitchFamily="2" charset="-78"/>
                  <a:hlinkClick r:id="rId3" action="ppaction://hlinksldjump"/>
                </a:rPr>
                <a:t>ثمره</a:t>
              </a:r>
              <a:r>
                <a:rPr lang="fa-IR" sz="2400" dirty="0" smtClean="0">
                  <a:solidFill>
                    <a:srgbClr val="FFFF00"/>
                  </a:solidFill>
                  <a:latin typeface="Verdana" pitchFamily="34" charset="0"/>
                  <a:cs typeface="B Titr" pitchFamily="2" charset="-78"/>
                  <a:hlinkClick r:id="rId3" action="ppaction://hlinksldjump"/>
                </a:rPr>
                <a:t> </a:t>
              </a:r>
            </a:p>
            <a:p>
              <a:r>
                <a:rPr lang="fa-IR" sz="2400" dirty="0" smtClean="0">
                  <a:solidFill>
                    <a:srgbClr val="FFFF00"/>
                  </a:solidFill>
                  <a:latin typeface="Verdana" pitchFamily="34" charset="0"/>
                  <a:cs typeface="B Titr" pitchFamily="2" charset="-78"/>
                  <a:hlinkClick r:id="rId3" action="ppaction://hlinksldjump"/>
                </a:rPr>
                <a:t>بحث</a:t>
              </a:r>
              <a:endParaRPr lang="en-US" sz="2400" dirty="0">
                <a:solidFill>
                  <a:srgbClr val="FFFF00"/>
                </a:solidFill>
                <a:latin typeface="Verdana" pitchFamily="34" charset="0"/>
                <a:cs typeface="B Titr" pitchFamily="2" charset="-78"/>
              </a:endParaRPr>
            </a:p>
          </p:txBody>
        </p:sp>
      </p:grpSp>
      <p:grpSp>
        <p:nvGrpSpPr>
          <p:cNvPr id="6" name="Group 19"/>
          <p:cNvGrpSpPr>
            <a:grpSpLocks/>
          </p:cNvGrpSpPr>
          <p:nvPr/>
        </p:nvGrpSpPr>
        <p:grpSpPr bwMode="auto">
          <a:xfrm>
            <a:off x="3232182" y="2620963"/>
            <a:ext cx="1744663" cy="1790700"/>
            <a:chOff x="912" y="1651"/>
            <a:chExt cx="1099" cy="1128"/>
          </a:xfrm>
        </p:grpSpPr>
        <p:grpSp>
          <p:nvGrpSpPr>
            <p:cNvPr id="7" name="Group 20"/>
            <p:cNvGrpSpPr>
              <a:grpSpLocks/>
            </p:cNvGrpSpPr>
            <p:nvPr/>
          </p:nvGrpSpPr>
          <p:grpSpPr bwMode="auto">
            <a:xfrm>
              <a:off x="912" y="1651"/>
              <a:ext cx="1099" cy="1128"/>
              <a:chOff x="2016" y="1920"/>
              <a:chExt cx="1680" cy="1680"/>
            </a:xfrm>
          </p:grpSpPr>
          <p:sp>
            <p:nvSpPr>
              <p:cNvPr id="600085" name="Oval 21"/>
              <p:cNvSpPr>
                <a:spLocks noChangeArrowheads="1"/>
              </p:cNvSpPr>
              <p:nvPr/>
            </p:nvSpPr>
            <p:spPr bwMode="gray">
              <a:xfrm>
                <a:off x="2016" y="1920"/>
                <a:ext cx="1680" cy="1680"/>
              </a:xfrm>
              <a:prstGeom prst="ellipse">
                <a:avLst/>
              </a:prstGeom>
              <a:gradFill rotWithShape="1">
                <a:gsLst>
                  <a:gs pos="0">
                    <a:srgbClr val="FFCC66"/>
                  </a:gs>
                  <a:gs pos="100000">
                    <a:srgbClr val="FFCC66">
                      <a:gamma/>
                      <a:shade val="24314"/>
                      <a:invGamma/>
                    </a:srgbClr>
                  </a:gs>
                </a:gsLst>
                <a:lin ang="5400000" scaled="1"/>
              </a:gradFill>
              <a:ln w="9525">
                <a:solidFill>
                  <a:srgbClr val="000000"/>
                </a:solidFill>
                <a:round/>
                <a:headEnd/>
                <a:tailEnd/>
              </a:ln>
              <a:effectLst/>
            </p:spPr>
            <p:txBody>
              <a:bodyPr wrap="none" anchor="ctr"/>
              <a:lstStyle/>
              <a:p>
                <a:endParaRPr lang="fa-IR"/>
              </a:p>
            </p:txBody>
          </p:sp>
          <p:sp>
            <p:nvSpPr>
              <p:cNvPr id="600086" name="Freeform 2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CC66"/>
                  </a:gs>
                </a:gsLst>
                <a:lin ang="5400000" scaled="1"/>
              </a:gradFill>
              <a:ln w="0">
                <a:noFill/>
                <a:prstDash val="solid"/>
                <a:round/>
                <a:headEnd/>
                <a:tailEnd/>
              </a:ln>
            </p:spPr>
            <p:txBody>
              <a:bodyPr/>
              <a:lstStyle/>
              <a:p>
                <a:endParaRPr lang="fa-IR"/>
              </a:p>
            </p:txBody>
          </p:sp>
        </p:grpSp>
        <p:sp>
          <p:nvSpPr>
            <p:cNvPr id="600087" name="Text Box 23"/>
            <p:cNvSpPr txBox="1">
              <a:spLocks noChangeArrowheads="1"/>
            </p:cNvSpPr>
            <p:nvPr/>
          </p:nvSpPr>
          <p:spPr bwMode="gray">
            <a:xfrm>
              <a:off x="946" y="1976"/>
              <a:ext cx="949" cy="679"/>
            </a:xfrm>
            <a:prstGeom prst="rect">
              <a:avLst/>
            </a:prstGeom>
            <a:noFill/>
            <a:ln w="9525">
              <a:noFill/>
              <a:miter lim="800000"/>
              <a:headEnd/>
              <a:tailEnd/>
            </a:ln>
            <a:effectLst/>
          </p:spPr>
          <p:txBody>
            <a:bodyPr wrap="none">
              <a:spAutoFit/>
            </a:bodyPr>
            <a:lstStyle/>
            <a:p>
              <a:r>
                <a:rPr lang="fa-IR" sz="3200" b="1" dirty="0" smtClean="0">
                  <a:solidFill>
                    <a:srgbClr val="000000"/>
                  </a:solidFill>
                  <a:cs typeface="B Titr" pitchFamily="2" charset="-78"/>
                </a:rPr>
                <a:t>اقوال در </a:t>
              </a:r>
            </a:p>
            <a:p>
              <a:r>
                <a:rPr lang="fa-IR" sz="3200" b="1" dirty="0" smtClean="0">
                  <a:solidFill>
                    <a:srgbClr val="000000"/>
                  </a:solidFill>
                  <a:cs typeface="B Titr" pitchFamily="2" charset="-78"/>
                  <a:hlinkClick r:id="rId4" action="ppaction://hlinksldjump"/>
                </a:rPr>
                <a:t>ضد عام</a:t>
              </a:r>
              <a:endParaRPr lang="en-US" sz="3200" b="1" dirty="0">
                <a:solidFill>
                  <a:srgbClr val="000000"/>
                </a:solidFill>
                <a:cs typeface="B Titr" pitchFamily="2" charset="-78"/>
              </a:endParaRPr>
            </a:p>
          </p:txBody>
        </p:sp>
      </p:grpSp>
      <p:grpSp>
        <p:nvGrpSpPr>
          <p:cNvPr id="8" name="Group 24"/>
          <p:cNvGrpSpPr>
            <a:grpSpLocks/>
          </p:cNvGrpSpPr>
          <p:nvPr/>
        </p:nvGrpSpPr>
        <p:grpSpPr bwMode="auto">
          <a:xfrm>
            <a:off x="6988207" y="3881439"/>
            <a:ext cx="2012951" cy="1989137"/>
            <a:chOff x="3278" y="2445"/>
            <a:chExt cx="1268" cy="1253"/>
          </a:xfrm>
        </p:grpSpPr>
        <p:grpSp>
          <p:nvGrpSpPr>
            <p:cNvPr id="9" name="Group 25"/>
            <p:cNvGrpSpPr>
              <a:grpSpLocks/>
            </p:cNvGrpSpPr>
            <p:nvPr/>
          </p:nvGrpSpPr>
          <p:grpSpPr bwMode="auto">
            <a:xfrm>
              <a:off x="3278" y="2445"/>
              <a:ext cx="1268" cy="1253"/>
              <a:chOff x="2016" y="1920"/>
              <a:chExt cx="1680" cy="1680"/>
            </a:xfrm>
          </p:grpSpPr>
          <p:sp>
            <p:nvSpPr>
              <p:cNvPr id="600090" name="Oval 26"/>
              <p:cNvSpPr>
                <a:spLocks noChangeArrowheads="1"/>
              </p:cNvSpPr>
              <p:nvPr/>
            </p:nvSpPr>
            <p:spPr bwMode="gray">
              <a:xfrm>
                <a:off x="2016" y="1920"/>
                <a:ext cx="1680" cy="1680"/>
              </a:xfrm>
              <a:prstGeom prst="ellipse">
                <a:avLst/>
              </a:prstGeom>
              <a:gradFill rotWithShape="1">
                <a:gsLst>
                  <a:gs pos="0">
                    <a:srgbClr val="9942E0"/>
                  </a:gs>
                  <a:gs pos="100000">
                    <a:srgbClr val="9942E0">
                      <a:gamma/>
                      <a:shade val="46275"/>
                      <a:invGamma/>
                    </a:srgbClr>
                  </a:gs>
                </a:gsLst>
                <a:lin ang="5400000" scaled="1"/>
              </a:gradFill>
              <a:ln w="9525">
                <a:solidFill>
                  <a:srgbClr val="000000"/>
                </a:solidFill>
                <a:round/>
                <a:headEnd/>
                <a:tailEnd/>
              </a:ln>
              <a:effectLst/>
            </p:spPr>
            <p:txBody>
              <a:bodyPr wrap="none" anchor="ctr"/>
              <a:lstStyle/>
              <a:p>
                <a:endParaRPr lang="fa-IR"/>
              </a:p>
            </p:txBody>
          </p:sp>
          <p:sp>
            <p:nvSpPr>
              <p:cNvPr id="600091" name="Freeform 2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9942E0">
                      <a:gamma/>
                      <a:tint val="0"/>
                      <a:invGamma/>
                    </a:srgbClr>
                  </a:gs>
                  <a:gs pos="100000">
                    <a:srgbClr val="9942E0"/>
                  </a:gs>
                </a:gsLst>
                <a:lin ang="5400000" scaled="1"/>
              </a:gradFill>
              <a:ln w="0">
                <a:noFill/>
                <a:prstDash val="solid"/>
                <a:round/>
                <a:headEnd/>
                <a:tailEnd/>
              </a:ln>
              <a:effectLst/>
            </p:spPr>
            <p:txBody>
              <a:bodyPr/>
              <a:lstStyle/>
              <a:p>
                <a:endParaRPr lang="fa-IR"/>
              </a:p>
            </p:txBody>
          </p:sp>
        </p:grpSp>
        <p:sp>
          <p:nvSpPr>
            <p:cNvPr id="600092" name="Text Box 28"/>
            <p:cNvSpPr txBox="1">
              <a:spLocks noChangeArrowheads="1"/>
            </p:cNvSpPr>
            <p:nvPr/>
          </p:nvSpPr>
          <p:spPr bwMode="gray">
            <a:xfrm>
              <a:off x="3421" y="2917"/>
              <a:ext cx="976" cy="368"/>
            </a:xfrm>
            <a:prstGeom prst="rect">
              <a:avLst/>
            </a:prstGeom>
            <a:noFill/>
            <a:ln w="9525">
              <a:noFill/>
              <a:miter lim="800000"/>
              <a:headEnd/>
              <a:tailEnd/>
            </a:ln>
            <a:effectLst/>
          </p:spPr>
          <p:txBody>
            <a:bodyPr wrap="none">
              <a:spAutoFit/>
            </a:bodyPr>
            <a:lstStyle/>
            <a:p>
              <a:r>
                <a:rPr lang="fa-IR" sz="3200" b="1" dirty="0" smtClean="0">
                  <a:solidFill>
                    <a:srgbClr val="FFFF00"/>
                  </a:solidFill>
                  <a:effectLst>
                    <a:outerShdw blurRad="38100" dist="38100" dir="2700000" algn="tl">
                      <a:srgbClr val="000000">
                        <a:alpha val="43137"/>
                      </a:srgbClr>
                    </a:outerShdw>
                  </a:effectLst>
                  <a:cs typeface="B Titr" pitchFamily="2" charset="-78"/>
                  <a:hlinkClick r:id="rId5" action="ppaction://hlinksldjump"/>
                </a:rPr>
                <a:t>ضد خاص</a:t>
              </a:r>
              <a:endParaRPr lang="en-US" sz="3200" b="1" dirty="0">
                <a:solidFill>
                  <a:srgbClr val="FFFF00"/>
                </a:solidFill>
                <a:effectLst>
                  <a:outerShdw blurRad="38100" dist="38100" dir="2700000" algn="tl">
                    <a:srgbClr val="000000">
                      <a:alpha val="43137"/>
                    </a:srgbClr>
                  </a:outerShdw>
                </a:effectLst>
                <a:cs typeface="B Titr" pitchFamily="2" charset="-78"/>
              </a:endParaRPr>
            </a:p>
          </p:txBody>
        </p:sp>
      </p:grpSp>
      <p:sp>
        <p:nvSpPr>
          <p:cNvPr id="600094" name="Oval 30"/>
          <p:cNvSpPr>
            <a:spLocks noChangeArrowheads="1"/>
          </p:cNvSpPr>
          <p:nvPr/>
        </p:nvSpPr>
        <p:spPr bwMode="auto">
          <a:xfrm>
            <a:off x="3613181" y="4495800"/>
            <a:ext cx="914400" cy="152400"/>
          </a:xfrm>
          <a:prstGeom prst="ellipse">
            <a:avLst/>
          </a:prstGeom>
          <a:solidFill>
            <a:srgbClr val="000044"/>
          </a:solidFill>
          <a:ln w="9525">
            <a:noFill/>
            <a:round/>
            <a:headEnd/>
            <a:tailEnd/>
          </a:ln>
          <a:effectLst/>
        </p:spPr>
        <p:txBody>
          <a:bodyPr wrap="none" anchor="ctr"/>
          <a:lstStyle/>
          <a:p>
            <a:endParaRPr lang="fa-IR"/>
          </a:p>
        </p:txBody>
      </p:sp>
      <p:sp>
        <p:nvSpPr>
          <p:cNvPr id="600095" name="Oval 31"/>
          <p:cNvSpPr>
            <a:spLocks noChangeArrowheads="1"/>
          </p:cNvSpPr>
          <p:nvPr/>
        </p:nvSpPr>
        <p:spPr bwMode="auto">
          <a:xfrm>
            <a:off x="6127781" y="3924300"/>
            <a:ext cx="762000" cy="114300"/>
          </a:xfrm>
          <a:prstGeom prst="ellipse">
            <a:avLst/>
          </a:prstGeom>
          <a:solidFill>
            <a:srgbClr val="000044"/>
          </a:solidFill>
          <a:ln w="9525">
            <a:noFill/>
            <a:round/>
            <a:headEnd/>
            <a:tailEnd/>
          </a:ln>
          <a:effectLst/>
        </p:spPr>
        <p:txBody>
          <a:bodyPr wrap="none" anchor="ctr"/>
          <a:lstStyle/>
          <a:p>
            <a:endParaRPr lang="fa-IR"/>
          </a:p>
        </p:txBody>
      </p:sp>
      <p:sp>
        <p:nvSpPr>
          <p:cNvPr id="600096" name="Oval 32"/>
          <p:cNvSpPr>
            <a:spLocks noChangeArrowheads="1"/>
          </p:cNvSpPr>
          <p:nvPr/>
        </p:nvSpPr>
        <p:spPr bwMode="auto">
          <a:xfrm>
            <a:off x="7423181" y="5943600"/>
            <a:ext cx="1219200" cy="152400"/>
          </a:xfrm>
          <a:prstGeom prst="ellipse">
            <a:avLst/>
          </a:prstGeom>
          <a:solidFill>
            <a:srgbClr val="000044"/>
          </a:solidFill>
          <a:ln w="9525">
            <a:noFill/>
            <a:round/>
            <a:headEnd/>
            <a:tailEnd/>
          </a:ln>
          <a:effectLst/>
        </p:spPr>
        <p:txBody>
          <a:bodyPr wrap="none" anchor="ctr"/>
          <a:lstStyle/>
          <a:p>
            <a:endParaRPr lang="fa-IR"/>
          </a:p>
        </p:txBody>
      </p:sp>
      <p:sp>
        <p:nvSpPr>
          <p:cNvPr id="600097" name="Oval 33"/>
          <p:cNvSpPr>
            <a:spLocks noChangeArrowheads="1"/>
          </p:cNvSpPr>
          <p:nvPr/>
        </p:nvSpPr>
        <p:spPr bwMode="auto">
          <a:xfrm>
            <a:off x="7270781" y="2247900"/>
            <a:ext cx="457200" cy="76200"/>
          </a:xfrm>
          <a:prstGeom prst="ellipse">
            <a:avLst/>
          </a:prstGeom>
          <a:solidFill>
            <a:srgbClr val="000044"/>
          </a:solidFill>
          <a:ln w="9525">
            <a:noFill/>
            <a:round/>
            <a:headEnd/>
            <a:tailEnd/>
          </a:ln>
          <a:effectLst/>
        </p:spPr>
        <p:txBody>
          <a:bodyPr wrap="none" anchor="ctr"/>
          <a:lstStyle/>
          <a:p>
            <a:endParaRPr lang="fa-IR"/>
          </a:p>
        </p:txBody>
      </p:sp>
      <p:sp>
        <p:nvSpPr>
          <p:cNvPr id="54" name="Rectangle 134"/>
          <p:cNvSpPr>
            <a:spLocks noChangeArrowheads="1"/>
          </p:cNvSpPr>
          <p:nvPr/>
        </p:nvSpPr>
        <p:spPr bwMode="gray">
          <a:xfrm>
            <a:off x="1" y="2391411"/>
            <a:ext cx="3214679" cy="461574"/>
          </a:xfrm>
          <a:prstGeom prst="rect">
            <a:avLst/>
          </a:prstGeom>
          <a:gradFill rotWithShape="1">
            <a:gsLst>
              <a:gs pos="0">
                <a:srgbClr val="004B70">
                  <a:alpha val="80000"/>
                </a:srgbClr>
              </a:gs>
              <a:gs pos="100000">
                <a:srgbClr val="E98931"/>
              </a:gs>
            </a:gsLst>
            <a:lin ang="0" scaled="1"/>
          </a:gradFill>
          <a:ln w="9525" algn="ctr">
            <a:noFill/>
            <a:miter lim="800000"/>
            <a:headEnd/>
            <a:tailEnd/>
          </a:ln>
          <a:effectLst/>
        </p:spPr>
        <p:txBody>
          <a:bodyPr wrap="none" anchor="ctr"/>
          <a:lstStyle/>
          <a:p>
            <a:endParaRPr lang="fa-IR" sz="2000">
              <a:cs typeface="B Titr" pitchFamily="2" charset="-78"/>
            </a:endParaRPr>
          </a:p>
        </p:txBody>
      </p:sp>
      <p:grpSp>
        <p:nvGrpSpPr>
          <p:cNvPr id="55" name="Group 114"/>
          <p:cNvGrpSpPr>
            <a:grpSpLocks/>
          </p:cNvGrpSpPr>
          <p:nvPr/>
        </p:nvGrpSpPr>
        <p:grpSpPr bwMode="auto">
          <a:xfrm>
            <a:off x="2857486" y="2285992"/>
            <a:ext cx="625236" cy="587379"/>
            <a:chOff x="1488" y="1968"/>
            <a:chExt cx="432" cy="444"/>
          </a:xfrm>
        </p:grpSpPr>
        <p:grpSp>
          <p:nvGrpSpPr>
            <p:cNvPr id="57" name="Group 115"/>
            <p:cNvGrpSpPr>
              <a:grpSpLocks/>
            </p:cNvGrpSpPr>
            <p:nvPr/>
          </p:nvGrpSpPr>
          <p:grpSpPr bwMode="auto">
            <a:xfrm>
              <a:off x="1488" y="1968"/>
              <a:ext cx="432" cy="432"/>
              <a:chOff x="2010" y="1918"/>
              <a:chExt cx="1677" cy="1678"/>
            </a:xfrm>
          </p:grpSpPr>
          <p:sp>
            <p:nvSpPr>
              <p:cNvPr id="59" name="Oval 116"/>
              <p:cNvSpPr>
                <a:spLocks noChangeArrowheads="1"/>
              </p:cNvSpPr>
              <p:nvPr/>
            </p:nvSpPr>
            <p:spPr bwMode="gray">
              <a:xfrm>
                <a:off x="2010" y="1918"/>
                <a:ext cx="1677" cy="1678"/>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sz="2000">
                  <a:cs typeface="B Titr" pitchFamily="2" charset="-78"/>
                </a:endParaRPr>
              </a:p>
            </p:txBody>
          </p:sp>
          <p:sp>
            <p:nvSpPr>
              <p:cNvPr id="60" name="Freeform 1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sz="2000">
                  <a:cs typeface="B Titr" pitchFamily="2" charset="-78"/>
                </a:endParaRPr>
              </a:p>
            </p:txBody>
          </p:sp>
        </p:grpSp>
        <p:sp>
          <p:nvSpPr>
            <p:cNvPr id="58" name="Text Box 118"/>
            <p:cNvSpPr txBox="1">
              <a:spLocks noChangeArrowheads="1"/>
            </p:cNvSpPr>
            <p:nvPr/>
          </p:nvSpPr>
          <p:spPr bwMode="gray">
            <a:xfrm>
              <a:off x="1564" y="2016"/>
              <a:ext cx="232" cy="396"/>
            </a:xfrm>
            <a:prstGeom prst="rect">
              <a:avLst/>
            </a:prstGeom>
            <a:noFill/>
            <a:ln w="9525" algn="ctr">
              <a:noFill/>
              <a:miter lim="800000"/>
              <a:headEnd/>
              <a:tailEnd/>
            </a:ln>
            <a:effectLst/>
          </p:spPr>
          <p:txBody>
            <a:bodyPr wrap="none">
              <a:spAutoFit/>
            </a:bodyPr>
            <a:lstStyle/>
            <a:p>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1</a:t>
              </a:r>
              <a:endParaRPr lang="en-US" sz="2800" b="1" dirty="0">
                <a:solidFill>
                  <a:srgbClr val="000000"/>
                </a:solidFill>
                <a:effectLst>
                  <a:outerShdw blurRad="38100" dist="38100" dir="2700000" algn="tl">
                    <a:srgbClr val="FFFFFF"/>
                  </a:outerShdw>
                </a:effectLst>
                <a:latin typeface="Verdana" pitchFamily="34" charset="0"/>
                <a:cs typeface="B Titr" pitchFamily="2" charset="-78"/>
              </a:endParaRPr>
            </a:p>
          </p:txBody>
        </p:sp>
      </p:grpSp>
      <p:sp>
        <p:nvSpPr>
          <p:cNvPr id="56" name="Text Box 147"/>
          <p:cNvSpPr txBox="1">
            <a:spLocks noChangeArrowheads="1"/>
          </p:cNvSpPr>
          <p:nvPr/>
        </p:nvSpPr>
        <p:spPr bwMode="auto">
          <a:xfrm>
            <a:off x="357159" y="2428868"/>
            <a:ext cx="2197755" cy="400110"/>
          </a:xfrm>
          <a:prstGeom prst="rect">
            <a:avLst/>
          </a:prstGeom>
          <a:noFill/>
          <a:ln w="9525">
            <a:noFill/>
            <a:miter lim="800000"/>
            <a:headEnd/>
            <a:tailEnd/>
          </a:ln>
          <a:effectLst/>
        </p:spPr>
        <p:txBody>
          <a:bodyPr wrap="square">
            <a:spAutoFit/>
          </a:bodyPr>
          <a:lstStyle/>
          <a:p>
            <a:pPr algn="r"/>
            <a:r>
              <a:rPr lang="fa-IR" sz="2000" b="1" dirty="0" smtClean="0">
                <a:cs typeface="B Titr" pitchFamily="2" charset="-78"/>
                <a:hlinkClick r:id="rId6" action="ppaction://hlinksldjump"/>
              </a:rPr>
              <a:t>اقتضاء بنحو عینیت</a:t>
            </a:r>
            <a:endParaRPr lang="en-US" sz="2000" b="1" dirty="0">
              <a:cs typeface="B Titr" pitchFamily="2" charset="-78"/>
            </a:endParaRPr>
          </a:p>
        </p:txBody>
      </p:sp>
      <p:grpSp>
        <p:nvGrpSpPr>
          <p:cNvPr id="61" name="Group 60"/>
          <p:cNvGrpSpPr/>
          <p:nvPr/>
        </p:nvGrpSpPr>
        <p:grpSpPr>
          <a:xfrm>
            <a:off x="0" y="2856930"/>
            <a:ext cx="3286118" cy="602181"/>
            <a:chOff x="0" y="2370474"/>
            <a:chExt cx="3073815" cy="602181"/>
          </a:xfrm>
        </p:grpSpPr>
        <p:sp>
          <p:nvSpPr>
            <p:cNvPr id="47" name="Rectangle 141"/>
            <p:cNvSpPr>
              <a:spLocks noChangeArrowheads="1"/>
            </p:cNvSpPr>
            <p:nvPr/>
          </p:nvSpPr>
          <p:spPr bwMode="gray">
            <a:xfrm>
              <a:off x="0" y="2513944"/>
              <a:ext cx="2653920" cy="408751"/>
            </a:xfrm>
            <a:prstGeom prst="rect">
              <a:avLst/>
            </a:prstGeom>
            <a:gradFill rotWithShape="1">
              <a:gsLst>
                <a:gs pos="0">
                  <a:srgbClr val="004B70">
                    <a:alpha val="80000"/>
                  </a:srgbClr>
                </a:gs>
                <a:gs pos="100000">
                  <a:srgbClr val="418AEB"/>
                </a:gs>
              </a:gsLst>
              <a:lin ang="0" scaled="1"/>
            </a:gradFill>
            <a:ln w="9525" algn="ctr">
              <a:noFill/>
              <a:miter lim="800000"/>
              <a:headEnd/>
              <a:tailEnd/>
            </a:ln>
            <a:effectLst/>
          </p:spPr>
          <p:txBody>
            <a:bodyPr wrap="none" anchor="ctr"/>
            <a:lstStyle/>
            <a:p>
              <a:endParaRPr lang="fa-IR" sz="2000">
                <a:cs typeface="B Titr" pitchFamily="2" charset="-78"/>
              </a:endParaRPr>
            </a:p>
          </p:txBody>
        </p:sp>
        <p:grpSp>
          <p:nvGrpSpPr>
            <p:cNvPr id="48" name="Group 104"/>
            <p:cNvGrpSpPr>
              <a:grpSpLocks/>
            </p:cNvGrpSpPr>
            <p:nvPr/>
          </p:nvGrpSpPr>
          <p:grpSpPr bwMode="auto">
            <a:xfrm>
              <a:off x="2455260" y="2370474"/>
              <a:ext cx="618555" cy="602181"/>
              <a:chOff x="3938" y="1968"/>
              <a:chExt cx="430" cy="460"/>
            </a:xfrm>
          </p:grpSpPr>
          <p:grpSp>
            <p:nvGrpSpPr>
              <p:cNvPr id="50" name="Group 105"/>
              <p:cNvGrpSpPr>
                <a:grpSpLocks/>
              </p:cNvGrpSpPr>
              <p:nvPr/>
            </p:nvGrpSpPr>
            <p:grpSpPr bwMode="auto">
              <a:xfrm>
                <a:off x="3938" y="1968"/>
                <a:ext cx="430" cy="437"/>
                <a:chOff x="2016" y="1920"/>
                <a:chExt cx="1680" cy="1680"/>
              </a:xfrm>
            </p:grpSpPr>
            <p:sp>
              <p:nvSpPr>
                <p:cNvPr id="52" name="Oval 106"/>
                <p:cNvSpPr>
                  <a:spLocks noChangeArrowheads="1"/>
                </p:cNvSpPr>
                <p:nvPr/>
              </p:nvSpPr>
              <p:spPr bwMode="gray">
                <a:xfrm>
                  <a:off x="2016" y="1920"/>
                  <a:ext cx="1680" cy="1680"/>
                </a:xfrm>
                <a:prstGeom prst="ellipse">
                  <a:avLst/>
                </a:prstGeom>
                <a:gradFill rotWithShape="1">
                  <a:gsLst>
                    <a:gs pos="0">
                      <a:srgbClr val="4996E3"/>
                    </a:gs>
                    <a:gs pos="100000">
                      <a:srgbClr val="4996E3">
                        <a:gamma/>
                        <a:shade val="30196"/>
                        <a:invGamma/>
                      </a:srgbClr>
                    </a:gs>
                  </a:gsLst>
                  <a:lin ang="5400000" scaled="1"/>
                </a:gradFill>
                <a:ln w="9525">
                  <a:noFill/>
                  <a:round/>
                  <a:headEnd/>
                  <a:tailEnd/>
                </a:ln>
                <a:effectLst/>
              </p:spPr>
              <p:txBody>
                <a:bodyPr wrap="none" anchor="ctr"/>
                <a:lstStyle/>
                <a:p>
                  <a:endParaRPr lang="fa-IR" sz="2000">
                    <a:cs typeface="B Titr" pitchFamily="2" charset="-78"/>
                  </a:endParaRPr>
                </a:p>
              </p:txBody>
            </p:sp>
            <p:sp>
              <p:nvSpPr>
                <p:cNvPr id="53" name="Freeform 10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66A7E8"/>
                    </a:gs>
                  </a:gsLst>
                  <a:lin ang="5400000" scaled="1"/>
                </a:gradFill>
                <a:ln w="0">
                  <a:noFill/>
                  <a:prstDash val="solid"/>
                  <a:round/>
                  <a:headEnd/>
                  <a:tailEnd/>
                </a:ln>
              </p:spPr>
              <p:txBody>
                <a:bodyPr/>
                <a:lstStyle/>
                <a:p>
                  <a:endParaRPr lang="fa-IR" sz="2000">
                    <a:cs typeface="B Titr" pitchFamily="2" charset="-78"/>
                  </a:endParaRPr>
                </a:p>
              </p:txBody>
            </p:sp>
          </p:grpSp>
          <p:sp>
            <p:nvSpPr>
              <p:cNvPr id="51" name="Text Box 108"/>
              <p:cNvSpPr txBox="1">
                <a:spLocks noChangeArrowheads="1"/>
              </p:cNvSpPr>
              <p:nvPr/>
            </p:nvSpPr>
            <p:spPr bwMode="gray">
              <a:xfrm>
                <a:off x="3985" y="2028"/>
                <a:ext cx="246" cy="400"/>
              </a:xfrm>
              <a:prstGeom prst="rect">
                <a:avLst/>
              </a:prstGeom>
              <a:noFill/>
              <a:ln w="9525" algn="ctr">
                <a:noFill/>
                <a:miter lim="800000"/>
                <a:headEnd/>
                <a:tailEnd/>
              </a:ln>
              <a:effectLst/>
            </p:spPr>
            <p:txBody>
              <a:bodyPr wrap="none">
                <a:spAutoFit/>
              </a:bodyPr>
              <a:lstStyle/>
              <a:p>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2</a:t>
                </a:r>
                <a:endParaRPr lang="en-US" sz="2800" b="1" dirty="0">
                  <a:solidFill>
                    <a:srgbClr val="000000"/>
                  </a:solidFill>
                  <a:effectLst>
                    <a:outerShdw blurRad="38100" dist="38100" dir="2700000" algn="tl">
                      <a:srgbClr val="FFFFFF"/>
                    </a:outerShdw>
                  </a:effectLst>
                  <a:latin typeface="Verdana" pitchFamily="34" charset="0"/>
                  <a:cs typeface="B Titr" pitchFamily="2" charset="-78"/>
                </a:endParaRPr>
              </a:p>
            </p:txBody>
          </p:sp>
        </p:grpSp>
        <p:sp>
          <p:nvSpPr>
            <p:cNvPr id="49" name="Text Box 148"/>
            <p:cNvSpPr txBox="1">
              <a:spLocks noChangeArrowheads="1"/>
            </p:cNvSpPr>
            <p:nvPr/>
          </p:nvSpPr>
          <p:spPr bwMode="auto">
            <a:xfrm>
              <a:off x="400906" y="2513917"/>
              <a:ext cx="1939672" cy="400110"/>
            </a:xfrm>
            <a:prstGeom prst="rect">
              <a:avLst/>
            </a:prstGeom>
            <a:noFill/>
            <a:ln w="9525">
              <a:noFill/>
              <a:miter lim="800000"/>
              <a:headEnd/>
              <a:tailEnd/>
            </a:ln>
            <a:effectLst/>
          </p:spPr>
          <p:txBody>
            <a:bodyPr wrap="square">
              <a:spAutoFit/>
            </a:bodyPr>
            <a:lstStyle/>
            <a:p>
              <a:pPr algn="r"/>
              <a:r>
                <a:rPr lang="fa-IR" sz="2000" b="1" dirty="0" smtClean="0">
                  <a:solidFill>
                    <a:srgbClr val="FFFFFF"/>
                  </a:solidFill>
                  <a:cs typeface="B Titr" pitchFamily="2" charset="-78"/>
                  <a:hlinkClick r:id="rId7" action="ppaction://hlinksldjump"/>
                </a:rPr>
                <a:t>اقتضا بنحو جزئیت</a:t>
              </a:r>
              <a:endParaRPr lang="en-US" sz="2000" b="1" dirty="0">
                <a:solidFill>
                  <a:srgbClr val="FFFFFF"/>
                </a:solidFill>
                <a:cs typeface="B Titr" pitchFamily="2" charset="-78"/>
              </a:endParaRPr>
            </a:p>
          </p:txBody>
        </p:sp>
      </p:grpSp>
      <p:grpSp>
        <p:nvGrpSpPr>
          <p:cNvPr id="62" name="Group 61"/>
          <p:cNvGrpSpPr/>
          <p:nvPr/>
        </p:nvGrpSpPr>
        <p:grpSpPr>
          <a:xfrm>
            <a:off x="-32" y="3496260"/>
            <a:ext cx="3214678" cy="575681"/>
            <a:chOff x="0" y="2985857"/>
            <a:chExt cx="3481069" cy="575681"/>
          </a:xfrm>
        </p:grpSpPr>
        <p:sp>
          <p:nvSpPr>
            <p:cNvPr id="39" name="Rectangle 133"/>
            <p:cNvSpPr>
              <a:spLocks noChangeArrowheads="1"/>
            </p:cNvSpPr>
            <p:nvPr/>
          </p:nvSpPr>
          <p:spPr bwMode="gray">
            <a:xfrm>
              <a:off x="0" y="3145568"/>
              <a:ext cx="3234549" cy="409654"/>
            </a:xfrm>
            <a:prstGeom prst="rect">
              <a:avLst/>
            </a:prstGeom>
            <a:gradFill rotWithShape="1">
              <a:gsLst>
                <a:gs pos="0">
                  <a:srgbClr val="004B70">
                    <a:alpha val="80000"/>
                  </a:srgbClr>
                </a:gs>
                <a:gs pos="100000">
                  <a:srgbClr val="9942E0"/>
                </a:gs>
              </a:gsLst>
              <a:lin ang="0" scaled="1"/>
            </a:gradFill>
            <a:ln w="9525" algn="ctr">
              <a:noFill/>
              <a:miter lim="800000"/>
              <a:headEnd/>
              <a:tailEnd/>
            </a:ln>
            <a:effectLst/>
          </p:spPr>
          <p:txBody>
            <a:bodyPr wrap="none" anchor="ctr"/>
            <a:lstStyle/>
            <a:p>
              <a:endParaRPr lang="fa-IR" sz="2000">
                <a:cs typeface="B Titr" pitchFamily="2" charset="-78"/>
              </a:endParaRPr>
            </a:p>
          </p:txBody>
        </p:sp>
        <p:grpSp>
          <p:nvGrpSpPr>
            <p:cNvPr id="40" name="Group 109"/>
            <p:cNvGrpSpPr>
              <a:grpSpLocks/>
            </p:cNvGrpSpPr>
            <p:nvPr/>
          </p:nvGrpSpPr>
          <p:grpSpPr bwMode="auto">
            <a:xfrm>
              <a:off x="2856192" y="2985857"/>
              <a:ext cx="624877" cy="575681"/>
              <a:chOff x="3552" y="3339"/>
              <a:chExt cx="412" cy="392"/>
            </a:xfrm>
          </p:grpSpPr>
          <p:grpSp>
            <p:nvGrpSpPr>
              <p:cNvPr id="42" name="Group 110"/>
              <p:cNvGrpSpPr>
                <a:grpSpLocks/>
              </p:cNvGrpSpPr>
              <p:nvPr/>
            </p:nvGrpSpPr>
            <p:grpSpPr bwMode="auto">
              <a:xfrm>
                <a:off x="3552" y="3339"/>
                <a:ext cx="412" cy="392"/>
                <a:chOff x="2016" y="1920"/>
                <a:chExt cx="1680" cy="1680"/>
              </a:xfrm>
            </p:grpSpPr>
            <p:sp>
              <p:nvSpPr>
                <p:cNvPr id="44" name="Oval 111"/>
                <p:cNvSpPr>
                  <a:spLocks noChangeArrowheads="1"/>
                </p:cNvSpPr>
                <p:nvPr/>
              </p:nvSpPr>
              <p:spPr bwMode="gray">
                <a:xfrm>
                  <a:off x="2016" y="1920"/>
                  <a:ext cx="1680" cy="1680"/>
                </a:xfrm>
                <a:prstGeom prst="ellipse">
                  <a:avLst/>
                </a:prstGeom>
                <a:gradFill rotWithShape="1">
                  <a:gsLst>
                    <a:gs pos="0">
                      <a:srgbClr val="9966FF"/>
                    </a:gs>
                    <a:gs pos="100000">
                      <a:srgbClr val="9966FF">
                        <a:gamma/>
                        <a:shade val="24314"/>
                        <a:invGamma/>
                      </a:srgbClr>
                    </a:gs>
                  </a:gsLst>
                  <a:lin ang="5400000" scaled="1"/>
                </a:gradFill>
                <a:ln w="9525">
                  <a:noFill/>
                  <a:round/>
                  <a:headEnd/>
                  <a:tailEnd/>
                </a:ln>
                <a:effectLst/>
              </p:spPr>
              <p:txBody>
                <a:bodyPr wrap="none" anchor="ctr"/>
                <a:lstStyle/>
                <a:p>
                  <a:endParaRPr lang="fa-IR" sz="2000">
                    <a:cs typeface="B Titr" pitchFamily="2" charset="-78"/>
                  </a:endParaRPr>
                </a:p>
              </p:txBody>
            </p:sp>
            <p:sp>
              <p:nvSpPr>
                <p:cNvPr id="45" name="Freeform 11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966FF"/>
                    </a:gs>
                  </a:gsLst>
                  <a:lin ang="5400000" scaled="1"/>
                </a:gradFill>
                <a:ln w="0">
                  <a:noFill/>
                  <a:prstDash val="solid"/>
                  <a:round/>
                  <a:headEnd/>
                  <a:tailEnd/>
                </a:ln>
              </p:spPr>
              <p:txBody>
                <a:bodyPr/>
                <a:lstStyle/>
                <a:p>
                  <a:endParaRPr lang="fa-IR" sz="2000">
                    <a:cs typeface="B Titr" pitchFamily="2" charset="-78"/>
                  </a:endParaRPr>
                </a:p>
              </p:txBody>
            </p:sp>
          </p:grpSp>
          <p:sp>
            <p:nvSpPr>
              <p:cNvPr id="43" name="Text Box 113"/>
              <p:cNvSpPr txBox="1">
                <a:spLocks noChangeArrowheads="1"/>
              </p:cNvSpPr>
              <p:nvPr/>
            </p:nvSpPr>
            <p:spPr bwMode="gray">
              <a:xfrm>
                <a:off x="3557" y="3360"/>
                <a:ext cx="299" cy="356"/>
              </a:xfrm>
              <a:prstGeom prst="rect">
                <a:avLst/>
              </a:prstGeom>
              <a:noFill/>
              <a:ln w="9525" algn="ctr">
                <a:noFill/>
                <a:miter lim="800000"/>
                <a:headEnd/>
                <a:tailEnd/>
              </a:ln>
              <a:effectLst/>
            </p:spPr>
            <p:txBody>
              <a:bodyPr wrap="none">
                <a:spAutoFit/>
              </a:bodyPr>
              <a:lstStyle/>
              <a:p>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3</a:t>
                </a:r>
                <a:endParaRPr lang="en-US" sz="2800" b="1" dirty="0">
                  <a:solidFill>
                    <a:srgbClr val="000000"/>
                  </a:solidFill>
                  <a:effectLst>
                    <a:outerShdw blurRad="38100" dist="38100" dir="2700000" algn="tl">
                      <a:srgbClr val="FFFFFF"/>
                    </a:outerShdw>
                  </a:effectLst>
                  <a:latin typeface="Verdana" pitchFamily="34" charset="0"/>
                  <a:cs typeface="B Titr" pitchFamily="2" charset="-78"/>
                </a:endParaRPr>
              </a:p>
            </p:txBody>
          </p:sp>
        </p:grpSp>
        <p:sp>
          <p:nvSpPr>
            <p:cNvPr id="41" name="Text Box 149"/>
            <p:cNvSpPr txBox="1">
              <a:spLocks noChangeArrowheads="1"/>
            </p:cNvSpPr>
            <p:nvPr/>
          </p:nvSpPr>
          <p:spPr bwMode="auto">
            <a:xfrm>
              <a:off x="35" y="3132910"/>
              <a:ext cx="2773985" cy="400110"/>
            </a:xfrm>
            <a:prstGeom prst="rect">
              <a:avLst/>
            </a:prstGeom>
            <a:noFill/>
            <a:ln w="9525">
              <a:noFill/>
              <a:miter lim="800000"/>
              <a:headEnd/>
              <a:tailEnd/>
            </a:ln>
            <a:effectLst/>
          </p:spPr>
          <p:txBody>
            <a:bodyPr wrap="square">
              <a:spAutoFit/>
            </a:bodyPr>
            <a:lstStyle/>
            <a:p>
              <a:pPr algn="r"/>
              <a:r>
                <a:rPr lang="fa-IR" sz="2000" b="1" dirty="0" smtClean="0">
                  <a:solidFill>
                    <a:srgbClr val="FFFFFF"/>
                  </a:solidFill>
                  <a:cs typeface="B Titr" pitchFamily="2" charset="-78"/>
                  <a:hlinkClick r:id="rId8" action="ppaction://hlinksldjump"/>
                </a:rPr>
                <a:t>اقتضاء بنحو دلالت التزامی</a:t>
              </a:r>
              <a:endParaRPr lang="en-US" sz="2000" b="1" dirty="0">
                <a:solidFill>
                  <a:srgbClr val="FFFFFF"/>
                </a:solidFill>
                <a:cs typeface="B Titr" pitchFamily="2" charset="-78"/>
              </a:endParaRPr>
            </a:p>
          </p:txBody>
        </p:sp>
      </p:grpSp>
      <p:grpSp>
        <p:nvGrpSpPr>
          <p:cNvPr id="63" name="Group 62"/>
          <p:cNvGrpSpPr/>
          <p:nvPr/>
        </p:nvGrpSpPr>
        <p:grpSpPr>
          <a:xfrm>
            <a:off x="1" y="4064155"/>
            <a:ext cx="3500431" cy="579290"/>
            <a:chOff x="0" y="3635528"/>
            <a:chExt cx="3857620" cy="579290"/>
          </a:xfrm>
        </p:grpSpPr>
        <p:sp>
          <p:nvSpPr>
            <p:cNvPr id="32" name="Rectangle 132"/>
            <p:cNvSpPr>
              <a:spLocks noChangeArrowheads="1"/>
            </p:cNvSpPr>
            <p:nvPr/>
          </p:nvSpPr>
          <p:spPr bwMode="gray">
            <a:xfrm>
              <a:off x="0" y="3784411"/>
              <a:ext cx="3636385" cy="408751"/>
            </a:xfrm>
            <a:prstGeom prst="rect">
              <a:avLst/>
            </a:prstGeom>
            <a:gradFill rotWithShape="1">
              <a:gsLst>
                <a:gs pos="0">
                  <a:srgbClr val="004B70">
                    <a:alpha val="80000"/>
                  </a:srgbClr>
                </a:gs>
                <a:gs pos="100000">
                  <a:srgbClr val="33AD8A"/>
                </a:gs>
              </a:gsLst>
              <a:lin ang="0" scaled="1"/>
            </a:gradFill>
            <a:ln w="9525" algn="ctr">
              <a:noFill/>
              <a:miter lim="800000"/>
              <a:headEnd/>
              <a:tailEnd/>
            </a:ln>
            <a:effectLst/>
          </p:spPr>
          <p:txBody>
            <a:bodyPr wrap="none" anchor="ctr"/>
            <a:lstStyle/>
            <a:p>
              <a:endParaRPr lang="fa-IR" sz="2000">
                <a:cs typeface="B Titr" pitchFamily="2" charset="-78"/>
              </a:endParaRPr>
            </a:p>
          </p:txBody>
        </p:sp>
        <p:grpSp>
          <p:nvGrpSpPr>
            <p:cNvPr id="33" name="Group 100"/>
            <p:cNvGrpSpPr>
              <a:grpSpLocks/>
            </p:cNvGrpSpPr>
            <p:nvPr/>
          </p:nvGrpSpPr>
          <p:grpSpPr bwMode="auto">
            <a:xfrm>
              <a:off x="3230035" y="3635528"/>
              <a:ext cx="627585" cy="579290"/>
              <a:chOff x="2016" y="1920"/>
              <a:chExt cx="1680" cy="1680"/>
            </a:xfrm>
          </p:grpSpPr>
          <p:sp>
            <p:nvSpPr>
              <p:cNvPr id="36" name="Oval 101"/>
              <p:cNvSpPr>
                <a:spLocks noChangeArrowheads="1"/>
              </p:cNvSpPr>
              <p:nvPr/>
            </p:nvSpPr>
            <p:spPr bwMode="gray">
              <a:xfrm>
                <a:off x="2016" y="1920"/>
                <a:ext cx="1680" cy="1680"/>
              </a:xfrm>
              <a:prstGeom prst="ellipse">
                <a:avLst/>
              </a:prstGeom>
              <a:gradFill rotWithShape="1">
                <a:gsLst>
                  <a:gs pos="0">
                    <a:srgbClr val="33CCCC"/>
                  </a:gs>
                  <a:gs pos="100000">
                    <a:srgbClr val="33CCCC">
                      <a:gamma/>
                      <a:shade val="24314"/>
                      <a:invGamma/>
                    </a:srgbClr>
                  </a:gs>
                </a:gsLst>
                <a:lin ang="5400000" scaled="1"/>
              </a:gradFill>
              <a:ln w="9525">
                <a:noFill/>
                <a:round/>
                <a:headEnd/>
                <a:tailEnd/>
              </a:ln>
              <a:effectLst/>
            </p:spPr>
            <p:txBody>
              <a:bodyPr wrap="none" anchor="ctr"/>
              <a:lstStyle/>
              <a:p>
                <a:endParaRPr lang="fa-IR" sz="2000">
                  <a:cs typeface="B Titr" pitchFamily="2" charset="-78"/>
                </a:endParaRPr>
              </a:p>
            </p:txBody>
          </p:sp>
          <p:sp>
            <p:nvSpPr>
              <p:cNvPr id="37" name="Freeform 10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3CCCC"/>
                  </a:gs>
                </a:gsLst>
                <a:lin ang="5400000" scaled="1"/>
              </a:gradFill>
              <a:ln w="0">
                <a:noFill/>
                <a:prstDash val="solid"/>
                <a:round/>
                <a:headEnd/>
                <a:tailEnd/>
              </a:ln>
            </p:spPr>
            <p:txBody>
              <a:bodyPr/>
              <a:lstStyle/>
              <a:p>
                <a:endParaRPr lang="fa-IR" sz="2000">
                  <a:cs typeface="B Titr" pitchFamily="2" charset="-78"/>
                </a:endParaRPr>
              </a:p>
            </p:txBody>
          </p:sp>
        </p:grpSp>
        <p:sp>
          <p:nvSpPr>
            <p:cNvPr id="35" name="Text Box 150"/>
            <p:cNvSpPr txBox="1">
              <a:spLocks noChangeArrowheads="1"/>
            </p:cNvSpPr>
            <p:nvPr/>
          </p:nvSpPr>
          <p:spPr bwMode="auto">
            <a:xfrm>
              <a:off x="185720" y="3786190"/>
              <a:ext cx="2490986" cy="400110"/>
            </a:xfrm>
            <a:prstGeom prst="rect">
              <a:avLst/>
            </a:prstGeom>
            <a:noFill/>
            <a:ln w="9525">
              <a:noFill/>
              <a:miter lim="800000"/>
              <a:headEnd/>
              <a:tailEnd/>
            </a:ln>
            <a:effectLst/>
          </p:spPr>
          <p:txBody>
            <a:bodyPr wrap="square">
              <a:spAutoFit/>
            </a:bodyPr>
            <a:lstStyle/>
            <a:p>
              <a:pPr algn="r"/>
              <a:r>
                <a:rPr lang="fa-IR" sz="2000" b="1" dirty="0" smtClean="0">
                  <a:solidFill>
                    <a:srgbClr val="FFFFFF"/>
                  </a:solidFill>
                  <a:cs typeface="B Titr" pitchFamily="2" charset="-78"/>
                  <a:hlinkClick r:id="rId9" action="ppaction://hlinksldjump"/>
                </a:rPr>
                <a:t>عدم دلالت مطلقا</a:t>
              </a:r>
              <a:endParaRPr lang="en-US" sz="2000" b="1" dirty="0">
                <a:solidFill>
                  <a:srgbClr val="FFFFFF"/>
                </a:solidFill>
                <a:cs typeface="B Titr" pitchFamily="2" charset="-78"/>
              </a:endParaRPr>
            </a:p>
          </p:txBody>
        </p:sp>
      </p:grpSp>
      <p:sp>
        <p:nvSpPr>
          <p:cNvPr id="34" name="Text Box 103"/>
          <p:cNvSpPr txBox="1">
            <a:spLocks noChangeArrowheads="1"/>
          </p:cNvSpPr>
          <p:nvPr/>
        </p:nvSpPr>
        <p:spPr bwMode="gray">
          <a:xfrm>
            <a:off x="2950075" y="4143380"/>
            <a:ext cx="407483" cy="523220"/>
          </a:xfrm>
          <a:prstGeom prst="rect">
            <a:avLst/>
          </a:prstGeom>
          <a:noFill/>
          <a:ln w="9525" algn="ctr">
            <a:noFill/>
            <a:miter lim="800000"/>
            <a:headEnd/>
            <a:tailEnd/>
          </a:ln>
          <a:effectLst/>
        </p:spPr>
        <p:txBody>
          <a:bodyPr wrap="none">
            <a:spAutoFit/>
          </a:bodyPr>
          <a:lstStyle/>
          <a:p>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4</a:t>
            </a:r>
            <a:endParaRPr lang="en-US" sz="2800" b="1" dirty="0">
              <a:solidFill>
                <a:srgbClr val="000000"/>
              </a:solidFill>
              <a:effectLst>
                <a:outerShdw blurRad="38100" dist="38100" dir="2700000" algn="tl">
                  <a:srgbClr val="FFFFFF"/>
                </a:outerShdw>
              </a:effectLst>
              <a:latin typeface="Verdana" pitchFamily="34" charset="0"/>
              <a:cs typeface="B Titr" pitchFamily="2" charset="-78"/>
            </a:endParaRPr>
          </a:p>
        </p:txBody>
      </p:sp>
      <p:sp>
        <p:nvSpPr>
          <p:cNvPr id="64" name="Action Button: Return 63">
            <a:hlinkClick r:id="rId10" action="ppaction://hlinksldjump" highlightClick="1"/>
          </p:cNvPr>
          <p:cNvSpPr/>
          <p:nvPr/>
        </p:nvSpPr>
        <p:spPr bwMode="auto">
          <a:xfrm>
            <a:off x="6715140" y="2428869"/>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00070"/>
                                        </p:tgtEl>
                                        <p:attrNameLst>
                                          <p:attrName>style.visibility</p:attrName>
                                        </p:attrNameLst>
                                      </p:cBhvr>
                                      <p:to>
                                        <p:strVal val="visible"/>
                                      </p:to>
                                    </p:set>
                                    <p:animEffect transition="in" filter="wipe(down)">
                                      <p:cBhvr>
                                        <p:cTn id="7" dur="580">
                                          <p:stCondLst>
                                            <p:cond delay="0"/>
                                          </p:stCondLst>
                                        </p:cTn>
                                        <p:tgtEl>
                                          <p:spTgt spid="600070"/>
                                        </p:tgtEl>
                                      </p:cBhvr>
                                    </p:animEffect>
                                    <p:anim calcmode="lin" valueType="num">
                                      <p:cBhvr>
                                        <p:cTn id="8" dur="1822" tmFilter="0,0; 0.14,0.36; 0.43,0.73; 0.71,0.91; 1.0,1.0">
                                          <p:stCondLst>
                                            <p:cond delay="0"/>
                                          </p:stCondLst>
                                        </p:cTn>
                                        <p:tgtEl>
                                          <p:spTgt spid="60007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0007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0007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0007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00070"/>
                                        </p:tgtEl>
                                        <p:attrNameLst>
                                          <p:attrName>ppt_y</p:attrName>
                                        </p:attrNameLst>
                                      </p:cBhvr>
                                      <p:tavLst>
                                        <p:tav tm="0" fmla="#ppt_y-sin(pi*$)/81">
                                          <p:val>
                                            <p:fltVal val="0"/>
                                          </p:val>
                                        </p:tav>
                                        <p:tav tm="100000">
                                          <p:val>
                                            <p:fltVal val="1"/>
                                          </p:val>
                                        </p:tav>
                                      </p:tavLst>
                                    </p:anim>
                                    <p:animScale>
                                      <p:cBhvr>
                                        <p:cTn id="13" dur="26">
                                          <p:stCondLst>
                                            <p:cond delay="650"/>
                                          </p:stCondLst>
                                        </p:cTn>
                                        <p:tgtEl>
                                          <p:spTgt spid="600070"/>
                                        </p:tgtEl>
                                      </p:cBhvr>
                                      <p:to x="100000" y="60000"/>
                                    </p:animScale>
                                    <p:animScale>
                                      <p:cBhvr>
                                        <p:cTn id="14" dur="166" decel="50000">
                                          <p:stCondLst>
                                            <p:cond delay="676"/>
                                          </p:stCondLst>
                                        </p:cTn>
                                        <p:tgtEl>
                                          <p:spTgt spid="600070"/>
                                        </p:tgtEl>
                                      </p:cBhvr>
                                      <p:to x="100000" y="100000"/>
                                    </p:animScale>
                                    <p:animScale>
                                      <p:cBhvr>
                                        <p:cTn id="15" dur="26">
                                          <p:stCondLst>
                                            <p:cond delay="1312"/>
                                          </p:stCondLst>
                                        </p:cTn>
                                        <p:tgtEl>
                                          <p:spTgt spid="600070"/>
                                        </p:tgtEl>
                                      </p:cBhvr>
                                      <p:to x="100000" y="80000"/>
                                    </p:animScale>
                                    <p:animScale>
                                      <p:cBhvr>
                                        <p:cTn id="16" dur="166" decel="50000">
                                          <p:stCondLst>
                                            <p:cond delay="1338"/>
                                          </p:stCondLst>
                                        </p:cTn>
                                        <p:tgtEl>
                                          <p:spTgt spid="600070"/>
                                        </p:tgtEl>
                                      </p:cBhvr>
                                      <p:to x="100000" y="100000"/>
                                    </p:animScale>
                                    <p:animScale>
                                      <p:cBhvr>
                                        <p:cTn id="17" dur="26">
                                          <p:stCondLst>
                                            <p:cond delay="1642"/>
                                          </p:stCondLst>
                                        </p:cTn>
                                        <p:tgtEl>
                                          <p:spTgt spid="600070"/>
                                        </p:tgtEl>
                                      </p:cBhvr>
                                      <p:to x="100000" y="90000"/>
                                    </p:animScale>
                                    <p:animScale>
                                      <p:cBhvr>
                                        <p:cTn id="18" dur="166" decel="50000">
                                          <p:stCondLst>
                                            <p:cond delay="1668"/>
                                          </p:stCondLst>
                                        </p:cTn>
                                        <p:tgtEl>
                                          <p:spTgt spid="600070"/>
                                        </p:tgtEl>
                                      </p:cBhvr>
                                      <p:to x="100000" y="100000"/>
                                    </p:animScale>
                                    <p:animScale>
                                      <p:cBhvr>
                                        <p:cTn id="19" dur="26">
                                          <p:stCondLst>
                                            <p:cond delay="1808"/>
                                          </p:stCondLst>
                                        </p:cTn>
                                        <p:tgtEl>
                                          <p:spTgt spid="600070"/>
                                        </p:tgtEl>
                                      </p:cBhvr>
                                      <p:to x="100000" y="95000"/>
                                    </p:animScale>
                                    <p:animScale>
                                      <p:cBhvr>
                                        <p:cTn id="20" dur="166" decel="50000">
                                          <p:stCondLst>
                                            <p:cond delay="1834"/>
                                          </p:stCondLst>
                                        </p:cTn>
                                        <p:tgtEl>
                                          <p:spTgt spid="60007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00071"/>
                                        </p:tgtEl>
                                        <p:attrNameLst>
                                          <p:attrName>style.visibility</p:attrName>
                                        </p:attrNameLst>
                                      </p:cBhvr>
                                      <p:to>
                                        <p:strVal val="visible"/>
                                      </p:to>
                                    </p:set>
                                    <p:animEffect transition="in" filter="wipe(down)">
                                      <p:cBhvr>
                                        <p:cTn id="23" dur="580">
                                          <p:stCondLst>
                                            <p:cond delay="0"/>
                                          </p:stCondLst>
                                        </p:cTn>
                                        <p:tgtEl>
                                          <p:spTgt spid="600071"/>
                                        </p:tgtEl>
                                      </p:cBhvr>
                                    </p:animEffect>
                                    <p:anim calcmode="lin" valueType="num">
                                      <p:cBhvr>
                                        <p:cTn id="24" dur="1822" tmFilter="0,0; 0.14,0.36; 0.43,0.73; 0.71,0.91; 1.0,1.0">
                                          <p:stCondLst>
                                            <p:cond delay="0"/>
                                          </p:stCondLst>
                                        </p:cTn>
                                        <p:tgtEl>
                                          <p:spTgt spid="60007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0007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0007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0007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00071"/>
                                        </p:tgtEl>
                                        <p:attrNameLst>
                                          <p:attrName>ppt_y</p:attrName>
                                        </p:attrNameLst>
                                      </p:cBhvr>
                                      <p:tavLst>
                                        <p:tav tm="0" fmla="#ppt_y-sin(pi*$)/81">
                                          <p:val>
                                            <p:fltVal val="0"/>
                                          </p:val>
                                        </p:tav>
                                        <p:tav tm="100000">
                                          <p:val>
                                            <p:fltVal val="1"/>
                                          </p:val>
                                        </p:tav>
                                      </p:tavLst>
                                    </p:anim>
                                    <p:animScale>
                                      <p:cBhvr>
                                        <p:cTn id="29" dur="26">
                                          <p:stCondLst>
                                            <p:cond delay="650"/>
                                          </p:stCondLst>
                                        </p:cTn>
                                        <p:tgtEl>
                                          <p:spTgt spid="600071"/>
                                        </p:tgtEl>
                                      </p:cBhvr>
                                      <p:to x="100000" y="60000"/>
                                    </p:animScale>
                                    <p:animScale>
                                      <p:cBhvr>
                                        <p:cTn id="30" dur="166" decel="50000">
                                          <p:stCondLst>
                                            <p:cond delay="676"/>
                                          </p:stCondLst>
                                        </p:cTn>
                                        <p:tgtEl>
                                          <p:spTgt spid="600071"/>
                                        </p:tgtEl>
                                      </p:cBhvr>
                                      <p:to x="100000" y="100000"/>
                                    </p:animScale>
                                    <p:animScale>
                                      <p:cBhvr>
                                        <p:cTn id="31" dur="26">
                                          <p:stCondLst>
                                            <p:cond delay="1312"/>
                                          </p:stCondLst>
                                        </p:cTn>
                                        <p:tgtEl>
                                          <p:spTgt spid="600071"/>
                                        </p:tgtEl>
                                      </p:cBhvr>
                                      <p:to x="100000" y="80000"/>
                                    </p:animScale>
                                    <p:animScale>
                                      <p:cBhvr>
                                        <p:cTn id="32" dur="166" decel="50000">
                                          <p:stCondLst>
                                            <p:cond delay="1338"/>
                                          </p:stCondLst>
                                        </p:cTn>
                                        <p:tgtEl>
                                          <p:spTgt spid="600071"/>
                                        </p:tgtEl>
                                      </p:cBhvr>
                                      <p:to x="100000" y="100000"/>
                                    </p:animScale>
                                    <p:animScale>
                                      <p:cBhvr>
                                        <p:cTn id="33" dur="26">
                                          <p:stCondLst>
                                            <p:cond delay="1642"/>
                                          </p:stCondLst>
                                        </p:cTn>
                                        <p:tgtEl>
                                          <p:spTgt spid="600071"/>
                                        </p:tgtEl>
                                      </p:cBhvr>
                                      <p:to x="100000" y="90000"/>
                                    </p:animScale>
                                    <p:animScale>
                                      <p:cBhvr>
                                        <p:cTn id="34" dur="166" decel="50000">
                                          <p:stCondLst>
                                            <p:cond delay="1668"/>
                                          </p:stCondLst>
                                        </p:cTn>
                                        <p:tgtEl>
                                          <p:spTgt spid="600071"/>
                                        </p:tgtEl>
                                      </p:cBhvr>
                                      <p:to x="100000" y="100000"/>
                                    </p:animScale>
                                    <p:animScale>
                                      <p:cBhvr>
                                        <p:cTn id="35" dur="26">
                                          <p:stCondLst>
                                            <p:cond delay="1808"/>
                                          </p:stCondLst>
                                        </p:cTn>
                                        <p:tgtEl>
                                          <p:spTgt spid="600071"/>
                                        </p:tgtEl>
                                      </p:cBhvr>
                                      <p:to x="100000" y="95000"/>
                                    </p:animScale>
                                    <p:animScale>
                                      <p:cBhvr>
                                        <p:cTn id="36" dur="166" decel="50000">
                                          <p:stCondLst>
                                            <p:cond delay="1834"/>
                                          </p:stCondLst>
                                        </p:cTn>
                                        <p:tgtEl>
                                          <p:spTgt spid="600071"/>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down)">
                                      <p:cBhvr>
                                        <p:cTn id="39" dur="580">
                                          <p:stCondLst>
                                            <p:cond delay="0"/>
                                          </p:stCondLst>
                                        </p:cTn>
                                        <p:tgtEl>
                                          <p:spTgt spid="2"/>
                                        </p:tgtEl>
                                      </p:cBhvr>
                                    </p:animEffect>
                                    <p:anim calcmode="lin" valueType="num">
                                      <p:cBhvr>
                                        <p:cTn id="4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5" dur="26">
                                          <p:stCondLst>
                                            <p:cond delay="650"/>
                                          </p:stCondLst>
                                        </p:cTn>
                                        <p:tgtEl>
                                          <p:spTgt spid="2"/>
                                        </p:tgtEl>
                                      </p:cBhvr>
                                      <p:to x="100000" y="60000"/>
                                    </p:animScale>
                                    <p:animScale>
                                      <p:cBhvr>
                                        <p:cTn id="46" dur="166" decel="50000">
                                          <p:stCondLst>
                                            <p:cond delay="676"/>
                                          </p:stCondLst>
                                        </p:cTn>
                                        <p:tgtEl>
                                          <p:spTgt spid="2"/>
                                        </p:tgtEl>
                                      </p:cBhvr>
                                      <p:to x="100000" y="100000"/>
                                    </p:animScale>
                                    <p:animScale>
                                      <p:cBhvr>
                                        <p:cTn id="47" dur="26">
                                          <p:stCondLst>
                                            <p:cond delay="1312"/>
                                          </p:stCondLst>
                                        </p:cTn>
                                        <p:tgtEl>
                                          <p:spTgt spid="2"/>
                                        </p:tgtEl>
                                      </p:cBhvr>
                                      <p:to x="100000" y="80000"/>
                                    </p:animScale>
                                    <p:animScale>
                                      <p:cBhvr>
                                        <p:cTn id="48" dur="166" decel="50000">
                                          <p:stCondLst>
                                            <p:cond delay="1338"/>
                                          </p:stCondLst>
                                        </p:cTn>
                                        <p:tgtEl>
                                          <p:spTgt spid="2"/>
                                        </p:tgtEl>
                                      </p:cBhvr>
                                      <p:to x="100000" y="100000"/>
                                    </p:animScale>
                                    <p:animScale>
                                      <p:cBhvr>
                                        <p:cTn id="49" dur="26">
                                          <p:stCondLst>
                                            <p:cond delay="1642"/>
                                          </p:stCondLst>
                                        </p:cTn>
                                        <p:tgtEl>
                                          <p:spTgt spid="2"/>
                                        </p:tgtEl>
                                      </p:cBhvr>
                                      <p:to x="100000" y="90000"/>
                                    </p:animScale>
                                    <p:animScale>
                                      <p:cBhvr>
                                        <p:cTn id="50" dur="166" decel="50000">
                                          <p:stCondLst>
                                            <p:cond delay="1668"/>
                                          </p:stCondLst>
                                        </p:cTn>
                                        <p:tgtEl>
                                          <p:spTgt spid="2"/>
                                        </p:tgtEl>
                                      </p:cBhvr>
                                      <p:to x="100000" y="100000"/>
                                    </p:animScale>
                                    <p:animScale>
                                      <p:cBhvr>
                                        <p:cTn id="51" dur="26">
                                          <p:stCondLst>
                                            <p:cond delay="1808"/>
                                          </p:stCondLst>
                                        </p:cTn>
                                        <p:tgtEl>
                                          <p:spTgt spid="2"/>
                                        </p:tgtEl>
                                      </p:cBhvr>
                                      <p:to x="100000" y="95000"/>
                                    </p:animScale>
                                    <p:animScale>
                                      <p:cBhvr>
                                        <p:cTn id="52" dur="166" decel="50000">
                                          <p:stCondLst>
                                            <p:cond delay="1834"/>
                                          </p:stCondLst>
                                        </p:cTn>
                                        <p:tgtEl>
                                          <p:spTgt spid="2"/>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down)">
                                      <p:cBhvr>
                                        <p:cTn id="55" dur="580">
                                          <p:stCondLst>
                                            <p:cond delay="0"/>
                                          </p:stCondLst>
                                        </p:cTn>
                                        <p:tgtEl>
                                          <p:spTgt spid="4"/>
                                        </p:tgtEl>
                                      </p:cBhvr>
                                    </p:animEffect>
                                    <p:anim calcmode="lin" valueType="num">
                                      <p:cBhvr>
                                        <p:cTn id="5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gtEl>
                                      </p:cBhvr>
                                      <p:to x="100000" y="60000"/>
                                    </p:animScale>
                                    <p:animScale>
                                      <p:cBhvr>
                                        <p:cTn id="62" dur="166" decel="50000">
                                          <p:stCondLst>
                                            <p:cond delay="676"/>
                                          </p:stCondLst>
                                        </p:cTn>
                                        <p:tgtEl>
                                          <p:spTgt spid="4"/>
                                        </p:tgtEl>
                                      </p:cBhvr>
                                      <p:to x="100000" y="100000"/>
                                    </p:animScale>
                                    <p:animScale>
                                      <p:cBhvr>
                                        <p:cTn id="63" dur="26">
                                          <p:stCondLst>
                                            <p:cond delay="1312"/>
                                          </p:stCondLst>
                                        </p:cTn>
                                        <p:tgtEl>
                                          <p:spTgt spid="4"/>
                                        </p:tgtEl>
                                      </p:cBhvr>
                                      <p:to x="100000" y="80000"/>
                                    </p:animScale>
                                    <p:animScale>
                                      <p:cBhvr>
                                        <p:cTn id="64" dur="166" decel="50000">
                                          <p:stCondLst>
                                            <p:cond delay="1338"/>
                                          </p:stCondLst>
                                        </p:cTn>
                                        <p:tgtEl>
                                          <p:spTgt spid="4"/>
                                        </p:tgtEl>
                                      </p:cBhvr>
                                      <p:to x="100000" y="100000"/>
                                    </p:animScale>
                                    <p:animScale>
                                      <p:cBhvr>
                                        <p:cTn id="65" dur="26">
                                          <p:stCondLst>
                                            <p:cond delay="1642"/>
                                          </p:stCondLst>
                                        </p:cTn>
                                        <p:tgtEl>
                                          <p:spTgt spid="4"/>
                                        </p:tgtEl>
                                      </p:cBhvr>
                                      <p:to x="100000" y="90000"/>
                                    </p:animScale>
                                    <p:animScale>
                                      <p:cBhvr>
                                        <p:cTn id="66" dur="166" decel="50000">
                                          <p:stCondLst>
                                            <p:cond delay="1668"/>
                                          </p:stCondLst>
                                        </p:cTn>
                                        <p:tgtEl>
                                          <p:spTgt spid="4"/>
                                        </p:tgtEl>
                                      </p:cBhvr>
                                      <p:to x="100000" y="100000"/>
                                    </p:animScale>
                                    <p:animScale>
                                      <p:cBhvr>
                                        <p:cTn id="67" dur="26">
                                          <p:stCondLst>
                                            <p:cond delay="1808"/>
                                          </p:stCondLst>
                                        </p:cTn>
                                        <p:tgtEl>
                                          <p:spTgt spid="4"/>
                                        </p:tgtEl>
                                      </p:cBhvr>
                                      <p:to x="100000" y="95000"/>
                                    </p:animScale>
                                    <p:animScale>
                                      <p:cBhvr>
                                        <p:cTn id="68" dur="166" decel="50000">
                                          <p:stCondLst>
                                            <p:cond delay="1834"/>
                                          </p:stCondLst>
                                        </p:cTn>
                                        <p:tgtEl>
                                          <p:spTgt spid="4"/>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wipe(down)">
                                      <p:cBhvr>
                                        <p:cTn id="71" dur="580">
                                          <p:stCondLst>
                                            <p:cond delay="0"/>
                                          </p:stCondLst>
                                        </p:cTn>
                                        <p:tgtEl>
                                          <p:spTgt spid="6"/>
                                        </p:tgtEl>
                                      </p:cBhvr>
                                    </p:animEffect>
                                    <p:anim calcmode="lin" valueType="num">
                                      <p:cBhvr>
                                        <p:cTn id="7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77" dur="26">
                                          <p:stCondLst>
                                            <p:cond delay="650"/>
                                          </p:stCondLst>
                                        </p:cTn>
                                        <p:tgtEl>
                                          <p:spTgt spid="6"/>
                                        </p:tgtEl>
                                      </p:cBhvr>
                                      <p:to x="100000" y="60000"/>
                                    </p:animScale>
                                    <p:animScale>
                                      <p:cBhvr>
                                        <p:cTn id="78" dur="166" decel="50000">
                                          <p:stCondLst>
                                            <p:cond delay="676"/>
                                          </p:stCondLst>
                                        </p:cTn>
                                        <p:tgtEl>
                                          <p:spTgt spid="6"/>
                                        </p:tgtEl>
                                      </p:cBhvr>
                                      <p:to x="100000" y="100000"/>
                                    </p:animScale>
                                    <p:animScale>
                                      <p:cBhvr>
                                        <p:cTn id="79" dur="26">
                                          <p:stCondLst>
                                            <p:cond delay="1312"/>
                                          </p:stCondLst>
                                        </p:cTn>
                                        <p:tgtEl>
                                          <p:spTgt spid="6"/>
                                        </p:tgtEl>
                                      </p:cBhvr>
                                      <p:to x="100000" y="80000"/>
                                    </p:animScale>
                                    <p:animScale>
                                      <p:cBhvr>
                                        <p:cTn id="80" dur="166" decel="50000">
                                          <p:stCondLst>
                                            <p:cond delay="1338"/>
                                          </p:stCondLst>
                                        </p:cTn>
                                        <p:tgtEl>
                                          <p:spTgt spid="6"/>
                                        </p:tgtEl>
                                      </p:cBhvr>
                                      <p:to x="100000" y="100000"/>
                                    </p:animScale>
                                    <p:animScale>
                                      <p:cBhvr>
                                        <p:cTn id="81" dur="26">
                                          <p:stCondLst>
                                            <p:cond delay="1642"/>
                                          </p:stCondLst>
                                        </p:cTn>
                                        <p:tgtEl>
                                          <p:spTgt spid="6"/>
                                        </p:tgtEl>
                                      </p:cBhvr>
                                      <p:to x="100000" y="90000"/>
                                    </p:animScale>
                                    <p:animScale>
                                      <p:cBhvr>
                                        <p:cTn id="82" dur="166" decel="50000">
                                          <p:stCondLst>
                                            <p:cond delay="1668"/>
                                          </p:stCondLst>
                                        </p:cTn>
                                        <p:tgtEl>
                                          <p:spTgt spid="6"/>
                                        </p:tgtEl>
                                      </p:cBhvr>
                                      <p:to x="100000" y="100000"/>
                                    </p:animScale>
                                    <p:animScale>
                                      <p:cBhvr>
                                        <p:cTn id="83" dur="26">
                                          <p:stCondLst>
                                            <p:cond delay="1808"/>
                                          </p:stCondLst>
                                        </p:cTn>
                                        <p:tgtEl>
                                          <p:spTgt spid="6"/>
                                        </p:tgtEl>
                                      </p:cBhvr>
                                      <p:to x="100000" y="95000"/>
                                    </p:animScale>
                                    <p:animScale>
                                      <p:cBhvr>
                                        <p:cTn id="84" dur="166" decel="50000">
                                          <p:stCondLst>
                                            <p:cond delay="1834"/>
                                          </p:stCondLst>
                                        </p:cTn>
                                        <p:tgtEl>
                                          <p:spTgt spid="6"/>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down)">
                                      <p:cBhvr>
                                        <p:cTn id="87" dur="580">
                                          <p:stCondLst>
                                            <p:cond delay="0"/>
                                          </p:stCondLst>
                                        </p:cTn>
                                        <p:tgtEl>
                                          <p:spTgt spid="8"/>
                                        </p:tgtEl>
                                      </p:cBhvr>
                                    </p:animEffect>
                                    <p:anim calcmode="lin" valueType="num">
                                      <p:cBhvr>
                                        <p:cTn id="8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3" dur="26">
                                          <p:stCondLst>
                                            <p:cond delay="650"/>
                                          </p:stCondLst>
                                        </p:cTn>
                                        <p:tgtEl>
                                          <p:spTgt spid="8"/>
                                        </p:tgtEl>
                                      </p:cBhvr>
                                      <p:to x="100000" y="60000"/>
                                    </p:animScale>
                                    <p:animScale>
                                      <p:cBhvr>
                                        <p:cTn id="94" dur="166" decel="50000">
                                          <p:stCondLst>
                                            <p:cond delay="676"/>
                                          </p:stCondLst>
                                        </p:cTn>
                                        <p:tgtEl>
                                          <p:spTgt spid="8"/>
                                        </p:tgtEl>
                                      </p:cBhvr>
                                      <p:to x="100000" y="100000"/>
                                    </p:animScale>
                                    <p:animScale>
                                      <p:cBhvr>
                                        <p:cTn id="95" dur="26">
                                          <p:stCondLst>
                                            <p:cond delay="1312"/>
                                          </p:stCondLst>
                                        </p:cTn>
                                        <p:tgtEl>
                                          <p:spTgt spid="8"/>
                                        </p:tgtEl>
                                      </p:cBhvr>
                                      <p:to x="100000" y="80000"/>
                                    </p:animScale>
                                    <p:animScale>
                                      <p:cBhvr>
                                        <p:cTn id="96" dur="166" decel="50000">
                                          <p:stCondLst>
                                            <p:cond delay="1338"/>
                                          </p:stCondLst>
                                        </p:cTn>
                                        <p:tgtEl>
                                          <p:spTgt spid="8"/>
                                        </p:tgtEl>
                                      </p:cBhvr>
                                      <p:to x="100000" y="100000"/>
                                    </p:animScale>
                                    <p:animScale>
                                      <p:cBhvr>
                                        <p:cTn id="97" dur="26">
                                          <p:stCondLst>
                                            <p:cond delay="1642"/>
                                          </p:stCondLst>
                                        </p:cTn>
                                        <p:tgtEl>
                                          <p:spTgt spid="8"/>
                                        </p:tgtEl>
                                      </p:cBhvr>
                                      <p:to x="100000" y="90000"/>
                                    </p:animScale>
                                    <p:animScale>
                                      <p:cBhvr>
                                        <p:cTn id="98" dur="166" decel="50000">
                                          <p:stCondLst>
                                            <p:cond delay="1668"/>
                                          </p:stCondLst>
                                        </p:cTn>
                                        <p:tgtEl>
                                          <p:spTgt spid="8"/>
                                        </p:tgtEl>
                                      </p:cBhvr>
                                      <p:to x="100000" y="100000"/>
                                    </p:animScale>
                                    <p:animScale>
                                      <p:cBhvr>
                                        <p:cTn id="99" dur="26">
                                          <p:stCondLst>
                                            <p:cond delay="1808"/>
                                          </p:stCondLst>
                                        </p:cTn>
                                        <p:tgtEl>
                                          <p:spTgt spid="8"/>
                                        </p:tgtEl>
                                      </p:cBhvr>
                                      <p:to x="100000" y="95000"/>
                                    </p:animScale>
                                    <p:animScale>
                                      <p:cBhvr>
                                        <p:cTn id="100" dur="166" decel="50000">
                                          <p:stCondLst>
                                            <p:cond delay="1834"/>
                                          </p:stCondLst>
                                        </p:cTn>
                                        <p:tgtEl>
                                          <p:spTgt spid="8"/>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600094"/>
                                        </p:tgtEl>
                                        <p:attrNameLst>
                                          <p:attrName>style.visibility</p:attrName>
                                        </p:attrNameLst>
                                      </p:cBhvr>
                                      <p:to>
                                        <p:strVal val="visible"/>
                                      </p:to>
                                    </p:set>
                                    <p:animEffect transition="in" filter="wipe(down)">
                                      <p:cBhvr>
                                        <p:cTn id="103" dur="580">
                                          <p:stCondLst>
                                            <p:cond delay="0"/>
                                          </p:stCondLst>
                                        </p:cTn>
                                        <p:tgtEl>
                                          <p:spTgt spid="600094"/>
                                        </p:tgtEl>
                                      </p:cBhvr>
                                    </p:animEffect>
                                    <p:anim calcmode="lin" valueType="num">
                                      <p:cBhvr>
                                        <p:cTn id="104" dur="1822" tmFilter="0,0; 0.14,0.36; 0.43,0.73; 0.71,0.91; 1.0,1.0">
                                          <p:stCondLst>
                                            <p:cond delay="0"/>
                                          </p:stCondLst>
                                        </p:cTn>
                                        <p:tgtEl>
                                          <p:spTgt spid="600094"/>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600094"/>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600094"/>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600094"/>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600094"/>
                                        </p:tgtEl>
                                        <p:attrNameLst>
                                          <p:attrName>ppt_y</p:attrName>
                                        </p:attrNameLst>
                                      </p:cBhvr>
                                      <p:tavLst>
                                        <p:tav tm="0" fmla="#ppt_y-sin(pi*$)/81">
                                          <p:val>
                                            <p:fltVal val="0"/>
                                          </p:val>
                                        </p:tav>
                                        <p:tav tm="100000">
                                          <p:val>
                                            <p:fltVal val="1"/>
                                          </p:val>
                                        </p:tav>
                                      </p:tavLst>
                                    </p:anim>
                                    <p:animScale>
                                      <p:cBhvr>
                                        <p:cTn id="109" dur="26">
                                          <p:stCondLst>
                                            <p:cond delay="650"/>
                                          </p:stCondLst>
                                        </p:cTn>
                                        <p:tgtEl>
                                          <p:spTgt spid="600094"/>
                                        </p:tgtEl>
                                      </p:cBhvr>
                                      <p:to x="100000" y="60000"/>
                                    </p:animScale>
                                    <p:animScale>
                                      <p:cBhvr>
                                        <p:cTn id="110" dur="166" decel="50000">
                                          <p:stCondLst>
                                            <p:cond delay="676"/>
                                          </p:stCondLst>
                                        </p:cTn>
                                        <p:tgtEl>
                                          <p:spTgt spid="600094"/>
                                        </p:tgtEl>
                                      </p:cBhvr>
                                      <p:to x="100000" y="100000"/>
                                    </p:animScale>
                                    <p:animScale>
                                      <p:cBhvr>
                                        <p:cTn id="111" dur="26">
                                          <p:stCondLst>
                                            <p:cond delay="1312"/>
                                          </p:stCondLst>
                                        </p:cTn>
                                        <p:tgtEl>
                                          <p:spTgt spid="600094"/>
                                        </p:tgtEl>
                                      </p:cBhvr>
                                      <p:to x="100000" y="80000"/>
                                    </p:animScale>
                                    <p:animScale>
                                      <p:cBhvr>
                                        <p:cTn id="112" dur="166" decel="50000">
                                          <p:stCondLst>
                                            <p:cond delay="1338"/>
                                          </p:stCondLst>
                                        </p:cTn>
                                        <p:tgtEl>
                                          <p:spTgt spid="600094"/>
                                        </p:tgtEl>
                                      </p:cBhvr>
                                      <p:to x="100000" y="100000"/>
                                    </p:animScale>
                                    <p:animScale>
                                      <p:cBhvr>
                                        <p:cTn id="113" dur="26">
                                          <p:stCondLst>
                                            <p:cond delay="1642"/>
                                          </p:stCondLst>
                                        </p:cTn>
                                        <p:tgtEl>
                                          <p:spTgt spid="600094"/>
                                        </p:tgtEl>
                                      </p:cBhvr>
                                      <p:to x="100000" y="90000"/>
                                    </p:animScale>
                                    <p:animScale>
                                      <p:cBhvr>
                                        <p:cTn id="114" dur="166" decel="50000">
                                          <p:stCondLst>
                                            <p:cond delay="1668"/>
                                          </p:stCondLst>
                                        </p:cTn>
                                        <p:tgtEl>
                                          <p:spTgt spid="600094"/>
                                        </p:tgtEl>
                                      </p:cBhvr>
                                      <p:to x="100000" y="100000"/>
                                    </p:animScale>
                                    <p:animScale>
                                      <p:cBhvr>
                                        <p:cTn id="115" dur="26">
                                          <p:stCondLst>
                                            <p:cond delay="1808"/>
                                          </p:stCondLst>
                                        </p:cTn>
                                        <p:tgtEl>
                                          <p:spTgt spid="600094"/>
                                        </p:tgtEl>
                                      </p:cBhvr>
                                      <p:to x="100000" y="95000"/>
                                    </p:animScale>
                                    <p:animScale>
                                      <p:cBhvr>
                                        <p:cTn id="116" dur="166" decel="50000">
                                          <p:stCondLst>
                                            <p:cond delay="1834"/>
                                          </p:stCondLst>
                                        </p:cTn>
                                        <p:tgtEl>
                                          <p:spTgt spid="600094"/>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600095"/>
                                        </p:tgtEl>
                                        <p:attrNameLst>
                                          <p:attrName>style.visibility</p:attrName>
                                        </p:attrNameLst>
                                      </p:cBhvr>
                                      <p:to>
                                        <p:strVal val="visible"/>
                                      </p:to>
                                    </p:set>
                                    <p:animEffect transition="in" filter="wipe(down)">
                                      <p:cBhvr>
                                        <p:cTn id="119" dur="580">
                                          <p:stCondLst>
                                            <p:cond delay="0"/>
                                          </p:stCondLst>
                                        </p:cTn>
                                        <p:tgtEl>
                                          <p:spTgt spid="600095"/>
                                        </p:tgtEl>
                                      </p:cBhvr>
                                    </p:animEffect>
                                    <p:anim calcmode="lin" valueType="num">
                                      <p:cBhvr>
                                        <p:cTn id="120" dur="1822" tmFilter="0,0; 0.14,0.36; 0.43,0.73; 0.71,0.91; 1.0,1.0">
                                          <p:stCondLst>
                                            <p:cond delay="0"/>
                                          </p:stCondLst>
                                        </p:cTn>
                                        <p:tgtEl>
                                          <p:spTgt spid="600095"/>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600095"/>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600095"/>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600095"/>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600095"/>
                                        </p:tgtEl>
                                        <p:attrNameLst>
                                          <p:attrName>ppt_y</p:attrName>
                                        </p:attrNameLst>
                                      </p:cBhvr>
                                      <p:tavLst>
                                        <p:tav tm="0" fmla="#ppt_y-sin(pi*$)/81">
                                          <p:val>
                                            <p:fltVal val="0"/>
                                          </p:val>
                                        </p:tav>
                                        <p:tav tm="100000">
                                          <p:val>
                                            <p:fltVal val="1"/>
                                          </p:val>
                                        </p:tav>
                                      </p:tavLst>
                                    </p:anim>
                                    <p:animScale>
                                      <p:cBhvr>
                                        <p:cTn id="125" dur="26">
                                          <p:stCondLst>
                                            <p:cond delay="650"/>
                                          </p:stCondLst>
                                        </p:cTn>
                                        <p:tgtEl>
                                          <p:spTgt spid="600095"/>
                                        </p:tgtEl>
                                      </p:cBhvr>
                                      <p:to x="100000" y="60000"/>
                                    </p:animScale>
                                    <p:animScale>
                                      <p:cBhvr>
                                        <p:cTn id="126" dur="166" decel="50000">
                                          <p:stCondLst>
                                            <p:cond delay="676"/>
                                          </p:stCondLst>
                                        </p:cTn>
                                        <p:tgtEl>
                                          <p:spTgt spid="600095"/>
                                        </p:tgtEl>
                                      </p:cBhvr>
                                      <p:to x="100000" y="100000"/>
                                    </p:animScale>
                                    <p:animScale>
                                      <p:cBhvr>
                                        <p:cTn id="127" dur="26">
                                          <p:stCondLst>
                                            <p:cond delay="1312"/>
                                          </p:stCondLst>
                                        </p:cTn>
                                        <p:tgtEl>
                                          <p:spTgt spid="600095"/>
                                        </p:tgtEl>
                                      </p:cBhvr>
                                      <p:to x="100000" y="80000"/>
                                    </p:animScale>
                                    <p:animScale>
                                      <p:cBhvr>
                                        <p:cTn id="128" dur="166" decel="50000">
                                          <p:stCondLst>
                                            <p:cond delay="1338"/>
                                          </p:stCondLst>
                                        </p:cTn>
                                        <p:tgtEl>
                                          <p:spTgt spid="600095"/>
                                        </p:tgtEl>
                                      </p:cBhvr>
                                      <p:to x="100000" y="100000"/>
                                    </p:animScale>
                                    <p:animScale>
                                      <p:cBhvr>
                                        <p:cTn id="129" dur="26">
                                          <p:stCondLst>
                                            <p:cond delay="1642"/>
                                          </p:stCondLst>
                                        </p:cTn>
                                        <p:tgtEl>
                                          <p:spTgt spid="600095"/>
                                        </p:tgtEl>
                                      </p:cBhvr>
                                      <p:to x="100000" y="90000"/>
                                    </p:animScale>
                                    <p:animScale>
                                      <p:cBhvr>
                                        <p:cTn id="130" dur="166" decel="50000">
                                          <p:stCondLst>
                                            <p:cond delay="1668"/>
                                          </p:stCondLst>
                                        </p:cTn>
                                        <p:tgtEl>
                                          <p:spTgt spid="600095"/>
                                        </p:tgtEl>
                                      </p:cBhvr>
                                      <p:to x="100000" y="100000"/>
                                    </p:animScale>
                                    <p:animScale>
                                      <p:cBhvr>
                                        <p:cTn id="131" dur="26">
                                          <p:stCondLst>
                                            <p:cond delay="1808"/>
                                          </p:stCondLst>
                                        </p:cTn>
                                        <p:tgtEl>
                                          <p:spTgt spid="600095"/>
                                        </p:tgtEl>
                                      </p:cBhvr>
                                      <p:to x="100000" y="95000"/>
                                    </p:animScale>
                                    <p:animScale>
                                      <p:cBhvr>
                                        <p:cTn id="132" dur="166" decel="50000">
                                          <p:stCondLst>
                                            <p:cond delay="1834"/>
                                          </p:stCondLst>
                                        </p:cTn>
                                        <p:tgtEl>
                                          <p:spTgt spid="600095"/>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600096"/>
                                        </p:tgtEl>
                                        <p:attrNameLst>
                                          <p:attrName>style.visibility</p:attrName>
                                        </p:attrNameLst>
                                      </p:cBhvr>
                                      <p:to>
                                        <p:strVal val="visible"/>
                                      </p:to>
                                    </p:set>
                                    <p:animEffect transition="in" filter="wipe(down)">
                                      <p:cBhvr>
                                        <p:cTn id="135" dur="580">
                                          <p:stCondLst>
                                            <p:cond delay="0"/>
                                          </p:stCondLst>
                                        </p:cTn>
                                        <p:tgtEl>
                                          <p:spTgt spid="600096"/>
                                        </p:tgtEl>
                                      </p:cBhvr>
                                    </p:animEffect>
                                    <p:anim calcmode="lin" valueType="num">
                                      <p:cBhvr>
                                        <p:cTn id="136" dur="1822" tmFilter="0,0; 0.14,0.36; 0.43,0.73; 0.71,0.91; 1.0,1.0">
                                          <p:stCondLst>
                                            <p:cond delay="0"/>
                                          </p:stCondLst>
                                        </p:cTn>
                                        <p:tgtEl>
                                          <p:spTgt spid="600096"/>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600096"/>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600096"/>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600096"/>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600096"/>
                                        </p:tgtEl>
                                        <p:attrNameLst>
                                          <p:attrName>ppt_y</p:attrName>
                                        </p:attrNameLst>
                                      </p:cBhvr>
                                      <p:tavLst>
                                        <p:tav tm="0" fmla="#ppt_y-sin(pi*$)/81">
                                          <p:val>
                                            <p:fltVal val="0"/>
                                          </p:val>
                                        </p:tav>
                                        <p:tav tm="100000">
                                          <p:val>
                                            <p:fltVal val="1"/>
                                          </p:val>
                                        </p:tav>
                                      </p:tavLst>
                                    </p:anim>
                                    <p:animScale>
                                      <p:cBhvr>
                                        <p:cTn id="141" dur="26">
                                          <p:stCondLst>
                                            <p:cond delay="650"/>
                                          </p:stCondLst>
                                        </p:cTn>
                                        <p:tgtEl>
                                          <p:spTgt spid="600096"/>
                                        </p:tgtEl>
                                      </p:cBhvr>
                                      <p:to x="100000" y="60000"/>
                                    </p:animScale>
                                    <p:animScale>
                                      <p:cBhvr>
                                        <p:cTn id="142" dur="166" decel="50000">
                                          <p:stCondLst>
                                            <p:cond delay="676"/>
                                          </p:stCondLst>
                                        </p:cTn>
                                        <p:tgtEl>
                                          <p:spTgt spid="600096"/>
                                        </p:tgtEl>
                                      </p:cBhvr>
                                      <p:to x="100000" y="100000"/>
                                    </p:animScale>
                                    <p:animScale>
                                      <p:cBhvr>
                                        <p:cTn id="143" dur="26">
                                          <p:stCondLst>
                                            <p:cond delay="1312"/>
                                          </p:stCondLst>
                                        </p:cTn>
                                        <p:tgtEl>
                                          <p:spTgt spid="600096"/>
                                        </p:tgtEl>
                                      </p:cBhvr>
                                      <p:to x="100000" y="80000"/>
                                    </p:animScale>
                                    <p:animScale>
                                      <p:cBhvr>
                                        <p:cTn id="144" dur="166" decel="50000">
                                          <p:stCondLst>
                                            <p:cond delay="1338"/>
                                          </p:stCondLst>
                                        </p:cTn>
                                        <p:tgtEl>
                                          <p:spTgt spid="600096"/>
                                        </p:tgtEl>
                                      </p:cBhvr>
                                      <p:to x="100000" y="100000"/>
                                    </p:animScale>
                                    <p:animScale>
                                      <p:cBhvr>
                                        <p:cTn id="145" dur="26">
                                          <p:stCondLst>
                                            <p:cond delay="1642"/>
                                          </p:stCondLst>
                                        </p:cTn>
                                        <p:tgtEl>
                                          <p:spTgt spid="600096"/>
                                        </p:tgtEl>
                                      </p:cBhvr>
                                      <p:to x="100000" y="90000"/>
                                    </p:animScale>
                                    <p:animScale>
                                      <p:cBhvr>
                                        <p:cTn id="146" dur="166" decel="50000">
                                          <p:stCondLst>
                                            <p:cond delay="1668"/>
                                          </p:stCondLst>
                                        </p:cTn>
                                        <p:tgtEl>
                                          <p:spTgt spid="600096"/>
                                        </p:tgtEl>
                                      </p:cBhvr>
                                      <p:to x="100000" y="100000"/>
                                    </p:animScale>
                                    <p:animScale>
                                      <p:cBhvr>
                                        <p:cTn id="147" dur="26">
                                          <p:stCondLst>
                                            <p:cond delay="1808"/>
                                          </p:stCondLst>
                                        </p:cTn>
                                        <p:tgtEl>
                                          <p:spTgt spid="600096"/>
                                        </p:tgtEl>
                                      </p:cBhvr>
                                      <p:to x="100000" y="95000"/>
                                    </p:animScale>
                                    <p:animScale>
                                      <p:cBhvr>
                                        <p:cTn id="148" dur="166" decel="50000">
                                          <p:stCondLst>
                                            <p:cond delay="1834"/>
                                          </p:stCondLst>
                                        </p:cTn>
                                        <p:tgtEl>
                                          <p:spTgt spid="600096"/>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600097"/>
                                        </p:tgtEl>
                                        <p:attrNameLst>
                                          <p:attrName>style.visibility</p:attrName>
                                        </p:attrNameLst>
                                      </p:cBhvr>
                                      <p:to>
                                        <p:strVal val="visible"/>
                                      </p:to>
                                    </p:set>
                                    <p:animEffect transition="in" filter="wipe(down)">
                                      <p:cBhvr>
                                        <p:cTn id="151" dur="580">
                                          <p:stCondLst>
                                            <p:cond delay="0"/>
                                          </p:stCondLst>
                                        </p:cTn>
                                        <p:tgtEl>
                                          <p:spTgt spid="600097"/>
                                        </p:tgtEl>
                                      </p:cBhvr>
                                    </p:animEffect>
                                    <p:anim calcmode="lin" valueType="num">
                                      <p:cBhvr>
                                        <p:cTn id="152" dur="1822" tmFilter="0,0; 0.14,0.36; 0.43,0.73; 0.71,0.91; 1.0,1.0">
                                          <p:stCondLst>
                                            <p:cond delay="0"/>
                                          </p:stCondLst>
                                        </p:cTn>
                                        <p:tgtEl>
                                          <p:spTgt spid="600097"/>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600097"/>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600097"/>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600097"/>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600097"/>
                                        </p:tgtEl>
                                        <p:attrNameLst>
                                          <p:attrName>ppt_y</p:attrName>
                                        </p:attrNameLst>
                                      </p:cBhvr>
                                      <p:tavLst>
                                        <p:tav tm="0" fmla="#ppt_y-sin(pi*$)/81">
                                          <p:val>
                                            <p:fltVal val="0"/>
                                          </p:val>
                                        </p:tav>
                                        <p:tav tm="100000">
                                          <p:val>
                                            <p:fltVal val="1"/>
                                          </p:val>
                                        </p:tav>
                                      </p:tavLst>
                                    </p:anim>
                                    <p:animScale>
                                      <p:cBhvr>
                                        <p:cTn id="157" dur="26">
                                          <p:stCondLst>
                                            <p:cond delay="650"/>
                                          </p:stCondLst>
                                        </p:cTn>
                                        <p:tgtEl>
                                          <p:spTgt spid="600097"/>
                                        </p:tgtEl>
                                      </p:cBhvr>
                                      <p:to x="100000" y="60000"/>
                                    </p:animScale>
                                    <p:animScale>
                                      <p:cBhvr>
                                        <p:cTn id="158" dur="166" decel="50000">
                                          <p:stCondLst>
                                            <p:cond delay="676"/>
                                          </p:stCondLst>
                                        </p:cTn>
                                        <p:tgtEl>
                                          <p:spTgt spid="600097"/>
                                        </p:tgtEl>
                                      </p:cBhvr>
                                      <p:to x="100000" y="100000"/>
                                    </p:animScale>
                                    <p:animScale>
                                      <p:cBhvr>
                                        <p:cTn id="159" dur="26">
                                          <p:stCondLst>
                                            <p:cond delay="1312"/>
                                          </p:stCondLst>
                                        </p:cTn>
                                        <p:tgtEl>
                                          <p:spTgt spid="600097"/>
                                        </p:tgtEl>
                                      </p:cBhvr>
                                      <p:to x="100000" y="80000"/>
                                    </p:animScale>
                                    <p:animScale>
                                      <p:cBhvr>
                                        <p:cTn id="160" dur="166" decel="50000">
                                          <p:stCondLst>
                                            <p:cond delay="1338"/>
                                          </p:stCondLst>
                                        </p:cTn>
                                        <p:tgtEl>
                                          <p:spTgt spid="600097"/>
                                        </p:tgtEl>
                                      </p:cBhvr>
                                      <p:to x="100000" y="100000"/>
                                    </p:animScale>
                                    <p:animScale>
                                      <p:cBhvr>
                                        <p:cTn id="161" dur="26">
                                          <p:stCondLst>
                                            <p:cond delay="1642"/>
                                          </p:stCondLst>
                                        </p:cTn>
                                        <p:tgtEl>
                                          <p:spTgt spid="600097"/>
                                        </p:tgtEl>
                                      </p:cBhvr>
                                      <p:to x="100000" y="90000"/>
                                    </p:animScale>
                                    <p:animScale>
                                      <p:cBhvr>
                                        <p:cTn id="162" dur="166" decel="50000">
                                          <p:stCondLst>
                                            <p:cond delay="1668"/>
                                          </p:stCondLst>
                                        </p:cTn>
                                        <p:tgtEl>
                                          <p:spTgt spid="600097"/>
                                        </p:tgtEl>
                                      </p:cBhvr>
                                      <p:to x="100000" y="100000"/>
                                    </p:animScale>
                                    <p:animScale>
                                      <p:cBhvr>
                                        <p:cTn id="163" dur="26">
                                          <p:stCondLst>
                                            <p:cond delay="1808"/>
                                          </p:stCondLst>
                                        </p:cTn>
                                        <p:tgtEl>
                                          <p:spTgt spid="600097"/>
                                        </p:tgtEl>
                                      </p:cBhvr>
                                      <p:to x="100000" y="95000"/>
                                    </p:animScale>
                                    <p:animScale>
                                      <p:cBhvr>
                                        <p:cTn id="164" dur="166" decel="50000">
                                          <p:stCondLst>
                                            <p:cond delay="1834"/>
                                          </p:stCondLst>
                                        </p:cTn>
                                        <p:tgtEl>
                                          <p:spTgt spid="600097"/>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54"/>
                                        </p:tgtEl>
                                        <p:attrNameLst>
                                          <p:attrName>style.visibility</p:attrName>
                                        </p:attrNameLst>
                                      </p:cBhvr>
                                      <p:to>
                                        <p:strVal val="visible"/>
                                      </p:to>
                                    </p:set>
                                    <p:animEffect transition="in" filter="wipe(down)">
                                      <p:cBhvr>
                                        <p:cTn id="167" dur="580">
                                          <p:stCondLst>
                                            <p:cond delay="0"/>
                                          </p:stCondLst>
                                        </p:cTn>
                                        <p:tgtEl>
                                          <p:spTgt spid="54"/>
                                        </p:tgtEl>
                                      </p:cBhvr>
                                    </p:animEffect>
                                    <p:anim calcmode="lin" valueType="num">
                                      <p:cBhvr>
                                        <p:cTn id="16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73" dur="26">
                                          <p:stCondLst>
                                            <p:cond delay="650"/>
                                          </p:stCondLst>
                                        </p:cTn>
                                        <p:tgtEl>
                                          <p:spTgt spid="54"/>
                                        </p:tgtEl>
                                      </p:cBhvr>
                                      <p:to x="100000" y="60000"/>
                                    </p:animScale>
                                    <p:animScale>
                                      <p:cBhvr>
                                        <p:cTn id="174" dur="166" decel="50000">
                                          <p:stCondLst>
                                            <p:cond delay="676"/>
                                          </p:stCondLst>
                                        </p:cTn>
                                        <p:tgtEl>
                                          <p:spTgt spid="54"/>
                                        </p:tgtEl>
                                      </p:cBhvr>
                                      <p:to x="100000" y="100000"/>
                                    </p:animScale>
                                    <p:animScale>
                                      <p:cBhvr>
                                        <p:cTn id="175" dur="26">
                                          <p:stCondLst>
                                            <p:cond delay="1312"/>
                                          </p:stCondLst>
                                        </p:cTn>
                                        <p:tgtEl>
                                          <p:spTgt spid="54"/>
                                        </p:tgtEl>
                                      </p:cBhvr>
                                      <p:to x="100000" y="80000"/>
                                    </p:animScale>
                                    <p:animScale>
                                      <p:cBhvr>
                                        <p:cTn id="176" dur="166" decel="50000">
                                          <p:stCondLst>
                                            <p:cond delay="1338"/>
                                          </p:stCondLst>
                                        </p:cTn>
                                        <p:tgtEl>
                                          <p:spTgt spid="54"/>
                                        </p:tgtEl>
                                      </p:cBhvr>
                                      <p:to x="100000" y="100000"/>
                                    </p:animScale>
                                    <p:animScale>
                                      <p:cBhvr>
                                        <p:cTn id="177" dur="26">
                                          <p:stCondLst>
                                            <p:cond delay="1642"/>
                                          </p:stCondLst>
                                        </p:cTn>
                                        <p:tgtEl>
                                          <p:spTgt spid="54"/>
                                        </p:tgtEl>
                                      </p:cBhvr>
                                      <p:to x="100000" y="90000"/>
                                    </p:animScale>
                                    <p:animScale>
                                      <p:cBhvr>
                                        <p:cTn id="178" dur="166" decel="50000">
                                          <p:stCondLst>
                                            <p:cond delay="1668"/>
                                          </p:stCondLst>
                                        </p:cTn>
                                        <p:tgtEl>
                                          <p:spTgt spid="54"/>
                                        </p:tgtEl>
                                      </p:cBhvr>
                                      <p:to x="100000" y="100000"/>
                                    </p:animScale>
                                    <p:animScale>
                                      <p:cBhvr>
                                        <p:cTn id="179" dur="26">
                                          <p:stCondLst>
                                            <p:cond delay="1808"/>
                                          </p:stCondLst>
                                        </p:cTn>
                                        <p:tgtEl>
                                          <p:spTgt spid="54"/>
                                        </p:tgtEl>
                                      </p:cBhvr>
                                      <p:to x="100000" y="95000"/>
                                    </p:animScale>
                                    <p:animScale>
                                      <p:cBhvr>
                                        <p:cTn id="180" dur="166" decel="50000">
                                          <p:stCondLst>
                                            <p:cond delay="1834"/>
                                          </p:stCondLst>
                                        </p:cTn>
                                        <p:tgtEl>
                                          <p:spTgt spid="54"/>
                                        </p:tgtEl>
                                      </p:cBhvr>
                                      <p:to x="100000" y="100000"/>
                                    </p:animScale>
                                  </p:childTnLst>
                                </p:cTn>
                              </p:par>
                              <p:par>
                                <p:cTn id="181" presetID="26" presetClass="entr" presetSubtype="0" fill="hold" nodeType="withEffect">
                                  <p:stCondLst>
                                    <p:cond delay="0"/>
                                  </p:stCondLst>
                                  <p:childTnLst>
                                    <p:set>
                                      <p:cBhvr>
                                        <p:cTn id="182" dur="1" fill="hold">
                                          <p:stCondLst>
                                            <p:cond delay="0"/>
                                          </p:stCondLst>
                                        </p:cTn>
                                        <p:tgtEl>
                                          <p:spTgt spid="55"/>
                                        </p:tgtEl>
                                        <p:attrNameLst>
                                          <p:attrName>style.visibility</p:attrName>
                                        </p:attrNameLst>
                                      </p:cBhvr>
                                      <p:to>
                                        <p:strVal val="visible"/>
                                      </p:to>
                                    </p:set>
                                    <p:animEffect transition="in" filter="wipe(down)">
                                      <p:cBhvr>
                                        <p:cTn id="183" dur="580">
                                          <p:stCondLst>
                                            <p:cond delay="0"/>
                                          </p:stCondLst>
                                        </p:cTn>
                                        <p:tgtEl>
                                          <p:spTgt spid="55"/>
                                        </p:tgtEl>
                                      </p:cBhvr>
                                    </p:animEffect>
                                    <p:anim calcmode="lin" valueType="num">
                                      <p:cBhvr>
                                        <p:cTn id="184"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89" dur="26">
                                          <p:stCondLst>
                                            <p:cond delay="650"/>
                                          </p:stCondLst>
                                        </p:cTn>
                                        <p:tgtEl>
                                          <p:spTgt spid="55"/>
                                        </p:tgtEl>
                                      </p:cBhvr>
                                      <p:to x="100000" y="60000"/>
                                    </p:animScale>
                                    <p:animScale>
                                      <p:cBhvr>
                                        <p:cTn id="190" dur="166" decel="50000">
                                          <p:stCondLst>
                                            <p:cond delay="676"/>
                                          </p:stCondLst>
                                        </p:cTn>
                                        <p:tgtEl>
                                          <p:spTgt spid="55"/>
                                        </p:tgtEl>
                                      </p:cBhvr>
                                      <p:to x="100000" y="100000"/>
                                    </p:animScale>
                                    <p:animScale>
                                      <p:cBhvr>
                                        <p:cTn id="191" dur="26">
                                          <p:stCondLst>
                                            <p:cond delay="1312"/>
                                          </p:stCondLst>
                                        </p:cTn>
                                        <p:tgtEl>
                                          <p:spTgt spid="55"/>
                                        </p:tgtEl>
                                      </p:cBhvr>
                                      <p:to x="100000" y="80000"/>
                                    </p:animScale>
                                    <p:animScale>
                                      <p:cBhvr>
                                        <p:cTn id="192" dur="166" decel="50000">
                                          <p:stCondLst>
                                            <p:cond delay="1338"/>
                                          </p:stCondLst>
                                        </p:cTn>
                                        <p:tgtEl>
                                          <p:spTgt spid="55"/>
                                        </p:tgtEl>
                                      </p:cBhvr>
                                      <p:to x="100000" y="100000"/>
                                    </p:animScale>
                                    <p:animScale>
                                      <p:cBhvr>
                                        <p:cTn id="193" dur="26">
                                          <p:stCondLst>
                                            <p:cond delay="1642"/>
                                          </p:stCondLst>
                                        </p:cTn>
                                        <p:tgtEl>
                                          <p:spTgt spid="55"/>
                                        </p:tgtEl>
                                      </p:cBhvr>
                                      <p:to x="100000" y="90000"/>
                                    </p:animScale>
                                    <p:animScale>
                                      <p:cBhvr>
                                        <p:cTn id="194" dur="166" decel="50000">
                                          <p:stCondLst>
                                            <p:cond delay="1668"/>
                                          </p:stCondLst>
                                        </p:cTn>
                                        <p:tgtEl>
                                          <p:spTgt spid="55"/>
                                        </p:tgtEl>
                                      </p:cBhvr>
                                      <p:to x="100000" y="100000"/>
                                    </p:animScale>
                                    <p:animScale>
                                      <p:cBhvr>
                                        <p:cTn id="195" dur="26">
                                          <p:stCondLst>
                                            <p:cond delay="1808"/>
                                          </p:stCondLst>
                                        </p:cTn>
                                        <p:tgtEl>
                                          <p:spTgt spid="55"/>
                                        </p:tgtEl>
                                      </p:cBhvr>
                                      <p:to x="100000" y="95000"/>
                                    </p:animScale>
                                    <p:animScale>
                                      <p:cBhvr>
                                        <p:cTn id="196" dur="166" decel="50000">
                                          <p:stCondLst>
                                            <p:cond delay="1834"/>
                                          </p:stCondLst>
                                        </p:cTn>
                                        <p:tgtEl>
                                          <p:spTgt spid="55"/>
                                        </p:tgtEl>
                                      </p:cBhvr>
                                      <p:to x="100000" y="100000"/>
                                    </p:animScale>
                                  </p:childTnLst>
                                </p:cTn>
                              </p:par>
                              <p:par>
                                <p:cTn id="197" presetID="26" presetClass="entr" presetSubtype="0" fill="hold" grpId="0" nodeType="withEffect">
                                  <p:stCondLst>
                                    <p:cond delay="0"/>
                                  </p:stCondLst>
                                  <p:childTnLst>
                                    <p:set>
                                      <p:cBhvr>
                                        <p:cTn id="198" dur="1" fill="hold">
                                          <p:stCondLst>
                                            <p:cond delay="0"/>
                                          </p:stCondLst>
                                        </p:cTn>
                                        <p:tgtEl>
                                          <p:spTgt spid="56"/>
                                        </p:tgtEl>
                                        <p:attrNameLst>
                                          <p:attrName>style.visibility</p:attrName>
                                        </p:attrNameLst>
                                      </p:cBhvr>
                                      <p:to>
                                        <p:strVal val="visible"/>
                                      </p:to>
                                    </p:set>
                                    <p:animEffect transition="in" filter="wipe(down)">
                                      <p:cBhvr>
                                        <p:cTn id="199" dur="580">
                                          <p:stCondLst>
                                            <p:cond delay="0"/>
                                          </p:stCondLst>
                                        </p:cTn>
                                        <p:tgtEl>
                                          <p:spTgt spid="56"/>
                                        </p:tgtEl>
                                      </p:cBhvr>
                                    </p:animEffect>
                                    <p:anim calcmode="lin" valueType="num">
                                      <p:cBhvr>
                                        <p:cTn id="200"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201"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202"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203"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204"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205" dur="26">
                                          <p:stCondLst>
                                            <p:cond delay="650"/>
                                          </p:stCondLst>
                                        </p:cTn>
                                        <p:tgtEl>
                                          <p:spTgt spid="56"/>
                                        </p:tgtEl>
                                      </p:cBhvr>
                                      <p:to x="100000" y="60000"/>
                                    </p:animScale>
                                    <p:animScale>
                                      <p:cBhvr>
                                        <p:cTn id="206" dur="166" decel="50000">
                                          <p:stCondLst>
                                            <p:cond delay="676"/>
                                          </p:stCondLst>
                                        </p:cTn>
                                        <p:tgtEl>
                                          <p:spTgt spid="56"/>
                                        </p:tgtEl>
                                      </p:cBhvr>
                                      <p:to x="100000" y="100000"/>
                                    </p:animScale>
                                    <p:animScale>
                                      <p:cBhvr>
                                        <p:cTn id="207" dur="26">
                                          <p:stCondLst>
                                            <p:cond delay="1312"/>
                                          </p:stCondLst>
                                        </p:cTn>
                                        <p:tgtEl>
                                          <p:spTgt spid="56"/>
                                        </p:tgtEl>
                                      </p:cBhvr>
                                      <p:to x="100000" y="80000"/>
                                    </p:animScale>
                                    <p:animScale>
                                      <p:cBhvr>
                                        <p:cTn id="208" dur="166" decel="50000">
                                          <p:stCondLst>
                                            <p:cond delay="1338"/>
                                          </p:stCondLst>
                                        </p:cTn>
                                        <p:tgtEl>
                                          <p:spTgt spid="56"/>
                                        </p:tgtEl>
                                      </p:cBhvr>
                                      <p:to x="100000" y="100000"/>
                                    </p:animScale>
                                    <p:animScale>
                                      <p:cBhvr>
                                        <p:cTn id="209" dur="26">
                                          <p:stCondLst>
                                            <p:cond delay="1642"/>
                                          </p:stCondLst>
                                        </p:cTn>
                                        <p:tgtEl>
                                          <p:spTgt spid="56"/>
                                        </p:tgtEl>
                                      </p:cBhvr>
                                      <p:to x="100000" y="90000"/>
                                    </p:animScale>
                                    <p:animScale>
                                      <p:cBhvr>
                                        <p:cTn id="210" dur="166" decel="50000">
                                          <p:stCondLst>
                                            <p:cond delay="1668"/>
                                          </p:stCondLst>
                                        </p:cTn>
                                        <p:tgtEl>
                                          <p:spTgt spid="56"/>
                                        </p:tgtEl>
                                      </p:cBhvr>
                                      <p:to x="100000" y="100000"/>
                                    </p:animScale>
                                    <p:animScale>
                                      <p:cBhvr>
                                        <p:cTn id="211" dur="26">
                                          <p:stCondLst>
                                            <p:cond delay="1808"/>
                                          </p:stCondLst>
                                        </p:cTn>
                                        <p:tgtEl>
                                          <p:spTgt spid="56"/>
                                        </p:tgtEl>
                                      </p:cBhvr>
                                      <p:to x="100000" y="95000"/>
                                    </p:animScale>
                                    <p:animScale>
                                      <p:cBhvr>
                                        <p:cTn id="212" dur="166" decel="50000">
                                          <p:stCondLst>
                                            <p:cond delay="1834"/>
                                          </p:stCondLst>
                                        </p:cTn>
                                        <p:tgtEl>
                                          <p:spTgt spid="56"/>
                                        </p:tgtEl>
                                      </p:cBhvr>
                                      <p:to x="100000" y="100000"/>
                                    </p:animScale>
                                  </p:childTnLst>
                                </p:cTn>
                              </p:par>
                              <p:par>
                                <p:cTn id="213" presetID="26" presetClass="entr" presetSubtype="0" fill="hold" nodeType="withEffect">
                                  <p:stCondLst>
                                    <p:cond delay="0"/>
                                  </p:stCondLst>
                                  <p:childTnLst>
                                    <p:set>
                                      <p:cBhvr>
                                        <p:cTn id="214" dur="1" fill="hold">
                                          <p:stCondLst>
                                            <p:cond delay="0"/>
                                          </p:stCondLst>
                                        </p:cTn>
                                        <p:tgtEl>
                                          <p:spTgt spid="61"/>
                                        </p:tgtEl>
                                        <p:attrNameLst>
                                          <p:attrName>style.visibility</p:attrName>
                                        </p:attrNameLst>
                                      </p:cBhvr>
                                      <p:to>
                                        <p:strVal val="visible"/>
                                      </p:to>
                                    </p:set>
                                    <p:animEffect transition="in" filter="wipe(down)">
                                      <p:cBhvr>
                                        <p:cTn id="215" dur="580">
                                          <p:stCondLst>
                                            <p:cond delay="0"/>
                                          </p:stCondLst>
                                        </p:cTn>
                                        <p:tgtEl>
                                          <p:spTgt spid="61"/>
                                        </p:tgtEl>
                                      </p:cBhvr>
                                    </p:animEffect>
                                    <p:anim calcmode="lin" valueType="num">
                                      <p:cBhvr>
                                        <p:cTn id="216"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217"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218"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219"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220"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221" dur="26">
                                          <p:stCondLst>
                                            <p:cond delay="650"/>
                                          </p:stCondLst>
                                        </p:cTn>
                                        <p:tgtEl>
                                          <p:spTgt spid="61"/>
                                        </p:tgtEl>
                                      </p:cBhvr>
                                      <p:to x="100000" y="60000"/>
                                    </p:animScale>
                                    <p:animScale>
                                      <p:cBhvr>
                                        <p:cTn id="222" dur="166" decel="50000">
                                          <p:stCondLst>
                                            <p:cond delay="676"/>
                                          </p:stCondLst>
                                        </p:cTn>
                                        <p:tgtEl>
                                          <p:spTgt spid="61"/>
                                        </p:tgtEl>
                                      </p:cBhvr>
                                      <p:to x="100000" y="100000"/>
                                    </p:animScale>
                                    <p:animScale>
                                      <p:cBhvr>
                                        <p:cTn id="223" dur="26">
                                          <p:stCondLst>
                                            <p:cond delay="1312"/>
                                          </p:stCondLst>
                                        </p:cTn>
                                        <p:tgtEl>
                                          <p:spTgt spid="61"/>
                                        </p:tgtEl>
                                      </p:cBhvr>
                                      <p:to x="100000" y="80000"/>
                                    </p:animScale>
                                    <p:animScale>
                                      <p:cBhvr>
                                        <p:cTn id="224" dur="166" decel="50000">
                                          <p:stCondLst>
                                            <p:cond delay="1338"/>
                                          </p:stCondLst>
                                        </p:cTn>
                                        <p:tgtEl>
                                          <p:spTgt spid="61"/>
                                        </p:tgtEl>
                                      </p:cBhvr>
                                      <p:to x="100000" y="100000"/>
                                    </p:animScale>
                                    <p:animScale>
                                      <p:cBhvr>
                                        <p:cTn id="225" dur="26">
                                          <p:stCondLst>
                                            <p:cond delay="1642"/>
                                          </p:stCondLst>
                                        </p:cTn>
                                        <p:tgtEl>
                                          <p:spTgt spid="61"/>
                                        </p:tgtEl>
                                      </p:cBhvr>
                                      <p:to x="100000" y="90000"/>
                                    </p:animScale>
                                    <p:animScale>
                                      <p:cBhvr>
                                        <p:cTn id="226" dur="166" decel="50000">
                                          <p:stCondLst>
                                            <p:cond delay="1668"/>
                                          </p:stCondLst>
                                        </p:cTn>
                                        <p:tgtEl>
                                          <p:spTgt spid="61"/>
                                        </p:tgtEl>
                                      </p:cBhvr>
                                      <p:to x="100000" y="100000"/>
                                    </p:animScale>
                                    <p:animScale>
                                      <p:cBhvr>
                                        <p:cTn id="227" dur="26">
                                          <p:stCondLst>
                                            <p:cond delay="1808"/>
                                          </p:stCondLst>
                                        </p:cTn>
                                        <p:tgtEl>
                                          <p:spTgt spid="61"/>
                                        </p:tgtEl>
                                      </p:cBhvr>
                                      <p:to x="100000" y="95000"/>
                                    </p:animScale>
                                    <p:animScale>
                                      <p:cBhvr>
                                        <p:cTn id="228" dur="166" decel="50000">
                                          <p:stCondLst>
                                            <p:cond delay="1834"/>
                                          </p:stCondLst>
                                        </p:cTn>
                                        <p:tgtEl>
                                          <p:spTgt spid="61"/>
                                        </p:tgtEl>
                                      </p:cBhvr>
                                      <p:to x="100000" y="100000"/>
                                    </p:animScale>
                                  </p:childTnLst>
                                </p:cTn>
                              </p:par>
                              <p:par>
                                <p:cTn id="229" presetID="26" presetClass="entr" presetSubtype="0" fill="hold" nodeType="withEffect">
                                  <p:stCondLst>
                                    <p:cond delay="0"/>
                                  </p:stCondLst>
                                  <p:childTnLst>
                                    <p:set>
                                      <p:cBhvr>
                                        <p:cTn id="230" dur="1" fill="hold">
                                          <p:stCondLst>
                                            <p:cond delay="0"/>
                                          </p:stCondLst>
                                        </p:cTn>
                                        <p:tgtEl>
                                          <p:spTgt spid="62"/>
                                        </p:tgtEl>
                                        <p:attrNameLst>
                                          <p:attrName>style.visibility</p:attrName>
                                        </p:attrNameLst>
                                      </p:cBhvr>
                                      <p:to>
                                        <p:strVal val="visible"/>
                                      </p:to>
                                    </p:set>
                                    <p:animEffect transition="in" filter="wipe(down)">
                                      <p:cBhvr>
                                        <p:cTn id="231" dur="580">
                                          <p:stCondLst>
                                            <p:cond delay="0"/>
                                          </p:stCondLst>
                                        </p:cTn>
                                        <p:tgtEl>
                                          <p:spTgt spid="62"/>
                                        </p:tgtEl>
                                      </p:cBhvr>
                                    </p:animEffect>
                                    <p:anim calcmode="lin" valueType="num">
                                      <p:cBhvr>
                                        <p:cTn id="232" dur="1822"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233" dur="664"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234" dur="664" tmFilter="0, 0; 0.125,0.2665; 0.25,0.4; 0.375,0.465; 0.5,0.5;  0.625,0.535; 0.75,0.6; 0.875,0.7335; 1,1">
                                          <p:stCondLst>
                                            <p:cond delay="664"/>
                                          </p:stCondLst>
                                        </p:cTn>
                                        <p:tgtEl>
                                          <p:spTgt spid="62"/>
                                        </p:tgtEl>
                                        <p:attrNameLst>
                                          <p:attrName>ppt_y</p:attrName>
                                        </p:attrNameLst>
                                      </p:cBhvr>
                                      <p:tavLst>
                                        <p:tav tm="0" fmla="#ppt_y-sin(pi*$)/9">
                                          <p:val>
                                            <p:fltVal val="0"/>
                                          </p:val>
                                        </p:tav>
                                        <p:tav tm="100000">
                                          <p:val>
                                            <p:fltVal val="1"/>
                                          </p:val>
                                        </p:tav>
                                      </p:tavLst>
                                    </p:anim>
                                    <p:anim calcmode="lin" valueType="num">
                                      <p:cBhvr>
                                        <p:cTn id="235" dur="332" tmFilter="0, 0; 0.125,0.2665; 0.25,0.4; 0.375,0.465; 0.5,0.5;  0.625,0.535; 0.75,0.6; 0.875,0.7335; 1,1">
                                          <p:stCondLst>
                                            <p:cond delay="1324"/>
                                          </p:stCondLst>
                                        </p:cTn>
                                        <p:tgtEl>
                                          <p:spTgt spid="62"/>
                                        </p:tgtEl>
                                        <p:attrNameLst>
                                          <p:attrName>ppt_y</p:attrName>
                                        </p:attrNameLst>
                                      </p:cBhvr>
                                      <p:tavLst>
                                        <p:tav tm="0" fmla="#ppt_y-sin(pi*$)/27">
                                          <p:val>
                                            <p:fltVal val="0"/>
                                          </p:val>
                                        </p:tav>
                                        <p:tav tm="100000">
                                          <p:val>
                                            <p:fltVal val="1"/>
                                          </p:val>
                                        </p:tav>
                                      </p:tavLst>
                                    </p:anim>
                                    <p:anim calcmode="lin" valueType="num">
                                      <p:cBhvr>
                                        <p:cTn id="236" dur="164" tmFilter="0, 0; 0.125,0.2665; 0.25,0.4; 0.375,0.465; 0.5,0.5;  0.625,0.535; 0.75,0.6; 0.875,0.7335; 1,1">
                                          <p:stCondLst>
                                            <p:cond delay="1656"/>
                                          </p:stCondLst>
                                        </p:cTn>
                                        <p:tgtEl>
                                          <p:spTgt spid="62"/>
                                        </p:tgtEl>
                                        <p:attrNameLst>
                                          <p:attrName>ppt_y</p:attrName>
                                        </p:attrNameLst>
                                      </p:cBhvr>
                                      <p:tavLst>
                                        <p:tav tm="0" fmla="#ppt_y-sin(pi*$)/81">
                                          <p:val>
                                            <p:fltVal val="0"/>
                                          </p:val>
                                        </p:tav>
                                        <p:tav tm="100000">
                                          <p:val>
                                            <p:fltVal val="1"/>
                                          </p:val>
                                        </p:tav>
                                      </p:tavLst>
                                    </p:anim>
                                    <p:animScale>
                                      <p:cBhvr>
                                        <p:cTn id="237" dur="26">
                                          <p:stCondLst>
                                            <p:cond delay="650"/>
                                          </p:stCondLst>
                                        </p:cTn>
                                        <p:tgtEl>
                                          <p:spTgt spid="62"/>
                                        </p:tgtEl>
                                      </p:cBhvr>
                                      <p:to x="100000" y="60000"/>
                                    </p:animScale>
                                    <p:animScale>
                                      <p:cBhvr>
                                        <p:cTn id="238" dur="166" decel="50000">
                                          <p:stCondLst>
                                            <p:cond delay="676"/>
                                          </p:stCondLst>
                                        </p:cTn>
                                        <p:tgtEl>
                                          <p:spTgt spid="62"/>
                                        </p:tgtEl>
                                      </p:cBhvr>
                                      <p:to x="100000" y="100000"/>
                                    </p:animScale>
                                    <p:animScale>
                                      <p:cBhvr>
                                        <p:cTn id="239" dur="26">
                                          <p:stCondLst>
                                            <p:cond delay="1312"/>
                                          </p:stCondLst>
                                        </p:cTn>
                                        <p:tgtEl>
                                          <p:spTgt spid="62"/>
                                        </p:tgtEl>
                                      </p:cBhvr>
                                      <p:to x="100000" y="80000"/>
                                    </p:animScale>
                                    <p:animScale>
                                      <p:cBhvr>
                                        <p:cTn id="240" dur="166" decel="50000">
                                          <p:stCondLst>
                                            <p:cond delay="1338"/>
                                          </p:stCondLst>
                                        </p:cTn>
                                        <p:tgtEl>
                                          <p:spTgt spid="62"/>
                                        </p:tgtEl>
                                      </p:cBhvr>
                                      <p:to x="100000" y="100000"/>
                                    </p:animScale>
                                    <p:animScale>
                                      <p:cBhvr>
                                        <p:cTn id="241" dur="26">
                                          <p:stCondLst>
                                            <p:cond delay="1642"/>
                                          </p:stCondLst>
                                        </p:cTn>
                                        <p:tgtEl>
                                          <p:spTgt spid="62"/>
                                        </p:tgtEl>
                                      </p:cBhvr>
                                      <p:to x="100000" y="90000"/>
                                    </p:animScale>
                                    <p:animScale>
                                      <p:cBhvr>
                                        <p:cTn id="242" dur="166" decel="50000">
                                          <p:stCondLst>
                                            <p:cond delay="1668"/>
                                          </p:stCondLst>
                                        </p:cTn>
                                        <p:tgtEl>
                                          <p:spTgt spid="62"/>
                                        </p:tgtEl>
                                      </p:cBhvr>
                                      <p:to x="100000" y="100000"/>
                                    </p:animScale>
                                    <p:animScale>
                                      <p:cBhvr>
                                        <p:cTn id="243" dur="26">
                                          <p:stCondLst>
                                            <p:cond delay="1808"/>
                                          </p:stCondLst>
                                        </p:cTn>
                                        <p:tgtEl>
                                          <p:spTgt spid="62"/>
                                        </p:tgtEl>
                                      </p:cBhvr>
                                      <p:to x="100000" y="95000"/>
                                    </p:animScale>
                                    <p:animScale>
                                      <p:cBhvr>
                                        <p:cTn id="244" dur="166" decel="50000">
                                          <p:stCondLst>
                                            <p:cond delay="1834"/>
                                          </p:stCondLst>
                                        </p:cTn>
                                        <p:tgtEl>
                                          <p:spTgt spid="62"/>
                                        </p:tgtEl>
                                      </p:cBhvr>
                                      <p:to x="100000" y="100000"/>
                                    </p:animScale>
                                  </p:childTnLst>
                                </p:cTn>
                              </p:par>
                              <p:par>
                                <p:cTn id="245" presetID="26" presetClass="entr" presetSubtype="0" fill="hold" nodeType="withEffect">
                                  <p:stCondLst>
                                    <p:cond delay="0"/>
                                  </p:stCondLst>
                                  <p:childTnLst>
                                    <p:set>
                                      <p:cBhvr>
                                        <p:cTn id="246" dur="1" fill="hold">
                                          <p:stCondLst>
                                            <p:cond delay="0"/>
                                          </p:stCondLst>
                                        </p:cTn>
                                        <p:tgtEl>
                                          <p:spTgt spid="63"/>
                                        </p:tgtEl>
                                        <p:attrNameLst>
                                          <p:attrName>style.visibility</p:attrName>
                                        </p:attrNameLst>
                                      </p:cBhvr>
                                      <p:to>
                                        <p:strVal val="visible"/>
                                      </p:to>
                                    </p:set>
                                    <p:animEffect transition="in" filter="wipe(down)">
                                      <p:cBhvr>
                                        <p:cTn id="247" dur="580">
                                          <p:stCondLst>
                                            <p:cond delay="0"/>
                                          </p:stCondLst>
                                        </p:cTn>
                                        <p:tgtEl>
                                          <p:spTgt spid="63"/>
                                        </p:tgtEl>
                                      </p:cBhvr>
                                    </p:animEffect>
                                    <p:anim calcmode="lin" valueType="num">
                                      <p:cBhvr>
                                        <p:cTn id="248"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249"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250"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251"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252"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253" dur="26">
                                          <p:stCondLst>
                                            <p:cond delay="650"/>
                                          </p:stCondLst>
                                        </p:cTn>
                                        <p:tgtEl>
                                          <p:spTgt spid="63"/>
                                        </p:tgtEl>
                                      </p:cBhvr>
                                      <p:to x="100000" y="60000"/>
                                    </p:animScale>
                                    <p:animScale>
                                      <p:cBhvr>
                                        <p:cTn id="254" dur="166" decel="50000">
                                          <p:stCondLst>
                                            <p:cond delay="676"/>
                                          </p:stCondLst>
                                        </p:cTn>
                                        <p:tgtEl>
                                          <p:spTgt spid="63"/>
                                        </p:tgtEl>
                                      </p:cBhvr>
                                      <p:to x="100000" y="100000"/>
                                    </p:animScale>
                                    <p:animScale>
                                      <p:cBhvr>
                                        <p:cTn id="255" dur="26">
                                          <p:stCondLst>
                                            <p:cond delay="1312"/>
                                          </p:stCondLst>
                                        </p:cTn>
                                        <p:tgtEl>
                                          <p:spTgt spid="63"/>
                                        </p:tgtEl>
                                      </p:cBhvr>
                                      <p:to x="100000" y="80000"/>
                                    </p:animScale>
                                    <p:animScale>
                                      <p:cBhvr>
                                        <p:cTn id="256" dur="166" decel="50000">
                                          <p:stCondLst>
                                            <p:cond delay="1338"/>
                                          </p:stCondLst>
                                        </p:cTn>
                                        <p:tgtEl>
                                          <p:spTgt spid="63"/>
                                        </p:tgtEl>
                                      </p:cBhvr>
                                      <p:to x="100000" y="100000"/>
                                    </p:animScale>
                                    <p:animScale>
                                      <p:cBhvr>
                                        <p:cTn id="257" dur="26">
                                          <p:stCondLst>
                                            <p:cond delay="1642"/>
                                          </p:stCondLst>
                                        </p:cTn>
                                        <p:tgtEl>
                                          <p:spTgt spid="63"/>
                                        </p:tgtEl>
                                      </p:cBhvr>
                                      <p:to x="100000" y="90000"/>
                                    </p:animScale>
                                    <p:animScale>
                                      <p:cBhvr>
                                        <p:cTn id="258" dur="166" decel="50000">
                                          <p:stCondLst>
                                            <p:cond delay="1668"/>
                                          </p:stCondLst>
                                        </p:cTn>
                                        <p:tgtEl>
                                          <p:spTgt spid="63"/>
                                        </p:tgtEl>
                                      </p:cBhvr>
                                      <p:to x="100000" y="100000"/>
                                    </p:animScale>
                                    <p:animScale>
                                      <p:cBhvr>
                                        <p:cTn id="259" dur="26">
                                          <p:stCondLst>
                                            <p:cond delay="1808"/>
                                          </p:stCondLst>
                                        </p:cTn>
                                        <p:tgtEl>
                                          <p:spTgt spid="63"/>
                                        </p:tgtEl>
                                      </p:cBhvr>
                                      <p:to x="100000" y="95000"/>
                                    </p:animScale>
                                    <p:animScale>
                                      <p:cBhvr>
                                        <p:cTn id="260" dur="166" decel="50000">
                                          <p:stCondLst>
                                            <p:cond delay="1834"/>
                                          </p:stCondLst>
                                        </p:cTn>
                                        <p:tgtEl>
                                          <p:spTgt spid="63"/>
                                        </p:tgtEl>
                                      </p:cBhvr>
                                      <p:to x="100000" y="100000"/>
                                    </p:animScale>
                                  </p:childTnLst>
                                </p:cTn>
                              </p:par>
                              <p:par>
                                <p:cTn id="261" presetID="26" presetClass="entr" presetSubtype="0" fill="hold" grpId="0" nodeType="withEffect">
                                  <p:stCondLst>
                                    <p:cond delay="0"/>
                                  </p:stCondLst>
                                  <p:childTnLst>
                                    <p:set>
                                      <p:cBhvr>
                                        <p:cTn id="262" dur="1" fill="hold">
                                          <p:stCondLst>
                                            <p:cond delay="0"/>
                                          </p:stCondLst>
                                        </p:cTn>
                                        <p:tgtEl>
                                          <p:spTgt spid="34"/>
                                        </p:tgtEl>
                                        <p:attrNameLst>
                                          <p:attrName>style.visibility</p:attrName>
                                        </p:attrNameLst>
                                      </p:cBhvr>
                                      <p:to>
                                        <p:strVal val="visible"/>
                                      </p:to>
                                    </p:set>
                                    <p:animEffect transition="in" filter="wipe(down)">
                                      <p:cBhvr>
                                        <p:cTn id="263" dur="580">
                                          <p:stCondLst>
                                            <p:cond delay="0"/>
                                          </p:stCondLst>
                                        </p:cTn>
                                        <p:tgtEl>
                                          <p:spTgt spid="34"/>
                                        </p:tgtEl>
                                      </p:cBhvr>
                                    </p:animEffect>
                                    <p:anim calcmode="lin" valueType="num">
                                      <p:cBhvr>
                                        <p:cTn id="264"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65"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66"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67"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68"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69" dur="26">
                                          <p:stCondLst>
                                            <p:cond delay="650"/>
                                          </p:stCondLst>
                                        </p:cTn>
                                        <p:tgtEl>
                                          <p:spTgt spid="34"/>
                                        </p:tgtEl>
                                      </p:cBhvr>
                                      <p:to x="100000" y="60000"/>
                                    </p:animScale>
                                    <p:animScale>
                                      <p:cBhvr>
                                        <p:cTn id="270" dur="166" decel="50000">
                                          <p:stCondLst>
                                            <p:cond delay="676"/>
                                          </p:stCondLst>
                                        </p:cTn>
                                        <p:tgtEl>
                                          <p:spTgt spid="34"/>
                                        </p:tgtEl>
                                      </p:cBhvr>
                                      <p:to x="100000" y="100000"/>
                                    </p:animScale>
                                    <p:animScale>
                                      <p:cBhvr>
                                        <p:cTn id="271" dur="26">
                                          <p:stCondLst>
                                            <p:cond delay="1312"/>
                                          </p:stCondLst>
                                        </p:cTn>
                                        <p:tgtEl>
                                          <p:spTgt spid="34"/>
                                        </p:tgtEl>
                                      </p:cBhvr>
                                      <p:to x="100000" y="80000"/>
                                    </p:animScale>
                                    <p:animScale>
                                      <p:cBhvr>
                                        <p:cTn id="272" dur="166" decel="50000">
                                          <p:stCondLst>
                                            <p:cond delay="1338"/>
                                          </p:stCondLst>
                                        </p:cTn>
                                        <p:tgtEl>
                                          <p:spTgt spid="34"/>
                                        </p:tgtEl>
                                      </p:cBhvr>
                                      <p:to x="100000" y="100000"/>
                                    </p:animScale>
                                    <p:animScale>
                                      <p:cBhvr>
                                        <p:cTn id="273" dur="26">
                                          <p:stCondLst>
                                            <p:cond delay="1642"/>
                                          </p:stCondLst>
                                        </p:cTn>
                                        <p:tgtEl>
                                          <p:spTgt spid="34"/>
                                        </p:tgtEl>
                                      </p:cBhvr>
                                      <p:to x="100000" y="90000"/>
                                    </p:animScale>
                                    <p:animScale>
                                      <p:cBhvr>
                                        <p:cTn id="274" dur="166" decel="50000">
                                          <p:stCondLst>
                                            <p:cond delay="1668"/>
                                          </p:stCondLst>
                                        </p:cTn>
                                        <p:tgtEl>
                                          <p:spTgt spid="34"/>
                                        </p:tgtEl>
                                      </p:cBhvr>
                                      <p:to x="100000" y="100000"/>
                                    </p:animScale>
                                    <p:animScale>
                                      <p:cBhvr>
                                        <p:cTn id="275" dur="26">
                                          <p:stCondLst>
                                            <p:cond delay="1808"/>
                                          </p:stCondLst>
                                        </p:cTn>
                                        <p:tgtEl>
                                          <p:spTgt spid="34"/>
                                        </p:tgtEl>
                                      </p:cBhvr>
                                      <p:to x="100000" y="95000"/>
                                    </p:animScale>
                                    <p:animScale>
                                      <p:cBhvr>
                                        <p:cTn id="276" dur="166" decel="50000">
                                          <p:stCondLst>
                                            <p:cond delay="1834"/>
                                          </p:stCondLst>
                                        </p:cTn>
                                        <p:tgtEl>
                                          <p:spTgt spid="34"/>
                                        </p:tgtEl>
                                      </p:cBhvr>
                                      <p:to x="100000" y="100000"/>
                                    </p:animScale>
                                  </p:childTnLst>
                                </p:cTn>
                              </p:par>
                              <p:par>
                                <p:cTn id="277" presetID="26" presetClass="entr" presetSubtype="0" fill="hold" grpId="0" nodeType="withEffect">
                                  <p:stCondLst>
                                    <p:cond delay="0"/>
                                  </p:stCondLst>
                                  <p:childTnLst>
                                    <p:set>
                                      <p:cBhvr>
                                        <p:cTn id="278" dur="1" fill="hold">
                                          <p:stCondLst>
                                            <p:cond delay="0"/>
                                          </p:stCondLst>
                                        </p:cTn>
                                        <p:tgtEl>
                                          <p:spTgt spid="64"/>
                                        </p:tgtEl>
                                        <p:attrNameLst>
                                          <p:attrName>style.visibility</p:attrName>
                                        </p:attrNameLst>
                                      </p:cBhvr>
                                      <p:to>
                                        <p:strVal val="visible"/>
                                      </p:to>
                                    </p:set>
                                    <p:animEffect transition="in" filter="wipe(down)">
                                      <p:cBhvr>
                                        <p:cTn id="279" dur="580">
                                          <p:stCondLst>
                                            <p:cond delay="0"/>
                                          </p:stCondLst>
                                        </p:cTn>
                                        <p:tgtEl>
                                          <p:spTgt spid="64"/>
                                        </p:tgtEl>
                                      </p:cBhvr>
                                    </p:animEffect>
                                    <p:anim calcmode="lin" valueType="num">
                                      <p:cBhvr>
                                        <p:cTn id="280"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281"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282"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283"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284"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285" dur="26">
                                          <p:stCondLst>
                                            <p:cond delay="650"/>
                                          </p:stCondLst>
                                        </p:cTn>
                                        <p:tgtEl>
                                          <p:spTgt spid="64"/>
                                        </p:tgtEl>
                                      </p:cBhvr>
                                      <p:to x="100000" y="60000"/>
                                    </p:animScale>
                                    <p:animScale>
                                      <p:cBhvr>
                                        <p:cTn id="286" dur="166" decel="50000">
                                          <p:stCondLst>
                                            <p:cond delay="676"/>
                                          </p:stCondLst>
                                        </p:cTn>
                                        <p:tgtEl>
                                          <p:spTgt spid="64"/>
                                        </p:tgtEl>
                                      </p:cBhvr>
                                      <p:to x="100000" y="100000"/>
                                    </p:animScale>
                                    <p:animScale>
                                      <p:cBhvr>
                                        <p:cTn id="287" dur="26">
                                          <p:stCondLst>
                                            <p:cond delay="1312"/>
                                          </p:stCondLst>
                                        </p:cTn>
                                        <p:tgtEl>
                                          <p:spTgt spid="64"/>
                                        </p:tgtEl>
                                      </p:cBhvr>
                                      <p:to x="100000" y="80000"/>
                                    </p:animScale>
                                    <p:animScale>
                                      <p:cBhvr>
                                        <p:cTn id="288" dur="166" decel="50000">
                                          <p:stCondLst>
                                            <p:cond delay="1338"/>
                                          </p:stCondLst>
                                        </p:cTn>
                                        <p:tgtEl>
                                          <p:spTgt spid="64"/>
                                        </p:tgtEl>
                                      </p:cBhvr>
                                      <p:to x="100000" y="100000"/>
                                    </p:animScale>
                                    <p:animScale>
                                      <p:cBhvr>
                                        <p:cTn id="289" dur="26">
                                          <p:stCondLst>
                                            <p:cond delay="1642"/>
                                          </p:stCondLst>
                                        </p:cTn>
                                        <p:tgtEl>
                                          <p:spTgt spid="64"/>
                                        </p:tgtEl>
                                      </p:cBhvr>
                                      <p:to x="100000" y="90000"/>
                                    </p:animScale>
                                    <p:animScale>
                                      <p:cBhvr>
                                        <p:cTn id="290" dur="166" decel="50000">
                                          <p:stCondLst>
                                            <p:cond delay="1668"/>
                                          </p:stCondLst>
                                        </p:cTn>
                                        <p:tgtEl>
                                          <p:spTgt spid="64"/>
                                        </p:tgtEl>
                                      </p:cBhvr>
                                      <p:to x="100000" y="100000"/>
                                    </p:animScale>
                                    <p:animScale>
                                      <p:cBhvr>
                                        <p:cTn id="291" dur="26">
                                          <p:stCondLst>
                                            <p:cond delay="1808"/>
                                          </p:stCondLst>
                                        </p:cTn>
                                        <p:tgtEl>
                                          <p:spTgt spid="64"/>
                                        </p:tgtEl>
                                      </p:cBhvr>
                                      <p:to x="100000" y="95000"/>
                                    </p:animScale>
                                    <p:animScale>
                                      <p:cBhvr>
                                        <p:cTn id="292" dur="166" decel="50000">
                                          <p:stCondLst>
                                            <p:cond delay="1834"/>
                                          </p:stCondLst>
                                        </p:cTn>
                                        <p:tgtEl>
                                          <p:spTgt spid="6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70" grpId="0" animBg="1"/>
      <p:bldP spid="600071" grpId="0" animBg="1"/>
      <p:bldP spid="600094" grpId="0" animBg="1"/>
      <p:bldP spid="600095" grpId="0" animBg="1"/>
      <p:bldP spid="600096" grpId="0" animBg="1"/>
      <p:bldP spid="600097" grpId="0" animBg="1"/>
      <p:bldP spid="54" grpId="0" animBg="1"/>
      <p:bldP spid="56" grpId="0"/>
      <p:bldP spid="34" grpId="0"/>
      <p:bldP spid="64"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142876" y="214290"/>
            <a:ext cx="8858280" cy="6370975"/>
          </a:xfrm>
          <a:prstGeom prst="rect">
            <a:avLst/>
          </a:prstGeom>
        </p:spPr>
        <p:txBody>
          <a:bodyPr wrap="square">
            <a:spAutoFit/>
          </a:bodyPr>
          <a:lstStyle/>
          <a:p>
            <a:pPr algn="just"/>
            <a:r>
              <a:rPr lang="fa-IR" sz="2400" b="1" dirty="0" smtClean="0">
                <a:cs typeface="B Compset" pitchFamily="2" charset="-78"/>
                <a:hlinkClick r:id="rId2" action="ppaction://hlinksldjump"/>
              </a:rPr>
              <a:t>ضمیر فصل</a:t>
            </a:r>
            <a:endParaRPr lang="fa-IR" sz="2400" b="1" dirty="0" smtClean="0">
              <a:cs typeface="B Compset" pitchFamily="2" charset="-78"/>
            </a:endParaRPr>
          </a:p>
          <a:p>
            <a:pPr algn="just"/>
            <a:r>
              <a:rPr lang="fa-IR" sz="2400" b="1" dirty="0" smtClean="0">
                <a:cs typeface="B Compset" pitchFamily="2" charset="-78"/>
              </a:rPr>
              <a:t>شهید ثانی رحمه الله در قاعدة «110» از کتاب تمهيدالقواعد، صفحه 341 پیرامون ضمیر فصل می فرماید :</a:t>
            </a:r>
          </a:p>
          <a:p>
            <a:pPr algn="just"/>
            <a:r>
              <a:rPr lang="fa-IR" sz="2400" b="1" dirty="0" smtClean="0">
                <a:cs typeface="B Compset" pitchFamily="2" charset="-78"/>
              </a:rPr>
              <a:t>الفصل ضمير مرفوع منفصل، يؤتى به بين المبتدأ و الخبر، كقولك: زيد هو القائم، أو ما أصله المبتدأ و الخبر، نحو: كان زيد هو القائم. و هكذا «إنّ» و «ظننت» و أخواتهما نحو أولئك هم المفلحون .. و إنا لنحن الصافون...كنت أنت الرقيب عليهم...تجدوه عند اللَّه هو خيرا....إن ترن أنا أقل منك مالا و ولدا</a:t>
            </a:r>
          </a:p>
          <a:p>
            <a:pPr algn="just"/>
            <a:r>
              <a:rPr lang="fa-IR" sz="2400" b="1" dirty="0" smtClean="0">
                <a:cs typeface="B Compset" pitchFamily="2" charset="-78"/>
              </a:rPr>
              <a:t>و يشترط كونه معرفة كما مثلنا، و أجاز الفرّاء و جماعة من الكوفيين كونه نكرة، نحو: ما ظننت أحدا هو القائم، و كان رجل هو القائم، و حملوا عليه: أن تكون أمة هي أربى من أمة فقدروا «أربى» منصوبا</a:t>
            </a:r>
          </a:p>
          <a:p>
            <a:pPr algn="just"/>
            <a:r>
              <a:rPr lang="fa-IR" sz="2400" b="1" dirty="0" smtClean="0">
                <a:solidFill>
                  <a:srgbClr val="FFFF00"/>
                </a:solidFill>
                <a:cs typeface="B Compset" pitchFamily="2" charset="-78"/>
              </a:rPr>
              <a:t>و شرطه في نفسه أمران: </a:t>
            </a:r>
            <a:r>
              <a:rPr lang="fa-IR" sz="2400" b="1" dirty="0" smtClean="0">
                <a:cs typeface="B Compset" pitchFamily="2" charset="-78"/>
              </a:rPr>
              <a:t>أن يكون بصيغة المرفوع، فيمتنع زيد إياه الفاضل، و أنت إياك العالم و أن يطابق ما قبله، فلا يجوز كنت هو الفاضل. </a:t>
            </a:r>
          </a:p>
          <a:p>
            <a:pPr algn="just"/>
            <a:r>
              <a:rPr lang="fa-IR" sz="2400" b="1" dirty="0" smtClean="0">
                <a:solidFill>
                  <a:srgbClr val="FFFF00"/>
                </a:solidFill>
                <a:cs typeface="B Compset" pitchFamily="2" charset="-78"/>
              </a:rPr>
              <a:t>و فائدته: </a:t>
            </a:r>
            <a:r>
              <a:rPr lang="fa-IR" sz="2400" b="1" dirty="0" smtClean="0">
                <a:cs typeface="B Compset" pitchFamily="2" charset="-78"/>
              </a:rPr>
              <a:t>الإعلام من أول الأمر بأن ما بعده خبر لا تابع. و لذلك سمّي فصلا، لأنه فصل بين الخبر و التابع. و عمادا، لأنه يعتمد عليه في معنى الكلام و التأكيد، و لهذا لا يجامع التوكيد، فلا يقال: زيد نفسه هو الفاضل. و يسمى لذلك دعامة، لأنه يقوّى و يؤكّد به.</a:t>
            </a:r>
          </a:p>
          <a:p>
            <a:pPr algn="just"/>
            <a:r>
              <a:rPr lang="fa-IR" sz="2400" b="1" dirty="0" smtClean="0">
                <a:solidFill>
                  <a:srgbClr val="FFFF00"/>
                </a:solidFill>
                <a:cs typeface="B Compset" pitchFamily="2" charset="-78"/>
              </a:rPr>
              <a:t>نتیجه</a:t>
            </a:r>
            <a:r>
              <a:rPr lang="fa-IR" sz="2400" b="1" dirty="0" smtClean="0">
                <a:cs typeface="B Compset" pitchFamily="2" charset="-78"/>
              </a:rPr>
              <a:t> اینکه ضمیر فصل یقینا مفید حصر هست کقول الصادق عليه السلام«الکافور هو الحنوط» که تحنیط فقط با کافور امکان دارد . </a:t>
            </a:r>
            <a:endParaRPr lang="fa-IR" sz="24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357166"/>
            <a:ext cx="7643866" cy="1815882"/>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معرف ب (ال)</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إذا دخلت اللام علي المسند إليه و کانت لام الجنس أو لام الاستغراق دون العهد، فهو يفيد الحصر، کقوله سبحانه: (الحمدالله) </a:t>
            </a: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85728"/>
            <a:ext cx="7572428" cy="2677656"/>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تقدیم ما حقه التاخیر</a:t>
            </a:r>
            <a:endParaRPr lang="fa-IR" sz="2800" b="1" dirty="0" smtClean="0">
              <a:solidFill>
                <a:srgbClr val="002060"/>
              </a:solidFill>
              <a:cs typeface="B Compset" pitchFamily="2" charset="-78"/>
            </a:endParaRPr>
          </a:p>
          <a:p>
            <a:pPr algn="just"/>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در این قسم هم برخی مانند مصنف قائلند که مفید حصر است نحو قوله: (إيّاکَ نَعْبُدُ وَ إِيّاکَ نَسْتَعِين) و برخی هم قائلند که اختلافی است یعنی بستگی به مقام دارد گاهی مفید حصر هست و گاهی مفید حصر نیست .</a:t>
            </a:r>
            <a:endParaRPr lang="fa-IR" sz="28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4"/>
            <a:ext cx="8786874" cy="7171194"/>
          </a:xfrm>
          <a:prstGeom prst="rect">
            <a:avLst/>
          </a:prstGeom>
        </p:spPr>
        <p:txBody>
          <a:bodyPr wrap="square">
            <a:spAutoFit/>
          </a:bodyPr>
          <a:lstStyle/>
          <a:p>
            <a:pPr algn="just"/>
            <a:r>
              <a:rPr lang="fa-IR" sz="2300" b="1" dirty="0" smtClean="0">
                <a:cs typeface="B Compset" pitchFamily="2" charset="-78"/>
                <a:hlinkClick r:id="rId2" action="ppaction://hlinksldjump"/>
              </a:rPr>
              <a:t>مفهوم عدد</a:t>
            </a:r>
            <a:endParaRPr lang="fa-IR" sz="2300" b="1" dirty="0" smtClean="0">
              <a:cs typeface="B Compset" pitchFamily="2" charset="-78"/>
            </a:endParaRPr>
          </a:p>
          <a:p>
            <a:pPr algn="just"/>
            <a:r>
              <a:rPr lang="fa-IR" sz="2300" b="1" dirty="0" smtClean="0">
                <a:cs typeface="B Compset" pitchFamily="2" charset="-78"/>
              </a:rPr>
              <a:t>بحث مفهوم عدد در جمله عدديه مطرح مى گردد . جمله عدديه , جمله اى است که موضوع يا متعلق آن به عدد معينى مقيد شده باشد .</a:t>
            </a:r>
          </a:p>
          <a:p>
            <a:pPr algn="just"/>
            <a:r>
              <a:rPr lang="fa-IR" sz="2300" b="1" dirty="0" smtClean="0">
                <a:cs typeface="B Compset" pitchFamily="2" charset="-78"/>
              </a:rPr>
              <a:t> بحث وجود يا عدم مفهوم در جمله عددیه اين گونه است که حکمى که براى موضوع (يا متعلق) داراى عدد خاص ( مقيد به عدد خاص ) ثابت شده است از موضوع مقيد به غير آن عدد خاص منتفى مى شود يا نه ؟ براي مثال در روايات آمده است که در هر ماه سه روز روزه گرفتن مستحب است ، آيا مفهوم اين سخن آن است که بيشتر از سه روز مستحب نيست يا مفهوم ندارد و ساکت است ؟</a:t>
            </a:r>
          </a:p>
          <a:p>
            <a:pPr algn="just"/>
            <a:r>
              <a:rPr lang="fa-IR" sz="2300" b="1" dirty="0" smtClean="0">
                <a:cs typeface="B Compset" pitchFamily="2" charset="-78"/>
              </a:rPr>
              <a:t>بحث از مفهوم عدد در دو مقامِ ثبوت و اثبات مطرح است .</a:t>
            </a:r>
          </a:p>
          <a:p>
            <a:pPr algn="just"/>
            <a:r>
              <a:rPr lang="fa-IR" sz="2300" b="1" dirty="0" smtClean="0">
                <a:solidFill>
                  <a:srgbClr val="FFFF00"/>
                </a:solidFill>
                <a:cs typeface="B Compset" pitchFamily="2" charset="-78"/>
              </a:rPr>
              <a:t>مقام ثبوت:</a:t>
            </a:r>
          </a:p>
          <a:p>
            <a:pPr algn="just"/>
            <a:r>
              <a:rPr lang="fa-IR" sz="2300" b="1" dirty="0" smtClean="0">
                <a:solidFill>
                  <a:srgbClr val="FFFF00"/>
                </a:solidFill>
                <a:cs typeface="B Compset" pitchFamily="2" charset="-78"/>
              </a:rPr>
              <a:t>1- لا بشرط في جانبي الزيادة و النقيصة</a:t>
            </a:r>
          </a:p>
          <a:p>
            <a:pPr algn="just"/>
            <a:r>
              <a:rPr lang="fa-IR" sz="2300" b="1" dirty="0" smtClean="0">
                <a:cs typeface="B Compset" pitchFamily="2" charset="-78"/>
              </a:rPr>
              <a:t>گاهى , هيچ گونه قرينه اى مبنى بر اين که عدد مذکور براى محدود کردن موضوع است , وجود ندارد مثل " صم ثلاثة ايّام من کل شهر " که در اين مورد بيشتر اصولى ها مى گويند مفهوم ندارد; چون اثبات شى ء نفى ما عدا نمى کند. </a:t>
            </a:r>
            <a:endParaRPr lang="en-US" sz="2300" b="1" dirty="0" smtClean="0">
              <a:cs typeface="B Compset" pitchFamily="2" charset="-78"/>
            </a:endParaRPr>
          </a:p>
          <a:p>
            <a:pPr algn="just"/>
            <a:r>
              <a:rPr lang="fa-IR" sz="2300" b="1" dirty="0" smtClean="0">
                <a:solidFill>
                  <a:srgbClr val="FFFF00"/>
                </a:solidFill>
                <a:cs typeface="B Compset" pitchFamily="2" charset="-78"/>
              </a:rPr>
              <a:t>2- بشرط لا في کلا الجانبين</a:t>
            </a:r>
          </a:p>
          <a:p>
            <a:pPr algn="just"/>
            <a:r>
              <a:rPr lang="fa-IR" sz="2300" b="1" dirty="0" smtClean="0">
                <a:cs typeface="B Compset" pitchFamily="2" charset="-78"/>
              </a:rPr>
              <a:t>گاهى به دليل خاصى ثابت شده که اين عدد در کلام براى بيان حد و مرز موضوع , هم از جانب قلت و هم از جانب کثرت مى باشد . مثلا هنگامى که گفته شود " تصدق بخمسة در اهم, لا اقل و لا اکثر " مفهوم دارد، يعنى " کم تر از پنج درهم فايده ندارد و بيش تر از آن هم واجب نيست.</a:t>
            </a:r>
            <a:endParaRPr lang="en-US" sz="2300" b="1" dirty="0" smtClean="0">
              <a:cs typeface="B Compset" pitchFamily="2" charset="-78"/>
            </a:endParaRPr>
          </a:p>
          <a:p>
            <a:pPr algn="just"/>
            <a:endParaRPr lang="fa-IR" sz="2300" dirty="0">
              <a:cs typeface="B Compset" pitchFamily="2" charset="-78"/>
            </a:endParaRPr>
          </a:p>
        </p:txBody>
      </p:sp>
      <p:sp>
        <p:nvSpPr>
          <p:cNvPr id="3" name="Left Arrow 2">
            <a:hlinkClick r:id="rId3" action="ppaction://hlinksldjump"/>
          </p:cNvPr>
          <p:cNvSpPr/>
          <p:nvPr/>
        </p:nvSpPr>
        <p:spPr bwMode="auto">
          <a:xfrm>
            <a:off x="71406" y="6215082"/>
            <a:ext cx="857256" cy="642918"/>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142844" y="142852"/>
            <a:ext cx="8858280" cy="6001643"/>
          </a:xfrm>
          <a:prstGeom prst="rect">
            <a:avLst/>
          </a:prstGeom>
        </p:spPr>
        <p:txBody>
          <a:bodyPr wrap="square">
            <a:spAutoFit/>
          </a:bodyPr>
          <a:lstStyle/>
          <a:p>
            <a:pPr algn="just"/>
            <a:r>
              <a:rPr lang="fa-IR" sz="2400" b="1" dirty="0" smtClean="0">
                <a:solidFill>
                  <a:srgbClr val="FFFF00"/>
                </a:solidFill>
                <a:cs typeface="B Compset" pitchFamily="2" charset="-78"/>
              </a:rPr>
              <a:t>             3- بشرط لا في جانب النقيصة</a:t>
            </a:r>
            <a:endParaRPr lang="en-US" sz="2400" b="1" dirty="0" smtClean="0">
              <a:solidFill>
                <a:srgbClr val="FFFF00"/>
              </a:solidFill>
              <a:cs typeface="B Compset" pitchFamily="2" charset="-78"/>
            </a:endParaRPr>
          </a:p>
          <a:p>
            <a:pPr algn="just"/>
            <a:r>
              <a:rPr lang="fa-IR" sz="2400" b="1" dirty="0" smtClean="0">
                <a:cs typeface="B Compset" pitchFamily="2" charset="-78"/>
              </a:rPr>
              <a:t>مانند: " تصدق بخمسة دراهم لا اقل " يعنى کم تر کافى نيست ; ولى درباره بيش تر ساکت است</a:t>
            </a:r>
          </a:p>
          <a:p>
            <a:pPr algn="just"/>
            <a:r>
              <a:rPr lang="fa-IR" sz="2400" b="1" dirty="0" smtClean="0">
                <a:solidFill>
                  <a:srgbClr val="FFFF00"/>
                </a:solidFill>
                <a:cs typeface="B Compset" pitchFamily="2" charset="-78"/>
              </a:rPr>
              <a:t>4- بشرط لا في جانب الزيادة</a:t>
            </a:r>
            <a:endParaRPr lang="en-US" sz="2400" b="1" dirty="0" smtClean="0">
              <a:solidFill>
                <a:srgbClr val="FFFF00"/>
              </a:solidFill>
              <a:cs typeface="B Compset" pitchFamily="2" charset="-78"/>
            </a:endParaRPr>
          </a:p>
          <a:p>
            <a:pPr algn="just"/>
            <a:r>
              <a:rPr lang="fa-IR" sz="2400" b="1" dirty="0" smtClean="0">
                <a:cs typeface="B Compset" pitchFamily="2" charset="-78"/>
              </a:rPr>
              <a:t>مثل دليلى که گفته: " حداکثر سى روز به عنوان ماه رمضان بايد روزه بگيرى " مفهومش اين است که بيش از سى روز واجب نيست حتى اگر هلال رؤيت نشود.</a:t>
            </a:r>
          </a:p>
          <a:p>
            <a:pPr algn="just"/>
            <a:r>
              <a:rPr lang="fa-IR" sz="2400" b="1" dirty="0" smtClean="0">
                <a:solidFill>
                  <a:srgbClr val="FFFF00"/>
                </a:solidFill>
                <a:cs typeface="B Compset" pitchFamily="2" charset="-78"/>
              </a:rPr>
              <a:t>مقام اثبات </a:t>
            </a:r>
          </a:p>
          <a:p>
            <a:pPr algn="just"/>
            <a:r>
              <a:rPr lang="fa-IR" sz="2400" b="1" dirty="0" smtClean="0">
                <a:solidFill>
                  <a:srgbClr val="FFFF00"/>
                </a:solidFill>
                <a:cs typeface="B Compset" pitchFamily="2" charset="-78"/>
              </a:rPr>
              <a:t>1-</a:t>
            </a:r>
            <a:r>
              <a:rPr lang="fa-IR" sz="2400" b="1" dirty="0" smtClean="0">
                <a:cs typeface="B Compset" pitchFamily="2" charset="-78"/>
              </a:rPr>
              <a:t>  برخى معتقداند ظهور يا انصراف عدد اين است که در مقام تحديد هم از نظر قلت و هم از لحاظ کثرت ; هر دو است . پس در هر دو طرف مفهوم دارد , مگر اين که قرينه اى خلاف آن اقامه شود. مانند عدد در آيه: " الزانية و الزانى فاجلدوا کلّ واحد منهما مائة جلدة " </a:t>
            </a:r>
          </a:p>
          <a:p>
            <a:pPr algn="just"/>
            <a:r>
              <a:rPr lang="fa-IR" sz="2400" b="1" dirty="0" smtClean="0">
                <a:solidFill>
                  <a:srgbClr val="FFFF00"/>
                </a:solidFill>
                <a:cs typeface="B Compset" pitchFamily="2" charset="-78"/>
              </a:rPr>
              <a:t>2-</a:t>
            </a:r>
            <a:r>
              <a:rPr lang="fa-IR" sz="2400" b="1" dirty="0" smtClean="0">
                <a:cs typeface="B Compset" pitchFamily="2" charset="-78"/>
              </a:rPr>
              <a:t>  برخى بر اين باوراند که ظاهر کلمات بيش تر اصوليان اين است که جمله عدديّه مفهوم ندارد . اينان معتقداند که هر چند جمله عدديه بر اين مطلب دلالت دارد که به جا آوردن اقل مجزى نيست , امّا اين بدين دليل نيست که بر مفهوم دلالت دارد ; بلکه بدان علت است که عنوان اقل در اين خطاب خاص , مأمور به نيست ; ولى اين مانع از آن نيست که در خطاب ديگرى اقل , مأمور به باشد .به همين بيان روشن مى شود که جمله عدديه نمى تواند طبيعى حکم را از عدد اکثر نيز نفى نمايد .</a:t>
            </a:r>
          </a:p>
        </p:txBody>
      </p:sp>
      <p:sp>
        <p:nvSpPr>
          <p:cNvPr id="3" name="Right Arrow 2">
            <a:hlinkClick r:id="rId2" action="ppaction://hlinksldjump"/>
          </p:cNvPr>
          <p:cNvSpPr/>
          <p:nvPr/>
        </p:nvSpPr>
        <p:spPr bwMode="auto">
          <a:xfrm>
            <a:off x="8165592" y="0"/>
            <a:ext cx="978408" cy="642942"/>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قبل</a:t>
            </a:r>
          </a:p>
        </p:txBody>
      </p:sp>
    </p:spTree>
  </p:cSld>
  <p:clrMapOvr>
    <a:masterClrMapping/>
  </p:clrMapOvr>
  <p:transition advClick="0">
    <p:dissolve/>
  </p:transition>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14290"/>
            <a:ext cx="8143900" cy="6001643"/>
          </a:xfrm>
          <a:prstGeom prst="rect">
            <a:avLst/>
          </a:prstGeom>
        </p:spPr>
        <p:txBody>
          <a:bodyPr wrap="square">
            <a:spAutoFit/>
          </a:bodyPr>
          <a:lstStyle/>
          <a:p>
            <a:pPr algn="just"/>
            <a:r>
              <a:rPr lang="fa-IR" sz="3200" b="1" dirty="0" smtClean="0">
                <a:solidFill>
                  <a:schemeClr val="tx2"/>
                </a:solidFill>
                <a:cs typeface="B Compset" pitchFamily="2" charset="-78"/>
                <a:hlinkClick r:id="rId2" action="ppaction://hlinksldjump"/>
              </a:rPr>
              <a:t>مفهوم لقب</a:t>
            </a:r>
            <a:endParaRPr lang="fa-IR" sz="3200" b="1" dirty="0" smtClean="0">
              <a:solidFill>
                <a:schemeClr val="tx2"/>
              </a:solidFill>
              <a:cs typeface="B Compset" pitchFamily="2" charset="-78"/>
            </a:endParaRPr>
          </a:p>
          <a:p>
            <a:pPr algn="just"/>
            <a:r>
              <a:rPr lang="fa-IR" sz="3200" b="1" dirty="0" smtClean="0">
                <a:solidFill>
                  <a:schemeClr val="tx2"/>
                </a:solidFill>
                <a:cs typeface="B Compset" pitchFamily="2" charset="-78"/>
              </a:rPr>
              <a:t>المراد باللّقب مطلق ما يقابل الوصف و هو ما يجعل ركنا من أركان الكلام مسندا أو مسندا إليه أو غيرهما مما يكون مقصودا مستقلا سواء كان علما أو غيره‏</a:t>
            </a:r>
          </a:p>
          <a:p>
            <a:pPr algn="just"/>
            <a:r>
              <a:rPr lang="fa-IR" sz="3200" b="1" dirty="0" smtClean="0">
                <a:solidFill>
                  <a:schemeClr val="tx2"/>
                </a:solidFill>
                <a:cs typeface="B Compset" pitchFamily="2" charset="-78"/>
              </a:rPr>
              <a:t> در اين که لقب ( مثل " اطعم الفقير ") مفهوم دارد (يعنى غير فقير را اطعام نکن) يا ندارد ؛ اختلاف هست اما بيش تر عالمان شيعى و سنى (مانند مصنف) براى آن مفهومى قائل نيستند .</a:t>
            </a:r>
          </a:p>
          <a:p>
            <a:pPr algn="just"/>
            <a:r>
              <a:rPr lang="fa-IR" sz="3200" b="1" dirty="0" smtClean="0">
                <a:solidFill>
                  <a:schemeClr val="tx2"/>
                </a:solidFill>
                <a:cs typeface="B Compset" pitchFamily="2" charset="-78"/>
              </a:rPr>
              <a:t>فمثلاً إذا قلنا إنّ محمّداً رسول الله، فمفاده ثبوت الرسالة للنبي صلي الله عليه و آله وسلّم و لا يدلّ علي رسالة غيره نفياً و إثباتاً </a:t>
            </a:r>
            <a:endParaRPr lang="en-US" sz="3200" b="1" dirty="0" smtClean="0">
              <a:solidFill>
                <a:schemeClr val="tx2"/>
              </a:solidFill>
              <a:cs typeface="B Compset" pitchFamily="2" charset="-78"/>
            </a:endParaRPr>
          </a:p>
          <a:p>
            <a:pPr algn="just"/>
            <a:r>
              <a:rPr lang="fa-IR" sz="3200" b="1" dirty="0" smtClean="0">
                <a:solidFill>
                  <a:srgbClr val="FF0000"/>
                </a:solidFill>
                <a:cs typeface="B Compset" pitchFamily="2" charset="-78"/>
              </a:rPr>
              <a:t>نکته : </a:t>
            </a:r>
            <a:r>
              <a:rPr lang="fa-IR" sz="3200" b="1" dirty="0" smtClean="0">
                <a:solidFill>
                  <a:schemeClr val="tx2"/>
                </a:solidFill>
                <a:cs typeface="B Compset" pitchFamily="2" charset="-78"/>
              </a:rPr>
              <a:t>شخص الحكم مما ينتفي بانتفاء اللقب المأخوذ موضوعا الا أن انتفاء الشخص ليس من باب المفهوم بل المفهوم هو انتفاء السنخ و هو مما لا ينتفي في المقام‏</a:t>
            </a:r>
            <a:endParaRPr lang="en-US" sz="3200" b="1" dirty="0" smtClean="0">
              <a:solidFill>
                <a:schemeClr val="tx2"/>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142852"/>
            <a:ext cx="8143932" cy="6555641"/>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الفاظ عموم</a:t>
            </a:r>
            <a:endParaRPr lang="fa-IR" sz="2800" b="1" dirty="0" smtClean="0">
              <a:solidFill>
                <a:srgbClr val="002060"/>
              </a:solidFill>
              <a:cs typeface="B Compset" pitchFamily="2" charset="-78"/>
            </a:endParaRPr>
          </a:p>
          <a:p>
            <a:pPr algn="just"/>
            <a:r>
              <a:rPr lang="fa-IR" sz="2800" b="1" dirty="0" smtClean="0">
                <a:solidFill>
                  <a:srgbClr val="FF0000"/>
                </a:solidFill>
                <a:cs typeface="B Compset" pitchFamily="2" charset="-78"/>
              </a:rPr>
              <a:t>الفاظ داله بر عموم بالدلالة اللفظية الوضعية</a:t>
            </a:r>
          </a:p>
          <a:p>
            <a:pPr algn="just"/>
            <a:r>
              <a:rPr lang="fa-IR" sz="2800" b="1" dirty="0" smtClean="0">
                <a:solidFill>
                  <a:srgbClr val="002060"/>
                </a:solidFill>
                <a:cs typeface="B Compset" pitchFamily="2" charset="-78"/>
              </a:rPr>
              <a:t>مانند کلّ، جميع، تمام، أيّ، دائماً </a:t>
            </a:r>
          </a:p>
          <a:p>
            <a:pPr algn="just"/>
            <a:r>
              <a:rPr lang="fa-IR" sz="2800" b="1" dirty="0" smtClean="0">
                <a:solidFill>
                  <a:srgbClr val="FF0000"/>
                </a:solidFill>
                <a:cs typeface="B Compset" pitchFamily="2" charset="-78"/>
              </a:rPr>
              <a:t>الفاظ داله بر عموم بالإطلاق</a:t>
            </a:r>
          </a:p>
          <a:p>
            <a:pPr marL="342900" indent="-342900" algn="just"/>
            <a:r>
              <a:rPr lang="fa-IR" sz="2800" b="1" dirty="0" smtClean="0">
                <a:solidFill>
                  <a:srgbClr val="FF0000"/>
                </a:solidFill>
                <a:cs typeface="B Compset" pitchFamily="2" charset="-78"/>
              </a:rPr>
              <a:t>1. النکرة الواقعة في سياق النفي </a:t>
            </a:r>
          </a:p>
          <a:p>
            <a:pPr marL="342900" indent="-342900" algn="just"/>
            <a:r>
              <a:rPr lang="fa-IR" sz="2800" b="1" dirty="0" smtClean="0">
                <a:solidFill>
                  <a:srgbClr val="002060"/>
                </a:solidFill>
                <a:cs typeface="B Compset" pitchFamily="2" charset="-78"/>
              </a:rPr>
              <a:t>نحو: «لا رجل في الدار» فانها تفيد العموم، لأنّها لنفي الجنس و هو لا ينعدم إلاّ بانعدام جميع الأفراد . برخی دلالت این مورد بر عموم را عقلی می دانند.</a:t>
            </a:r>
            <a:endParaRPr lang="en-US" sz="2800" b="1" i="1" dirty="0" smtClean="0">
              <a:solidFill>
                <a:srgbClr val="002060"/>
              </a:solidFill>
              <a:cs typeface="B Compset" pitchFamily="2" charset="-78"/>
            </a:endParaRPr>
          </a:p>
          <a:p>
            <a:pPr algn="just"/>
            <a:r>
              <a:rPr lang="fa-IR" sz="2800" b="1" dirty="0" smtClean="0">
                <a:solidFill>
                  <a:srgbClr val="FF0000"/>
                </a:solidFill>
                <a:cs typeface="B Compset" pitchFamily="2" charset="-78"/>
              </a:rPr>
              <a:t>2. الجمع المحلّي باللاّم </a:t>
            </a:r>
          </a:p>
          <a:p>
            <a:pPr algn="just"/>
            <a:r>
              <a:rPr lang="fa-IR" sz="2800" b="1" dirty="0" smtClean="0">
                <a:solidFill>
                  <a:srgbClr val="002060"/>
                </a:solidFill>
                <a:cs typeface="B Compset" pitchFamily="2" charset="-78"/>
              </a:rPr>
              <a:t>کقوله سبحانه: (يا أيُّهَا الّذينَ آمَنُوا أَوفُوابالعُقُود)</a:t>
            </a:r>
            <a:endParaRPr lang="en-US" sz="2800" b="1" i="1" dirty="0" smtClean="0">
              <a:solidFill>
                <a:srgbClr val="002060"/>
              </a:solidFill>
              <a:cs typeface="B Compset" pitchFamily="2" charset="-78"/>
            </a:endParaRPr>
          </a:p>
          <a:p>
            <a:pPr algn="just"/>
            <a:r>
              <a:rPr lang="fa-IR" sz="2800" b="1" dirty="0" smtClean="0">
                <a:solidFill>
                  <a:srgbClr val="FF0000"/>
                </a:solidFill>
                <a:cs typeface="B Compset" pitchFamily="2" charset="-78"/>
              </a:rPr>
              <a:t>3. المفرد المحلّي باللام </a:t>
            </a:r>
          </a:p>
          <a:p>
            <a:pPr algn="just"/>
            <a:r>
              <a:rPr lang="fa-IR" sz="2800" b="1" dirty="0" smtClean="0">
                <a:solidFill>
                  <a:srgbClr val="002060"/>
                </a:solidFill>
                <a:cs typeface="B Compset" pitchFamily="2" charset="-78"/>
              </a:rPr>
              <a:t>مانند " احلّ الله البيع " , که از اطلاق آن استفاده مى شود که مقصود " احلّ الله کل بيع " است و بين مفاد " احل الله البيع " و " احل الله کل بيع " تفاوتى نيست , جز اين که در دومى به کمک دلالت لفظى و اولى از راه اطلاق و مقدمات حکمت استفاده عموم مى شود.</a:t>
            </a:r>
            <a:endParaRPr lang="en-US" sz="2800" b="1" i="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142852"/>
            <a:ext cx="8929718" cy="6494085"/>
          </a:xfrm>
          <a:prstGeom prst="rect">
            <a:avLst/>
          </a:prstGeom>
        </p:spPr>
        <p:txBody>
          <a:bodyPr wrap="square">
            <a:spAutoFit/>
          </a:bodyPr>
          <a:lstStyle/>
          <a:p>
            <a:pPr algn="just"/>
            <a:r>
              <a:rPr lang="fa-IR" sz="2600" b="1" dirty="0" smtClean="0">
                <a:cs typeface="B Compset" pitchFamily="2" charset="-78"/>
                <a:hlinkClick r:id="rId3" action="ppaction://hlinksldjump"/>
              </a:rPr>
              <a:t>عام مخصِّص</a:t>
            </a:r>
            <a:endParaRPr lang="fa-IR" sz="2600" b="1" dirty="0" smtClean="0">
              <a:cs typeface="B Compset" pitchFamily="2" charset="-78"/>
            </a:endParaRPr>
          </a:p>
          <a:p>
            <a:pPr algn="just"/>
            <a:r>
              <a:rPr lang="fa-IR" sz="2600" b="1" dirty="0" smtClean="0">
                <a:cs typeface="B Compset" pitchFamily="2" charset="-78"/>
              </a:rPr>
              <a:t>عام را بعد از تخصيص خوردن و اخراج بعضى از افراد آن از شمولش , عام </a:t>
            </a:r>
            <a:r>
              <a:rPr lang="fa-IR" sz="2600" b="1" dirty="0" err="1" smtClean="0">
                <a:cs typeface="B Compset" pitchFamily="2" charset="-78"/>
              </a:rPr>
              <a:t>مخصَّص</a:t>
            </a:r>
            <a:r>
              <a:rPr lang="fa-IR" sz="2600" b="1" dirty="0" smtClean="0">
                <a:cs typeface="B Compset" pitchFamily="2" charset="-78"/>
              </a:rPr>
              <a:t> مى گويند; براى مثال , در " اکرم کل عالم الاّ الفساق منهم " بعد از اين که فساق از شمول " کل عالم " خارج شد " کل عالم " را عام </a:t>
            </a:r>
            <a:r>
              <a:rPr lang="fa-IR" sz="2600" b="1" smtClean="0">
                <a:cs typeface="B Compset" pitchFamily="2" charset="-78"/>
              </a:rPr>
              <a:t>مخصَّص</a:t>
            </a:r>
            <a:r>
              <a:rPr lang="fa-IR" sz="2600" b="1" dirty="0" smtClean="0">
                <a:cs typeface="B Compset" pitchFamily="2" charset="-78"/>
              </a:rPr>
              <a:t> مى نامند. </a:t>
            </a:r>
          </a:p>
          <a:p>
            <a:pPr algn="just"/>
            <a:r>
              <a:rPr lang="fa-IR" sz="2600" b="1" dirty="0" smtClean="0">
                <a:cs typeface="B Compset" pitchFamily="2" charset="-78"/>
              </a:rPr>
              <a:t> در اين که آيا عام مخصص حقيقت است يا مجاز , ميان اصوليان اختلاف هست: برخى آن را مطلقا، حقيقت مى دانند (مانند مصنف) و برخى ديگر آن را مطلقا مجاز مى شمرند و برخى هم بین مخصص متصل (حقیقت) و مخصص منفصل (مجاز) تفصيل داده اند. </a:t>
            </a:r>
          </a:p>
          <a:p>
            <a:pPr algn="just"/>
            <a:r>
              <a:rPr lang="fa-IR" sz="2600" b="1" dirty="0" smtClean="0">
                <a:solidFill>
                  <a:srgbClr val="FFFF00"/>
                </a:solidFill>
                <a:cs typeface="B Compset" pitchFamily="2" charset="-78"/>
              </a:rPr>
              <a:t>دلیل مصنف:</a:t>
            </a:r>
          </a:p>
          <a:p>
            <a:pPr algn="just"/>
            <a:r>
              <a:rPr lang="fa-IR" sz="2600" b="1" dirty="0" smtClean="0">
                <a:solidFill>
                  <a:srgbClr val="FFFF00"/>
                </a:solidFill>
                <a:cs typeface="B Compset" pitchFamily="2" charset="-78"/>
              </a:rPr>
              <a:t>مخصص متصل</a:t>
            </a:r>
          </a:p>
          <a:p>
            <a:pPr algn="just"/>
            <a:r>
              <a:rPr lang="fa-IR" sz="2600" b="1" dirty="0" smtClean="0">
                <a:cs typeface="B Compset" pitchFamily="2" charset="-78"/>
              </a:rPr>
              <a:t>مثلا اگر مولا گفت «أکرم کلّ عالم عادل» کل و عالم هر یک در معنای موضوع له یا مستعمل </a:t>
            </a:r>
            <a:r>
              <a:rPr lang="fa-IR" sz="2600" b="1" dirty="0" err="1" smtClean="0">
                <a:cs typeface="B Compset" pitchFamily="2" charset="-78"/>
              </a:rPr>
              <a:t>فیه</a:t>
            </a:r>
            <a:r>
              <a:rPr lang="fa-IR" sz="2600" b="1" dirty="0" smtClean="0">
                <a:cs typeface="B Compset" pitchFamily="2" charset="-78"/>
              </a:rPr>
              <a:t> خود استعمال شده اند پس استعمال عالم در عالم عادل از باب تعدد دال و مدلول است و هی الحقیقة .</a:t>
            </a:r>
          </a:p>
          <a:p>
            <a:pPr algn="just"/>
            <a:r>
              <a:rPr lang="fa-IR" sz="2600" b="1" dirty="0" smtClean="0">
                <a:solidFill>
                  <a:srgbClr val="FFFF00"/>
                </a:solidFill>
                <a:cs typeface="B Compset" pitchFamily="2" charset="-78"/>
              </a:rPr>
              <a:t>مخصص منفصل</a:t>
            </a:r>
          </a:p>
          <a:p>
            <a:pPr algn="just"/>
            <a:r>
              <a:rPr lang="fa-IR" sz="2600" b="1" dirty="0" smtClean="0">
                <a:cs typeface="B Compset" pitchFamily="2" charset="-78"/>
              </a:rPr>
              <a:t>کما إذا قال المتکلّم: «أکرم العلماء» ثمّ قال في کلام مستقل: «لا تکرم العالم الفاسق»، فالتحقيق أنّ التخصيص لا يوجب المجازية في العام. </a:t>
            </a:r>
            <a:endParaRPr lang="en-US" sz="2600" dirty="0" smtClean="0">
              <a:cs typeface="B Compset" pitchFamily="2" charset="-78"/>
            </a:endParaRPr>
          </a:p>
        </p:txBody>
      </p:sp>
      <p:sp>
        <p:nvSpPr>
          <p:cNvPr id="3" name="Left Arrow 2">
            <a:hlinkClick r:id="rId4" action="ppaction://hlinksldjump"/>
          </p:cNvPr>
          <p:cNvSpPr/>
          <p:nvPr/>
        </p:nvSpPr>
        <p:spPr bwMode="auto">
          <a:xfrm>
            <a:off x="71406" y="6215082"/>
            <a:ext cx="857256" cy="642918"/>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ight Arrow 1">
            <a:hlinkClick r:id="rId3" action="ppaction://hlinksldjump"/>
          </p:cNvPr>
          <p:cNvSpPr/>
          <p:nvPr/>
        </p:nvSpPr>
        <p:spPr bwMode="auto">
          <a:xfrm>
            <a:off x="8286776" y="-71462"/>
            <a:ext cx="857224" cy="642942"/>
          </a:xfrm>
          <a:prstGeom prst="rightArrow">
            <a:avLst>
              <a:gd name="adj1" fmla="val 50000"/>
              <a:gd name="adj2" fmla="val 47812"/>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قبل</a:t>
            </a:r>
          </a:p>
        </p:txBody>
      </p:sp>
      <p:sp>
        <p:nvSpPr>
          <p:cNvPr id="4" name="Rectangle 3"/>
          <p:cNvSpPr/>
          <p:nvPr/>
        </p:nvSpPr>
        <p:spPr>
          <a:xfrm>
            <a:off x="142844" y="196921"/>
            <a:ext cx="8929750" cy="6555641"/>
          </a:xfrm>
          <a:prstGeom prst="rect">
            <a:avLst/>
          </a:prstGeom>
        </p:spPr>
        <p:txBody>
          <a:bodyPr wrap="square">
            <a:spAutoFit/>
          </a:bodyPr>
          <a:lstStyle/>
          <a:p>
            <a:pPr algn="just"/>
            <a:endParaRPr lang="fa-IR" sz="2100" b="1" dirty="0" smtClean="0">
              <a:cs typeface="B Compset" pitchFamily="2" charset="-78"/>
            </a:endParaRPr>
          </a:p>
          <a:p>
            <a:pPr algn="just"/>
            <a:r>
              <a:rPr lang="fa-IR" sz="2100" b="1" dirty="0" smtClean="0">
                <a:cs typeface="B Compset" pitchFamily="2" charset="-78"/>
              </a:rPr>
              <a:t>  متکلم دو اراده دارد :</a:t>
            </a:r>
          </a:p>
          <a:p>
            <a:pPr algn="just"/>
            <a:r>
              <a:rPr lang="fa-IR" sz="2100" b="1" dirty="0" smtClean="0">
                <a:solidFill>
                  <a:srgbClr val="FFFF00"/>
                </a:solidFill>
                <a:cs typeface="B Compset" pitchFamily="2" charset="-78"/>
              </a:rPr>
              <a:t>  اراده استعمالی</a:t>
            </a:r>
          </a:p>
          <a:p>
            <a:pPr algn="just"/>
            <a:r>
              <a:rPr lang="fa-IR" sz="2100" b="1" dirty="0" smtClean="0">
                <a:cs typeface="B Compset" pitchFamily="2" charset="-78"/>
              </a:rPr>
              <a:t>اراده گوينده را به استعمال لفظ در معنايى براى ايجاد آن معنا در ذهن مخاطب , اراده استعمالى مى گويند. </a:t>
            </a:r>
          </a:p>
          <a:p>
            <a:pPr algn="just"/>
            <a:r>
              <a:rPr lang="fa-IR" sz="2100" b="1" dirty="0" smtClean="0">
                <a:solidFill>
                  <a:srgbClr val="FFFF00"/>
                </a:solidFill>
                <a:cs typeface="B Compset" pitchFamily="2" charset="-78"/>
              </a:rPr>
              <a:t>اراده جدی</a:t>
            </a:r>
          </a:p>
          <a:p>
            <a:pPr algn="just"/>
            <a:r>
              <a:rPr lang="fa-IR" sz="2100" b="1" dirty="0" smtClean="0">
                <a:cs typeface="B Compset" pitchFamily="2" charset="-78"/>
              </a:rPr>
              <a:t>اراده متکلم به بيان هدف اصلى و مراد جدى کلام خود براى مخاطب راکه امکان دارد همان مدلول استعمالى کلام و يا غير از آن باشد اراده جدیه گویند. </a:t>
            </a:r>
          </a:p>
          <a:p>
            <a:pPr algn="just"/>
            <a:r>
              <a:rPr lang="fa-IR" sz="2100" b="1" dirty="0" smtClean="0">
                <a:cs typeface="B Compset" pitchFamily="2" charset="-78"/>
              </a:rPr>
              <a:t>براى مثال, وقتى که متکلم مى گويد: " اکرم کل عالم " معناى وجوب اکرام همه علما, که اراده استعمالى متکلم نيز به آن تعلق گرفته است ; در ذهن مخاطب نقش مى بندد, حال اگر متکلم قيد ديگرى در سخنانش نياورد, مخاطب پى مى برد که اراده جدى متکلم نيز به همين معنا تعلق گرفته است , زيرا اصل عقلايى بر تطابق اراده جدى و اراده استعمالى دلالت مى کند. </a:t>
            </a:r>
          </a:p>
          <a:p>
            <a:pPr algn="just"/>
            <a:r>
              <a:rPr lang="fa-IR" sz="2100" b="1" dirty="0" smtClean="0">
                <a:cs typeface="B Compset" pitchFamily="2" charset="-78"/>
              </a:rPr>
              <a:t> اما اگر متکلم, کلام ديگرى آورد و گفت: " لا تکرم زيدا العالم " مخاطب پى مى برد که هر چند مراد استعمالى متکلم بر اکرام همه علماء دلالت مى نمايد، اما از اول مراد جدى او اين نبود و اکرام زيد را به طور جدى نمى خواسته است و اين مطلب از جمله بعدى اش به دست مى آيد. </a:t>
            </a:r>
          </a:p>
          <a:p>
            <a:pPr algn="just"/>
            <a:r>
              <a:rPr lang="fa-IR" sz="2100" b="1" dirty="0" smtClean="0">
                <a:cs typeface="B Compset" pitchFamily="2" charset="-78"/>
              </a:rPr>
              <a:t> اين دو اراده گاهى با هم تطابق دارند و گاهى تفاوت، و در موارد شک , اصل, تطابق اراده استعمالى و جدى است . </a:t>
            </a:r>
          </a:p>
          <a:p>
            <a:pPr algn="just"/>
            <a:r>
              <a:rPr lang="fa-IR" sz="2100" b="1" dirty="0" smtClean="0">
                <a:cs typeface="B Compset" pitchFamily="2" charset="-78"/>
              </a:rPr>
              <a:t>1- در جملات اخبارى کنايى و در اوامر امتحانى, اين دو اراده به وضوح از هم تفکيک مى گردند.</a:t>
            </a:r>
          </a:p>
          <a:p>
            <a:pPr algn="just"/>
            <a:r>
              <a:rPr lang="fa-IR" sz="2100" b="1" dirty="0" smtClean="0">
                <a:cs typeface="B Compset" pitchFamily="2" charset="-78"/>
              </a:rPr>
              <a:t>2- در عام غیر مخصص با هم تطابق دارند .</a:t>
            </a:r>
          </a:p>
          <a:p>
            <a:pPr algn="just"/>
            <a:r>
              <a:rPr lang="fa-IR" sz="2100" b="1" dirty="0" smtClean="0">
                <a:cs typeface="B Compset" pitchFamily="2" charset="-78"/>
              </a:rPr>
              <a:t>3- در عام مخصص تتعلق الإرادة الجدية ببعض ما تعلّقت به الإرادة الاستعمالية که ان بعض را با دلیل مستقلی بیان می کند و مخصص , کاشف از تضیق ابتدایی اراده جدیه است دون الإرادة الاستعمالية.</a:t>
            </a:r>
            <a:endParaRPr lang="fa-IR" sz="21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s>
            <a:gs pos="100000">
              <a:srgbClr val="003366">
                <a:gamma/>
                <a:shade val="46275"/>
                <a:invGamma/>
              </a:srgb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142876" y="142852"/>
            <a:ext cx="8858280" cy="6494085"/>
          </a:xfrm>
          <a:prstGeom prst="rect">
            <a:avLst/>
          </a:prstGeom>
        </p:spPr>
        <p:txBody>
          <a:bodyPr wrap="square">
            <a:spAutoFit/>
          </a:bodyPr>
          <a:lstStyle/>
          <a:p>
            <a:pPr algn="just"/>
            <a:r>
              <a:rPr lang="fa-IR" sz="2600" b="1" dirty="0" smtClean="0">
                <a:cs typeface="B Compset" pitchFamily="2" charset="-78"/>
                <a:hlinkClick r:id="rId2" action="ppaction://hlinksldjump"/>
              </a:rPr>
              <a:t>هل العام المخصص حجّة في الباقي أو لا؟</a:t>
            </a:r>
            <a:endParaRPr lang="fa-IR" sz="2600" b="1" dirty="0" smtClean="0">
              <a:cs typeface="B Compset" pitchFamily="2" charset="-78"/>
            </a:endParaRPr>
          </a:p>
          <a:p>
            <a:pPr algn="just"/>
            <a:r>
              <a:rPr lang="fa-IR" sz="2600" b="1" dirty="0" smtClean="0">
                <a:cs typeface="B Compset" pitchFamily="2" charset="-78"/>
              </a:rPr>
              <a:t>اگر عام و خاصی داشتیم اما در وجود مخصص دیگری شک کردیم فهل يکون العام حجّة فيما شک خروجه عنه أو لا؟</a:t>
            </a:r>
            <a:endParaRPr lang="en-US" sz="2600" dirty="0" smtClean="0">
              <a:cs typeface="B Compset" pitchFamily="2" charset="-78"/>
            </a:endParaRPr>
          </a:p>
          <a:p>
            <a:pPr algn="just"/>
            <a:r>
              <a:rPr lang="fa-IR" sz="2600" b="1" dirty="0" smtClean="0">
                <a:cs typeface="B Compset" pitchFamily="2" charset="-78"/>
              </a:rPr>
              <a:t>مثلاً إذا ورد النص بحرمة الربا، ثمّ علمنا بخروج الربا بين الوالد والولد عن تحت العموم و شککنا في خروج سائر الأقربين کالأخ و الأُخت، فهل العام (حرمة الربا) حجّة في المشکوک أو لا؟</a:t>
            </a:r>
            <a:endParaRPr lang="en-US" sz="2600" dirty="0" smtClean="0">
              <a:cs typeface="B Compset" pitchFamily="2" charset="-78"/>
            </a:endParaRPr>
          </a:p>
          <a:p>
            <a:pPr algn="just"/>
            <a:r>
              <a:rPr lang="fa-IR" sz="2600" b="1" dirty="0" smtClean="0">
                <a:cs typeface="B Compset" pitchFamily="2" charset="-78"/>
              </a:rPr>
              <a:t>قول مختار این است که عام مخصص , حجت در باقی است زیرا عام مخصص در معنای خودش استعمال شده و بعد از ورود تخصیص , به مقدار مخصص , افراد از تحت عام بخاطر اراده جدیه خارج می شود و اراده استعمالی در معنای خودش باقی می ماند تا مخصص دیگری بیاید .</a:t>
            </a:r>
            <a:endParaRPr lang="en-US" sz="2600" b="1" dirty="0" smtClean="0">
              <a:cs typeface="B Compset" pitchFamily="2" charset="-78"/>
            </a:endParaRPr>
          </a:p>
          <a:p>
            <a:pPr algn="just"/>
            <a:r>
              <a:rPr lang="fa-IR" sz="2600" b="1" dirty="0" smtClean="0">
                <a:cs typeface="B Compset" pitchFamily="2" charset="-78"/>
              </a:rPr>
              <a:t>و الأصل العقلائي هو تطابق الإرادة الاستعمالية مع الإرادة الجدية إلاّ ما علم فيه عدم التطابق. </a:t>
            </a:r>
            <a:endParaRPr lang="en-US" sz="2600" dirty="0" smtClean="0">
              <a:cs typeface="B Compset" pitchFamily="2" charset="-78"/>
            </a:endParaRPr>
          </a:p>
          <a:p>
            <a:pPr algn="just"/>
            <a:r>
              <a:rPr lang="fa-IR" sz="2600" b="1" dirty="0" smtClean="0">
                <a:solidFill>
                  <a:srgbClr val="FFFF00"/>
                </a:solidFill>
                <a:cs typeface="B Compset" pitchFamily="2" charset="-78"/>
              </a:rPr>
              <a:t>نکته :</a:t>
            </a:r>
          </a:p>
          <a:p>
            <a:pPr algn="just"/>
            <a:r>
              <a:rPr lang="fa-IR" sz="2600" b="1" dirty="0" smtClean="0">
                <a:cs typeface="B Compset" pitchFamily="2" charset="-78"/>
              </a:rPr>
              <a:t>این بحث مترتب بر بحث قبل است که ایا عام مخصص , حقیقت است یا مجاز؟ و در اینجا قائل شدیم که حقیقت در باقی است .</a:t>
            </a:r>
            <a:endParaRPr lang="en-US" sz="2600" b="1" dirty="0" smtClean="0">
              <a:cs typeface="B Compset" pitchFamily="2" charset="-78"/>
            </a:endParaRPr>
          </a:p>
          <a:p>
            <a:pPr algn="just"/>
            <a:endParaRPr lang="fa-IR" sz="26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00">
                <a:gamma/>
                <a:shade val="46275"/>
                <a:invGamma/>
              </a:srgbClr>
            </a:gs>
            <a:gs pos="50000">
              <a:srgbClr val="003300"/>
            </a:gs>
            <a:gs pos="100000">
              <a:srgbClr val="003300">
                <a:gamma/>
                <a:shade val="46275"/>
                <a:invGamma/>
              </a:srgbClr>
            </a:gs>
          </a:gsLst>
          <a:lin ang="5400000" scaled="1"/>
        </a:gradFill>
        <a:effectLst/>
      </p:bgPr>
    </p:bg>
    <p:spTree>
      <p:nvGrpSpPr>
        <p:cNvPr id="1" name=""/>
        <p:cNvGrpSpPr/>
        <p:nvPr/>
      </p:nvGrpSpPr>
      <p:grpSpPr>
        <a:xfrm>
          <a:off x="0" y="0"/>
          <a:ext cx="0" cy="0"/>
          <a:chOff x="0" y="0"/>
          <a:chExt cx="0" cy="0"/>
        </a:xfrm>
      </p:grpSpPr>
      <p:grpSp>
        <p:nvGrpSpPr>
          <p:cNvPr id="2" name="Group 48"/>
          <p:cNvGrpSpPr>
            <a:grpSpLocks/>
          </p:cNvGrpSpPr>
          <p:nvPr/>
        </p:nvGrpSpPr>
        <p:grpSpPr bwMode="auto">
          <a:xfrm>
            <a:off x="1928794" y="214293"/>
            <a:ext cx="2160588" cy="2160589"/>
            <a:chOff x="476" y="1525"/>
            <a:chExt cx="1361" cy="1361"/>
          </a:xfrm>
        </p:grpSpPr>
        <p:sp>
          <p:nvSpPr>
            <p:cNvPr id="182283" name="Oval 11"/>
            <p:cNvSpPr>
              <a:spLocks noChangeArrowheads="1"/>
            </p:cNvSpPr>
            <p:nvPr/>
          </p:nvSpPr>
          <p:spPr bwMode="gray">
            <a:xfrm>
              <a:off x="476" y="1525"/>
              <a:ext cx="1361" cy="1361"/>
            </a:xfrm>
            <a:prstGeom prst="ellipse">
              <a:avLst/>
            </a:prstGeom>
            <a:gradFill rotWithShape="1">
              <a:gsLst>
                <a:gs pos="0">
                  <a:srgbClr val="A886E0">
                    <a:gamma/>
                    <a:tint val="0"/>
                    <a:invGamma/>
                  </a:srgbClr>
                </a:gs>
                <a:gs pos="50000">
                  <a:srgbClr val="A886E0"/>
                </a:gs>
                <a:gs pos="100000">
                  <a:srgbClr val="A886E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84" name="Oval 12"/>
            <p:cNvSpPr>
              <a:spLocks noChangeArrowheads="1"/>
            </p:cNvSpPr>
            <p:nvPr/>
          </p:nvSpPr>
          <p:spPr bwMode="gray">
            <a:xfrm>
              <a:off x="476" y="1525"/>
              <a:ext cx="1361" cy="1361"/>
            </a:xfrm>
            <a:prstGeom prst="ellipse">
              <a:avLst/>
            </a:prstGeom>
            <a:gradFill rotWithShape="1">
              <a:gsLst>
                <a:gs pos="0">
                  <a:srgbClr val="A886E0">
                    <a:alpha val="32001"/>
                  </a:srgbClr>
                </a:gs>
                <a:gs pos="100000">
                  <a:srgbClr val="A886E0">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82285" name="Oval 13"/>
            <p:cNvSpPr>
              <a:spLocks noChangeArrowheads="1"/>
            </p:cNvSpPr>
            <p:nvPr/>
          </p:nvSpPr>
          <p:spPr bwMode="gray">
            <a:xfrm>
              <a:off x="565" y="1614"/>
              <a:ext cx="1183" cy="1183"/>
            </a:xfrm>
            <a:prstGeom prst="ellipse">
              <a:avLst/>
            </a:prstGeom>
            <a:gradFill rotWithShape="1">
              <a:gsLst>
                <a:gs pos="0">
                  <a:srgbClr val="A886E0">
                    <a:gamma/>
                    <a:shade val="54118"/>
                    <a:invGamma/>
                  </a:srgbClr>
                </a:gs>
                <a:gs pos="50000">
                  <a:srgbClr val="A886E0"/>
                </a:gs>
                <a:gs pos="100000">
                  <a:srgbClr val="A886E0">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86" name="Oval 14"/>
            <p:cNvSpPr>
              <a:spLocks noChangeArrowheads="1"/>
            </p:cNvSpPr>
            <p:nvPr/>
          </p:nvSpPr>
          <p:spPr bwMode="gray">
            <a:xfrm>
              <a:off x="566" y="1616"/>
              <a:ext cx="1183" cy="1183"/>
            </a:xfrm>
            <a:prstGeom prst="ellipse">
              <a:avLst/>
            </a:prstGeom>
            <a:gradFill rotWithShape="1">
              <a:gsLst>
                <a:gs pos="0">
                  <a:srgbClr val="A886E0">
                    <a:gamma/>
                    <a:shade val="63529"/>
                    <a:invGamma/>
                  </a:srgbClr>
                </a:gs>
                <a:gs pos="100000">
                  <a:srgbClr val="A886E0">
                    <a:alpha val="0"/>
                  </a:srgbClr>
                </a:gs>
              </a:gsLst>
              <a:lin ang="2700000" scaled="1"/>
            </a:gradFill>
            <a:ln w="38100" algn="ctr">
              <a:noFill/>
              <a:round/>
              <a:headEnd/>
              <a:tailEnd/>
            </a:ln>
            <a:effectLst/>
          </p:spPr>
          <p:txBody>
            <a:bodyPr anchor="ctr">
              <a:spAutoFit/>
            </a:bodyPr>
            <a:lstStyle/>
            <a:p>
              <a:endParaRPr lang="fa-IR"/>
            </a:p>
          </p:txBody>
        </p:sp>
        <p:sp>
          <p:nvSpPr>
            <p:cNvPr id="182287" name="Oval 15"/>
            <p:cNvSpPr>
              <a:spLocks noChangeArrowheads="1"/>
            </p:cNvSpPr>
            <p:nvPr/>
          </p:nvSpPr>
          <p:spPr bwMode="gray">
            <a:xfrm>
              <a:off x="624"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3" name="Group 16"/>
            <p:cNvGrpSpPr>
              <a:grpSpLocks/>
            </p:cNvGrpSpPr>
            <p:nvPr/>
          </p:nvGrpSpPr>
          <p:grpSpPr bwMode="auto">
            <a:xfrm>
              <a:off x="641" y="1685"/>
              <a:ext cx="1031" cy="1031"/>
              <a:chOff x="4166" y="1706"/>
              <a:chExt cx="1252" cy="1252"/>
            </a:xfrm>
          </p:grpSpPr>
          <p:sp>
            <p:nvSpPr>
              <p:cNvPr id="182289" name="Oval 1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290" name="Oval 1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291" name="Oval 1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292" name="Oval 2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1" name="Text Box 39"/>
            <p:cNvSpPr txBox="1">
              <a:spLocks noChangeArrowheads="1"/>
            </p:cNvSpPr>
            <p:nvPr/>
          </p:nvSpPr>
          <p:spPr bwMode="gray">
            <a:xfrm>
              <a:off x="656" y="1975"/>
              <a:ext cx="944" cy="368"/>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2" action="ppaction://hlinksldjump"/>
                </a:rPr>
                <a:t>بقاء جواز</a:t>
              </a:r>
              <a:endParaRPr lang="en-US" sz="3200" dirty="0">
                <a:solidFill>
                  <a:srgbClr val="000000"/>
                </a:solidFill>
                <a:cs typeface="B Titr" pitchFamily="2" charset="-78"/>
              </a:endParaRPr>
            </a:p>
          </p:txBody>
        </p:sp>
      </p:grpSp>
      <p:grpSp>
        <p:nvGrpSpPr>
          <p:cNvPr id="4" name="Group 49"/>
          <p:cNvGrpSpPr>
            <a:grpSpLocks/>
          </p:cNvGrpSpPr>
          <p:nvPr/>
        </p:nvGrpSpPr>
        <p:grpSpPr bwMode="auto">
          <a:xfrm>
            <a:off x="642910" y="2420941"/>
            <a:ext cx="2160588" cy="2160589"/>
            <a:chOff x="2200" y="1525"/>
            <a:chExt cx="1361" cy="1361"/>
          </a:xfrm>
        </p:grpSpPr>
        <p:sp>
          <p:nvSpPr>
            <p:cNvPr id="182293" name="Oval 21"/>
            <p:cNvSpPr>
              <a:spLocks noChangeArrowheads="1"/>
            </p:cNvSpPr>
            <p:nvPr/>
          </p:nvSpPr>
          <p:spPr bwMode="gray">
            <a:xfrm>
              <a:off x="2200" y="1525"/>
              <a:ext cx="1361" cy="1361"/>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94" name="Oval 22"/>
            <p:cNvSpPr>
              <a:spLocks noChangeArrowheads="1"/>
            </p:cNvSpPr>
            <p:nvPr/>
          </p:nvSpPr>
          <p:spPr bwMode="gray">
            <a:xfrm>
              <a:off x="2200" y="1525"/>
              <a:ext cx="1361" cy="1361"/>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182295" name="Oval 23"/>
            <p:cNvSpPr>
              <a:spLocks noChangeArrowheads="1"/>
            </p:cNvSpPr>
            <p:nvPr/>
          </p:nvSpPr>
          <p:spPr bwMode="gray">
            <a:xfrm>
              <a:off x="2289" y="1614"/>
              <a:ext cx="1183" cy="1183"/>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96" name="Oval 24"/>
            <p:cNvSpPr>
              <a:spLocks noChangeArrowheads="1"/>
            </p:cNvSpPr>
            <p:nvPr/>
          </p:nvSpPr>
          <p:spPr bwMode="gray">
            <a:xfrm>
              <a:off x="2290" y="1616"/>
              <a:ext cx="1183" cy="1183"/>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182297" name="Oval 25"/>
            <p:cNvSpPr>
              <a:spLocks noChangeArrowheads="1"/>
            </p:cNvSpPr>
            <p:nvPr/>
          </p:nvSpPr>
          <p:spPr bwMode="gray">
            <a:xfrm>
              <a:off x="2348"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5" name="Group 26"/>
            <p:cNvGrpSpPr>
              <a:grpSpLocks/>
            </p:cNvGrpSpPr>
            <p:nvPr/>
          </p:nvGrpSpPr>
          <p:grpSpPr bwMode="auto">
            <a:xfrm>
              <a:off x="2365" y="1685"/>
              <a:ext cx="1031" cy="1031"/>
              <a:chOff x="4166" y="1706"/>
              <a:chExt cx="1252" cy="1252"/>
            </a:xfrm>
          </p:grpSpPr>
          <p:sp>
            <p:nvSpPr>
              <p:cNvPr id="182299"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300"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301"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302"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2" name="Text Box 40"/>
            <p:cNvSpPr txBox="1">
              <a:spLocks noChangeArrowheads="1"/>
            </p:cNvSpPr>
            <p:nvPr/>
          </p:nvSpPr>
          <p:spPr bwMode="gray">
            <a:xfrm>
              <a:off x="2415" y="1845"/>
              <a:ext cx="910" cy="679"/>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3" action="ppaction://hlinksldjump"/>
                </a:rPr>
                <a:t>رجوع به</a:t>
              </a:r>
            </a:p>
            <a:p>
              <a:r>
                <a:rPr lang="fa-IR" sz="3200" dirty="0" smtClean="0">
                  <a:solidFill>
                    <a:srgbClr val="000000"/>
                  </a:solidFill>
                  <a:cs typeface="B Titr" pitchFamily="2" charset="-78"/>
                  <a:hlinkClick r:id="rId3" action="ppaction://hlinksldjump"/>
                </a:rPr>
                <a:t>حکم قبل</a:t>
              </a:r>
              <a:endParaRPr lang="en-US" sz="3200" dirty="0">
                <a:solidFill>
                  <a:srgbClr val="000000"/>
                </a:solidFill>
                <a:cs typeface="B Titr" pitchFamily="2" charset="-78"/>
              </a:endParaRPr>
            </a:p>
          </p:txBody>
        </p:sp>
      </p:grpSp>
      <p:grpSp>
        <p:nvGrpSpPr>
          <p:cNvPr id="6" name="Group 50"/>
          <p:cNvGrpSpPr>
            <a:grpSpLocks/>
          </p:cNvGrpSpPr>
          <p:nvPr/>
        </p:nvGrpSpPr>
        <p:grpSpPr bwMode="auto">
          <a:xfrm>
            <a:off x="1928797" y="4626002"/>
            <a:ext cx="2160588" cy="2160589"/>
            <a:chOff x="3923" y="1525"/>
            <a:chExt cx="1361" cy="1361"/>
          </a:xfrm>
        </p:grpSpPr>
        <p:sp>
          <p:nvSpPr>
            <p:cNvPr id="182278" name="Oval 6"/>
            <p:cNvSpPr>
              <a:spLocks noChangeArrowheads="1"/>
            </p:cNvSpPr>
            <p:nvPr/>
          </p:nvSpPr>
          <p:spPr bwMode="gray">
            <a:xfrm>
              <a:off x="3923" y="1525"/>
              <a:ext cx="1361" cy="1361"/>
            </a:xfrm>
            <a:prstGeom prst="ellipse">
              <a:avLst/>
            </a:prstGeom>
            <a:gradFill rotWithShape="1">
              <a:gsLst>
                <a:gs pos="0">
                  <a:srgbClr val="0099CC">
                    <a:gamma/>
                    <a:tint val="0"/>
                    <a:invGamma/>
                  </a:srgbClr>
                </a:gs>
                <a:gs pos="50000">
                  <a:srgbClr val="0099CC"/>
                </a:gs>
                <a:gs pos="100000">
                  <a:srgbClr val="0099CC">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79" name="Oval 7"/>
            <p:cNvSpPr>
              <a:spLocks noChangeArrowheads="1"/>
            </p:cNvSpPr>
            <p:nvPr/>
          </p:nvSpPr>
          <p:spPr bwMode="gray">
            <a:xfrm>
              <a:off x="3923" y="1525"/>
              <a:ext cx="1361" cy="1361"/>
            </a:xfrm>
            <a:prstGeom prst="ellipse">
              <a:avLst/>
            </a:prstGeom>
            <a:gradFill rotWithShape="1">
              <a:gsLst>
                <a:gs pos="0">
                  <a:srgbClr val="0099CC">
                    <a:alpha val="32001"/>
                  </a:srgbClr>
                </a:gs>
                <a:gs pos="100000">
                  <a:srgbClr val="0099CC">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82280" name="Oval 8"/>
            <p:cNvSpPr>
              <a:spLocks noChangeArrowheads="1"/>
            </p:cNvSpPr>
            <p:nvPr/>
          </p:nvSpPr>
          <p:spPr bwMode="gray">
            <a:xfrm>
              <a:off x="4012" y="1614"/>
              <a:ext cx="1183" cy="1183"/>
            </a:xfrm>
            <a:prstGeom prst="ellipse">
              <a:avLst/>
            </a:prstGeom>
            <a:gradFill rotWithShape="1">
              <a:gsLst>
                <a:gs pos="0">
                  <a:srgbClr val="0099CC">
                    <a:gamma/>
                    <a:shade val="54118"/>
                    <a:invGamma/>
                  </a:srgbClr>
                </a:gs>
                <a:gs pos="50000">
                  <a:srgbClr val="0099CC"/>
                </a:gs>
                <a:gs pos="100000">
                  <a:srgbClr val="0099CC">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81" name="Oval 9"/>
            <p:cNvSpPr>
              <a:spLocks noChangeArrowheads="1"/>
            </p:cNvSpPr>
            <p:nvPr/>
          </p:nvSpPr>
          <p:spPr bwMode="gray">
            <a:xfrm>
              <a:off x="4013" y="1616"/>
              <a:ext cx="1183" cy="1183"/>
            </a:xfrm>
            <a:prstGeom prst="ellipse">
              <a:avLst/>
            </a:prstGeom>
            <a:gradFill rotWithShape="1">
              <a:gsLst>
                <a:gs pos="0">
                  <a:srgbClr val="0099CC">
                    <a:gamma/>
                    <a:shade val="63529"/>
                    <a:invGamma/>
                  </a:srgbClr>
                </a:gs>
                <a:gs pos="100000">
                  <a:srgbClr val="0099CC">
                    <a:alpha val="0"/>
                  </a:srgbClr>
                </a:gs>
              </a:gsLst>
              <a:lin ang="2700000" scaled="1"/>
            </a:gradFill>
            <a:ln w="38100" algn="ctr">
              <a:noFill/>
              <a:round/>
              <a:headEnd/>
              <a:tailEnd/>
            </a:ln>
            <a:effectLst/>
          </p:spPr>
          <p:txBody>
            <a:bodyPr anchor="ctr">
              <a:spAutoFit/>
            </a:bodyPr>
            <a:lstStyle/>
            <a:p>
              <a:endParaRPr lang="fa-IR"/>
            </a:p>
          </p:txBody>
        </p:sp>
        <p:sp>
          <p:nvSpPr>
            <p:cNvPr id="182282" name="Oval 10"/>
            <p:cNvSpPr>
              <a:spLocks noChangeArrowheads="1"/>
            </p:cNvSpPr>
            <p:nvPr/>
          </p:nvSpPr>
          <p:spPr bwMode="gray">
            <a:xfrm>
              <a:off x="4076"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7" name="Group 31"/>
            <p:cNvGrpSpPr>
              <a:grpSpLocks/>
            </p:cNvGrpSpPr>
            <p:nvPr/>
          </p:nvGrpSpPr>
          <p:grpSpPr bwMode="auto">
            <a:xfrm>
              <a:off x="4095" y="1685"/>
              <a:ext cx="1031" cy="1031"/>
              <a:chOff x="4166" y="1706"/>
              <a:chExt cx="1252" cy="1252"/>
            </a:xfrm>
          </p:grpSpPr>
          <p:sp>
            <p:nvSpPr>
              <p:cNvPr id="182304" name="Oval 32"/>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305"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306" name="Oval 34"/>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307" name="Oval 35"/>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9" name="Text Box 47"/>
            <p:cNvSpPr txBox="1">
              <a:spLocks noChangeArrowheads="1"/>
            </p:cNvSpPr>
            <p:nvPr/>
          </p:nvSpPr>
          <p:spPr bwMode="gray">
            <a:xfrm>
              <a:off x="4083" y="1896"/>
              <a:ext cx="965" cy="679"/>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4" action="ppaction://hlinksldjump"/>
                </a:rPr>
                <a:t>دلیل قول</a:t>
              </a:r>
            </a:p>
            <a:p>
              <a:r>
                <a:rPr lang="fa-IR" sz="3200" dirty="0" smtClean="0">
                  <a:solidFill>
                    <a:srgbClr val="000000"/>
                  </a:solidFill>
                  <a:cs typeface="B Titr" pitchFamily="2" charset="-78"/>
                  <a:hlinkClick r:id="rId4" action="ppaction://hlinksldjump"/>
                </a:rPr>
                <a:t> به جواز </a:t>
              </a:r>
              <a:endParaRPr lang="en-US" sz="3200" dirty="0">
                <a:solidFill>
                  <a:srgbClr val="000000"/>
                </a:solidFill>
                <a:cs typeface="B Titr" pitchFamily="2" charset="-78"/>
              </a:endParaRPr>
            </a:p>
          </p:txBody>
        </p:sp>
      </p:grpSp>
      <p:grpSp>
        <p:nvGrpSpPr>
          <p:cNvPr id="8" name="Group 44"/>
          <p:cNvGrpSpPr/>
          <p:nvPr/>
        </p:nvGrpSpPr>
        <p:grpSpPr>
          <a:xfrm>
            <a:off x="5524533" y="1500174"/>
            <a:ext cx="3833813" cy="3833813"/>
            <a:chOff x="1142976" y="1981200"/>
            <a:chExt cx="3833813" cy="3833813"/>
          </a:xfrm>
        </p:grpSpPr>
        <p:grpSp>
          <p:nvGrpSpPr>
            <p:cNvPr id="9" name="Group 10"/>
            <p:cNvGrpSpPr/>
            <p:nvPr/>
          </p:nvGrpSpPr>
          <p:grpSpPr>
            <a:xfrm>
              <a:off x="1142976" y="1981200"/>
              <a:ext cx="3833813" cy="3833813"/>
              <a:chOff x="1143000" y="1981200"/>
              <a:chExt cx="3833813" cy="3833813"/>
            </a:xfrm>
          </p:grpSpPr>
          <p:sp>
            <p:nvSpPr>
              <p:cNvPr id="48" name="Oval 23"/>
              <p:cNvSpPr>
                <a:spLocks noChangeArrowheads="1"/>
              </p:cNvSpPr>
              <p:nvPr/>
            </p:nvSpPr>
            <p:spPr bwMode="gray">
              <a:xfrm>
                <a:off x="1447800" y="2286000"/>
                <a:ext cx="3200400" cy="3200400"/>
              </a:xfrm>
              <a:prstGeom prst="ellipse">
                <a:avLst/>
              </a:prstGeom>
              <a:gradFill rotWithShape="1">
                <a:gsLst>
                  <a:gs pos="0">
                    <a:srgbClr val="006BB4"/>
                  </a:gs>
                  <a:gs pos="100000">
                    <a:srgbClr val="006BB4">
                      <a:gamma/>
                      <a:shade val="46275"/>
                      <a:invGamma/>
                    </a:srgbClr>
                  </a:gs>
                </a:gsLst>
                <a:lin ang="0" scaled="1"/>
              </a:gradFill>
              <a:ln w="9525" algn="ctr">
                <a:noFill/>
                <a:round/>
                <a:headEnd/>
                <a:tailEnd/>
              </a:ln>
              <a:effectLst/>
            </p:spPr>
            <p:txBody>
              <a:bodyPr wrap="none" anchor="ctr"/>
              <a:lstStyle/>
              <a:p>
                <a:endParaRPr lang="fa-IR"/>
              </a:p>
            </p:txBody>
          </p:sp>
          <p:sp>
            <p:nvSpPr>
              <p:cNvPr id="49" name="AutoShape 4"/>
              <p:cNvSpPr>
                <a:spLocks noChangeArrowheads="1"/>
              </p:cNvSpPr>
              <p:nvPr/>
            </p:nvSpPr>
            <p:spPr bwMode="gray">
              <a:xfrm>
                <a:off x="1143000" y="1981200"/>
                <a:ext cx="3833813" cy="383381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rgbClr val="33CCCC">
                      <a:gamma/>
                      <a:shade val="46275"/>
                      <a:invGamma/>
                      <a:alpha val="0"/>
                    </a:srgbClr>
                  </a:gs>
                  <a:gs pos="100000">
                    <a:srgbClr val="33CCCC"/>
                  </a:gs>
                </a:gsLst>
                <a:lin ang="0" scaled="1"/>
              </a:gradFill>
              <a:ln w="9525">
                <a:noFill/>
                <a:round/>
                <a:headEnd/>
                <a:tailEnd/>
              </a:ln>
              <a:effectLst/>
            </p:spPr>
            <p:txBody>
              <a:bodyPr wrap="none" anchor="ctr"/>
              <a:lstStyle/>
              <a:p>
                <a:endParaRPr lang="fa-IR"/>
              </a:p>
            </p:txBody>
          </p:sp>
        </p:grpSp>
        <p:sp>
          <p:nvSpPr>
            <p:cNvPr id="47" name="Text Box 11"/>
            <p:cNvSpPr txBox="1">
              <a:spLocks noChangeArrowheads="1"/>
            </p:cNvSpPr>
            <p:nvPr/>
          </p:nvSpPr>
          <p:spPr bwMode="gray">
            <a:xfrm>
              <a:off x="1680974" y="2840432"/>
              <a:ext cx="2938625" cy="1569660"/>
            </a:xfrm>
            <a:prstGeom prst="rect">
              <a:avLst/>
            </a:prstGeom>
            <a:noFill/>
            <a:ln w="9525" algn="ctr">
              <a:noFill/>
              <a:miter lim="800000"/>
              <a:headEnd/>
              <a:tailEnd/>
            </a:ln>
            <a:effectLst/>
          </p:spPr>
          <p:txBody>
            <a:bodyPr wrap="none">
              <a:spAutoFit/>
            </a:bodyPr>
            <a:lstStyle/>
            <a:p>
              <a:r>
                <a:rPr lang="fa-IR" sz="4800" b="1" dirty="0" smtClean="0">
                  <a:solidFill>
                    <a:srgbClr val="FFFFFF"/>
                  </a:solidFill>
                  <a:effectLst>
                    <a:outerShdw blurRad="38100" dist="38100" dir="2700000" algn="tl">
                      <a:srgbClr val="000000"/>
                    </a:outerShdw>
                  </a:effectLst>
                  <a:cs typeface="B Titr" pitchFamily="2" charset="-78"/>
                </a:rPr>
                <a:t>          </a:t>
              </a:r>
              <a:r>
                <a:rPr lang="fa-IR" sz="2400" b="1" dirty="0" smtClean="0">
                  <a:solidFill>
                    <a:srgbClr val="FFFFFF"/>
                  </a:solidFill>
                  <a:effectLst>
                    <a:outerShdw blurRad="38100" dist="38100" dir="2700000" algn="tl">
                      <a:srgbClr val="000000"/>
                    </a:outerShdw>
                  </a:effectLst>
                  <a:cs typeface="B Titr" pitchFamily="2" charset="-78"/>
                </a:rPr>
                <a:t>(7) </a:t>
              </a:r>
            </a:p>
            <a:p>
              <a:pPr algn="just"/>
              <a:r>
                <a:rPr lang="fa-IR" sz="4800" b="1" dirty="0" smtClean="0">
                  <a:solidFill>
                    <a:srgbClr val="FFFFFF"/>
                  </a:solidFill>
                  <a:effectLst>
                    <a:outerShdw blurRad="38100" dist="38100" dir="2700000" algn="tl">
                      <a:srgbClr val="000000"/>
                    </a:outerShdw>
                  </a:effectLst>
                  <a:cs typeface="B Titr" pitchFamily="2" charset="-78"/>
                  <a:hlinkClick r:id="rId5" action="ppaction://hlinksldjump"/>
                </a:rPr>
                <a:t>   نسخ وجوب</a:t>
              </a:r>
              <a:endParaRPr lang="fa-IR" sz="4800" b="1" dirty="0" smtClean="0">
                <a:solidFill>
                  <a:srgbClr val="FFFFFF"/>
                </a:solidFill>
                <a:effectLst>
                  <a:outerShdw blurRad="38100" dist="38100" dir="2700000" algn="tl">
                    <a:srgbClr val="000000"/>
                  </a:outerShdw>
                </a:effectLst>
                <a:cs typeface="B Titr" pitchFamily="2" charset="-78"/>
              </a:endParaRPr>
            </a:p>
          </p:txBody>
        </p:sp>
      </p:grpSp>
      <p:sp>
        <p:nvSpPr>
          <p:cNvPr id="52" name="AutoShape 4"/>
          <p:cNvSpPr>
            <a:spLocks noChangeArrowheads="1"/>
          </p:cNvSpPr>
          <p:nvPr/>
        </p:nvSpPr>
        <p:spPr bwMode="gray">
          <a:xfrm rot="10800000">
            <a:off x="2995604" y="3213099"/>
            <a:ext cx="2505089" cy="576263"/>
          </a:xfrm>
          <a:prstGeom prst="chevron">
            <a:avLst>
              <a:gd name="adj" fmla="val 259485"/>
            </a:avLst>
          </a:prstGeom>
          <a:solidFill>
            <a:srgbClr val="FFCC00"/>
          </a:solidFill>
          <a:ln w="0" algn="ctr">
            <a:noFill/>
            <a:miter lim="800000"/>
            <a:headEnd/>
            <a:tailEnd/>
          </a:ln>
          <a:effectLst/>
        </p:spPr>
        <p:txBody>
          <a:bodyPr wrap="none" anchor="ctr"/>
          <a:lstStyle/>
          <a:p>
            <a:endParaRPr lang="fa-IR"/>
          </a:p>
        </p:txBody>
      </p:sp>
      <p:sp>
        <p:nvSpPr>
          <p:cNvPr id="53" name="AutoShape 4"/>
          <p:cNvSpPr>
            <a:spLocks noChangeArrowheads="1"/>
          </p:cNvSpPr>
          <p:nvPr/>
        </p:nvSpPr>
        <p:spPr bwMode="gray">
          <a:xfrm rot="12639789">
            <a:off x="3936928" y="1977058"/>
            <a:ext cx="1835088" cy="576263"/>
          </a:xfrm>
          <a:prstGeom prst="chevron">
            <a:avLst>
              <a:gd name="adj" fmla="val 164251"/>
            </a:avLst>
          </a:prstGeom>
          <a:solidFill>
            <a:schemeClr val="accent2"/>
          </a:solidFill>
          <a:ln w="0" algn="ctr">
            <a:noFill/>
            <a:miter lim="800000"/>
            <a:headEnd/>
            <a:tailEnd/>
          </a:ln>
          <a:effectLst/>
        </p:spPr>
        <p:txBody>
          <a:bodyPr wrap="none" anchor="ctr"/>
          <a:lstStyle/>
          <a:p>
            <a:endParaRPr lang="fa-IR"/>
          </a:p>
        </p:txBody>
      </p:sp>
      <p:sp>
        <p:nvSpPr>
          <p:cNvPr id="54" name="AutoShape 4"/>
          <p:cNvSpPr>
            <a:spLocks noChangeArrowheads="1"/>
          </p:cNvSpPr>
          <p:nvPr/>
        </p:nvSpPr>
        <p:spPr bwMode="gray">
          <a:xfrm rot="8657877">
            <a:off x="4027091" y="4553243"/>
            <a:ext cx="1835088" cy="576263"/>
          </a:xfrm>
          <a:prstGeom prst="chevron">
            <a:avLst>
              <a:gd name="adj" fmla="val 158775"/>
            </a:avLst>
          </a:prstGeom>
          <a:solidFill>
            <a:srgbClr val="0099CC"/>
          </a:solidFill>
          <a:ln w="0" algn="ctr">
            <a:noFill/>
            <a:miter lim="800000"/>
            <a:headEnd/>
            <a:tailEnd/>
          </a:ln>
          <a:effectLst/>
        </p:spPr>
        <p:txBody>
          <a:bodyPr wrap="none" anchor="ctr"/>
          <a:lstStyle/>
          <a:p>
            <a:endParaRPr lang="fa-IR"/>
          </a:p>
        </p:txBody>
      </p:sp>
      <p:sp>
        <p:nvSpPr>
          <p:cNvPr id="46" name="Action Button: Return 45">
            <a:hlinkClick r:id="rId6" action="ppaction://hlinksldjump" highlightClick="1"/>
          </p:cNvPr>
          <p:cNvSpPr/>
          <p:nvPr/>
        </p:nvSpPr>
        <p:spPr bwMode="auto">
          <a:xfrm>
            <a:off x="7858148" y="2714620"/>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par>
                                <p:cTn id="8" presetID="21"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par>
                                <p:cTn id="11" presetID="21"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2000"/>
                                        <p:tgtEl>
                                          <p:spTgt spid="6"/>
                                        </p:tgtEl>
                                      </p:cBhvr>
                                    </p:animEffect>
                                  </p:childTnLst>
                                </p:cTn>
                              </p:par>
                              <p:par>
                                <p:cTn id="14" presetID="21"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4)">
                                      <p:cBhvr>
                                        <p:cTn id="16" dur="2000"/>
                                        <p:tgtEl>
                                          <p:spTgt spid="8"/>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heel(4)">
                                      <p:cBhvr>
                                        <p:cTn id="19" dur="2000"/>
                                        <p:tgtEl>
                                          <p:spTgt spid="52"/>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wheel(4)">
                                      <p:cBhvr>
                                        <p:cTn id="22" dur="2000"/>
                                        <p:tgtEl>
                                          <p:spTgt spid="53"/>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wheel(4)">
                                      <p:cBhvr>
                                        <p:cTn id="25" dur="2000"/>
                                        <p:tgtEl>
                                          <p:spTgt spid="54"/>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heel(4)">
                                      <p:cBhvr>
                                        <p:cTn id="28"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46"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38" y="987966"/>
            <a:ext cx="9001156" cy="4893647"/>
          </a:xfrm>
          <a:prstGeom prst="rect">
            <a:avLst/>
          </a:prstGeom>
        </p:spPr>
        <p:txBody>
          <a:bodyPr wrap="square">
            <a:spAutoFit/>
          </a:bodyPr>
          <a:lstStyle/>
          <a:p>
            <a:pPr algn="just"/>
            <a:r>
              <a:rPr lang="fa-IR" sz="2400" b="1" dirty="0" smtClean="0">
                <a:solidFill>
                  <a:srgbClr val="002060"/>
                </a:solidFill>
                <a:cs typeface="B Compset" pitchFamily="2" charset="-78"/>
                <a:hlinkClick r:id="rId3" action="ppaction://hlinksldjump"/>
              </a:rPr>
              <a:t>التمسّک بالعام قبل الفحص عن المخصص</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تمسک به عام بعد از فحص به معناى استناد به ظهور عام ـ و جارى کردن حکم عام بر تمامى افراد و مصاديقش ـ بعد از جست وجوى از مخصص منفصل و عدم دست يابى به آن است . اين جست جو بايد در جاهايى ( آيات و روايات ) انجام شود که ظن به وجود مخصص در آن ها مى رود .</a:t>
            </a:r>
          </a:p>
          <a:p>
            <a:pPr algn="just"/>
            <a:r>
              <a:rPr lang="fa-IR" sz="2400" b="1" dirty="0" smtClean="0">
                <a:solidFill>
                  <a:srgbClr val="002060"/>
                </a:solidFill>
                <a:cs typeface="B Compset" pitchFamily="2" charset="-78"/>
              </a:rPr>
              <a:t>ما دو گونه خطاب داریم :</a:t>
            </a:r>
          </a:p>
          <a:p>
            <a:pPr algn="just"/>
            <a:r>
              <a:rPr lang="fa-IR" sz="2400" b="1" dirty="0" smtClean="0">
                <a:solidFill>
                  <a:srgbClr val="FF0000"/>
                </a:solidFill>
                <a:cs typeface="B Compset" pitchFamily="2" charset="-78"/>
              </a:rPr>
              <a:t>1- خطابات عرفیه </a:t>
            </a:r>
          </a:p>
          <a:p>
            <a:pPr algn="just"/>
            <a:r>
              <a:rPr lang="fa-IR" sz="2400" b="1" dirty="0" smtClean="0">
                <a:solidFill>
                  <a:srgbClr val="002060"/>
                </a:solidFill>
                <a:cs typeface="B Compset" pitchFamily="2" charset="-78"/>
              </a:rPr>
              <a:t>سیره عقلا بر این است که هر چه را مرادشان باشد در کلماتشان می اورند و لذا يتمسّک بظواهر کلامهم من دون أيِّ تربص. </a:t>
            </a:r>
          </a:p>
          <a:p>
            <a:pPr algn="just"/>
            <a:r>
              <a:rPr lang="fa-IR" sz="2400" b="1" dirty="0" smtClean="0">
                <a:solidFill>
                  <a:srgbClr val="FF0000"/>
                </a:solidFill>
                <a:cs typeface="B Compset" pitchFamily="2" charset="-78"/>
              </a:rPr>
              <a:t>2- خطابات قانونیه</a:t>
            </a:r>
          </a:p>
          <a:p>
            <a:pPr algn="just"/>
            <a:r>
              <a:rPr lang="fa-IR" sz="2400" b="1" dirty="0" smtClean="0">
                <a:solidFill>
                  <a:srgbClr val="002060"/>
                </a:solidFill>
                <a:cs typeface="B Compset" pitchFamily="2" charset="-78"/>
              </a:rPr>
              <a:t>سیره عقلاء در خطابات قانونیه خلاف سیره انها در محاورات عرفیه است زیرا در خطابات قانونیه , قضایا را بصورت حقیقیه می اورند و پس از مدتی مخصص و مقید انرا بیان می کنند لذا در اینگونه قضایا نمی توان قبل از فحص از مخصص به عام تمسک کرد.</a:t>
            </a:r>
          </a:p>
        </p:txBody>
      </p:sp>
    </p:spTree>
  </p:cSld>
  <p:clrMapOvr>
    <a:masterClrMapping/>
  </p:clrMapOvr>
  <p:transition advClick="0">
    <p:dissolve/>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4"/>
            <a:ext cx="8786842" cy="6555641"/>
          </a:xfrm>
          <a:prstGeom prst="rect">
            <a:avLst/>
          </a:prstGeom>
        </p:spPr>
        <p:txBody>
          <a:bodyPr wrap="square">
            <a:spAutoFit/>
          </a:bodyPr>
          <a:lstStyle/>
          <a:p>
            <a:pPr algn="just"/>
            <a:r>
              <a:rPr lang="fa-IR" sz="2100" b="1" dirty="0" smtClean="0">
                <a:cs typeface="B Compset" pitchFamily="2" charset="-78"/>
                <a:hlinkClick r:id="rId2" action="ppaction://hlinksldjump"/>
              </a:rPr>
              <a:t>تخصيص عام به مفهوم</a:t>
            </a:r>
            <a:endParaRPr lang="fa-IR" sz="2100" b="1" dirty="0" smtClean="0">
              <a:cs typeface="B Compset" pitchFamily="2" charset="-78"/>
            </a:endParaRPr>
          </a:p>
          <a:p>
            <a:pPr algn="just"/>
            <a:r>
              <a:rPr lang="fa-IR" sz="2100" b="1" dirty="0" smtClean="0">
                <a:cs typeface="B Compset" pitchFamily="2" charset="-78"/>
              </a:rPr>
              <a:t>هرگاه ميان عموم لفظى و مفهوم دليل خاص, تعارض باشد و مفهوم دليل خاص, موجب تخصيص عام گردد, به آن, تخصيص به مفهوم گويند. </a:t>
            </a:r>
          </a:p>
          <a:p>
            <a:pPr algn="just"/>
            <a:r>
              <a:rPr lang="fa-IR" sz="2100" b="1" dirty="0" smtClean="0">
                <a:cs typeface="B Compset" pitchFamily="2" charset="-78"/>
              </a:rPr>
              <a:t> مثل دليل " الماء کله طاهر لا ينجسه الشى " و دليل " اذا بلغ الماء قدر کر لا ينجسه الشى ء " که مفهوم مخالف دليل دوم(اذا لم يبلغ الماء قدر کر ينجسه الشى ء...)با عموم لفظى دليل اول تعارض داشته و آن را تخصيص مى زند. </a:t>
            </a:r>
          </a:p>
          <a:p>
            <a:pPr algn="just"/>
            <a:r>
              <a:rPr lang="fa-IR" sz="2100" b="1" dirty="0" smtClean="0">
                <a:solidFill>
                  <a:srgbClr val="FFFF00"/>
                </a:solidFill>
                <a:cs typeface="B Compset" pitchFamily="2" charset="-78"/>
              </a:rPr>
              <a:t>تخصيص به مفهوم موافق </a:t>
            </a:r>
            <a:r>
              <a:rPr lang="fa-IR" sz="2100" b="1" dirty="0" smtClean="0">
                <a:cs typeface="B Compset" pitchFamily="2" charset="-78"/>
              </a:rPr>
              <a:t>به معناى خارج کردن افرادى از حکم عام به دليل تعارض آن با مفهوم موافق دليل ديگر است . </a:t>
            </a:r>
          </a:p>
          <a:p>
            <a:pPr algn="just"/>
            <a:r>
              <a:rPr lang="fa-IR" sz="2100" b="1" dirty="0" smtClean="0">
                <a:cs typeface="B Compset" pitchFamily="2" charset="-78"/>
              </a:rPr>
              <a:t> اگر ميان عموم دليل عام و مفهوم موافق دليل خاص, تعارض به وجود آيد, در اين که مفهوم موافق دليل خاص, موجب تخصيص دليل عام مى گردد فى الجمله اختلافى ميان اصوليان نيست . </a:t>
            </a:r>
          </a:p>
          <a:p>
            <a:pPr algn="just"/>
            <a:r>
              <a:rPr lang="fa-IR" sz="2100" b="1" dirty="0" smtClean="0">
                <a:cs typeface="B Compset" pitchFamily="2" charset="-78"/>
              </a:rPr>
              <a:t> مثل اين که دليل عام " لا تکرم الفساق " با دليل خاص " اکرم الضيف و لوکان کافرا " تعارض کند, در اين مثال مفهوم موافق دليل خاص اين است که مهمان مسلمان را به طريق اولى اکرام کن گر چه فاسق باشد. پس در مقايسه با " لا تکرم الفساق " خاص است و آن را تخصيص مى زند.</a:t>
            </a:r>
          </a:p>
          <a:p>
            <a:pPr algn="just"/>
            <a:r>
              <a:rPr lang="fa-IR" sz="2100" b="1" dirty="0" smtClean="0">
                <a:solidFill>
                  <a:srgbClr val="FFFF00"/>
                </a:solidFill>
                <a:cs typeface="B Compset" pitchFamily="2" charset="-78"/>
              </a:rPr>
              <a:t>تخصيص به مفهوم مخالف </a:t>
            </a:r>
            <a:r>
              <a:rPr lang="fa-IR" sz="2100" b="1" dirty="0" smtClean="0">
                <a:cs typeface="B Compset" pitchFamily="2" charset="-78"/>
              </a:rPr>
              <a:t>خارج نمودن افرادى از حکم دليل عام, به دليل تعارض آن با مفهوم مخالف دليل خاص است.  مثل تعارض ميان " الماء کله طاهر لاينجسه شى ء " و " اذا بلغ الماء قدر کر لا ينجسه شى.</a:t>
            </a:r>
          </a:p>
          <a:p>
            <a:pPr algn="just"/>
            <a:r>
              <a:rPr lang="fa-IR" sz="2100" b="1" dirty="0" smtClean="0">
                <a:cs typeface="B Compset" pitchFamily="2" charset="-78"/>
              </a:rPr>
              <a:t>در تعارض بين دليل عام با مفهوم مخالف دليل خاص, در اين که آيا مفهوم مخالف دليل خاص موجب تخصيص دليل عام مى شود يا نه ؟ اختلاف است . برخى تخصيص را جايز دانسته و عده اى آن را نفى ميکنند و گروهى هم معتقد به تفصيل شده اند. </a:t>
            </a:r>
          </a:p>
          <a:p>
            <a:pPr algn="just"/>
            <a:r>
              <a:rPr lang="fa-IR" sz="2100" b="1" dirty="0" smtClean="0">
                <a:cs typeface="B Compset" pitchFamily="2" charset="-78"/>
              </a:rPr>
              <a:t>در اینجا اگر هر دو مساوی در ظهور بودند مجمل می شود اما اگر یکی از انها اظهر بود به ان اخذ می کنیم.</a:t>
            </a:r>
          </a:p>
        </p:txBody>
      </p:sp>
    </p:spTree>
  </p:cSld>
  <p:clrMapOvr>
    <a:masterClrMapping/>
  </p:clrMapOvr>
  <p:transition advClick="0">
    <p:dissolve/>
  </p:transition>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71414"/>
            <a:ext cx="8929718" cy="6863417"/>
          </a:xfrm>
          <a:prstGeom prst="rect">
            <a:avLst/>
          </a:prstGeom>
        </p:spPr>
        <p:txBody>
          <a:bodyPr wrap="square">
            <a:spAutoFit/>
          </a:bodyPr>
          <a:lstStyle/>
          <a:p>
            <a:pPr algn="just"/>
            <a:r>
              <a:rPr lang="fa-IR" sz="2200" b="1" dirty="0" smtClean="0">
                <a:solidFill>
                  <a:srgbClr val="002060"/>
                </a:solidFill>
                <a:cs typeface="B Compset" pitchFamily="2" charset="-78"/>
                <a:hlinkClick r:id="rId3" action="ppaction://hlinksldjump"/>
              </a:rPr>
              <a:t>تخصيص کتاب به خبر واحد</a:t>
            </a:r>
            <a:endParaRPr lang="fa-IR" sz="2200" b="1" dirty="0" smtClean="0">
              <a:solidFill>
                <a:srgbClr val="002060"/>
              </a:solidFill>
              <a:cs typeface="B Compset" pitchFamily="2" charset="-78"/>
            </a:endParaRPr>
          </a:p>
          <a:p>
            <a:pPr algn="just"/>
            <a:r>
              <a:rPr lang="fa-IR" sz="2200" b="1" dirty="0" smtClean="0">
                <a:solidFill>
                  <a:srgbClr val="002060"/>
                </a:solidFill>
                <a:cs typeface="B Compset" pitchFamily="2" charset="-78"/>
              </a:rPr>
              <a:t>در تخصیص کتاب به کتاب و تخصیص به خبر متواتر شکی نیست اما بحث در جواز تخصیص به خبر واحد است.</a:t>
            </a:r>
          </a:p>
          <a:p>
            <a:pPr algn="just"/>
            <a:r>
              <a:rPr lang="fa-IR" sz="2200" b="1" dirty="0" smtClean="0">
                <a:solidFill>
                  <a:srgbClr val="002060"/>
                </a:solidFill>
                <a:cs typeface="B Compset" pitchFamily="2" charset="-78"/>
              </a:rPr>
              <a:t>هر گاه خبر واحدى موجب تخصيص دليل عام قرآنى شود, تخصيص کتاب به خبر واحد محقق مى شود. براى مثال, در قرآن آمده است: " خلق لکم ما فى الأرض جميعا ” يکى از اين منافع, منفعت اکل مى باشد, اگر خبر واحد عادلى وارد شود که " لحم الإرنب حرام ", دلالت دارد که گوشت خرگوش از عموم آيه قبل تخصيص خورده است . در اين که آيا مى توان عمومات قرآنى را با خبر واحد تخصيص زد يا نه ؟ چند نظر وارد شده: </a:t>
            </a:r>
          </a:p>
          <a:p>
            <a:pPr algn="just"/>
            <a:r>
              <a:rPr lang="fa-IR" sz="2200" b="1" dirty="0" smtClean="0">
                <a:solidFill>
                  <a:srgbClr val="002060"/>
                </a:solidFill>
                <a:cs typeface="B Compset" pitchFamily="2" charset="-78"/>
              </a:rPr>
              <a:t> 1 ـ جواز تخصيص مطلقا.  2 ـ عدم جواز تخصيص مطلقا. 3 ـ تفصيل بین مخصص قطعی قبل از خبر واحد و عدم ان. </a:t>
            </a:r>
          </a:p>
          <a:p>
            <a:pPr algn="just"/>
            <a:r>
              <a:rPr lang="fa-IR" sz="2200" b="1" dirty="0" smtClean="0">
                <a:solidFill>
                  <a:srgbClr val="FF0000"/>
                </a:solidFill>
                <a:cs typeface="B Compset" pitchFamily="2" charset="-78"/>
              </a:rPr>
              <a:t>دلیل جواز:</a:t>
            </a:r>
          </a:p>
          <a:p>
            <a:pPr algn="just"/>
            <a:r>
              <a:rPr lang="fa-IR" sz="2200" b="1" dirty="0" smtClean="0">
                <a:solidFill>
                  <a:srgbClr val="FF0000"/>
                </a:solidFill>
                <a:cs typeface="B Compset" pitchFamily="2" charset="-78"/>
              </a:rPr>
              <a:t>1- </a:t>
            </a:r>
            <a:r>
              <a:rPr lang="fa-IR" sz="2200" b="1" dirty="0" err="1" smtClean="0">
                <a:solidFill>
                  <a:srgbClr val="FF0000"/>
                </a:solidFill>
                <a:cs typeface="B Compset" pitchFamily="2" charset="-78"/>
              </a:rPr>
              <a:t>سیره</a:t>
            </a:r>
            <a:r>
              <a:rPr lang="fa-IR" sz="2200" b="1" dirty="0" smtClean="0">
                <a:solidFill>
                  <a:srgbClr val="FF0000"/>
                </a:solidFill>
                <a:cs typeface="B Compset" pitchFamily="2" charset="-78"/>
              </a:rPr>
              <a:t> اصحاب : </a:t>
            </a:r>
            <a:r>
              <a:rPr lang="fa-IR" sz="2200" b="1" dirty="0" err="1" smtClean="0">
                <a:solidFill>
                  <a:srgbClr val="002060"/>
                </a:solidFill>
                <a:cs typeface="B Compset" pitchFamily="2" charset="-78"/>
              </a:rPr>
              <a:t>اصحاب</a:t>
            </a:r>
            <a:r>
              <a:rPr lang="fa-IR" sz="2200" b="1" dirty="0" smtClean="0">
                <a:solidFill>
                  <a:srgbClr val="002060"/>
                </a:solidFill>
                <a:cs typeface="B Compset" pitchFamily="2" charset="-78"/>
              </a:rPr>
              <a:t> غالبا به خبر واحد عمل می کرده اند و احتمال وجود قرینه هم منتفی است فمثلاً خصصت آية الميراث: (يُوصيکُمُ اللهُ فِي أَولادِکُمْ لِلذَّکَرِ مِثْلُ حَظِّ الأُنْثَيَيْن) </a:t>
            </a:r>
            <a:r>
              <a:rPr lang="fa-IR" sz="2200" b="1" dirty="0" err="1" smtClean="0">
                <a:solidFill>
                  <a:srgbClr val="002060"/>
                </a:solidFill>
                <a:cs typeface="B Compset" pitchFamily="2" charset="-78"/>
              </a:rPr>
              <a:t>بالسنّة</a:t>
            </a:r>
            <a:r>
              <a:rPr lang="fa-IR" sz="2200" b="1" dirty="0" smtClean="0">
                <a:solidFill>
                  <a:srgbClr val="002060"/>
                </a:solidFill>
                <a:cs typeface="B Compset" pitchFamily="2" charset="-78"/>
              </a:rPr>
              <a:t> کقوله: لا ميراث للقاتل </a:t>
            </a:r>
          </a:p>
          <a:p>
            <a:pPr algn="just"/>
            <a:r>
              <a:rPr lang="fa-IR" sz="2200" b="1" dirty="0" smtClean="0">
                <a:solidFill>
                  <a:srgbClr val="FF0000"/>
                </a:solidFill>
                <a:cs typeface="B Compset" pitchFamily="2" charset="-78"/>
              </a:rPr>
              <a:t>2- </a:t>
            </a:r>
            <a:r>
              <a:rPr lang="fa-IR" sz="2200" b="1" dirty="0" err="1" smtClean="0">
                <a:solidFill>
                  <a:srgbClr val="FF0000"/>
                </a:solidFill>
                <a:cs typeface="B Compset" pitchFamily="2" charset="-78"/>
              </a:rPr>
              <a:t>لغویت</a:t>
            </a:r>
            <a:r>
              <a:rPr lang="fa-IR" sz="2200" b="1" dirty="0" smtClean="0">
                <a:solidFill>
                  <a:srgbClr val="FF0000"/>
                </a:solidFill>
                <a:cs typeface="B Compset" pitchFamily="2" charset="-78"/>
              </a:rPr>
              <a:t> : </a:t>
            </a:r>
            <a:r>
              <a:rPr lang="fa-IR" sz="2200" b="1" dirty="0" smtClean="0">
                <a:solidFill>
                  <a:srgbClr val="002060"/>
                </a:solidFill>
                <a:cs typeface="B Compset" pitchFamily="2" charset="-78"/>
              </a:rPr>
              <a:t>اگر تخصیص به خبر واحد را نپذیریم لازمه اش لغویت تمام اخبار احاد است چون در مقابل هر خبری , عامی در قران وجود دارد البته این حرف اغراق است و در حقیقت چون قران در مقام اصل تشریع بوده است لذا روایاتی را که ما </a:t>
            </a:r>
            <a:r>
              <a:rPr lang="fa-IR" sz="2200" b="1" dirty="0" err="1" smtClean="0">
                <a:solidFill>
                  <a:srgbClr val="002060"/>
                </a:solidFill>
                <a:cs typeface="B Compset" pitchFamily="2" charset="-78"/>
              </a:rPr>
              <a:t>مخصص</a:t>
            </a:r>
            <a:r>
              <a:rPr lang="fa-IR" sz="2200" b="1" dirty="0" smtClean="0">
                <a:solidFill>
                  <a:srgbClr val="002060"/>
                </a:solidFill>
                <a:cs typeface="B Compset" pitchFamily="2" charset="-78"/>
              </a:rPr>
              <a:t> می دانیم در حقیقت مبین قرآن </a:t>
            </a:r>
            <a:r>
              <a:rPr lang="fa-IR" sz="2200" b="1" dirty="0" err="1" smtClean="0">
                <a:solidFill>
                  <a:srgbClr val="002060"/>
                </a:solidFill>
                <a:cs typeface="B Compset" pitchFamily="2" charset="-78"/>
              </a:rPr>
              <a:t>اند</a:t>
            </a:r>
            <a:r>
              <a:rPr lang="fa-IR" sz="2200" b="1" dirty="0" smtClean="0">
                <a:solidFill>
                  <a:srgbClr val="002060"/>
                </a:solidFill>
                <a:cs typeface="B Compset" pitchFamily="2" charset="-78"/>
              </a:rPr>
              <a:t> و </a:t>
            </a:r>
            <a:r>
              <a:rPr lang="fa-IR" sz="2200" b="1" dirty="0" err="1" smtClean="0">
                <a:solidFill>
                  <a:srgbClr val="002060"/>
                </a:solidFill>
                <a:cs typeface="B Compset" pitchFamily="2" charset="-78"/>
              </a:rPr>
              <a:t>تعارضی</a:t>
            </a:r>
            <a:r>
              <a:rPr lang="fa-IR" sz="2200" b="1" dirty="0" smtClean="0">
                <a:solidFill>
                  <a:srgbClr val="002060"/>
                </a:solidFill>
                <a:cs typeface="B Compset" pitchFamily="2" charset="-78"/>
              </a:rPr>
              <a:t> بین آنها نیست یعنی از اصل , خود آیات قران </a:t>
            </a:r>
            <a:r>
              <a:rPr lang="fa-IR" sz="2200" b="1" dirty="0" err="1" smtClean="0">
                <a:solidFill>
                  <a:srgbClr val="002060"/>
                </a:solidFill>
                <a:cs typeface="B Compset" pitchFamily="2" charset="-78"/>
              </a:rPr>
              <a:t>مضیقند</a:t>
            </a:r>
            <a:r>
              <a:rPr lang="fa-IR" sz="2200" b="1" dirty="0" smtClean="0">
                <a:solidFill>
                  <a:srgbClr val="002060"/>
                </a:solidFill>
                <a:cs typeface="B Compset" pitchFamily="2" charset="-78"/>
              </a:rPr>
              <a:t> و این اخبار فقط </a:t>
            </a:r>
            <a:r>
              <a:rPr lang="fa-IR" sz="2200" b="1" dirty="0" err="1" smtClean="0">
                <a:solidFill>
                  <a:srgbClr val="002060"/>
                </a:solidFill>
                <a:cs typeface="B Compset" pitchFamily="2" charset="-78"/>
              </a:rPr>
              <a:t>انها</a:t>
            </a:r>
            <a:r>
              <a:rPr lang="fa-IR" sz="2200" b="1" dirty="0" smtClean="0">
                <a:solidFill>
                  <a:srgbClr val="002060"/>
                </a:solidFill>
                <a:cs typeface="B Compset" pitchFamily="2" charset="-78"/>
              </a:rPr>
              <a:t> را روشن می کنند</a:t>
            </a:r>
          </a:p>
          <a:p>
            <a:pPr algn="just"/>
            <a:r>
              <a:rPr lang="fa-IR" sz="2200" b="1" dirty="0" smtClean="0">
                <a:solidFill>
                  <a:srgbClr val="FF0000"/>
                </a:solidFill>
                <a:cs typeface="B Compset" pitchFamily="2" charset="-78"/>
              </a:rPr>
              <a:t>نکته : </a:t>
            </a:r>
            <a:r>
              <a:rPr lang="fa-IR" sz="2200" b="1" dirty="0" smtClean="0">
                <a:solidFill>
                  <a:schemeClr val="bg1">
                    <a:lumMod val="90000"/>
                  </a:schemeClr>
                </a:solidFill>
                <a:cs typeface="B Compset" pitchFamily="2" charset="-78"/>
              </a:rPr>
              <a:t>اگر قائل به جواز </a:t>
            </a:r>
            <a:r>
              <a:rPr lang="fa-IR" sz="2200" b="1" dirty="0" smtClean="0">
                <a:solidFill>
                  <a:srgbClr val="002060"/>
                </a:solidFill>
                <a:cs typeface="B Compset" pitchFamily="2" charset="-78"/>
              </a:rPr>
              <a:t>تخصیص هم  شویم اما نمیتوان قائل به نسخ شد لأنّ </a:t>
            </a:r>
            <a:r>
              <a:rPr lang="fa-IR" sz="2200" b="1" dirty="0" smtClean="0">
                <a:solidFill>
                  <a:schemeClr val="bg1">
                    <a:lumMod val="90000"/>
                  </a:schemeClr>
                </a:solidFill>
                <a:cs typeface="B Compset" pitchFamily="2" charset="-78"/>
              </a:rPr>
              <a:t>الکتاب قطعي الثبوت و خبر </a:t>
            </a:r>
            <a:r>
              <a:rPr lang="fa-IR" sz="2200" b="1" dirty="0" smtClean="0">
                <a:solidFill>
                  <a:srgbClr val="002060"/>
                </a:solidFill>
                <a:cs typeface="B Compset" pitchFamily="2" charset="-78"/>
              </a:rPr>
              <a:t>الواحد ظنّي الصدور</a:t>
            </a:r>
          </a:p>
        </p:txBody>
      </p:sp>
    </p:spTree>
  </p:cSld>
  <p:clrMapOvr>
    <a:masterClrMapping/>
  </p:clrMapOvr>
  <p:transition advClick="0">
    <p:dissolve/>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285720" y="142852"/>
            <a:ext cx="8786842" cy="6093976"/>
          </a:xfrm>
          <a:prstGeom prst="rect">
            <a:avLst/>
          </a:prstGeom>
        </p:spPr>
        <p:txBody>
          <a:bodyPr wrap="square">
            <a:spAutoFit/>
          </a:bodyPr>
          <a:lstStyle/>
          <a:p>
            <a:pPr algn="just"/>
            <a:r>
              <a:rPr lang="fa-IR" sz="3000" b="1" dirty="0" smtClean="0">
                <a:cs typeface="B Compset" pitchFamily="2" charset="-78"/>
                <a:hlinkClick r:id="rId2" action="ppaction://hlinksldjump"/>
              </a:rPr>
              <a:t>تعقب استثناء للجمل المتعددة</a:t>
            </a:r>
            <a:endParaRPr lang="fa-IR" sz="3000" b="1" dirty="0" smtClean="0">
              <a:cs typeface="B Compset" pitchFamily="2" charset="-78"/>
            </a:endParaRPr>
          </a:p>
          <a:p>
            <a:pPr algn="just"/>
            <a:r>
              <a:rPr lang="fa-IR" sz="3000" b="1" dirty="0" smtClean="0">
                <a:cs typeface="B Compset" pitchFamily="2" charset="-78"/>
              </a:rPr>
              <a:t>اگر یک استثنایی پس از چند جمله قرار گرفت ان استثنناء به کدامیک از ان جمل بر می گردد مثل(وَ الَّذِينَ يَرْمُونَ المُحْصَناتِ ثُمَّ لَمْ يَأْتُوا بِأَرْبَعَةِ شُهَداء فَاجْلِدُوهُمْ ثَمانينَ جَلْدَة وَ لا تَقْبَلُوا لَهُمْ شَهادة أَبَداً وَ أُولئِکَ هُمُ الفاسِقُون* إِلاّ الّذينَ تابُوا مِنْ بَعْدِ ذلِکَ وَ أَصْلحُوا فانًّ اللهَ غَفُورٌ رَحيم) </a:t>
            </a:r>
          </a:p>
          <a:p>
            <a:pPr algn="just"/>
            <a:r>
              <a:rPr lang="fa-IR" sz="3000" b="1" dirty="0" smtClean="0">
                <a:solidFill>
                  <a:srgbClr val="FFFF00"/>
                </a:solidFill>
                <a:cs typeface="B Compset" pitchFamily="2" charset="-78"/>
              </a:rPr>
              <a:t>در اینجا چند قول وجود دارد :</a:t>
            </a:r>
            <a:endParaRPr lang="en-US" sz="3000" dirty="0" smtClean="0">
              <a:solidFill>
                <a:srgbClr val="FFFF00"/>
              </a:solidFill>
              <a:cs typeface="B Compset" pitchFamily="2" charset="-78"/>
            </a:endParaRPr>
          </a:p>
          <a:p>
            <a:pPr algn="just"/>
            <a:r>
              <a:rPr lang="fa-IR" sz="3000" b="1" dirty="0" smtClean="0">
                <a:cs typeface="B Compset" pitchFamily="2" charset="-78"/>
              </a:rPr>
              <a:t>أ. ظهور الکلام في رجوعه إلي جميع الجمل، لأنّ تخصيصه بالأخيرة فقط بحاجة إلي دليل. </a:t>
            </a:r>
            <a:endParaRPr lang="en-US" sz="3000" dirty="0" smtClean="0">
              <a:cs typeface="B Compset" pitchFamily="2" charset="-78"/>
            </a:endParaRPr>
          </a:p>
          <a:p>
            <a:pPr algn="just"/>
            <a:r>
              <a:rPr lang="fa-IR" sz="3000" b="1" dirty="0" smtClean="0">
                <a:cs typeface="B Compset" pitchFamily="2" charset="-78"/>
              </a:rPr>
              <a:t>ب. ظهور الکلام في رجوع الاستثناء إلي الجملة الأخيرة لکونها أقرب. </a:t>
            </a:r>
            <a:endParaRPr lang="en-US" sz="3000" dirty="0" smtClean="0">
              <a:cs typeface="B Compset" pitchFamily="2" charset="-78"/>
            </a:endParaRPr>
          </a:p>
          <a:p>
            <a:pPr algn="just"/>
            <a:r>
              <a:rPr lang="fa-IR" sz="3000" b="1" dirty="0" smtClean="0">
                <a:cs typeface="B Compset" pitchFamily="2" charset="-78"/>
              </a:rPr>
              <a:t>ج. عدم ظهور الکلام في واحد منهما و إن کان رجوعه إلي الأخيرة متيقّناً علي کلّ حال</a:t>
            </a:r>
          </a:p>
          <a:p>
            <a:pPr algn="just"/>
            <a:r>
              <a:rPr lang="fa-IR" sz="3000" b="1" dirty="0" smtClean="0">
                <a:cs typeface="B Compset" pitchFamily="2" charset="-78"/>
              </a:rPr>
              <a:t>قول حق قول سوم است زیرا تمام دلیلهایی که می اورند ظنی است و نمی تواند ظهوری برای این استثناء درست کند.</a:t>
            </a:r>
            <a:endParaRPr lang="fa-IR" sz="30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4"/>
            <a:ext cx="7786742" cy="6740307"/>
          </a:xfrm>
          <a:prstGeom prst="rect">
            <a:avLst/>
          </a:prstGeom>
        </p:spPr>
        <p:txBody>
          <a:bodyPr wrap="square">
            <a:spAutoFit/>
          </a:bodyPr>
          <a:lstStyle/>
          <a:p>
            <a:pPr algn="just"/>
            <a:r>
              <a:rPr lang="fa-IR" sz="2400" b="1" dirty="0" smtClean="0">
                <a:cs typeface="B Compset" pitchFamily="2" charset="-78"/>
                <a:hlinkClick r:id="rId3" action="ppaction://hlinksldjump"/>
              </a:rPr>
              <a:t>نسخ و تخصیص</a:t>
            </a:r>
            <a:endParaRPr lang="fa-IR" sz="2400" b="1" dirty="0" smtClean="0">
              <a:cs typeface="B Compset" pitchFamily="2" charset="-78"/>
            </a:endParaRPr>
          </a:p>
          <a:p>
            <a:pPr algn="just"/>
            <a:r>
              <a:rPr lang="fa-IR" sz="2400" b="1" dirty="0" smtClean="0">
                <a:cs typeface="B Compset" pitchFamily="2" charset="-78"/>
              </a:rPr>
              <a:t>نسخ در لغت به معناى نقل , نسخه بردارى, ازاله و از بين بردن مى باشد. و در اصطلاح به برداشتن حکم ثابت در شريعت , به سبب پايان يافتن مدت زمان آن حکم و انتفاى مصلحت و ملاک آن گفته مى شود.</a:t>
            </a:r>
          </a:p>
          <a:p>
            <a:pPr algn="just"/>
            <a:r>
              <a:rPr lang="fa-IR" sz="2400" b="1" dirty="0" smtClean="0">
                <a:solidFill>
                  <a:srgbClr val="FF0000"/>
                </a:solidFill>
                <a:cs typeface="B Compset" pitchFamily="2" charset="-78"/>
              </a:rPr>
              <a:t>مواردى از وقوع نسخ در قرآن عبارتند از: </a:t>
            </a:r>
          </a:p>
          <a:p>
            <a:pPr algn="just"/>
            <a:r>
              <a:rPr lang="fa-IR" sz="2400" b="1" dirty="0" smtClean="0">
                <a:cs typeface="B Compset" pitchFamily="2" charset="-78"/>
              </a:rPr>
              <a:t> 1ـ نسخ حکمِ جهت قبله از بيت المقدس به سوى کعبه.</a:t>
            </a:r>
          </a:p>
          <a:p>
            <a:pPr algn="just"/>
            <a:r>
              <a:rPr lang="fa-IR" sz="2400" b="1" dirty="0" smtClean="0">
                <a:cs typeface="B Compset" pitchFamily="2" charset="-78"/>
              </a:rPr>
              <a:t> 2ـ نسخ وجوب تصدق قبل از نجوا با پيامبر (ص).</a:t>
            </a:r>
          </a:p>
          <a:p>
            <a:pPr algn="just"/>
            <a:r>
              <a:rPr lang="fa-IR" sz="2400" b="1" dirty="0" smtClean="0">
                <a:cs typeface="B Compset" pitchFamily="2" charset="-78"/>
              </a:rPr>
              <a:t> 3ـ نسخ عده وفات از يک سال به چهار ماه و ده روز.</a:t>
            </a:r>
          </a:p>
          <a:p>
            <a:pPr algn="just"/>
            <a:r>
              <a:rPr lang="fa-IR" sz="2400" b="1" dirty="0" smtClean="0">
                <a:solidFill>
                  <a:srgbClr val="FF0000"/>
                </a:solidFill>
                <a:cs typeface="B Compset" pitchFamily="2" charset="-78"/>
              </a:rPr>
              <a:t>برخى از تفاوت هاى نسخ و تخصيص: </a:t>
            </a:r>
          </a:p>
          <a:p>
            <a:pPr algn="just"/>
            <a:r>
              <a:rPr lang="fa-IR" sz="2400" b="1" dirty="0" smtClean="0">
                <a:cs typeface="B Compset" pitchFamily="2" charset="-78"/>
              </a:rPr>
              <a:t> 1ـ نسخ به معناى رفع حکم است, ولى تخصيص, حصر حکم مى باشد .</a:t>
            </a:r>
          </a:p>
          <a:p>
            <a:pPr algn="just"/>
            <a:r>
              <a:rPr lang="fa-IR" sz="2400" b="1" dirty="0" smtClean="0">
                <a:cs typeface="B Compset" pitchFamily="2" charset="-78"/>
              </a:rPr>
              <a:t> 2ـ دليل ناسخ هميشه بايد پس از دليل منسوخ صادر شده باشد, ولى دليل مخصص مى تواند قبل و يا بعد از دليل عام و يا همراه آن بيايد.</a:t>
            </a:r>
          </a:p>
          <a:p>
            <a:pPr algn="just"/>
            <a:r>
              <a:rPr lang="fa-IR" sz="2400" b="1" dirty="0" smtClean="0">
                <a:cs typeface="B Compset" pitchFamily="2" charset="-78"/>
              </a:rPr>
              <a:t> 3ـ نسخ جز به امر و نهى تحقق نمى يابد, ولى تخصيص در اخبار و غير آن نيز راه دارد, ـ مراد از اخبار در اين جا خبر در مقابل انشاء است ـ </a:t>
            </a:r>
          </a:p>
          <a:p>
            <a:pPr algn="just"/>
            <a:r>
              <a:rPr lang="fa-IR" sz="2400" b="1" dirty="0" smtClean="0">
                <a:cs typeface="B Compset" pitchFamily="2" charset="-78"/>
              </a:rPr>
              <a:t> 4ـ نسخ, دليل منسوخ را از اعتبار ساقط مى کند, ولى تخصيص, دليل عام را از حجيت ( در بخش تخصيص نخورده ) ساقط نمى کند.</a:t>
            </a:r>
          </a:p>
          <a:p>
            <a:pPr algn="just"/>
            <a:r>
              <a:rPr lang="fa-IR" sz="2400" b="1" dirty="0" smtClean="0">
                <a:cs typeface="B Compset" pitchFamily="2" charset="-78"/>
              </a:rPr>
              <a:t> 5ـ نسخ ممکن است حکم منسوخ را به کلى از ميان ببرد, ولى تخصيص, حکم عام را به کلى از ميان نمى برد.</a:t>
            </a:r>
            <a:endParaRPr lang="fa-IR" sz="24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s>
            <a:gs pos="100000">
              <a:srgbClr val="003366">
                <a:gamma/>
                <a:shade val="46275"/>
                <a:invGamma/>
              </a:srgb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71438" y="142852"/>
            <a:ext cx="9001156" cy="6863417"/>
          </a:xfrm>
          <a:prstGeom prst="rect">
            <a:avLst/>
          </a:prstGeom>
        </p:spPr>
        <p:txBody>
          <a:bodyPr wrap="square">
            <a:spAutoFit/>
          </a:bodyPr>
          <a:lstStyle/>
          <a:p>
            <a:pPr algn="just"/>
            <a:r>
              <a:rPr lang="fa-IR" sz="2200" b="1" dirty="0" smtClean="0">
                <a:cs typeface="B Compset" pitchFamily="2" charset="-78"/>
                <a:hlinkClick r:id="rId3" action="ppaction://hlinksldjump"/>
              </a:rPr>
              <a:t>تعریف مطلق و مقید</a:t>
            </a:r>
            <a:endParaRPr lang="fa-IR" sz="2200" b="1" dirty="0" smtClean="0">
              <a:cs typeface="B Compset" pitchFamily="2" charset="-78"/>
            </a:endParaRPr>
          </a:p>
          <a:p>
            <a:pPr algn="just"/>
            <a:r>
              <a:rPr lang="fa-IR" sz="2200" b="1" dirty="0" smtClean="0">
                <a:cs typeface="B Compset" pitchFamily="2" charset="-78"/>
              </a:rPr>
              <a:t>مطلق در لغت , به معناى رها شده , مرسل و چيزى است که قيد ندارد .</a:t>
            </a:r>
          </a:p>
          <a:p>
            <a:pPr algn="just"/>
            <a:r>
              <a:rPr lang="fa-IR" sz="2200" b="1" dirty="0" smtClean="0">
                <a:cs typeface="B Compset" pitchFamily="2" charset="-78"/>
              </a:rPr>
              <a:t> در اصطلاح اصول هر گاه لفظى بر معنايى شايع دلالت کند که شامل تمام افراد ماهيت مى شود, آن را مطلق مى گويند.</a:t>
            </a:r>
          </a:p>
          <a:p>
            <a:pPr algn="just"/>
            <a:r>
              <a:rPr lang="fa-IR" sz="2200" b="1" dirty="0" smtClean="0">
                <a:solidFill>
                  <a:srgbClr val="FFFF00"/>
                </a:solidFill>
                <a:cs typeface="B Compset" pitchFamily="2" charset="-78"/>
              </a:rPr>
              <a:t>نکته الف : </a:t>
            </a:r>
            <a:r>
              <a:rPr lang="fa-IR" sz="2200" b="1" dirty="0" smtClean="0">
                <a:cs typeface="B Compset" pitchFamily="2" charset="-78"/>
              </a:rPr>
              <a:t>ظاهر تعریف لغوی این است که اطلاق و تقیید مختص لفظ است اما اصولی که از لفظ می خواهد حکم  را اثبات کند مرادش از مطلق این است که معنا, تمامَ الموضوع للحکم باشد بلا حیثیة اخری فالرقبة في «أعتق رقبة» مطلق لکونها تمام الموضوع للحکم و تخالفه رقبة في قولنا «أعتق رقبة مؤمنة» فهي مقيّدة بالإيمان لعدم کونها تمام الموضوع .</a:t>
            </a:r>
          </a:p>
          <a:p>
            <a:pPr algn="just"/>
            <a:r>
              <a:rPr lang="fa-IR" sz="2200" b="1" dirty="0" smtClean="0">
                <a:solidFill>
                  <a:srgbClr val="FFFF00"/>
                </a:solidFill>
                <a:cs typeface="B Compset" pitchFamily="2" charset="-78"/>
              </a:rPr>
              <a:t>نکته ب : </a:t>
            </a:r>
            <a:r>
              <a:rPr lang="fa-IR" sz="2200" b="1" dirty="0" smtClean="0">
                <a:cs typeface="B Compset" pitchFamily="2" charset="-78"/>
              </a:rPr>
              <a:t>همانطور که اطلاق افرادی داریم اطلاق احوالی هم داریم زیرا </a:t>
            </a:r>
            <a:r>
              <a:rPr lang="fa-IR" sz="2200" b="1" dirty="0" err="1" smtClean="0">
                <a:cs typeface="B Compset" pitchFamily="2" charset="-78"/>
              </a:rPr>
              <a:t>مطلق</a:t>
            </a:r>
            <a:r>
              <a:rPr lang="fa-IR" sz="2200" b="1" dirty="0" smtClean="0">
                <a:cs typeface="B Compset" pitchFamily="2" charset="-78"/>
              </a:rPr>
              <a:t> </a:t>
            </a:r>
            <a:r>
              <a:rPr lang="fa-IR" sz="2200" b="1" dirty="0" err="1" smtClean="0">
                <a:cs typeface="B Compset" pitchFamily="2" charset="-78"/>
              </a:rPr>
              <a:t>يمکن</a:t>
            </a:r>
            <a:r>
              <a:rPr lang="fa-IR" sz="2200" b="1" dirty="0" smtClean="0">
                <a:cs typeface="B Compset" pitchFamily="2" charset="-78"/>
              </a:rPr>
              <a:t> أن يکون جزئياً حقيقياً و مرسلاً عن التقيد بحالة خاصة فزيد مطلق در أکرم زيداً لأنّه تمام الموضوع للوجوب و مرسل عن القيد .</a:t>
            </a:r>
          </a:p>
          <a:p>
            <a:pPr algn="just"/>
            <a:r>
              <a:rPr lang="fa-IR" sz="2200" b="1" dirty="0" smtClean="0">
                <a:solidFill>
                  <a:srgbClr val="FFFF00"/>
                </a:solidFill>
                <a:cs typeface="B Compset" pitchFamily="2" charset="-78"/>
              </a:rPr>
              <a:t>نکته ج : </a:t>
            </a:r>
            <a:r>
              <a:rPr lang="fa-IR" sz="2200" b="1" dirty="0" smtClean="0">
                <a:cs typeface="B Compset" pitchFamily="2" charset="-78"/>
              </a:rPr>
              <a:t>إنّ الإطلاق و التقييد من الأُمور الإضافية لذا موضوع می تواند از یک جهت مطلق و از جهت دیگر مقید باشد.</a:t>
            </a:r>
          </a:p>
          <a:p>
            <a:pPr algn="just"/>
            <a:r>
              <a:rPr lang="fa-IR" sz="2200" b="1" dirty="0" smtClean="0">
                <a:solidFill>
                  <a:srgbClr val="FFFF00"/>
                </a:solidFill>
                <a:cs typeface="B Compset" pitchFamily="2" charset="-78"/>
              </a:rPr>
              <a:t>نکته د : </a:t>
            </a:r>
            <a:r>
              <a:rPr lang="fa-IR" sz="2200" b="1" dirty="0" smtClean="0">
                <a:cs typeface="B Compset" pitchFamily="2" charset="-78"/>
              </a:rPr>
              <a:t>از تعریف مشهور بر می اید که اطلاق را مدلول لفظ می دانند و حال اینکه عقل حکم می کند اگر مولا در مقام بیان بود و قرینه بر خلاف نیاورد متعلق حکمش تمام الموضوع للحکم است.</a:t>
            </a:r>
          </a:p>
          <a:p>
            <a:pPr algn="just"/>
            <a:r>
              <a:rPr lang="fa-IR" sz="2200" b="1" dirty="0" smtClean="0">
                <a:solidFill>
                  <a:srgbClr val="FFFF00"/>
                </a:solidFill>
                <a:cs typeface="B Compset" pitchFamily="2" charset="-78"/>
              </a:rPr>
              <a:t>نکته ه : </a:t>
            </a:r>
            <a:r>
              <a:rPr lang="fa-IR" sz="2200" b="1" dirty="0" err="1" smtClean="0">
                <a:cs typeface="B Compset" pitchFamily="2" charset="-78"/>
              </a:rPr>
              <a:t>حقيقة</a:t>
            </a:r>
            <a:r>
              <a:rPr lang="fa-IR" sz="2200" b="1" dirty="0" smtClean="0">
                <a:cs typeface="B Compset" pitchFamily="2" charset="-78"/>
              </a:rPr>
              <a:t> الإطلاق دائرة مدار کون اللفظ تمام الموضوع من دون اشتراط أن يکون الموضوع اسم الجنس أو النکرة أو معرفاً باللام  پس بحث از الفاظ </a:t>
            </a:r>
            <a:r>
              <a:rPr lang="fa-IR" sz="2200" b="1" dirty="0" err="1" smtClean="0">
                <a:cs typeface="B Compset" pitchFamily="2" charset="-78"/>
              </a:rPr>
              <a:t>مطلق</a:t>
            </a:r>
            <a:r>
              <a:rPr lang="fa-IR" sz="2200" b="1" dirty="0" smtClean="0">
                <a:cs typeface="B Compset" pitchFamily="2" charset="-78"/>
              </a:rPr>
              <a:t> , لغو می شود بخلاف کسی که شیوع را در اطلاق شرط می داند چنین کسی باید </a:t>
            </a:r>
            <a:r>
              <a:rPr lang="fa-IR" sz="2200" b="1" dirty="0" err="1" smtClean="0">
                <a:cs typeface="B Compset" pitchFamily="2" charset="-78"/>
              </a:rPr>
              <a:t>الفاظی</a:t>
            </a:r>
            <a:r>
              <a:rPr lang="fa-IR" sz="2200" b="1" dirty="0" smtClean="0">
                <a:cs typeface="B Compset" pitchFamily="2" charset="-78"/>
              </a:rPr>
              <a:t> که دال بر جمع </a:t>
            </a:r>
            <a:r>
              <a:rPr lang="fa-IR" sz="2200" b="1" dirty="0" err="1" smtClean="0">
                <a:cs typeface="B Compset" pitchFamily="2" charset="-78"/>
              </a:rPr>
              <a:t>القیود</a:t>
            </a:r>
            <a:r>
              <a:rPr lang="fa-IR" sz="2200" b="1" dirty="0" smtClean="0">
                <a:cs typeface="B Compset" pitchFamily="2" charset="-78"/>
              </a:rPr>
              <a:t> هستند را بیان کند اما ما که قائل به </a:t>
            </a:r>
            <a:r>
              <a:rPr lang="fa-IR" sz="2200" b="1" dirty="0" err="1" smtClean="0">
                <a:cs typeface="B Compset" pitchFamily="2" charset="-78"/>
              </a:rPr>
              <a:t>رفض</a:t>
            </a:r>
            <a:r>
              <a:rPr lang="fa-IR" sz="2200" b="1" dirty="0" smtClean="0">
                <a:cs typeface="B Compset" pitchFamily="2" charset="-78"/>
              </a:rPr>
              <a:t> </a:t>
            </a:r>
            <a:r>
              <a:rPr lang="fa-IR" sz="2200" b="1" dirty="0" err="1" smtClean="0">
                <a:cs typeface="B Compset" pitchFamily="2" charset="-78"/>
              </a:rPr>
              <a:t>القیود</a:t>
            </a:r>
            <a:r>
              <a:rPr lang="fa-IR" sz="2200" b="1" dirty="0" smtClean="0">
                <a:cs typeface="B Compset" pitchFamily="2" charset="-78"/>
              </a:rPr>
              <a:t> بودن </a:t>
            </a:r>
            <a:r>
              <a:rPr lang="fa-IR" sz="2200" b="1" dirty="0" err="1" smtClean="0">
                <a:cs typeface="B Compset" pitchFamily="2" charset="-78"/>
              </a:rPr>
              <a:t>مطلق</a:t>
            </a:r>
            <a:r>
              <a:rPr lang="fa-IR" sz="2200" b="1" dirty="0" smtClean="0">
                <a:cs typeface="B Compset" pitchFamily="2" charset="-78"/>
              </a:rPr>
              <a:t> هستیم صرف تمام </a:t>
            </a:r>
            <a:r>
              <a:rPr lang="fa-IR" sz="2200" b="1" dirty="0" err="1" smtClean="0">
                <a:cs typeface="B Compset" pitchFamily="2" charset="-78"/>
              </a:rPr>
              <a:t>الموضوع</a:t>
            </a:r>
            <a:r>
              <a:rPr lang="fa-IR" sz="2200" b="1" dirty="0" smtClean="0">
                <a:cs typeface="B Compset" pitchFamily="2" charset="-78"/>
              </a:rPr>
              <a:t> بودن معنا برایمان کفایت می کند.</a:t>
            </a:r>
          </a:p>
          <a:p>
            <a:pPr algn="just"/>
            <a:endParaRPr lang="fa-IR" sz="2200" b="1" dirty="0" smtClean="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71414"/>
            <a:ext cx="8858279" cy="6801862"/>
          </a:xfrm>
          <a:prstGeom prst="rect">
            <a:avLst/>
          </a:prstGeom>
        </p:spPr>
        <p:txBody>
          <a:bodyPr wrap="square">
            <a:spAutoFit/>
          </a:bodyPr>
          <a:lstStyle/>
          <a:p>
            <a:pPr algn="just"/>
            <a:r>
              <a:rPr lang="fa-IR" sz="2000" b="1" dirty="0" smtClean="0">
                <a:cs typeface="B Compset" pitchFamily="2" charset="-78"/>
                <a:hlinkClick r:id="rId3" action="ppaction://hlinksldjump"/>
              </a:rPr>
              <a:t>ألفاظ مطلق</a:t>
            </a:r>
            <a:endParaRPr lang="fa-IR" sz="2000" b="1" dirty="0" smtClean="0">
              <a:cs typeface="B Compset" pitchFamily="2" charset="-78"/>
            </a:endParaRPr>
          </a:p>
          <a:p>
            <a:pPr algn="just"/>
            <a:r>
              <a:rPr lang="fa-IR" sz="2000" b="1" dirty="0" smtClean="0">
                <a:cs typeface="B Compset" pitchFamily="2" charset="-78"/>
              </a:rPr>
              <a:t>اسم جنس لفظى است که وضع شده براى دلالت بر ماهيت با قطع نظر از افراد و مصاديق مانند کلمه " رجل</a:t>
            </a:r>
          </a:p>
          <a:p>
            <a:pPr algn="just"/>
            <a:r>
              <a:rPr lang="fa-IR" sz="2000" b="1" dirty="0" smtClean="0">
                <a:solidFill>
                  <a:srgbClr val="FF0000"/>
                </a:solidFill>
                <a:cs typeface="B Compset" pitchFamily="2" charset="-78"/>
              </a:rPr>
              <a:t>1 ـ اسم جنس مانند: رجل , شجر</a:t>
            </a:r>
          </a:p>
          <a:p>
            <a:pPr algn="just"/>
            <a:r>
              <a:rPr lang="fa-IR" sz="2000" b="1" dirty="0" smtClean="0">
                <a:cs typeface="B Compset" pitchFamily="2" charset="-78"/>
              </a:rPr>
              <a:t>قبل از سلطان العلماء قائل بودند که مطلق مثل اسم جنس موضوع للماهية بقيد الإطلاق و السريان اما سلطان و ما بعد از او قائل شدند که موضوع له اسم جنس , ماهيت " بماهى هى" است ; يعنى داراى هيچ گونه قيد و شرطى نيست که مشهور آن را لا بشرط مقسمى مى دانند .</a:t>
            </a:r>
          </a:p>
          <a:p>
            <a:pPr algn="just"/>
            <a:r>
              <a:rPr lang="fa-IR" sz="2000" b="1" dirty="0" smtClean="0">
                <a:solidFill>
                  <a:srgbClr val="FF0000"/>
                </a:solidFill>
                <a:cs typeface="B Compset" pitchFamily="2" charset="-78"/>
              </a:rPr>
              <a:t> 2 ـ علم جنس مانند: اسامه , ثعاله</a:t>
            </a:r>
          </a:p>
          <a:p>
            <a:pPr algn="just"/>
            <a:r>
              <a:rPr lang="fa-IR" sz="2000" b="1" dirty="0" smtClean="0">
                <a:cs typeface="B Compset" pitchFamily="2" charset="-78"/>
              </a:rPr>
              <a:t>اسم جنس معرفه نيست اما عَلَم جنس , در حکم معرفه است و احکام معرفه بر آن ترتب پيدا مى کند . </a:t>
            </a:r>
          </a:p>
          <a:p>
            <a:pPr algn="just"/>
            <a:r>
              <a:rPr lang="fa-IR" sz="2000" b="1" dirty="0" smtClean="0">
                <a:solidFill>
                  <a:srgbClr val="FF0000"/>
                </a:solidFill>
                <a:cs typeface="B Compset" pitchFamily="2" charset="-78"/>
              </a:rPr>
              <a:t> 3 ـ اسم نکره مثل: اسد , رجل </a:t>
            </a:r>
          </a:p>
          <a:p>
            <a:pPr algn="just"/>
            <a:r>
              <a:rPr lang="fa-IR" sz="2000" b="1" dirty="0" smtClean="0">
                <a:cs typeface="B Compset" pitchFamily="2" charset="-78"/>
              </a:rPr>
              <a:t>نکره اسم جنسى است که تنوين نکره به خود مى گيرد و بر فردى غير معين از جنس خودش, دلالت مى کند . </a:t>
            </a:r>
          </a:p>
          <a:p>
            <a:pPr algn="just"/>
            <a:r>
              <a:rPr lang="fa-IR" sz="2000" b="1" dirty="0" smtClean="0">
                <a:cs typeface="B Compset" pitchFamily="2" charset="-78"/>
              </a:rPr>
              <a:t>در </a:t>
            </a:r>
            <a:r>
              <a:rPr lang="fa-IR" sz="2000" b="1" dirty="0" smtClean="0">
                <a:solidFill>
                  <a:srgbClr val="FF0000"/>
                </a:solidFill>
                <a:cs typeface="B Compset" pitchFamily="2" charset="-78"/>
              </a:rPr>
              <a:t>حقیقت اسم نکره </a:t>
            </a:r>
            <a:r>
              <a:rPr lang="fa-IR" sz="2000" b="1" dirty="0" smtClean="0">
                <a:cs typeface="B Compset" pitchFamily="2" charset="-78"/>
              </a:rPr>
              <a:t>اختلاف است :</a:t>
            </a:r>
          </a:p>
          <a:p>
            <a:pPr algn="just"/>
            <a:r>
              <a:rPr lang="fa-IR" sz="2000" b="1" dirty="0" smtClean="0">
                <a:cs typeface="B Compset" pitchFamily="2" charset="-78"/>
              </a:rPr>
              <a:t>الف : اسم نکره بر فرد مردد دلالت مى نمايد , "جئنى برجل" يعنى "جئنى بهذا الرجل او ذاک ”</a:t>
            </a:r>
          </a:p>
          <a:p>
            <a:pPr algn="just"/>
            <a:r>
              <a:rPr lang="fa-IR" sz="2000" b="1" dirty="0" smtClean="0">
                <a:cs typeface="B Compset" pitchFamily="2" charset="-78"/>
              </a:rPr>
              <a:t>اما این نظر باطل است زیرا ممتثل یقینا فرد متعین است اما مامور به , فرد مردد .</a:t>
            </a:r>
          </a:p>
          <a:p>
            <a:pPr algn="just"/>
            <a:r>
              <a:rPr lang="fa-IR" sz="2000" b="1" dirty="0" smtClean="0">
                <a:cs typeface="B Compset" pitchFamily="2" charset="-78"/>
              </a:rPr>
              <a:t>ب : اسم نکره دلالت بر معناى کلى مى کند اما به سبب تنوين, بر فرد خاص منطبق مى گردد از باب تعدد دال و مدلول</a:t>
            </a:r>
          </a:p>
          <a:p>
            <a:pPr algn="just"/>
            <a:r>
              <a:rPr lang="fa-IR" sz="2000" b="1" dirty="0" smtClean="0">
                <a:solidFill>
                  <a:srgbClr val="FF0000"/>
                </a:solidFill>
                <a:cs typeface="B Compset" pitchFamily="2" charset="-78"/>
              </a:rPr>
              <a:t> 4 ـ مفرد محلّى بلام جنس مثل: العالم</a:t>
            </a:r>
          </a:p>
          <a:p>
            <a:pPr algn="just"/>
            <a:r>
              <a:rPr lang="fa-IR" sz="2000" b="1" dirty="0" smtClean="0">
                <a:cs typeface="B Compset" pitchFamily="2" charset="-78"/>
              </a:rPr>
              <a:t>مفرد محلى به لام که يکى از الفاظ مطلق مى باشد به معناى ماهيتى است که بر آن الف و لام جنس وارد </a:t>
            </a:r>
            <a:r>
              <a:rPr lang="fa-IR" sz="2000" b="1" dirty="0" err="1" smtClean="0">
                <a:cs typeface="B Compset" pitchFamily="2" charset="-78"/>
              </a:rPr>
              <a:t>مى</a:t>
            </a:r>
            <a:r>
              <a:rPr lang="fa-IR" sz="2000" b="1" dirty="0" smtClean="0">
                <a:cs typeface="B Compset" pitchFamily="2" charset="-78"/>
              </a:rPr>
              <a:t> شود  فرق اسم جنس و مفرد محلى به لام اين است که در اسم جنس لحاظ تميز و تشخصِ وجود ندارد, مثل: "انسان" اما در مفرد محلى به لام , ماهيت به وصف تميز و تشخصِ از غير، لحاظ مى گردد . </a:t>
            </a:r>
          </a:p>
          <a:p>
            <a:pPr algn="just"/>
            <a:endParaRPr lang="fa-IR" sz="2000" b="1" dirty="0" smtClean="0">
              <a:cs typeface="B Compset" pitchFamily="2" charset="-78"/>
            </a:endParaRPr>
          </a:p>
          <a:p>
            <a:pPr algn="just"/>
            <a:endParaRPr lang="fa-IR" sz="20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124754"/>
          </a:xfrm>
          <a:prstGeom prst="rect">
            <a:avLst/>
          </a:prstGeom>
        </p:spPr>
        <p:txBody>
          <a:bodyPr wrap="square">
            <a:spAutoFit/>
          </a:bodyPr>
          <a:lstStyle/>
          <a:p>
            <a:pPr algn="just"/>
            <a:r>
              <a:rPr lang="fa-IR" sz="2800" b="1" dirty="0" smtClean="0">
                <a:cs typeface="B Compset" pitchFamily="2" charset="-78"/>
                <a:hlinkClick r:id="rId2" action="ppaction://hlinksldjump"/>
              </a:rPr>
              <a:t>عدم مجازیت تقیید</a:t>
            </a:r>
            <a:endParaRPr lang="fa-IR" sz="2800" b="1" dirty="0" smtClean="0">
              <a:cs typeface="B Compset" pitchFamily="2" charset="-78"/>
            </a:endParaRPr>
          </a:p>
          <a:p>
            <a:pPr algn="just"/>
            <a:r>
              <a:rPr lang="fa-IR" sz="2800" b="1" dirty="0" smtClean="0">
                <a:cs typeface="B Compset" pitchFamily="2" charset="-78"/>
              </a:rPr>
              <a:t>در این که ایا تقیید مطلق موجب مجازیت مطلق می شود یا نه اختلاف است :</a:t>
            </a:r>
          </a:p>
          <a:p>
            <a:pPr algn="just"/>
            <a:r>
              <a:rPr lang="fa-IR" sz="2800" b="1" dirty="0" smtClean="0">
                <a:solidFill>
                  <a:srgbClr val="FFFF00"/>
                </a:solidFill>
                <a:cs typeface="B Compset" pitchFamily="2" charset="-78"/>
              </a:rPr>
              <a:t>1- مجازیت مطلقا </a:t>
            </a:r>
            <a:r>
              <a:rPr lang="fa-IR" sz="2800" b="1" dirty="0" smtClean="0">
                <a:cs typeface="B Compset" pitchFamily="2" charset="-78"/>
              </a:rPr>
              <a:t>(چه قید , متصل باشد چه منفصل)</a:t>
            </a:r>
          </a:p>
          <a:p>
            <a:pPr algn="just"/>
            <a:r>
              <a:rPr lang="fa-IR" sz="2800" b="1" dirty="0" smtClean="0">
                <a:cs typeface="B Compset" pitchFamily="2" charset="-78"/>
              </a:rPr>
              <a:t>لان مقوّم الإطلاق هو الشيوع و السريان و با تقیید , این شیوع از بین می رود فهی المجاز.</a:t>
            </a:r>
          </a:p>
          <a:p>
            <a:pPr algn="just"/>
            <a:r>
              <a:rPr lang="fa-IR" sz="2800" b="1" dirty="0" smtClean="0">
                <a:solidFill>
                  <a:srgbClr val="FFFF00"/>
                </a:solidFill>
                <a:cs typeface="B Compset" pitchFamily="2" charset="-78"/>
              </a:rPr>
              <a:t>2- حقیقت مطلقا </a:t>
            </a:r>
            <a:r>
              <a:rPr lang="fa-IR" sz="2800" b="1" dirty="0" smtClean="0">
                <a:cs typeface="B Compset" pitchFamily="2" charset="-78"/>
              </a:rPr>
              <a:t>(چه قید , متصل باشد چه منفصل)</a:t>
            </a:r>
          </a:p>
          <a:p>
            <a:pPr algn="just"/>
            <a:r>
              <a:rPr lang="fa-IR" sz="2800" b="1" dirty="0" smtClean="0">
                <a:cs typeface="B Compset" pitchFamily="2" charset="-78"/>
              </a:rPr>
              <a:t>این قول که مختار سلطان العلماء است می گوید مطلق , موضوع للحقيقة المعرّاة من کلّ قيد حتي الشيوع و السريان لذا با تقیید هیچ تصرفی در اطلاقش </a:t>
            </a:r>
            <a:r>
              <a:rPr lang="fa-IR" sz="2800" b="1" dirty="0" err="1" smtClean="0">
                <a:cs typeface="B Compset" pitchFamily="2" charset="-78"/>
              </a:rPr>
              <a:t>نمی</a:t>
            </a:r>
            <a:r>
              <a:rPr lang="fa-IR" sz="2800" b="1" dirty="0" smtClean="0">
                <a:cs typeface="B Compset" pitchFamily="2" charset="-78"/>
              </a:rPr>
              <a:t> شود و فقط مراد جدی </a:t>
            </a:r>
            <a:r>
              <a:rPr lang="fa-IR" sz="2800" b="1" dirty="0" err="1" smtClean="0">
                <a:cs typeface="B Compset" pitchFamily="2" charset="-78"/>
              </a:rPr>
              <a:t>مولاست</a:t>
            </a:r>
            <a:r>
              <a:rPr lang="fa-IR" sz="2800" b="1" dirty="0" smtClean="0">
                <a:cs typeface="B Compset" pitchFamily="2" charset="-78"/>
              </a:rPr>
              <a:t> که </a:t>
            </a:r>
            <a:r>
              <a:rPr lang="fa-IR" sz="2800" b="1" dirty="0" err="1" smtClean="0">
                <a:cs typeface="B Compset" pitchFamily="2" charset="-78"/>
              </a:rPr>
              <a:t>تقیید</a:t>
            </a:r>
            <a:r>
              <a:rPr lang="fa-IR" sz="2800" b="1" dirty="0" smtClean="0">
                <a:cs typeface="B Compset" pitchFamily="2" charset="-78"/>
              </a:rPr>
              <a:t> می خورد.</a:t>
            </a:r>
          </a:p>
          <a:p>
            <a:pPr algn="just"/>
            <a:r>
              <a:rPr lang="fa-IR" sz="2800" b="1" dirty="0" smtClean="0">
                <a:solidFill>
                  <a:srgbClr val="FFFF00"/>
                </a:solidFill>
                <a:cs typeface="B Compset" pitchFamily="2" charset="-78"/>
              </a:rPr>
              <a:t>قول مختار</a:t>
            </a:r>
          </a:p>
          <a:p>
            <a:pPr algn="just"/>
            <a:r>
              <a:rPr lang="fa-IR" sz="2800" b="1" dirty="0" smtClean="0">
                <a:cs typeface="B Compset" pitchFamily="2" charset="-78"/>
              </a:rPr>
              <a:t>به نظر ما چه اطلاق را شیوع و سریان بگیریم چه ماهیت من حیث هی هی , تقیید , موجب مجاز نمی شود زیرا از باب تعدد دال و مدلول , هر یک از الفاظ مطلق و مقید در معنای خودشان استعمال شده اند و تقیید به یک قید موجب استعمال در غیر موضوع له نمی شود.</a:t>
            </a:r>
          </a:p>
        </p:txBody>
      </p:sp>
    </p:spTree>
  </p:cSld>
  <p:clrMapOvr>
    <a:masterClrMapping/>
  </p:clrMapOvr>
  <p:transition advClick="0">
    <p:dissolve/>
  </p:transition>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71538" y="1000108"/>
            <a:ext cx="7858180" cy="5847755"/>
          </a:xfrm>
          <a:prstGeom prst="rect">
            <a:avLst/>
          </a:prstGeom>
        </p:spPr>
        <p:txBody>
          <a:bodyPr wrap="square">
            <a:spAutoFit/>
          </a:bodyPr>
          <a:lstStyle/>
          <a:p>
            <a:pPr algn="just"/>
            <a:r>
              <a:rPr lang="fa-IR" sz="2200" b="1" dirty="0" smtClean="0">
                <a:solidFill>
                  <a:srgbClr val="002060"/>
                </a:solidFill>
                <a:cs typeface="B Compset" pitchFamily="2" charset="-78"/>
                <a:hlinkClick r:id="rId4" action="ppaction://hlinksldjump"/>
              </a:rPr>
              <a:t>مقدمات حکمت</a:t>
            </a:r>
            <a:endParaRPr lang="fa-IR" sz="2200" b="1" dirty="0" smtClean="0">
              <a:solidFill>
                <a:srgbClr val="002060"/>
              </a:solidFill>
              <a:cs typeface="B Compset" pitchFamily="2" charset="-78"/>
            </a:endParaRPr>
          </a:p>
          <a:p>
            <a:pPr algn="just"/>
            <a:r>
              <a:rPr lang="fa-IR" sz="2200" b="1" dirty="0" smtClean="0">
                <a:solidFill>
                  <a:srgbClr val="002060"/>
                </a:solidFill>
                <a:cs typeface="B Compset" pitchFamily="2" charset="-78"/>
              </a:rPr>
              <a:t>از آن جا که الفاظ مطلق براى "ماهيت مهمله" ( لابشرط مقسمى ) وضع شده اند و نه براى "ماهيت مطلقه به قيد اطلاق" (لابشرط قسمى), درنتيجه اطلاق و ارسال در موضوع له داخل نيست . از اين رو, براى اثبات اطلاق به قرينه نياز است چه قرينه خاص باشد يا عام , قرينه خاص , يا حالى است يا مقالى , قرينه عام قرينه اى است که براى اثبات اطلاق در جميع مطلقات قابل استفاده است که به آن " مقدمات حکمت " گويند . </a:t>
            </a:r>
          </a:p>
          <a:p>
            <a:pPr algn="just"/>
            <a:r>
              <a:rPr lang="fa-IR" sz="2200" b="1" dirty="0" smtClean="0">
                <a:solidFill>
                  <a:srgbClr val="FF0000"/>
                </a:solidFill>
                <a:cs typeface="B Compset" pitchFamily="2" charset="-78"/>
              </a:rPr>
              <a:t>مقدمات حکمت عبارت اند از: </a:t>
            </a:r>
          </a:p>
          <a:p>
            <a:pPr algn="just"/>
            <a:r>
              <a:rPr lang="fa-IR" sz="2200" b="1" dirty="0" smtClean="0">
                <a:solidFill>
                  <a:srgbClr val="FF0000"/>
                </a:solidFill>
                <a:cs typeface="B Compset" pitchFamily="2" charset="-78"/>
              </a:rPr>
              <a:t> 1 ـ </a:t>
            </a:r>
            <a:r>
              <a:rPr lang="fa-IR" sz="2200" b="1" dirty="0" smtClean="0">
                <a:solidFill>
                  <a:srgbClr val="002060"/>
                </a:solidFill>
                <a:cs typeface="B Compset" pitchFamily="2" charset="-78"/>
              </a:rPr>
              <a:t>متکلم در مقام بيان تمام مراد خود باشد و قصد اهمال , يا اجمال گويى و هزل را نداشته و غافل نيز نباشد.</a:t>
            </a:r>
          </a:p>
          <a:p>
            <a:pPr algn="just"/>
            <a:r>
              <a:rPr lang="fa-IR" sz="2200" b="1" dirty="0" smtClean="0">
                <a:solidFill>
                  <a:srgbClr val="FF0000"/>
                </a:solidFill>
                <a:cs typeface="B Compset" pitchFamily="2" charset="-78"/>
              </a:rPr>
              <a:t>2 ـ </a:t>
            </a:r>
            <a:r>
              <a:rPr lang="fa-IR" sz="2200" b="1" dirty="0" smtClean="0">
                <a:solidFill>
                  <a:srgbClr val="002060"/>
                </a:solidFill>
                <a:cs typeface="B Compset" pitchFamily="2" charset="-78"/>
              </a:rPr>
              <a:t>قرينه اى ـ متصله يا منفصله ـ دال بر تقييد در کلام نباشد , زيرا اگر قرينه متصل باشد; مانند: " اعتق رقبة مؤمنة " از ظهور کلام در اطلاق پيش گيري مى کند. و اگر قرينه منفصله باشد, اگر چه مانع انعقاد ظهور کلام نيست , اما حجيت آن را از بين مى برد مثل قوله سبحانه: (فَکُلُوا مِمّا أَمْسَکْنَ عَلَيْکُمْ وَ اذْکُرُوا اسْمَ اللهِ عَلَيْهِ وَ اتَّقُوا الله إِنَّ اللهَ سَريعُ الحِساب)</a:t>
            </a:r>
          </a:p>
          <a:p>
            <a:pPr algn="just"/>
            <a:r>
              <a:rPr lang="fa-IR" sz="2200" b="1" dirty="0" smtClean="0">
                <a:solidFill>
                  <a:srgbClr val="002060"/>
                </a:solidFill>
                <a:cs typeface="B Compset" pitchFamily="2" charset="-78"/>
              </a:rPr>
              <a:t>در اینجا چون مولا در مقام بیان حلیت صید سگ است می توان به اطلاقش تمسک کنیم و بگوییم صید حلال است اگر چه قبل از رسیدن صیاد , بمیرد اما برای اثبات نجاست موضع دندان گرفتن سگ نمی توان به این کریمه تمسک کرد چون در مقام بیان ان نیست.</a:t>
            </a:r>
          </a:p>
        </p:txBody>
      </p:sp>
      <p:sp>
        <p:nvSpPr>
          <p:cNvPr id="3" name="Left Arrow 2">
            <a:hlinkClick r:id="rId5" action="ppaction://hlinksldjump"/>
          </p:cNvPr>
          <p:cNvSpPr/>
          <p:nvPr/>
        </p:nvSpPr>
        <p:spPr bwMode="auto">
          <a:xfrm>
            <a:off x="71406" y="6215082"/>
            <a:ext cx="857256" cy="642918"/>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5" name="Rectangle 4"/>
          <p:cNvSpPr/>
          <p:nvPr/>
        </p:nvSpPr>
        <p:spPr>
          <a:xfrm>
            <a:off x="285720" y="857794"/>
            <a:ext cx="8643966" cy="4401205"/>
          </a:xfrm>
          <a:prstGeom prst="rect">
            <a:avLst/>
          </a:prstGeom>
        </p:spPr>
        <p:txBody>
          <a:bodyPr wrap="square">
            <a:spAutoFit/>
          </a:bodyPr>
          <a:lstStyle/>
          <a:p>
            <a:pPr algn="just"/>
            <a:r>
              <a:rPr lang="fa-IR" sz="2800" b="1" dirty="0" smtClean="0">
                <a:solidFill>
                  <a:srgbClr val="FFFF00"/>
                </a:solidFill>
                <a:cs typeface="B Compset" pitchFamily="2" charset="-78"/>
              </a:rPr>
              <a:t>3 ـ </a:t>
            </a:r>
            <a:r>
              <a:rPr lang="fa-IR" sz="2800" b="1" dirty="0" smtClean="0">
                <a:cs typeface="B Compset" pitchFamily="2" charset="-78"/>
              </a:rPr>
              <a:t>قدر متيقن در مقام تخاطب وجود نداشته باشد . اين مقدمه را صاحب " کفاية الاصول" بيان کرده است .</a:t>
            </a:r>
          </a:p>
          <a:p>
            <a:pPr algn="just"/>
            <a:r>
              <a:rPr lang="fa-IR" sz="2800" b="1" dirty="0" smtClean="0">
                <a:cs typeface="B Compset" pitchFamily="2" charset="-78"/>
              </a:rPr>
              <a:t> و منظور از قدر متيقن در مقام تخاطب آن است که گاه بين مخاطب و متکلم از مصداق معينى سخن به ميان آمده و سپس به طور مطلق امر مى کند , مانند اين که مولا با عبدش درباره فوايد و منافع گوشت گوسفند سخن مى گويد و پس از مدتى به شوق آمده و مى گويد: " اشتر اللحم " . اين جا اگر چه مطلق گفته, ولى قدر متيقن در مقام محاوره, همان گوشت گوسفند است.</a:t>
            </a:r>
          </a:p>
          <a:p>
            <a:pPr algn="just"/>
            <a:r>
              <a:rPr lang="fa-IR" sz="2800" b="1" dirty="0" smtClean="0">
                <a:solidFill>
                  <a:srgbClr val="FFFF00"/>
                </a:solidFill>
                <a:cs typeface="B Compset" pitchFamily="2" charset="-78"/>
              </a:rPr>
              <a:t>مقتضای اصل :</a:t>
            </a:r>
          </a:p>
          <a:p>
            <a:pPr algn="just"/>
            <a:r>
              <a:rPr lang="fa-IR" sz="2800" b="1" dirty="0" smtClean="0">
                <a:cs typeface="B Compset" pitchFamily="2" charset="-78"/>
              </a:rPr>
              <a:t>اگر شک کردیم که متکلم در مقام بیان است یا نه , اصل عقلایی بر این است که هر متکلمی در مقام بیان مرادش است .</a:t>
            </a:r>
            <a:endParaRPr lang="fa-IR" sz="2800" dirty="0">
              <a:cs typeface="B Compset" pitchFamily="2" charset="-78"/>
            </a:endParaRPr>
          </a:p>
        </p:txBody>
      </p:sp>
      <p:sp>
        <p:nvSpPr>
          <p:cNvPr id="6" name="Right Arrow 5">
            <a:hlinkClick r:id="rId2" action="ppaction://hlinksldjump"/>
          </p:cNvPr>
          <p:cNvSpPr/>
          <p:nvPr/>
        </p:nvSpPr>
        <p:spPr bwMode="auto">
          <a:xfrm>
            <a:off x="8143900" y="142852"/>
            <a:ext cx="857224" cy="642942"/>
          </a:xfrm>
          <a:prstGeom prst="rightArrow">
            <a:avLst>
              <a:gd name="adj1" fmla="val 50000"/>
              <a:gd name="adj2" fmla="val 47812"/>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قبل</a:t>
            </a:r>
          </a:p>
        </p:txBody>
      </p:sp>
    </p:spTree>
  </p:cSld>
  <p:clrMapOvr>
    <a:masterClrMapping/>
  </p:clrMapOvr>
  <p:transition advClick="0">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99">
                <a:gamma/>
                <a:shade val="46275"/>
                <a:invGamma/>
              </a:srgbClr>
            </a:gs>
            <a:gs pos="100000">
              <a:srgbClr val="333399"/>
            </a:gs>
          </a:gsLst>
          <a:lin ang="2700000" scaled="1"/>
        </a:gradFill>
        <a:effectLst/>
      </p:bgPr>
    </p:bg>
    <p:spTree>
      <p:nvGrpSpPr>
        <p:cNvPr id="1" name=""/>
        <p:cNvGrpSpPr/>
        <p:nvPr/>
      </p:nvGrpSpPr>
      <p:grpSpPr>
        <a:xfrm>
          <a:off x="0" y="0"/>
          <a:ext cx="0" cy="0"/>
          <a:chOff x="0" y="0"/>
          <a:chExt cx="0" cy="0"/>
        </a:xfrm>
      </p:grpSpPr>
      <p:grpSp>
        <p:nvGrpSpPr>
          <p:cNvPr id="2" name="Group 5"/>
          <p:cNvGrpSpPr>
            <a:grpSpLocks/>
          </p:cNvGrpSpPr>
          <p:nvPr/>
        </p:nvGrpSpPr>
        <p:grpSpPr bwMode="auto">
          <a:xfrm>
            <a:off x="5803924" y="1752600"/>
            <a:ext cx="3340077" cy="2747970"/>
            <a:chOff x="2057" y="862"/>
            <a:chExt cx="1549" cy="1351"/>
          </a:xfrm>
        </p:grpSpPr>
        <p:sp>
          <p:nvSpPr>
            <p:cNvPr id="167942" name="AutoShape 6"/>
            <p:cNvSpPr>
              <a:spLocks noChangeArrowheads="1"/>
            </p:cNvSpPr>
            <p:nvPr/>
          </p:nvSpPr>
          <p:spPr bwMode="gray">
            <a:xfrm>
              <a:off x="2070" y="885"/>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fa-IR"/>
            </a:p>
          </p:txBody>
        </p:sp>
        <p:sp>
          <p:nvSpPr>
            <p:cNvPr id="167943" name="AutoShape 7"/>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fa-IR"/>
            </a:p>
          </p:txBody>
        </p:sp>
        <p:sp>
          <p:nvSpPr>
            <p:cNvPr id="167944" name="AutoShape 8"/>
            <p:cNvSpPr>
              <a:spLocks noChangeArrowheads="1"/>
            </p:cNvSpPr>
            <p:nvPr/>
          </p:nvSpPr>
          <p:spPr bwMode="gray">
            <a:xfrm>
              <a:off x="2147" y="942"/>
              <a:ext cx="1350" cy="1168"/>
            </a:xfrm>
            <a:prstGeom prst="hexagon">
              <a:avLst>
                <a:gd name="adj" fmla="val 28896"/>
                <a:gd name="vf" fmla="val 115470"/>
              </a:avLst>
            </a:prstGeom>
            <a:gradFill rotWithShape="1">
              <a:gsLst>
                <a:gs pos="0">
                  <a:srgbClr val="7262EC"/>
                </a:gs>
                <a:gs pos="100000">
                  <a:srgbClr val="2614AA"/>
                </a:gs>
              </a:gsLst>
              <a:lin ang="2700000" scaled="1"/>
            </a:gradFill>
            <a:ln w="9525">
              <a:solidFill>
                <a:schemeClr val="tx1"/>
              </a:solidFill>
              <a:miter lim="800000"/>
              <a:headEnd/>
              <a:tailEnd/>
            </a:ln>
            <a:effectLst/>
          </p:spPr>
          <p:txBody>
            <a:bodyPr wrap="none" anchor="ctr"/>
            <a:lstStyle/>
            <a:p>
              <a:endParaRPr lang="fa-IR"/>
            </a:p>
          </p:txBody>
        </p:sp>
      </p:grpSp>
      <p:grpSp>
        <p:nvGrpSpPr>
          <p:cNvPr id="3" name="Group 9"/>
          <p:cNvGrpSpPr>
            <a:grpSpLocks/>
          </p:cNvGrpSpPr>
          <p:nvPr/>
        </p:nvGrpSpPr>
        <p:grpSpPr bwMode="auto">
          <a:xfrm>
            <a:off x="1089017" y="2147892"/>
            <a:ext cx="2125663" cy="1852612"/>
            <a:chOff x="1110" y="2656"/>
            <a:chExt cx="1549" cy="1351"/>
          </a:xfrm>
        </p:grpSpPr>
        <p:sp>
          <p:nvSpPr>
            <p:cNvPr id="167946" name="AutoShape 10"/>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fa-IR"/>
            </a:p>
          </p:txBody>
        </p:sp>
        <p:sp>
          <p:nvSpPr>
            <p:cNvPr id="167947" name="AutoShape 11"/>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fa-IR"/>
            </a:p>
          </p:txBody>
        </p:sp>
        <p:sp>
          <p:nvSpPr>
            <p:cNvPr id="167948" name="AutoShape 12"/>
            <p:cNvSpPr>
              <a:spLocks noChangeArrowheads="1"/>
            </p:cNvSpPr>
            <p:nvPr/>
          </p:nvSpPr>
          <p:spPr bwMode="gray">
            <a:xfrm>
              <a:off x="1200" y="2736"/>
              <a:ext cx="1350" cy="1168"/>
            </a:xfrm>
            <a:prstGeom prst="hexagon">
              <a:avLst>
                <a:gd name="adj" fmla="val 28896"/>
                <a:gd name="vf" fmla="val 115470"/>
              </a:avLst>
            </a:prstGeom>
            <a:gradFill rotWithShape="1">
              <a:gsLst>
                <a:gs pos="0">
                  <a:srgbClr val="24B443"/>
                </a:gs>
                <a:gs pos="100000">
                  <a:srgbClr val="115D16"/>
                </a:gs>
              </a:gsLst>
              <a:lin ang="2700000" scaled="1"/>
            </a:gradFill>
            <a:ln w="9525">
              <a:solidFill>
                <a:schemeClr val="tx1"/>
              </a:solidFill>
              <a:miter lim="800000"/>
              <a:headEnd/>
              <a:tailEnd/>
            </a:ln>
            <a:effectLst/>
          </p:spPr>
          <p:txBody>
            <a:bodyPr wrap="none" anchor="ctr"/>
            <a:lstStyle/>
            <a:p>
              <a:endParaRPr lang="fa-IR"/>
            </a:p>
          </p:txBody>
        </p:sp>
      </p:grpSp>
      <p:sp>
        <p:nvSpPr>
          <p:cNvPr id="167953" name="Text Box 17"/>
          <p:cNvSpPr txBox="1">
            <a:spLocks noChangeArrowheads="1"/>
          </p:cNvSpPr>
          <p:nvPr/>
        </p:nvSpPr>
        <p:spPr bwMode="gray">
          <a:xfrm>
            <a:off x="6290929" y="1928802"/>
            <a:ext cx="2138726" cy="2123658"/>
          </a:xfrm>
          <a:prstGeom prst="rect">
            <a:avLst/>
          </a:prstGeom>
          <a:noFill/>
          <a:ln w="9525" algn="ctr">
            <a:noFill/>
            <a:miter lim="800000"/>
            <a:headEnd/>
            <a:tailEnd/>
          </a:ln>
          <a:effectLst/>
        </p:spPr>
        <p:txBody>
          <a:bodyPr wrap="none">
            <a:spAutoFit/>
          </a:bodyPr>
          <a:lstStyle/>
          <a:p>
            <a:r>
              <a:rPr lang="fa-IR" sz="4400" b="1" dirty="0" smtClean="0">
                <a:solidFill>
                  <a:srgbClr val="FFFFFF"/>
                </a:solidFill>
                <a:cs typeface="B Titr" pitchFamily="2" charset="-78"/>
              </a:rPr>
              <a:t>      </a:t>
            </a:r>
            <a:r>
              <a:rPr lang="fa-IR" sz="2400" b="1" dirty="0" smtClean="0">
                <a:solidFill>
                  <a:srgbClr val="FFFFFF"/>
                </a:solidFill>
                <a:cs typeface="B Titr" pitchFamily="2" charset="-78"/>
              </a:rPr>
              <a:t>(8) </a:t>
            </a:r>
          </a:p>
          <a:p>
            <a:pPr algn="just"/>
            <a:r>
              <a:rPr lang="fa-IR" sz="4400" b="1" dirty="0" smtClean="0">
                <a:solidFill>
                  <a:srgbClr val="FFFFFF"/>
                </a:solidFill>
                <a:cs typeface="B Titr" pitchFamily="2" charset="-78"/>
                <a:hlinkClick r:id="rId2" action="ppaction://hlinksldjump"/>
              </a:rPr>
              <a:t>امر بالامر </a:t>
            </a:r>
          </a:p>
          <a:p>
            <a:pPr algn="just"/>
            <a:r>
              <a:rPr lang="fa-IR" sz="4400" b="1" dirty="0" smtClean="0">
                <a:solidFill>
                  <a:srgbClr val="FFFFFF"/>
                </a:solidFill>
                <a:cs typeface="B Titr" pitchFamily="2" charset="-78"/>
                <a:hlinkClick r:id="rId2" action="ppaction://hlinksldjump"/>
              </a:rPr>
              <a:t>    امرٌ</a:t>
            </a:r>
            <a:endParaRPr lang="en-US" sz="2800" dirty="0">
              <a:solidFill>
                <a:srgbClr val="FFFFFF"/>
              </a:solidFill>
              <a:cs typeface="B Titr" pitchFamily="2" charset="-78"/>
            </a:endParaRPr>
          </a:p>
        </p:txBody>
      </p:sp>
      <p:sp>
        <p:nvSpPr>
          <p:cNvPr id="167954" name="Text Box 18"/>
          <p:cNvSpPr txBox="1">
            <a:spLocks noChangeArrowheads="1"/>
          </p:cNvSpPr>
          <p:nvPr/>
        </p:nvSpPr>
        <p:spPr bwMode="gray">
          <a:xfrm>
            <a:off x="1580622" y="2442986"/>
            <a:ext cx="1005403" cy="1200329"/>
          </a:xfrm>
          <a:prstGeom prst="rect">
            <a:avLst/>
          </a:prstGeom>
          <a:noFill/>
          <a:ln w="9525" algn="ctr">
            <a:noFill/>
            <a:miter lim="800000"/>
            <a:headEnd/>
            <a:tailEnd/>
          </a:ln>
          <a:effectLst/>
        </p:spPr>
        <p:txBody>
          <a:bodyPr wrap="none">
            <a:spAutoFit/>
          </a:bodyPr>
          <a:lstStyle/>
          <a:p>
            <a:r>
              <a:rPr lang="fa-IR" sz="3600" b="1" dirty="0" smtClean="0">
                <a:solidFill>
                  <a:srgbClr val="FFFFFF"/>
                </a:solidFill>
                <a:cs typeface="B Titr" pitchFamily="2" charset="-78"/>
                <a:hlinkClick r:id="rId3" action="ppaction://hlinksldjump"/>
              </a:rPr>
              <a:t>ثمره </a:t>
            </a:r>
          </a:p>
          <a:p>
            <a:r>
              <a:rPr lang="fa-IR" sz="3600" b="1" dirty="0" smtClean="0">
                <a:solidFill>
                  <a:srgbClr val="FFFFFF"/>
                </a:solidFill>
                <a:cs typeface="B Titr" pitchFamily="2" charset="-78"/>
                <a:hlinkClick r:id="rId3" action="ppaction://hlinksldjump"/>
              </a:rPr>
              <a:t>بحث</a:t>
            </a:r>
            <a:endParaRPr lang="en-US" sz="2000" dirty="0">
              <a:solidFill>
                <a:srgbClr val="FFFFFF"/>
              </a:solidFill>
              <a:cs typeface="B Titr" pitchFamily="2" charset="-78"/>
            </a:endParaRPr>
          </a:p>
        </p:txBody>
      </p:sp>
      <p:sp>
        <p:nvSpPr>
          <p:cNvPr id="22" name="AutoShape 8"/>
          <p:cNvSpPr>
            <a:spLocks noChangeArrowheads="1"/>
          </p:cNvSpPr>
          <p:nvPr/>
        </p:nvSpPr>
        <p:spPr bwMode="gray">
          <a:xfrm rot="5400000">
            <a:off x="4006715" y="2112783"/>
            <a:ext cx="1095685" cy="1965376"/>
          </a:xfrm>
          <a:prstGeom prst="downArrow">
            <a:avLst>
              <a:gd name="adj1" fmla="val 38889"/>
              <a:gd name="adj2" fmla="val 50519"/>
            </a:avLst>
          </a:prstGeom>
          <a:solidFill>
            <a:srgbClr val="66CCFF"/>
          </a:solidFill>
          <a:ln w="9525">
            <a:noFill/>
            <a:miter lim="800000"/>
            <a:headEnd/>
            <a:tailEnd/>
          </a:ln>
          <a:effectLst/>
        </p:spPr>
        <p:txBody>
          <a:bodyPr wrap="none" anchor="ctr"/>
          <a:lstStyle/>
          <a:p>
            <a:endParaRPr lang="fa-IR"/>
          </a:p>
        </p:txBody>
      </p:sp>
      <p:sp>
        <p:nvSpPr>
          <p:cNvPr id="13" name="Action Button: Return 12">
            <a:hlinkClick r:id="rId4" action="ppaction://hlinksldjump" highlightClick="1"/>
          </p:cNvPr>
          <p:cNvSpPr/>
          <p:nvPr/>
        </p:nvSpPr>
        <p:spPr bwMode="auto">
          <a:xfrm>
            <a:off x="7858148" y="2285992"/>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style.rotation</p:attrName>
                                        </p:attrNameLst>
                                      </p:cBhvr>
                                      <p:tavLst>
                                        <p:tav tm="0">
                                          <p:val>
                                            <p:fltVal val="720"/>
                                          </p:val>
                                        </p:tav>
                                        <p:tav tm="100000">
                                          <p:val>
                                            <p:fltVal val="0"/>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 calcmode="lin" valueType="num">
                                      <p:cBhvr>
                                        <p:cTn id="16" dur="2000" fill="hold"/>
                                        <p:tgtEl>
                                          <p:spTgt spid="3"/>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167953"/>
                                        </p:tgtEl>
                                        <p:attrNameLst>
                                          <p:attrName>style.visibility</p:attrName>
                                        </p:attrNameLst>
                                      </p:cBhvr>
                                      <p:to>
                                        <p:strVal val="visible"/>
                                      </p:to>
                                    </p:set>
                                    <p:animEffect transition="in" filter="fade">
                                      <p:cBhvr>
                                        <p:cTn id="19" dur="2000"/>
                                        <p:tgtEl>
                                          <p:spTgt spid="167953"/>
                                        </p:tgtEl>
                                      </p:cBhvr>
                                    </p:animEffect>
                                    <p:anim calcmode="lin" valueType="num">
                                      <p:cBhvr>
                                        <p:cTn id="20" dur="2000" fill="hold"/>
                                        <p:tgtEl>
                                          <p:spTgt spid="167953"/>
                                        </p:tgtEl>
                                        <p:attrNameLst>
                                          <p:attrName>style.rotation</p:attrName>
                                        </p:attrNameLst>
                                      </p:cBhvr>
                                      <p:tavLst>
                                        <p:tav tm="0">
                                          <p:val>
                                            <p:fltVal val="720"/>
                                          </p:val>
                                        </p:tav>
                                        <p:tav tm="100000">
                                          <p:val>
                                            <p:fltVal val="0"/>
                                          </p:val>
                                        </p:tav>
                                      </p:tavLst>
                                    </p:anim>
                                    <p:anim calcmode="lin" valueType="num">
                                      <p:cBhvr>
                                        <p:cTn id="21" dur="2000" fill="hold"/>
                                        <p:tgtEl>
                                          <p:spTgt spid="167953"/>
                                        </p:tgtEl>
                                        <p:attrNameLst>
                                          <p:attrName>ppt_h</p:attrName>
                                        </p:attrNameLst>
                                      </p:cBhvr>
                                      <p:tavLst>
                                        <p:tav tm="0">
                                          <p:val>
                                            <p:fltVal val="0"/>
                                          </p:val>
                                        </p:tav>
                                        <p:tav tm="100000">
                                          <p:val>
                                            <p:strVal val="#ppt_h"/>
                                          </p:val>
                                        </p:tav>
                                      </p:tavLst>
                                    </p:anim>
                                    <p:anim calcmode="lin" valueType="num">
                                      <p:cBhvr>
                                        <p:cTn id="22" dur="2000" fill="hold"/>
                                        <p:tgtEl>
                                          <p:spTgt spid="167953"/>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0"/>
                                  </p:stCondLst>
                                  <p:childTnLst>
                                    <p:set>
                                      <p:cBhvr>
                                        <p:cTn id="24" dur="1" fill="hold">
                                          <p:stCondLst>
                                            <p:cond delay="0"/>
                                          </p:stCondLst>
                                        </p:cTn>
                                        <p:tgtEl>
                                          <p:spTgt spid="167954"/>
                                        </p:tgtEl>
                                        <p:attrNameLst>
                                          <p:attrName>style.visibility</p:attrName>
                                        </p:attrNameLst>
                                      </p:cBhvr>
                                      <p:to>
                                        <p:strVal val="visible"/>
                                      </p:to>
                                    </p:set>
                                    <p:animEffect transition="in" filter="fade">
                                      <p:cBhvr>
                                        <p:cTn id="25" dur="2000"/>
                                        <p:tgtEl>
                                          <p:spTgt spid="167954"/>
                                        </p:tgtEl>
                                      </p:cBhvr>
                                    </p:animEffect>
                                    <p:anim calcmode="lin" valueType="num">
                                      <p:cBhvr>
                                        <p:cTn id="26" dur="2000" fill="hold"/>
                                        <p:tgtEl>
                                          <p:spTgt spid="167954"/>
                                        </p:tgtEl>
                                        <p:attrNameLst>
                                          <p:attrName>style.rotation</p:attrName>
                                        </p:attrNameLst>
                                      </p:cBhvr>
                                      <p:tavLst>
                                        <p:tav tm="0">
                                          <p:val>
                                            <p:fltVal val="720"/>
                                          </p:val>
                                        </p:tav>
                                        <p:tav tm="100000">
                                          <p:val>
                                            <p:fltVal val="0"/>
                                          </p:val>
                                        </p:tav>
                                      </p:tavLst>
                                    </p:anim>
                                    <p:anim calcmode="lin" valueType="num">
                                      <p:cBhvr>
                                        <p:cTn id="27" dur="2000" fill="hold"/>
                                        <p:tgtEl>
                                          <p:spTgt spid="167954"/>
                                        </p:tgtEl>
                                        <p:attrNameLst>
                                          <p:attrName>ppt_h</p:attrName>
                                        </p:attrNameLst>
                                      </p:cBhvr>
                                      <p:tavLst>
                                        <p:tav tm="0">
                                          <p:val>
                                            <p:fltVal val="0"/>
                                          </p:val>
                                        </p:tav>
                                        <p:tav tm="100000">
                                          <p:val>
                                            <p:strVal val="#ppt_h"/>
                                          </p:val>
                                        </p:tav>
                                      </p:tavLst>
                                    </p:anim>
                                    <p:anim calcmode="lin" valueType="num">
                                      <p:cBhvr>
                                        <p:cTn id="28" dur="2000" fill="hold"/>
                                        <p:tgtEl>
                                          <p:spTgt spid="167954"/>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2000"/>
                                        <p:tgtEl>
                                          <p:spTgt spid="22"/>
                                        </p:tgtEl>
                                      </p:cBhvr>
                                    </p:animEffect>
                                    <p:anim calcmode="lin" valueType="num">
                                      <p:cBhvr>
                                        <p:cTn id="32" dur="2000" fill="hold"/>
                                        <p:tgtEl>
                                          <p:spTgt spid="22"/>
                                        </p:tgtEl>
                                        <p:attrNameLst>
                                          <p:attrName>style.rotation</p:attrName>
                                        </p:attrNameLst>
                                      </p:cBhvr>
                                      <p:tavLst>
                                        <p:tav tm="0">
                                          <p:val>
                                            <p:fltVal val="720"/>
                                          </p:val>
                                        </p:tav>
                                        <p:tav tm="100000">
                                          <p:val>
                                            <p:fltVal val="0"/>
                                          </p:val>
                                        </p:tav>
                                      </p:tavLst>
                                    </p:anim>
                                    <p:anim calcmode="lin" valueType="num">
                                      <p:cBhvr>
                                        <p:cTn id="33" dur="2000" fill="hold"/>
                                        <p:tgtEl>
                                          <p:spTgt spid="22"/>
                                        </p:tgtEl>
                                        <p:attrNameLst>
                                          <p:attrName>ppt_h</p:attrName>
                                        </p:attrNameLst>
                                      </p:cBhvr>
                                      <p:tavLst>
                                        <p:tav tm="0">
                                          <p:val>
                                            <p:fltVal val="0"/>
                                          </p:val>
                                        </p:tav>
                                        <p:tav tm="100000">
                                          <p:val>
                                            <p:strVal val="#ppt_h"/>
                                          </p:val>
                                        </p:tav>
                                      </p:tavLst>
                                    </p:anim>
                                    <p:anim calcmode="lin" valueType="num">
                                      <p:cBhvr>
                                        <p:cTn id="34" dur="2000" fill="hold"/>
                                        <p:tgtEl>
                                          <p:spTgt spid="22"/>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2000"/>
                                        <p:tgtEl>
                                          <p:spTgt spid="13"/>
                                        </p:tgtEl>
                                      </p:cBhvr>
                                    </p:animEffect>
                                    <p:anim calcmode="lin" valueType="num">
                                      <p:cBhvr>
                                        <p:cTn id="38" dur="2000" fill="hold"/>
                                        <p:tgtEl>
                                          <p:spTgt spid="13"/>
                                        </p:tgtEl>
                                        <p:attrNameLst>
                                          <p:attrName>style.rotation</p:attrName>
                                        </p:attrNameLst>
                                      </p:cBhvr>
                                      <p:tavLst>
                                        <p:tav tm="0">
                                          <p:val>
                                            <p:fltVal val="720"/>
                                          </p:val>
                                        </p:tav>
                                        <p:tav tm="100000">
                                          <p:val>
                                            <p:fltVal val="0"/>
                                          </p:val>
                                        </p:tav>
                                      </p:tavLst>
                                    </p:anim>
                                    <p:anim calcmode="lin" valueType="num">
                                      <p:cBhvr>
                                        <p:cTn id="39" dur="2000" fill="hold"/>
                                        <p:tgtEl>
                                          <p:spTgt spid="13"/>
                                        </p:tgtEl>
                                        <p:attrNameLst>
                                          <p:attrName>ppt_h</p:attrName>
                                        </p:attrNameLst>
                                      </p:cBhvr>
                                      <p:tavLst>
                                        <p:tav tm="0">
                                          <p:val>
                                            <p:fltVal val="0"/>
                                          </p:val>
                                        </p:tav>
                                        <p:tav tm="100000">
                                          <p:val>
                                            <p:strVal val="#ppt_h"/>
                                          </p:val>
                                        </p:tav>
                                      </p:tavLst>
                                    </p:anim>
                                    <p:anim calcmode="lin" valueType="num">
                                      <p:cBhvr>
                                        <p:cTn id="40" dur="2000" fill="hold"/>
                                        <p:tgtEl>
                                          <p:spTgt spid="1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53" grpId="0"/>
      <p:bldP spid="167954" grpId="0"/>
      <p:bldP spid="22" grpId="0" animBg="1"/>
      <p:bldP spid="13" grpId="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142852"/>
            <a:ext cx="7858180" cy="6524863"/>
          </a:xfrm>
          <a:prstGeom prst="rect">
            <a:avLst/>
          </a:prstGeom>
        </p:spPr>
        <p:txBody>
          <a:bodyPr wrap="square">
            <a:spAutoFit/>
          </a:bodyPr>
          <a:lstStyle/>
          <a:p>
            <a:pPr algn="just"/>
            <a:r>
              <a:rPr lang="fa-IR" sz="2200" b="1" dirty="0" smtClean="0">
                <a:solidFill>
                  <a:srgbClr val="002060"/>
                </a:solidFill>
                <a:cs typeface="B Compset" pitchFamily="2" charset="-78"/>
                <a:hlinkClick r:id="rId3" action="ppaction://hlinksldjump"/>
              </a:rPr>
              <a:t>مطلق و مقید متنافی</a:t>
            </a:r>
            <a:endParaRPr lang="fa-IR" sz="2200" b="1" dirty="0" smtClean="0">
              <a:solidFill>
                <a:srgbClr val="002060"/>
              </a:solidFill>
              <a:cs typeface="B Compset" pitchFamily="2" charset="-78"/>
            </a:endParaRPr>
          </a:p>
          <a:p>
            <a:pPr algn="just"/>
            <a:r>
              <a:rPr lang="fa-IR" sz="2200" b="1" dirty="0" smtClean="0">
                <a:solidFill>
                  <a:srgbClr val="002060"/>
                </a:solidFill>
                <a:cs typeface="B Compset" pitchFamily="2" charset="-78"/>
              </a:rPr>
              <a:t>اگر دو حکم مطلق و مقید متنافی داشتیم مثل إذا استيقظت من النوم اشرب لبناً و إذا استيقظت من النوم اشرب لبناً حلواً در اینجا دو راه برای رفع این تنافی وجود دارد :</a:t>
            </a:r>
          </a:p>
          <a:p>
            <a:pPr algn="just"/>
            <a:r>
              <a:rPr lang="fa-IR" sz="2200" b="1" dirty="0" smtClean="0">
                <a:solidFill>
                  <a:srgbClr val="FF0000"/>
                </a:solidFill>
                <a:cs typeface="B Compset" pitchFamily="2" charset="-78"/>
              </a:rPr>
              <a:t>1- حمل مطلق بر مقید </a:t>
            </a:r>
          </a:p>
          <a:p>
            <a:pPr algn="just"/>
            <a:r>
              <a:rPr lang="fa-IR" sz="2200" b="1" dirty="0" smtClean="0">
                <a:solidFill>
                  <a:srgbClr val="002060"/>
                </a:solidFill>
                <a:cs typeface="B Compset" pitchFamily="2" charset="-78"/>
              </a:rPr>
              <a:t>حمل مطلق بر مقيد از طريق دست برداشتن از ظهور مطلق است ـ تا آن جا که با ظهور مقيد , منافات دارد ـ چرا که دلالت مقيد از دلالت مطلق اظهر است و قرينه براى آن محسوب مى گردد و اگر به مقيد عمل شود , در حقيقت به هر دو دليل عمل شده است , اما اگر به مطلق اخذ شود, در حقيقت , دليل مقيد به طور کامل از کار مى افتد. </a:t>
            </a:r>
          </a:p>
          <a:p>
            <a:pPr algn="just"/>
            <a:r>
              <a:rPr lang="fa-IR" sz="2200" b="1" dirty="0" smtClean="0">
                <a:solidFill>
                  <a:srgbClr val="FF0000"/>
                </a:solidFill>
                <a:cs typeface="B Compset" pitchFamily="2" charset="-78"/>
              </a:rPr>
              <a:t>2- حمل مقید بر استحباب</a:t>
            </a:r>
          </a:p>
          <a:p>
            <a:pPr algn="just"/>
            <a:r>
              <a:rPr lang="fa-IR" sz="2200" b="1" dirty="0" smtClean="0">
                <a:solidFill>
                  <a:srgbClr val="002060"/>
                </a:solidFill>
                <a:cs typeface="B Compset" pitchFamily="2" charset="-78"/>
              </a:rPr>
              <a:t>جمع بين دو دليل متعارض ـ يکى مطلق و ديگرى مقيد ـ از طريق رفع يد از ظاهر مقيد و حمل آن بر استحباب است .</a:t>
            </a:r>
          </a:p>
          <a:p>
            <a:pPr algn="just"/>
            <a:r>
              <a:rPr lang="fa-IR" sz="2200" b="1" dirty="0" smtClean="0">
                <a:solidFill>
                  <a:srgbClr val="FF0000"/>
                </a:solidFill>
                <a:cs typeface="B Compset" pitchFamily="2" charset="-78"/>
              </a:rPr>
              <a:t>نکته الف:</a:t>
            </a:r>
          </a:p>
          <a:p>
            <a:pPr algn="just"/>
            <a:r>
              <a:rPr lang="fa-IR" sz="2200" b="1" dirty="0" smtClean="0">
                <a:solidFill>
                  <a:srgbClr val="002060"/>
                </a:solidFill>
                <a:cs typeface="B Compset" pitchFamily="2" charset="-78"/>
              </a:rPr>
              <a:t>رائج در خطابات شرعیه حمل مطلق بر مقید است و ان بدلیل تدریجی نازل شدن شریعت است که خطابات اولیه غالبا مطلق بوده اند و بواسطه خطابات بعدی مراد جدی مولا بیان می شده است.</a:t>
            </a:r>
          </a:p>
          <a:p>
            <a:pPr algn="just"/>
            <a:r>
              <a:rPr lang="fa-IR" sz="2200" b="1" dirty="0" smtClean="0">
                <a:solidFill>
                  <a:srgbClr val="FF0000"/>
                </a:solidFill>
                <a:cs typeface="B Compset" pitchFamily="2" charset="-78"/>
              </a:rPr>
              <a:t>نکته ب : </a:t>
            </a:r>
          </a:p>
          <a:p>
            <a:pPr algn="just"/>
            <a:r>
              <a:rPr lang="fa-IR" sz="2200" b="1" dirty="0" smtClean="0">
                <a:solidFill>
                  <a:srgbClr val="002060"/>
                </a:solidFill>
                <a:cs typeface="B Compset" pitchFamily="2" charset="-78"/>
              </a:rPr>
              <a:t>احراز تنافی بین دو خطاب به احراز وحدت حکم است و الا اگر دو حکم با هم تنافی داشته باشند تنافی بین ان دو معنا پیدا نمی کند کما إذا اختلف سبب الحکمين مثلاً إذا قال: إذا استيقظت من النوم فاشرب لبناً حلواً، و إذا أکلت فاشرب لبناً </a:t>
            </a:r>
            <a:endParaRPr lang="fa-IR" sz="2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6699"/>
            </a:gs>
            <a:gs pos="100000">
              <a:srgbClr val="666699">
                <a:gamma/>
                <a:shade val="46275"/>
                <a:invGamma/>
              </a:srgbClr>
            </a:gs>
          </a:gsLst>
          <a:lin ang="5400000" scaled="1"/>
        </a:gradFill>
        <a:effectLst/>
      </p:bgPr>
    </p:bg>
    <p:spTree>
      <p:nvGrpSpPr>
        <p:cNvPr id="1" name=""/>
        <p:cNvGrpSpPr/>
        <p:nvPr/>
      </p:nvGrpSpPr>
      <p:grpSpPr>
        <a:xfrm>
          <a:off x="0" y="0"/>
          <a:ext cx="0" cy="0"/>
          <a:chOff x="0" y="0"/>
          <a:chExt cx="0" cy="0"/>
        </a:xfrm>
      </p:grpSpPr>
      <p:sp>
        <p:nvSpPr>
          <p:cNvPr id="5" name="Rectangle 4"/>
          <p:cNvSpPr/>
          <p:nvPr/>
        </p:nvSpPr>
        <p:spPr>
          <a:xfrm>
            <a:off x="285720" y="214290"/>
            <a:ext cx="8643998" cy="6555641"/>
          </a:xfrm>
          <a:prstGeom prst="rect">
            <a:avLst/>
          </a:prstGeom>
        </p:spPr>
        <p:txBody>
          <a:bodyPr wrap="square">
            <a:spAutoFit/>
          </a:bodyPr>
          <a:lstStyle/>
          <a:p>
            <a:pPr algn="just"/>
            <a:r>
              <a:rPr lang="fa-IR" sz="2800" b="1" dirty="0" smtClean="0">
                <a:cs typeface="B Compset" pitchFamily="2" charset="-78"/>
                <a:hlinkClick r:id="rId3" action="ppaction://hlinksldjump"/>
              </a:rPr>
              <a:t>مجمل و مبین</a:t>
            </a:r>
            <a:endParaRPr lang="fa-IR" sz="2800" b="1" dirty="0" smtClean="0">
              <a:cs typeface="B Compset" pitchFamily="2" charset="-78"/>
            </a:endParaRPr>
          </a:p>
          <a:p>
            <a:pPr algn="just"/>
            <a:r>
              <a:rPr lang="fa-IR" sz="2800" b="1" dirty="0" smtClean="0">
                <a:cs typeface="B Compset" pitchFamily="2" charset="-78"/>
              </a:rPr>
              <a:t>در اصطلاح, مجمل فعل یا لفظى است که معنا و مراد از آن روشن نبوده و ميان دو يا چند احتمال مردد باشد،</a:t>
            </a:r>
          </a:p>
          <a:p>
            <a:pPr algn="just"/>
            <a:r>
              <a:rPr lang="fa-IR" sz="2800" b="1" dirty="0" smtClean="0">
                <a:cs typeface="B Compset" pitchFamily="2" charset="-78"/>
              </a:rPr>
              <a:t>مانند کلمه " قرء " که در لغت هم به معناى " طهر " است و هم به معناى " حيض "; وقتى که اين لفظ به کار رود و معلوم نباشد کدام معنا منظور گوينده است و قرينه اى نيز براى تعيين در کار نباشد, اين کلمه مجمل خواهد بود. </a:t>
            </a:r>
          </a:p>
          <a:p>
            <a:pPr algn="just"/>
            <a:r>
              <a:rPr lang="fa-IR" sz="2800" b="1" dirty="0" smtClean="0">
                <a:cs typeface="B Compset" pitchFamily="2" charset="-78"/>
              </a:rPr>
              <a:t>یا مثلا اگر امام علیه السلام جلسه استراحت داشت ایا غیر از جواز دلالتی بر وجوب یا استحباب دارد یا نه ؟</a:t>
            </a:r>
          </a:p>
          <a:p>
            <a:pPr algn="just"/>
            <a:r>
              <a:rPr lang="fa-IR" sz="2800" b="1" dirty="0" smtClean="0">
                <a:solidFill>
                  <a:srgbClr val="FFFF00"/>
                </a:solidFill>
                <a:cs typeface="B Compset" pitchFamily="2" charset="-78"/>
              </a:rPr>
              <a:t>اسباب اجمال</a:t>
            </a:r>
          </a:p>
          <a:p>
            <a:pPr algn="just"/>
            <a:r>
              <a:rPr lang="fa-IR" sz="2800" b="1" dirty="0" smtClean="0">
                <a:solidFill>
                  <a:srgbClr val="FFFF00"/>
                </a:solidFill>
                <a:cs typeface="B Compset" pitchFamily="2" charset="-78"/>
              </a:rPr>
              <a:t>1- اجمال مفردات</a:t>
            </a:r>
          </a:p>
          <a:p>
            <a:pPr algn="just"/>
            <a:r>
              <a:rPr lang="fa-IR" sz="2800" b="1" dirty="0" smtClean="0">
                <a:cs typeface="B Compset" pitchFamily="2" charset="-78"/>
              </a:rPr>
              <a:t>مانند (ید) در کریمه (وَ السّارِقُ وَالسّارِقَةُ فَاقْطَعُوا أَيْدِيَهُما) </a:t>
            </a:r>
          </a:p>
          <a:p>
            <a:pPr algn="just"/>
            <a:r>
              <a:rPr lang="fa-IR" sz="2800" b="1" dirty="0" smtClean="0">
                <a:solidFill>
                  <a:srgbClr val="FFFF00"/>
                </a:solidFill>
                <a:cs typeface="B Compset" pitchFamily="2" charset="-78"/>
              </a:rPr>
              <a:t>2- اجمال بخاطر حذف متعلق</a:t>
            </a:r>
          </a:p>
          <a:p>
            <a:pPr algn="just"/>
            <a:r>
              <a:rPr lang="fa-IR" sz="2800" b="1" dirty="0" smtClean="0">
                <a:cs typeface="B Compset" pitchFamily="2" charset="-78"/>
              </a:rPr>
              <a:t>مانند (حَرِّمَتْ عَلَيْکُمُ المَيْتَةُ وَ الدَّمُ .......) که نمی دانیم ایا اکلش حرام است یا بیع یا انتفاعات دیگرش.</a:t>
            </a:r>
            <a:endParaRPr lang="fa-IR" sz="28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52" y="1060954"/>
            <a:ext cx="8643966" cy="4939814"/>
          </a:xfrm>
          <a:prstGeom prst="rect">
            <a:avLst/>
          </a:prstGeom>
        </p:spPr>
        <p:txBody>
          <a:bodyPr wrap="square">
            <a:spAutoFit/>
          </a:bodyPr>
          <a:lstStyle/>
          <a:p>
            <a:pPr algn="just"/>
            <a:r>
              <a:rPr lang="fa-IR" sz="2100" b="1" dirty="0" smtClean="0">
                <a:cs typeface="B Compset" pitchFamily="2" charset="-78"/>
                <a:hlinkClick r:id="rId4" action="ppaction://hlinksldjump"/>
              </a:rPr>
              <a:t>حجج و امارات</a:t>
            </a:r>
            <a:endParaRPr lang="fa-IR" sz="2100" b="1" dirty="0" smtClean="0">
              <a:cs typeface="B Compset" pitchFamily="2" charset="-78"/>
            </a:endParaRPr>
          </a:p>
          <a:p>
            <a:pPr algn="just"/>
            <a:r>
              <a:rPr lang="fa-IR" sz="2100" b="1" dirty="0" smtClean="0">
                <a:cs typeface="B Compset" pitchFamily="2" charset="-78"/>
              </a:rPr>
              <a:t>در اصطلاح اصولى ها , دليل و حجت به چيزى گفته مى شود که قابليت استنباط حکم شرعى از آن وجود دارد ; به بيان ديگر , وسيله اى است که مجتهد را ( وجدانا يا تعبدا ) به حکم واقعى مى رساند . </a:t>
            </a:r>
          </a:p>
          <a:p>
            <a:pPr algn="just"/>
            <a:r>
              <a:rPr lang="fa-IR" sz="2100" b="1" dirty="0" smtClean="0">
                <a:cs typeface="B Compset" pitchFamily="2" charset="-78"/>
              </a:rPr>
              <a:t> اين تعريف شامل ادله قطعى و ظنى معتبر ( امارات ) مى گردد , اما اصول عملى را در بر نمى گيرد ; زيرا اين اصول به منظور تعيين وظيفه عملى مکلف در حالت شک به کار مى روند . </a:t>
            </a:r>
          </a:p>
          <a:p>
            <a:pPr algn="just"/>
            <a:r>
              <a:rPr lang="fa-IR" sz="2100" b="1" dirty="0" smtClean="0">
                <a:cs typeface="B Compset" pitchFamily="2" charset="-78"/>
              </a:rPr>
              <a:t>" امارات " جمع امارة , در لغت به معناى علامت و نشانه است ، و در اصطلاح به معناى طريقى ظنى است که ظن به حکم واقعى را افاده مى نمايد , مانند خبر واحد . اين تعريف , شامل اماره معتبر (مانند خبر واحد ثقه ) و اماره غير معتبر مانند ( قياس ) مى گردد ; اما کاربرد رايج اماره در کلمات اصوليان در اماره معتبر است و آن به معناى طريقى ظنى است که کاشفيت از واقع دارد و شارع آن را براى کشف حکم واقعى اعتبار نموده است.</a:t>
            </a:r>
          </a:p>
          <a:p>
            <a:pPr algn="just"/>
            <a:r>
              <a:rPr lang="fa-IR" sz="2100" b="1" dirty="0" smtClean="0">
                <a:solidFill>
                  <a:srgbClr val="FF0000"/>
                </a:solidFill>
                <a:cs typeface="B Compset" pitchFamily="2" charset="-78"/>
              </a:rPr>
              <a:t>حالات مکلف :</a:t>
            </a:r>
          </a:p>
          <a:p>
            <a:pPr algn="just"/>
            <a:r>
              <a:rPr lang="fa-IR" sz="2100" b="1" dirty="0" smtClean="0">
                <a:cs typeface="B Compset" pitchFamily="2" charset="-78"/>
              </a:rPr>
              <a:t>مکلف ملتفت به حکم شرعی 3 حالت دارد :</a:t>
            </a:r>
          </a:p>
          <a:p>
            <a:pPr algn="just"/>
            <a:r>
              <a:rPr lang="fa-IR" sz="2100" b="1" dirty="0" smtClean="0">
                <a:cs typeface="B Compset" pitchFamily="2" charset="-78"/>
              </a:rPr>
              <a:t>1- قطع به حکم دارد .</a:t>
            </a:r>
          </a:p>
          <a:p>
            <a:pPr algn="just"/>
            <a:r>
              <a:rPr lang="fa-IR" sz="2100" b="1" dirty="0" smtClean="0">
                <a:cs typeface="B Compset" pitchFamily="2" charset="-78"/>
              </a:rPr>
              <a:t>2- ظن به حکم دارد .</a:t>
            </a:r>
          </a:p>
          <a:p>
            <a:pPr algn="just"/>
            <a:r>
              <a:rPr lang="fa-IR" sz="2100" b="1" dirty="0" smtClean="0">
                <a:cs typeface="B Compset" pitchFamily="2" charset="-78"/>
              </a:rPr>
              <a:t>3- شک به حکم دارد .</a:t>
            </a:r>
          </a:p>
        </p:txBody>
      </p:sp>
    </p:spTree>
  </p:cSld>
  <p:clrMapOvr>
    <a:masterClrMapping/>
  </p:clrMapOvr>
  <p:transition advClick="0">
    <p:dissolve/>
  </p:transition>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amma/>
                <a:shade val="46275"/>
                <a:invGamma/>
              </a:srgbClr>
            </a:gs>
            <a:gs pos="100000">
              <a:srgbClr val="003366"/>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142844" y="142852"/>
            <a:ext cx="8929718" cy="4832092"/>
          </a:xfrm>
          <a:prstGeom prst="rect">
            <a:avLst/>
          </a:prstGeom>
        </p:spPr>
        <p:txBody>
          <a:bodyPr wrap="square">
            <a:spAutoFit/>
          </a:bodyPr>
          <a:lstStyle/>
          <a:p>
            <a:pPr algn="just"/>
            <a:r>
              <a:rPr lang="fa-IR" sz="2800" b="1" dirty="0" smtClean="0">
                <a:cs typeface="B Compset" pitchFamily="2" charset="-78"/>
                <a:hlinkClick r:id="rId2" action="ppaction://hlinksldjump"/>
              </a:rPr>
              <a:t>حجيت قطع</a:t>
            </a:r>
            <a:endParaRPr lang="fa-IR" sz="2800" b="1" dirty="0" smtClean="0">
              <a:cs typeface="B Compset" pitchFamily="2" charset="-78"/>
            </a:endParaRPr>
          </a:p>
          <a:p>
            <a:pPr algn="just"/>
            <a:r>
              <a:rPr lang="fa-IR" sz="2800" b="1" dirty="0" smtClean="0">
                <a:cs typeface="B Compset" pitchFamily="2" charset="-78"/>
              </a:rPr>
              <a:t>حجيت قطع , درستى استناد به قطع در استنباط احکام شرعى است که لازمه اش , منجزيت تکليف ـ در صورت مطابقت آن با واقع ـ و معذريت ـ در صورت عدم مطابقت با واقع ـ است . </a:t>
            </a:r>
          </a:p>
          <a:p>
            <a:pPr algn="just"/>
            <a:r>
              <a:rPr lang="fa-IR" sz="2800" b="1" dirty="0" smtClean="0">
                <a:cs typeface="B Compset" pitchFamily="2" charset="-78"/>
              </a:rPr>
              <a:t>مشهور اصوليان , حجيت را ذاتى قطع مى دانند ; برخى حجيّت را از لوازم وجودى قطع مى شمارند. بنا بر هر يک از دو نظريه, حجيت قطع قابل جعل نيست , گرچه برخى حجيت قطع را جعلى دانسته اند . </a:t>
            </a:r>
          </a:p>
          <a:p>
            <a:pPr algn="just"/>
            <a:r>
              <a:rPr lang="fa-IR" sz="2800" b="1" dirty="0" smtClean="0">
                <a:cs typeface="B Compset" pitchFamily="2" charset="-78"/>
              </a:rPr>
              <a:t>دلیل اینکه حجیت قطع ذاتی است این است که اگر ذاتی نباشد یا باید دلیل قطعی بر حجیتش اقامه کرد یا دلیل ظنی ؛ در صورت اول نقل کلام به ان دلیل قطعی می کنیم و هلم جرا فیتسلسل .</a:t>
            </a:r>
          </a:p>
          <a:p>
            <a:pPr algn="just"/>
            <a:r>
              <a:rPr lang="fa-IR" sz="2800" b="1" dirty="0" smtClean="0">
                <a:cs typeface="B Compset" pitchFamily="2" charset="-78"/>
              </a:rPr>
              <a:t>و در صورتت دوم لازمه اش بدحال تر بودن قطع نسبت به ظن است و هو محال.</a:t>
            </a:r>
          </a:p>
        </p:txBody>
      </p:sp>
    </p:spTree>
  </p:cSld>
  <p:clrMapOvr>
    <a:masterClrMapping/>
  </p:clrMapOvr>
  <p:transition advClick="0">
    <p:dissolve/>
  </p:transition>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142876" y="130710"/>
            <a:ext cx="892971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000" b="1" i="0" u="none" strike="noStrike" cap="none" normalizeH="0" baseline="0" dirty="0" smtClean="0">
                <a:ln>
                  <a:noFill/>
                </a:ln>
                <a:solidFill>
                  <a:srgbClr val="002060"/>
                </a:solidFill>
                <a:effectLst/>
                <a:latin typeface="Tahoma" pitchFamily="34" charset="0"/>
                <a:ea typeface="Calibri" pitchFamily="34" charset="0"/>
                <a:cs typeface="B Compset" pitchFamily="2" charset="-78"/>
                <a:hlinkClick r:id="rId2" action="ppaction://hlinksldjump"/>
              </a:rPr>
              <a:t>خصوصیات قطع</a:t>
            </a:r>
            <a:endParaRPr kumimoji="0" lang="fa-IR" sz="20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marL="457200" marR="0" lvl="0" indent="-457200" algn="just" defTabSz="914400" rtl="1" eaLnBrk="1" fontAlgn="base" latinLnBrk="0" hangingPunct="1">
              <a:lnSpc>
                <a:spcPct val="100000"/>
              </a:lnSpc>
              <a:spcBef>
                <a:spcPct val="0"/>
              </a:spcBef>
              <a:spcAft>
                <a:spcPct val="0"/>
              </a:spcAft>
              <a:buClrTx/>
              <a:buSzTx/>
              <a:buFontTx/>
              <a:buAutoNum type="arabicPeriod"/>
              <a:tabLst/>
            </a:pPr>
            <a:r>
              <a:rPr kumimoji="0" lang="fa-IR" sz="2000" b="1" i="0" u="none" strike="noStrike" cap="none" normalizeH="0" baseline="0" dirty="0" smtClean="0">
                <a:ln>
                  <a:noFill/>
                </a:ln>
                <a:solidFill>
                  <a:srgbClr val="FF0000"/>
                </a:solidFill>
                <a:effectLst/>
                <a:latin typeface="Tahoma" pitchFamily="34" charset="0"/>
                <a:ea typeface="Calibri" pitchFamily="34" charset="0"/>
                <a:cs typeface="B Compset" pitchFamily="2" charset="-78"/>
              </a:rPr>
              <a:t>کاشفیت از واقع</a:t>
            </a:r>
          </a:p>
          <a:p>
            <a:r>
              <a:rPr lang="fa-IR" sz="2000" b="1" dirty="0" smtClean="0">
                <a:solidFill>
                  <a:srgbClr val="002060"/>
                </a:solidFill>
                <a:cs typeface="B Compset" pitchFamily="2" charset="-78"/>
              </a:rPr>
              <a:t>جمهور اصوليان شيعى بر اين باوراند که خداوند در عالم واقع ـ لوح محفوظ ـ احکامى دارد که در حق همگان ثابت است .</a:t>
            </a:r>
          </a:p>
          <a:p>
            <a:r>
              <a:rPr lang="fa-IR" sz="2000" b="1" dirty="0" smtClean="0">
                <a:solidFill>
                  <a:srgbClr val="002060"/>
                </a:solidFill>
                <a:cs typeface="B Compset" pitchFamily="2" charset="-78"/>
              </a:rPr>
              <a:t> براى رسيدن به واقع و احکام واقعى , راه ها و اسبابى وجود دارد , هم چون قطع و ظن معتبر (امارة) که صفت طريقيت به واقع را دارند , هر چند طريقيت قطع , ذاتى بوده (بنابه نظر مشهور اصولى ها) و طريقيت ظن , غير ذاتى و جعلى است .</a:t>
            </a:r>
            <a:endParaRPr kumimoji="0" lang="fa-IR" sz="20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marL="342900" lvl="0" indent="-342900" algn="just" fontAlgn="base">
              <a:spcBef>
                <a:spcPct val="0"/>
              </a:spcBef>
              <a:spcAft>
                <a:spcPct val="0"/>
              </a:spcAft>
            </a:pPr>
            <a:r>
              <a:rPr lang="fa-IR" sz="2000" b="1" dirty="0" smtClean="0">
                <a:solidFill>
                  <a:srgbClr val="FF0000"/>
                </a:solidFill>
                <a:cs typeface="B Compset" pitchFamily="2" charset="-78"/>
              </a:rPr>
              <a:t>2. منجزیت</a:t>
            </a:r>
          </a:p>
          <a:p>
            <a:pPr marL="342900" indent="-342900" algn="just" fontAlgn="base">
              <a:spcBef>
                <a:spcPct val="0"/>
              </a:spcBef>
              <a:spcAft>
                <a:spcPct val="0"/>
              </a:spcAft>
            </a:pPr>
            <a:r>
              <a:rPr lang="fa-IR" sz="2000" b="1" dirty="0" smtClean="0">
                <a:solidFill>
                  <a:srgbClr val="002060"/>
                </a:solidFill>
                <a:cs typeface="B Compset" pitchFamily="2" charset="-78"/>
              </a:rPr>
              <a:t>به معناى قطعيت يافتن تکليف در حق مکلف , به سبب قطع است . منجزيت در جايى است که آخرين مرحله از مراحل توجه تکليف به مکلف ( اقتضا , انشاء , فعليت و تنجز ) کامل مى شود . و اين امر , سبب قطع عذر مکلف مى گردد , زيرا تکليف در حق او مسلّم شده و قطع او با واقع نيز مطابق مى باشد بنا بر اين هيچ گونه عذرى در ترک تکليف و مخالفت با قطع ندارد و چنان چه با آن مخالفت نمايد , سزاوار عقوبت است . </a:t>
            </a:r>
          </a:p>
          <a:p>
            <a:pPr marL="342900" lvl="0" indent="-342900" algn="just" fontAlgn="base">
              <a:spcBef>
                <a:spcPct val="0"/>
              </a:spcBef>
              <a:spcAft>
                <a:spcPct val="0"/>
              </a:spcAft>
            </a:pPr>
            <a:r>
              <a:rPr lang="fa-IR" sz="2000" b="1" dirty="0" smtClean="0">
                <a:solidFill>
                  <a:srgbClr val="FF0000"/>
                </a:solidFill>
                <a:cs typeface="B Compset" pitchFamily="2" charset="-78"/>
              </a:rPr>
              <a:t>3. معذِّريت</a:t>
            </a:r>
          </a:p>
          <a:p>
            <a:pPr marL="342900" lvl="0" indent="-342900" algn="just" fontAlgn="base">
              <a:spcBef>
                <a:spcPct val="0"/>
              </a:spcBef>
              <a:spcAft>
                <a:spcPct val="0"/>
              </a:spcAft>
            </a:pPr>
            <a:r>
              <a:rPr lang="fa-IR" sz="2000" b="1" dirty="0" smtClean="0">
                <a:solidFill>
                  <a:srgbClr val="002060"/>
                </a:solidFill>
                <a:cs typeface="B Compset" pitchFamily="2" charset="-78"/>
              </a:rPr>
              <a:t>به معناى عذر محسوب شدن قطع مکلف , براى ترک تکليف واقعى است , و اين در جايى است که قطع او مخالف با واقع در آيد , مانند کسى که در روز جمعه قطع پيدا کند که نماز جمعه بر او واجب است نه نماز ظهر و سپس نماز جمعه را به جا آورد و ظهر را ترک کند; سپس معلوم شود که در واقع , نماز ظهر واجب بوده است نه نماز جمعه , اين جا , اگر مولا از او بپرسد که چرا تکليف واقعى را ترک نمودى ؟ در پاسخ مى تواند به قطع خود استناد کند و اين استناد به قطع, براى او عذر محسوب شده و موجب رهايى او از عقوبت مى گردد و اين، همان معذريت قطع است. </a:t>
            </a:r>
            <a:endParaRPr kumimoji="0" lang="fa-IR" sz="2000" b="0" i="0" u="none" strike="noStrike" cap="none" normalizeH="0" baseline="0" dirty="0" smtClean="0">
              <a:ln>
                <a:noFill/>
              </a:ln>
              <a:solidFill>
                <a:srgbClr val="002060"/>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21282"/>
            <a:ext cx="7929618" cy="5693866"/>
          </a:xfrm>
          <a:prstGeom prst="rect">
            <a:avLst/>
          </a:prstGeom>
        </p:spPr>
        <p:txBody>
          <a:bodyPr wrap="square">
            <a:spAutoFit/>
          </a:bodyPr>
          <a:lstStyle/>
          <a:p>
            <a:pPr algn="just"/>
            <a:r>
              <a:rPr lang="fa-IR" sz="2600" b="1" dirty="0" smtClean="0">
                <a:cs typeface="B Compset" pitchFamily="2" charset="-78"/>
                <a:hlinkClick r:id="rId3" action="ppaction://hlinksldjump"/>
              </a:rPr>
              <a:t>مراد از حجیت</a:t>
            </a:r>
            <a:endParaRPr lang="fa-IR" sz="2600" b="1" dirty="0" smtClean="0">
              <a:cs typeface="B Compset" pitchFamily="2" charset="-78"/>
            </a:endParaRPr>
          </a:p>
          <a:p>
            <a:pPr algn="just"/>
            <a:r>
              <a:rPr lang="fa-IR" sz="2600" b="1" dirty="0" smtClean="0">
                <a:cs typeface="B Compset" pitchFamily="2" charset="-78"/>
              </a:rPr>
              <a:t>حجت در معانى متفاوتى استعمال شده است . </a:t>
            </a:r>
          </a:p>
          <a:p>
            <a:pPr algn="just"/>
            <a:r>
              <a:rPr lang="fa-IR" sz="2600" b="1" dirty="0" smtClean="0">
                <a:solidFill>
                  <a:srgbClr val="FF0000"/>
                </a:solidFill>
                <a:cs typeface="B Compset" pitchFamily="2" charset="-78"/>
              </a:rPr>
              <a:t> 1- حجيت لغوى </a:t>
            </a:r>
            <a:r>
              <a:rPr lang="fa-IR" sz="2600" b="1" dirty="0" smtClean="0">
                <a:cs typeface="B Compset" pitchFamily="2" charset="-78"/>
              </a:rPr>
              <a:t>به معناى قابليت استناد به هر چيزى است که بتوان به کمک آن , بر ديگران احتجاج نمود , خواه اين احتجاج از ناحيه مولا بر عبد باشد و خواه عکس آن ; شکى نيست که قطع, به اين معنا , حجيت دارد . </a:t>
            </a:r>
          </a:p>
          <a:p>
            <a:pPr algn="just"/>
            <a:r>
              <a:rPr lang="fa-IR" sz="2600" b="1" dirty="0" smtClean="0">
                <a:solidFill>
                  <a:srgbClr val="FF0000"/>
                </a:solidFill>
                <a:cs typeface="B Compset" pitchFamily="2" charset="-78"/>
              </a:rPr>
              <a:t>2 ـ حجيت منطقى </a:t>
            </a:r>
            <a:r>
              <a:rPr lang="fa-IR" sz="2600" b="1" dirty="0" smtClean="0">
                <a:cs typeface="B Compset" pitchFamily="2" charset="-78"/>
              </a:rPr>
              <a:t>به معناى صحت تمسک به حد وسط , در قياس منطقى است .</a:t>
            </a:r>
          </a:p>
          <a:p>
            <a:pPr algn="just"/>
            <a:r>
              <a:rPr lang="fa-IR" sz="2600" b="1" dirty="0" smtClean="0">
                <a:cs typeface="B Compset" pitchFamily="2" charset="-78"/>
              </a:rPr>
              <a:t>بر اساس نظر " شيخ انصارى " , حجيت به معناى منطقى , بر قطع اطلاق نمى شود , يعنى قطع , واسطه در اثبات اکبر بر اصغر نيست , بلکه در باب قطع , خود واقع را مى بينيم و حکم را بر اساس آن بار مى کنيم . </a:t>
            </a:r>
          </a:p>
          <a:p>
            <a:pPr algn="just"/>
            <a:r>
              <a:rPr lang="fa-IR" sz="2600" b="1" dirty="0" smtClean="0">
                <a:solidFill>
                  <a:srgbClr val="FF0000"/>
                </a:solidFill>
                <a:cs typeface="B Compset" pitchFamily="2" charset="-78"/>
              </a:rPr>
              <a:t>3 - حجّت اصولى </a:t>
            </a:r>
            <a:r>
              <a:rPr lang="fa-IR" sz="2600" b="1" dirty="0" smtClean="0">
                <a:cs typeface="B Compset" pitchFamily="2" charset="-78"/>
              </a:rPr>
              <a:t>ادله شرعى اى (طرق و امارات ) است که در طريق استنباط حکم شرعى قرار مى گيرند , و نيز اصول عملى اي که براى خارج نمودن مکلف از شک , مى باشد ; لازمه حجيت اصولى منجزيت و معذريت است .</a:t>
            </a:r>
          </a:p>
        </p:txBody>
      </p:sp>
    </p:spTree>
  </p:cSld>
  <p:clrMapOvr>
    <a:masterClrMapping/>
  </p:clrMapOvr>
  <p:transition advClick="0">
    <p:dissolve/>
  </p:transition>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006666">
                <a:gamma/>
                <a:shade val="46275"/>
                <a:invGamma/>
              </a:srgb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285720" y="138050"/>
            <a:ext cx="8715404" cy="6370975"/>
          </a:xfrm>
          <a:prstGeom prst="rect">
            <a:avLst/>
          </a:prstGeom>
        </p:spPr>
        <p:txBody>
          <a:bodyPr wrap="square">
            <a:spAutoFit/>
          </a:bodyPr>
          <a:lstStyle/>
          <a:p>
            <a:pPr algn="just"/>
            <a:r>
              <a:rPr lang="fa-IR" sz="2400" b="1" dirty="0" smtClean="0">
                <a:cs typeface="B Compset" pitchFamily="2" charset="-78"/>
                <a:hlinkClick r:id="rId3" action="ppaction://hlinksldjump"/>
              </a:rPr>
              <a:t>تجرّى</a:t>
            </a:r>
            <a:endParaRPr lang="fa-IR" sz="2400" b="1" dirty="0" smtClean="0">
              <a:cs typeface="B Compset" pitchFamily="2" charset="-78"/>
            </a:endParaRPr>
          </a:p>
          <a:p>
            <a:pPr algn="just"/>
            <a:r>
              <a:rPr lang="fa-IR" sz="2400" b="1" dirty="0" smtClean="0">
                <a:solidFill>
                  <a:srgbClr val="FFFF00"/>
                </a:solidFill>
                <a:cs typeface="B Compset" pitchFamily="2" charset="-78"/>
              </a:rPr>
              <a:t>تجرّى در لغت </a:t>
            </a:r>
            <a:r>
              <a:rPr lang="fa-IR" sz="2400" b="1" dirty="0" smtClean="0">
                <a:cs typeface="B Compset" pitchFamily="2" charset="-78"/>
              </a:rPr>
              <a:t>به معناى اظهار جرأت است . تجرّى بر مولا در عرف , شامل معصيت نيز مى شود . زيرا اظهار جرأت بر مولا , با اقدام به خلاف آنچه که او يقينا به آن دستور داده حاصل مى شود , چه اين قطع او موافق با واقع باشد چه نباشد .</a:t>
            </a:r>
          </a:p>
          <a:p>
            <a:pPr algn="just"/>
            <a:r>
              <a:rPr lang="fa-IR" sz="2400" b="1" dirty="0" smtClean="0">
                <a:cs typeface="B Compset" pitchFamily="2" charset="-78"/>
              </a:rPr>
              <a:t> بنابراين , دامنه تجرى در عرف از تجرى در اصول گسترده تر است و شامل تجرى و معصيت اصطلاحى هر دو مى شود . </a:t>
            </a:r>
          </a:p>
          <a:p>
            <a:pPr algn="just"/>
            <a:r>
              <a:rPr lang="fa-IR" sz="2400" b="1" dirty="0" smtClean="0">
                <a:cs typeface="B Compset" pitchFamily="2" charset="-78"/>
              </a:rPr>
              <a:t> اما </a:t>
            </a:r>
            <a:r>
              <a:rPr lang="fa-IR" sz="2400" b="1" dirty="0" smtClean="0">
                <a:solidFill>
                  <a:srgbClr val="FFFF00"/>
                </a:solidFill>
                <a:cs typeface="B Compset" pitchFamily="2" charset="-78"/>
              </a:rPr>
              <a:t>تجرى در اصطلاح اصول </a:t>
            </a:r>
            <a:r>
              <a:rPr lang="fa-IR" sz="2400" b="1" dirty="0" smtClean="0">
                <a:cs typeface="B Compset" pitchFamily="2" charset="-78"/>
              </a:rPr>
              <a:t>عبارت است از اقدام به خلاف فرامين مولا در مواردى که قطع یا حجت شرعی به آن ها وجود دارد , به شرط آن که قطع مخالف واقع باشد . در حقيقت , تجرى به معناى مخالفت با مولا در اعتقاد است نه در عمل , براى مثال, در مواردى که عبد به وجوب چيزى يا حرمت آن قطع دارد , ولى واجب را ترک مى کند و حرام را مرتکب مى گردد و سپس علم به مخالفت قطع خود با واقع پيدا کند , به آن شخص " متجرّى " مى گويند و اين عمل او را " تجرّى " نامند . </a:t>
            </a:r>
          </a:p>
          <a:p>
            <a:pPr algn="just"/>
            <a:r>
              <a:rPr lang="fa-IR" sz="2400" b="1" dirty="0" smtClean="0">
                <a:solidFill>
                  <a:srgbClr val="FFFF00"/>
                </a:solidFill>
                <a:cs typeface="B Compset" pitchFamily="2" charset="-78"/>
              </a:rPr>
              <a:t>انقياد</a:t>
            </a:r>
            <a:r>
              <a:rPr lang="fa-IR" sz="2400" b="1" dirty="0" smtClean="0">
                <a:cs typeface="B Compset" pitchFamily="2" charset="-78"/>
              </a:rPr>
              <a:t> , در مقابل تجرى قرار دارد , و به معناى موافقت اعتقادى با حجت شرعى يا عقلى است هر چند در واقع موافقتى صورت نگرفته باشد .مانند آن که مکلف عملى را به اعتقاد وجوب آن به جا مى آورد , ولى در واقع واجب نباشد . </a:t>
            </a:r>
          </a:p>
          <a:p>
            <a:pPr algn="just"/>
            <a:r>
              <a:rPr lang="fa-IR" sz="2400" b="1" dirty="0" smtClean="0">
                <a:cs typeface="B Compset" pitchFamily="2" charset="-78"/>
              </a:rPr>
              <a:t> به بيان ديگر , انقياد عبارت است از موافقت اعتقادى , در صورتى که آن اعتقاد موافق با واقع نباشد .</a:t>
            </a:r>
            <a:endParaRPr lang="fa-IR" sz="24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142852"/>
            <a:ext cx="7858180" cy="6093976"/>
          </a:xfrm>
          <a:prstGeom prst="rect">
            <a:avLst/>
          </a:prstGeom>
        </p:spPr>
        <p:txBody>
          <a:bodyPr wrap="square">
            <a:spAutoFit/>
          </a:bodyPr>
          <a:lstStyle/>
          <a:p>
            <a:pPr algn="just"/>
            <a:r>
              <a:rPr lang="fa-IR" sz="2600" b="1" dirty="0" smtClean="0">
                <a:solidFill>
                  <a:srgbClr val="002060"/>
                </a:solidFill>
                <a:cs typeface="B Compset" pitchFamily="2" charset="-78"/>
                <a:hlinkClick r:id="rId2" action="ppaction://hlinksldjump"/>
              </a:rPr>
              <a:t>حکم تجری</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 1 ـ کسانى هم چون " </a:t>
            </a:r>
            <a:r>
              <a:rPr lang="fa-IR" sz="2600" b="1" dirty="0" smtClean="0">
                <a:solidFill>
                  <a:srgbClr val="FF0000"/>
                </a:solidFill>
                <a:cs typeface="B Compset" pitchFamily="2" charset="-78"/>
              </a:rPr>
              <a:t>آخوند خراسانى </a:t>
            </a:r>
            <a:r>
              <a:rPr lang="fa-IR" sz="2600" b="1" dirty="0" smtClean="0">
                <a:solidFill>
                  <a:srgbClr val="002060"/>
                </a:solidFill>
                <a:cs typeface="B Compset" pitchFamily="2" charset="-78"/>
              </a:rPr>
              <a:t>" اعتقاد دارند که تجرى حرام است و موجب استحقاق عقاب نيز مى گردد , به عبارت ديگر , تجرى هم قبح فعلى و هم قبح فاعلى دارد.</a:t>
            </a:r>
          </a:p>
          <a:p>
            <a:pPr algn="just"/>
            <a:r>
              <a:rPr lang="fa-IR" sz="2600" b="1" dirty="0" smtClean="0">
                <a:solidFill>
                  <a:srgbClr val="002060"/>
                </a:solidFill>
                <a:cs typeface="B Compset" pitchFamily="2" charset="-78"/>
              </a:rPr>
              <a:t> 2 ـ کسانى هم چون " </a:t>
            </a:r>
            <a:r>
              <a:rPr lang="fa-IR" sz="2600" b="1" dirty="0" smtClean="0">
                <a:solidFill>
                  <a:srgbClr val="FF0000"/>
                </a:solidFill>
                <a:cs typeface="B Compset" pitchFamily="2" charset="-78"/>
              </a:rPr>
              <a:t>شيخ انصارى </a:t>
            </a:r>
            <a:r>
              <a:rPr lang="fa-IR" sz="2600" b="1" dirty="0" smtClean="0">
                <a:solidFill>
                  <a:srgbClr val="002060"/>
                </a:solidFill>
                <a:cs typeface="B Compset" pitchFamily="2" charset="-78"/>
              </a:rPr>
              <a:t>” و بر اين اعتقاد اند که تجرى حرام نيست و موجب استحقاق عقاب نمى گردد . به عبارت ديگر , فقط قبح فاعلى دارد و فاعلش مستحق مذمت است لخبث سریرته.(مختار مصنف)</a:t>
            </a:r>
          </a:p>
          <a:p>
            <a:pPr algn="just"/>
            <a:r>
              <a:rPr lang="fa-IR" sz="2600" b="1" dirty="0" smtClean="0">
                <a:solidFill>
                  <a:srgbClr val="002060"/>
                </a:solidFill>
                <a:cs typeface="B Compset" pitchFamily="2" charset="-78"/>
              </a:rPr>
              <a:t> 3 ـ " </a:t>
            </a:r>
            <a:r>
              <a:rPr lang="fa-IR" sz="2600" b="1" dirty="0" smtClean="0">
                <a:solidFill>
                  <a:srgbClr val="FF0000"/>
                </a:solidFill>
                <a:cs typeface="B Compset" pitchFamily="2" charset="-78"/>
              </a:rPr>
              <a:t>صاحب فصول </a:t>
            </a:r>
            <a:r>
              <a:rPr lang="fa-IR" sz="2600" b="1" dirty="0" smtClean="0">
                <a:solidFill>
                  <a:srgbClr val="002060"/>
                </a:solidFill>
                <a:cs typeface="B Compset" pitchFamily="2" charset="-78"/>
              </a:rPr>
              <a:t>" تجرى را حرام مى شمارد و آن را باعث استحقاق عقوبت مى داند , مگر جايى که اعتقاد به تحريم آن چه را که واجب توصلى است داشته باشد و آن را انجام دهد .</a:t>
            </a:r>
          </a:p>
          <a:p>
            <a:pPr algn="just"/>
            <a:r>
              <a:rPr lang="fa-IR" sz="2600" b="1" dirty="0" smtClean="0">
                <a:solidFill>
                  <a:srgbClr val="FF0000"/>
                </a:solidFill>
                <a:cs typeface="B Compset" pitchFamily="2" charset="-78"/>
              </a:rPr>
              <a:t>نکته :</a:t>
            </a:r>
          </a:p>
          <a:p>
            <a:pPr algn="just"/>
            <a:r>
              <a:rPr lang="fa-IR" sz="2600" b="1" dirty="0" smtClean="0">
                <a:solidFill>
                  <a:srgbClr val="002060"/>
                </a:solidFill>
                <a:cs typeface="B Compset" pitchFamily="2" charset="-78"/>
              </a:rPr>
              <a:t>وليعلم أنّ موضوع البحث هو مخالفة الحجّة العقلية، لأجل غلبة الهوي علي العقل اما ضم عناوین دیگر مانند هتک و تمرد و .......... ربطی به ما نحن فیه ندارد فلا شکّ في استحقاق العقاب إذا عُدّ عمله مصداقاً للهتک و رمزاً للطغيان و إظهاراً للجرأة .</a:t>
            </a:r>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42852"/>
            <a:ext cx="8858280" cy="5293757"/>
          </a:xfrm>
          <a:prstGeom prst="rect">
            <a:avLst/>
          </a:prstGeom>
        </p:spPr>
        <p:txBody>
          <a:bodyPr wrap="square">
            <a:spAutoFit/>
          </a:bodyPr>
          <a:lstStyle/>
          <a:p>
            <a:pPr algn="just"/>
            <a:r>
              <a:rPr lang="fa-IR" sz="2600" b="1" dirty="0" smtClean="0">
                <a:cs typeface="B Compset" pitchFamily="2" charset="-78"/>
                <a:hlinkClick r:id="rId2" action="ppaction://hlinksldjump"/>
              </a:rPr>
              <a:t>فعل متجرى به </a:t>
            </a:r>
            <a:endParaRPr lang="fa-IR" sz="2600" b="1" dirty="0" smtClean="0">
              <a:cs typeface="B Compset" pitchFamily="2" charset="-78"/>
            </a:endParaRPr>
          </a:p>
          <a:p>
            <a:pPr algn="just"/>
            <a:r>
              <a:rPr lang="fa-IR" sz="2600" b="1" dirty="0" smtClean="0">
                <a:cs typeface="B Compset" pitchFamily="2" charset="-78"/>
              </a:rPr>
              <a:t>متجرى به , به معناى فعلى است که شخص متجرى , به قصد مخالفت با اوامر و نواهى مولا در خارج انجام داده و يا ترک مى کند براى مثال , شخصى که يقين دارد ظرف مقابل او محتوى خمر است و مى داند حکم آن , حرمت است آن را مى نوشد و سپس در مى يابد که آن ظرف , محتوى آب بوده است , اين نوشيدن که در خارج به عنوان نوشيدن خمر از او سر زده را فعل متجرّى به مى نامند .</a:t>
            </a:r>
          </a:p>
          <a:p>
            <a:pPr algn="just"/>
            <a:r>
              <a:rPr lang="fa-IR" sz="2600" b="1" dirty="0" smtClean="0">
                <a:cs typeface="B Compset" pitchFamily="2" charset="-78"/>
              </a:rPr>
              <a:t>در باره متجرى به , از دو نظر بحث مى شود: </a:t>
            </a:r>
          </a:p>
          <a:p>
            <a:pPr algn="just"/>
            <a:r>
              <a:rPr lang="fa-IR" sz="2600" b="1" dirty="0" smtClean="0">
                <a:cs typeface="B Compset" pitchFamily="2" charset="-78"/>
              </a:rPr>
              <a:t> 1 ـ از جهت قبح آن , که آيا اين فعل قبيح است يا خير ؟ اصوليان معتقدند که چون اين عمل ـ متجرى به ـ , در واقع نوشيدن آب بوده ملاکى بر قبح نوشيدن آب وجود ندارد , لذا قبيح نيست .</a:t>
            </a:r>
          </a:p>
          <a:p>
            <a:pPr algn="just"/>
            <a:r>
              <a:rPr lang="fa-IR" sz="2600" b="1" dirty="0" smtClean="0">
                <a:cs typeface="B Compset" pitchFamily="2" charset="-78"/>
              </a:rPr>
              <a:t> 2 ـ از جهت حرام بودن آن , معتقدند دليلى بر حرمت نوشيدن آب است وجود ندارد , هر چند فاعل فعل , به خاطر سرشت بدش , مستحق سرزنش است .</a:t>
            </a:r>
          </a:p>
          <a:p>
            <a:pPr algn="just"/>
            <a:endParaRPr lang="fa-IR" sz="26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28871"/>
            <a:ext cx="8929718" cy="5586145"/>
          </a:xfrm>
          <a:prstGeom prst="rect">
            <a:avLst/>
          </a:prstGeom>
        </p:spPr>
        <p:txBody>
          <a:bodyPr wrap="square">
            <a:spAutoFit/>
          </a:bodyPr>
          <a:lstStyle/>
          <a:p>
            <a:pPr algn="just"/>
            <a:r>
              <a:rPr lang="fa-IR" sz="2100" b="1" dirty="0" smtClean="0">
                <a:solidFill>
                  <a:srgbClr val="000000"/>
                </a:solidFill>
                <a:cs typeface="B Compset" pitchFamily="2" charset="-78"/>
                <a:hlinkClick r:id="rId2" action="ppaction://hlinksldjump"/>
              </a:rPr>
              <a:t>قطع طريقى</a:t>
            </a:r>
            <a:endParaRPr lang="fa-IR" sz="2100" b="1" dirty="0" smtClean="0">
              <a:solidFill>
                <a:srgbClr val="000000"/>
              </a:solidFill>
              <a:cs typeface="B Compset" pitchFamily="2" charset="-78"/>
            </a:endParaRPr>
          </a:p>
          <a:p>
            <a:pPr algn="just"/>
            <a:r>
              <a:rPr lang="fa-IR" sz="2100" b="1" dirty="0" smtClean="0">
                <a:solidFill>
                  <a:srgbClr val="FFFF00"/>
                </a:solidFill>
                <a:cs typeface="B Compset" pitchFamily="2" charset="-78"/>
              </a:rPr>
              <a:t>قطع طريقى </a:t>
            </a:r>
            <a:r>
              <a:rPr lang="fa-IR" sz="2100" b="1" dirty="0" smtClean="0">
                <a:solidFill>
                  <a:srgbClr val="000000"/>
                </a:solidFill>
                <a:cs typeface="B Compset" pitchFamily="2" charset="-78"/>
              </a:rPr>
              <a:t>، قطعى است که در موضوع خطاب شرعى اخذ نشده است , يعنى حکم شرعى بر نفس موضوع مترتب شده و قطع فقط طريقى براى احراز موضوع حکم است , بى آن که قيد موضوع باشد . بدين سان , در قطع طريقى قطع به موضوع حکم، در ثبوت حکم بر موضوع دخالتى ندارد و فقط سبب تنجز تکليف بر مکلف مى گردد . </a:t>
            </a:r>
          </a:p>
          <a:p>
            <a:pPr algn="just"/>
            <a:r>
              <a:rPr lang="fa-IR" sz="2100" b="1" dirty="0" smtClean="0">
                <a:solidFill>
                  <a:srgbClr val="000000"/>
                </a:solidFill>
                <a:cs typeface="B Compset" pitchFamily="2" charset="-78"/>
              </a:rPr>
              <a:t> براى مثال ,در " لا تشرب الخمر " يا " الخمر حرام " حکم حرمت شرب , بر عنوان اولى و استقلالى خمر بار شده است , بى آن که ذکرى از قطع به ميان آمده باشد; يعنى در مرحله انشاء , حکم بر نفس موضوع بار مى شود نه بر موضوع مقطوع; اما در مرحله تنجز , قطع دخالت دارد. </a:t>
            </a:r>
          </a:p>
          <a:p>
            <a:pPr algn="just"/>
            <a:r>
              <a:rPr lang="fa-IR" sz="2100" b="1" dirty="0" smtClean="0">
                <a:solidFill>
                  <a:srgbClr val="FFFF00"/>
                </a:solidFill>
                <a:cs typeface="B Compset" pitchFamily="2" charset="-78"/>
              </a:rPr>
              <a:t>خصوصیات قطع طریقی</a:t>
            </a:r>
          </a:p>
          <a:p>
            <a:pPr algn="just"/>
            <a:r>
              <a:rPr lang="fa-IR" sz="2100" b="1" dirty="0" smtClean="0">
                <a:solidFill>
                  <a:srgbClr val="000000"/>
                </a:solidFill>
                <a:cs typeface="B Compset" pitchFamily="2" charset="-78"/>
              </a:rPr>
              <a:t>1 ـ در قطع طريقى, هيچ خصوصيت و شرطى دخالت ندارد; يعنى قطع از هر راهى به دست آيد , آثار و احکام قطع بر آن مترتب مى گردد و زمان , مکان , سبب حصول قطع , شخص قاطع و امثال اين ها, هيچ دخالتى در ترتب آثار قطع ندارند; اما قطع موضوعى شرعى, تابع اعتبار شارع است و او مى تواند قطع خاصى را در موضوع حکم خودش دخالت دهد . </a:t>
            </a:r>
          </a:p>
          <a:p>
            <a:pPr algn="just"/>
            <a:r>
              <a:rPr lang="fa-IR" sz="2100" b="1" dirty="0" smtClean="0">
                <a:solidFill>
                  <a:srgbClr val="000000"/>
                </a:solidFill>
                <a:cs typeface="B Compset" pitchFamily="2" charset="-78"/>
              </a:rPr>
              <a:t>2- شارع هیچ تصرفی در قطع طریقی نمی تواند بکند و قطع طریقی مطلقا حجت است.</a:t>
            </a:r>
          </a:p>
          <a:p>
            <a:pPr algn="just"/>
            <a:r>
              <a:rPr lang="fa-IR" sz="2100" b="1" dirty="0" smtClean="0">
                <a:solidFill>
                  <a:srgbClr val="000000"/>
                </a:solidFill>
                <a:cs typeface="B Compset" pitchFamily="2" charset="-78"/>
              </a:rPr>
              <a:t>3- قاعده اوليه در قطع, طريقيت است , مگر در جاهايى که بر موضوعى بودن آن دليل بيايد ; بنا بر اين , هنگام شک در موضوعى يا طريقى بودن , بر اساس قاعده عمل مى شود و به طريقى بودن , حکم مى گردد. </a:t>
            </a:r>
          </a:p>
        </p:txBody>
      </p:sp>
    </p:spTree>
  </p:cSld>
  <p:clrMapOvr>
    <a:masterClrMapping/>
  </p:clrMapOvr>
  <p:transition advClick="0">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6699"/>
            </a:gs>
            <a:gs pos="100000">
              <a:srgbClr val="336699">
                <a:gamma/>
                <a:shade val="46275"/>
                <a:invGamma/>
              </a:srgbClr>
            </a:gs>
          </a:gsLst>
          <a:lin ang="5400000" scaled="1"/>
        </a:gradFill>
        <a:effectLst/>
      </p:bgPr>
    </p:bg>
    <p:spTree>
      <p:nvGrpSpPr>
        <p:cNvPr id="1" name=""/>
        <p:cNvGrpSpPr/>
        <p:nvPr/>
      </p:nvGrpSpPr>
      <p:grpSpPr>
        <a:xfrm>
          <a:off x="0" y="0"/>
          <a:ext cx="0" cy="0"/>
          <a:chOff x="0" y="0"/>
          <a:chExt cx="0" cy="0"/>
        </a:xfrm>
      </p:grpSpPr>
      <p:sp>
        <p:nvSpPr>
          <p:cNvPr id="600067" name="AutoShape 3"/>
          <p:cNvSpPr>
            <a:spLocks noChangeArrowheads="1"/>
          </p:cNvSpPr>
          <p:nvPr/>
        </p:nvSpPr>
        <p:spPr bwMode="gray">
          <a:xfrm rot="10800000">
            <a:off x="1693863" y="1452539"/>
            <a:ext cx="5759451" cy="2638425"/>
          </a:xfrm>
          <a:prstGeom prst="upArrow">
            <a:avLst>
              <a:gd name="adj1" fmla="val 56944"/>
              <a:gd name="adj2" fmla="val 50782"/>
            </a:avLst>
          </a:prstGeom>
          <a:gradFill rotWithShape="1">
            <a:gsLst>
              <a:gs pos="0">
                <a:srgbClr val="0099CC"/>
              </a:gs>
              <a:gs pos="100000">
                <a:srgbClr val="0099CC">
                  <a:gamma/>
                  <a:shade val="46275"/>
                  <a:invGamma/>
                  <a:alpha val="0"/>
                </a:srgbClr>
              </a:gs>
            </a:gsLst>
            <a:lin ang="5400000" scaled="1"/>
          </a:gradFill>
          <a:ln w="9525" algn="ctr">
            <a:noFill/>
            <a:miter lim="800000"/>
            <a:headEnd/>
            <a:tailEnd/>
          </a:ln>
          <a:effectLst/>
        </p:spPr>
        <p:txBody>
          <a:bodyPr wrap="none" anchor="ctr"/>
          <a:lstStyle/>
          <a:p>
            <a:endParaRPr lang="fa-IR"/>
          </a:p>
        </p:txBody>
      </p:sp>
      <p:sp>
        <p:nvSpPr>
          <p:cNvPr id="600091" name="AutoShape 27"/>
          <p:cNvSpPr>
            <a:spLocks noChangeArrowheads="1"/>
          </p:cNvSpPr>
          <p:nvPr/>
        </p:nvSpPr>
        <p:spPr bwMode="gray">
          <a:xfrm>
            <a:off x="2714612" y="1214423"/>
            <a:ext cx="3681419" cy="574675"/>
          </a:xfrm>
          <a:prstGeom prst="roundRect">
            <a:avLst>
              <a:gd name="adj" fmla="val 50000"/>
            </a:avLst>
          </a:prstGeom>
          <a:gradFill rotWithShape="1">
            <a:gsLst>
              <a:gs pos="0">
                <a:srgbClr val="B0AF7A">
                  <a:gamma/>
                  <a:shade val="46275"/>
                  <a:invGamma/>
                </a:srgbClr>
              </a:gs>
              <a:gs pos="50000">
                <a:srgbClr val="B0AF7A"/>
              </a:gs>
              <a:gs pos="100000">
                <a:srgbClr val="B0AF7A">
                  <a:gamma/>
                  <a:shade val="46275"/>
                  <a:invGamma/>
                </a:srgb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r>
              <a:rPr lang="fa-IR" sz="3800" dirty="0" smtClean="0">
                <a:effectLst>
                  <a:outerShdw blurRad="38100" dist="38100" dir="2700000" algn="tl">
                    <a:srgbClr val="000000">
                      <a:alpha val="43137"/>
                    </a:srgbClr>
                  </a:outerShdw>
                </a:effectLst>
                <a:latin typeface="Verdana" pitchFamily="34" charset="0"/>
                <a:cs typeface="B Titr" pitchFamily="2" charset="-78"/>
              </a:rPr>
              <a:t>  </a:t>
            </a:r>
            <a:r>
              <a:rPr lang="fa-IR" sz="2400" dirty="0" smtClean="0">
                <a:effectLst>
                  <a:outerShdw blurRad="38100" dist="38100" dir="2700000" algn="tl">
                    <a:srgbClr val="000000">
                      <a:alpha val="43137"/>
                    </a:srgbClr>
                  </a:outerShdw>
                </a:effectLst>
                <a:latin typeface="Verdana" pitchFamily="34" charset="0"/>
                <a:cs typeface="B Titr" pitchFamily="2" charset="-78"/>
              </a:rPr>
              <a:t>(9)  </a:t>
            </a:r>
            <a:r>
              <a:rPr lang="fa-IR" sz="3800" dirty="0" smtClean="0">
                <a:effectLst>
                  <a:outerShdw blurRad="38100" dist="38100" dir="2700000" algn="tl">
                    <a:srgbClr val="000000">
                      <a:alpha val="43137"/>
                    </a:srgbClr>
                  </a:outerShdw>
                </a:effectLst>
                <a:latin typeface="Verdana" pitchFamily="34" charset="0"/>
                <a:cs typeface="B Titr" pitchFamily="2" charset="-78"/>
                <a:hlinkClick r:id="rId2" action="ppaction://hlinksldjump"/>
              </a:rPr>
              <a:t>امر بعد الامر </a:t>
            </a:r>
            <a:endParaRPr lang="en-US" sz="3800" dirty="0">
              <a:effectLst>
                <a:outerShdw blurRad="38100" dist="38100" dir="2700000" algn="tl">
                  <a:srgbClr val="000000">
                    <a:alpha val="43137"/>
                  </a:srgbClr>
                </a:outerShdw>
              </a:effectLst>
              <a:latin typeface="Verdana" pitchFamily="34" charset="0"/>
              <a:cs typeface="B Titr" pitchFamily="2" charset="-78"/>
            </a:endParaRPr>
          </a:p>
        </p:txBody>
      </p:sp>
      <p:sp>
        <p:nvSpPr>
          <p:cNvPr id="600092" name="Text Box 28"/>
          <p:cNvSpPr txBox="1">
            <a:spLocks noChangeArrowheads="1"/>
          </p:cNvSpPr>
          <p:nvPr/>
        </p:nvSpPr>
        <p:spPr bwMode="auto">
          <a:xfrm>
            <a:off x="3443333" y="2381233"/>
            <a:ext cx="2262158" cy="769441"/>
          </a:xfrm>
          <a:prstGeom prst="rect">
            <a:avLst/>
          </a:prstGeom>
          <a:noFill/>
          <a:ln w="9525" algn="ctr">
            <a:noFill/>
            <a:miter lim="800000"/>
            <a:headEnd/>
            <a:tailEnd/>
          </a:ln>
          <a:effectLst/>
        </p:spPr>
        <p:txBody>
          <a:bodyPr wrap="none">
            <a:spAutoFit/>
          </a:bodyPr>
          <a:lstStyle/>
          <a:p>
            <a:r>
              <a:rPr lang="fa-IR" sz="4400" b="1" dirty="0" smtClean="0">
                <a:solidFill>
                  <a:srgbClr val="FFFFCC"/>
                </a:solidFill>
                <a:cs typeface="B Titr" pitchFamily="2" charset="-78"/>
              </a:rPr>
              <a:t>صور مساله</a:t>
            </a:r>
            <a:endParaRPr lang="en-US" sz="4400" b="1" dirty="0">
              <a:solidFill>
                <a:srgbClr val="FFFFCC"/>
              </a:solidFill>
              <a:cs typeface="B Titr" pitchFamily="2" charset="-78"/>
            </a:endParaRPr>
          </a:p>
        </p:txBody>
      </p:sp>
      <p:grpSp>
        <p:nvGrpSpPr>
          <p:cNvPr id="2" name="Group 35"/>
          <p:cNvGrpSpPr>
            <a:grpSpLocks/>
          </p:cNvGrpSpPr>
          <p:nvPr/>
        </p:nvGrpSpPr>
        <p:grpSpPr bwMode="auto">
          <a:xfrm>
            <a:off x="881064" y="3790936"/>
            <a:ext cx="1544637" cy="1690687"/>
            <a:chOff x="555" y="2823"/>
            <a:chExt cx="973" cy="1065"/>
          </a:xfrm>
        </p:grpSpPr>
        <p:pic>
          <p:nvPicPr>
            <p:cNvPr id="600098" name="Picture 34"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069" name="Oval 5"/>
            <p:cNvSpPr>
              <a:spLocks noChangeArrowheads="1"/>
            </p:cNvSpPr>
            <p:nvPr/>
          </p:nvSpPr>
          <p:spPr bwMode="gray">
            <a:xfrm>
              <a:off x="555" y="2823"/>
              <a:ext cx="973" cy="973"/>
            </a:xfrm>
            <a:prstGeom prst="ellipse">
              <a:avLst/>
            </a:prstGeom>
            <a:gradFill rotWithShape="1">
              <a:gsLst>
                <a:gs pos="0">
                  <a:srgbClr val="FF9900"/>
                </a:gs>
                <a:gs pos="100000">
                  <a:srgbClr val="FF990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070" name="Oval 6"/>
            <p:cNvSpPr>
              <a:spLocks noChangeArrowheads="1"/>
            </p:cNvSpPr>
            <p:nvPr/>
          </p:nvSpPr>
          <p:spPr bwMode="gray">
            <a:xfrm>
              <a:off x="576" y="2846"/>
              <a:ext cx="928" cy="929"/>
            </a:xfrm>
            <a:prstGeom prst="ellipse">
              <a:avLst/>
            </a:prstGeom>
            <a:gradFill rotWithShape="1">
              <a:gsLst>
                <a:gs pos="0">
                  <a:srgbClr val="FF9900">
                    <a:alpha val="85001"/>
                  </a:srgbClr>
                </a:gs>
                <a:gs pos="100000">
                  <a:srgbClr val="FF9900">
                    <a:gamma/>
                    <a:shade val="63529"/>
                    <a:invGamma/>
                  </a:srgbClr>
                </a:gs>
              </a:gsLst>
              <a:lin ang="2700000" scaled="1"/>
            </a:gradFill>
            <a:ln w="9525" algn="ctr">
              <a:noFill/>
              <a:round/>
              <a:headEnd/>
              <a:tailEnd/>
            </a:ln>
            <a:effectLst/>
          </p:spPr>
          <p:txBody>
            <a:bodyPr wrap="none" anchor="ctr"/>
            <a:lstStyle/>
            <a:p>
              <a:endParaRPr lang="fa-IR"/>
            </a:p>
          </p:txBody>
        </p:sp>
        <p:sp>
          <p:nvSpPr>
            <p:cNvPr id="600072" name="Oval 8"/>
            <p:cNvSpPr>
              <a:spLocks noChangeArrowheads="1"/>
            </p:cNvSpPr>
            <p:nvPr/>
          </p:nvSpPr>
          <p:spPr bwMode="gray">
            <a:xfrm>
              <a:off x="612" y="2880"/>
              <a:ext cx="839" cy="839"/>
            </a:xfrm>
            <a:prstGeom prst="ellipse">
              <a:avLst/>
            </a:prstGeom>
            <a:gradFill rotWithShape="1">
              <a:gsLst>
                <a:gs pos="0">
                  <a:srgbClr val="FF9900"/>
                </a:gs>
                <a:gs pos="100000">
                  <a:srgbClr val="FF9900">
                    <a:gamma/>
                    <a:shade val="72549"/>
                    <a:invGamma/>
                  </a:srgbClr>
                </a:gs>
              </a:gsLst>
              <a:lin ang="2700000" scaled="1"/>
            </a:gradFill>
            <a:ln w="9525" algn="ctr">
              <a:noFill/>
              <a:round/>
              <a:headEnd/>
              <a:tailEnd/>
            </a:ln>
            <a:effectLst/>
          </p:spPr>
          <p:txBody>
            <a:bodyPr wrap="none" anchor="ctr"/>
            <a:lstStyle/>
            <a:p>
              <a:endParaRPr lang="fa-IR"/>
            </a:p>
          </p:txBody>
        </p:sp>
        <p:pic>
          <p:nvPicPr>
            <p:cNvPr id="600097" name="Picture 33"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00" name="Text Box 36"/>
          <p:cNvSpPr txBox="1">
            <a:spLocks noChangeArrowheads="1"/>
          </p:cNvSpPr>
          <p:nvPr/>
        </p:nvSpPr>
        <p:spPr bwMode="auto">
          <a:xfrm>
            <a:off x="763346" y="4348460"/>
            <a:ext cx="1619353" cy="461665"/>
          </a:xfrm>
          <a:prstGeom prst="rect">
            <a:avLst/>
          </a:prstGeom>
          <a:noFill/>
          <a:ln w="9525" algn="ctr">
            <a:noFill/>
            <a:miter lim="800000"/>
            <a:headEnd/>
            <a:tailEnd/>
          </a:ln>
          <a:effectLst/>
        </p:spPr>
        <p:txBody>
          <a:bodyPr wrap="none">
            <a:spAutoFit/>
          </a:bodyPr>
          <a:lstStyle/>
          <a:p>
            <a:r>
              <a:rPr lang="fa-IR" sz="2400" b="1" dirty="0" smtClean="0">
                <a:solidFill>
                  <a:srgbClr val="000000"/>
                </a:solidFill>
                <a:latin typeface="Verdana" pitchFamily="34" charset="0"/>
                <a:cs typeface="B Titr" pitchFamily="2" charset="-78"/>
                <a:hlinkClick r:id="rId5" action="ppaction://hlinksldjump"/>
              </a:rPr>
              <a:t>صورت چهارم</a:t>
            </a:r>
            <a:endParaRPr lang="en-US" sz="2400" b="1" dirty="0">
              <a:solidFill>
                <a:srgbClr val="000000"/>
              </a:solidFill>
              <a:latin typeface="Verdana" pitchFamily="34" charset="0"/>
              <a:cs typeface="B Titr" pitchFamily="2" charset="-78"/>
            </a:endParaRPr>
          </a:p>
        </p:txBody>
      </p:sp>
      <p:grpSp>
        <p:nvGrpSpPr>
          <p:cNvPr id="3" name="Group 37"/>
          <p:cNvGrpSpPr>
            <a:grpSpLocks/>
          </p:cNvGrpSpPr>
          <p:nvPr/>
        </p:nvGrpSpPr>
        <p:grpSpPr bwMode="auto">
          <a:xfrm>
            <a:off x="2819401" y="3790936"/>
            <a:ext cx="1544639" cy="1690687"/>
            <a:chOff x="555" y="2823"/>
            <a:chExt cx="973" cy="1065"/>
          </a:xfrm>
        </p:grpSpPr>
        <p:pic>
          <p:nvPicPr>
            <p:cNvPr id="600102" name="Picture 38"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103" name="Oval 39"/>
            <p:cNvSpPr>
              <a:spLocks noChangeArrowheads="1"/>
            </p:cNvSpPr>
            <p:nvPr/>
          </p:nvSpPr>
          <p:spPr bwMode="gray">
            <a:xfrm>
              <a:off x="555" y="2823"/>
              <a:ext cx="973" cy="973"/>
            </a:xfrm>
            <a:prstGeom prst="ellipse">
              <a:avLst/>
            </a:prstGeom>
            <a:gradFill rotWithShape="1">
              <a:gsLst>
                <a:gs pos="0">
                  <a:srgbClr val="F0EA00"/>
                </a:gs>
                <a:gs pos="100000">
                  <a:srgbClr val="F0EA0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04" name="Oval 40"/>
            <p:cNvSpPr>
              <a:spLocks noChangeArrowheads="1"/>
            </p:cNvSpPr>
            <p:nvPr/>
          </p:nvSpPr>
          <p:spPr bwMode="gray">
            <a:xfrm>
              <a:off x="576" y="2846"/>
              <a:ext cx="928" cy="929"/>
            </a:xfrm>
            <a:prstGeom prst="ellipse">
              <a:avLst/>
            </a:prstGeom>
            <a:gradFill rotWithShape="1">
              <a:gsLst>
                <a:gs pos="0">
                  <a:srgbClr val="F0EA00">
                    <a:alpha val="85001"/>
                  </a:srgbClr>
                </a:gs>
                <a:gs pos="100000">
                  <a:srgbClr val="F0EA00">
                    <a:gamma/>
                    <a:shade val="63529"/>
                    <a:invGamma/>
                  </a:srgbClr>
                </a:gs>
              </a:gsLst>
              <a:lin ang="2700000" scaled="1"/>
            </a:gradFill>
            <a:ln w="9525" algn="ctr">
              <a:noFill/>
              <a:round/>
              <a:headEnd/>
              <a:tailEnd/>
            </a:ln>
            <a:effectLst/>
          </p:spPr>
          <p:txBody>
            <a:bodyPr wrap="none" anchor="ctr"/>
            <a:lstStyle/>
            <a:p>
              <a:endParaRPr lang="fa-IR"/>
            </a:p>
          </p:txBody>
        </p:sp>
        <p:sp>
          <p:nvSpPr>
            <p:cNvPr id="600105" name="Oval 41"/>
            <p:cNvSpPr>
              <a:spLocks noChangeArrowheads="1"/>
            </p:cNvSpPr>
            <p:nvPr/>
          </p:nvSpPr>
          <p:spPr bwMode="gray">
            <a:xfrm>
              <a:off x="612" y="2880"/>
              <a:ext cx="839" cy="839"/>
            </a:xfrm>
            <a:prstGeom prst="ellipse">
              <a:avLst/>
            </a:prstGeom>
            <a:gradFill rotWithShape="1">
              <a:gsLst>
                <a:gs pos="0">
                  <a:srgbClr val="F0EA00"/>
                </a:gs>
                <a:gs pos="100000">
                  <a:srgbClr val="F0EA00">
                    <a:gamma/>
                    <a:shade val="72549"/>
                    <a:invGamma/>
                  </a:srgbClr>
                </a:gs>
              </a:gsLst>
              <a:lin ang="2700000" scaled="1"/>
            </a:gradFill>
            <a:ln w="9525" algn="ctr">
              <a:noFill/>
              <a:round/>
              <a:headEnd/>
              <a:tailEnd/>
            </a:ln>
            <a:effectLst/>
          </p:spPr>
          <p:txBody>
            <a:bodyPr wrap="none" anchor="ctr"/>
            <a:lstStyle/>
            <a:p>
              <a:endParaRPr lang="fa-IR"/>
            </a:p>
          </p:txBody>
        </p:sp>
        <p:pic>
          <p:nvPicPr>
            <p:cNvPr id="600106" name="Picture 42"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07" name="Text Box 43"/>
          <p:cNvSpPr txBox="1">
            <a:spLocks noChangeArrowheads="1"/>
          </p:cNvSpPr>
          <p:nvPr/>
        </p:nvSpPr>
        <p:spPr bwMode="auto">
          <a:xfrm>
            <a:off x="2883184" y="4348460"/>
            <a:ext cx="1394933" cy="461665"/>
          </a:xfrm>
          <a:prstGeom prst="rect">
            <a:avLst/>
          </a:prstGeom>
          <a:noFill/>
          <a:ln w="9525" algn="ctr">
            <a:noFill/>
            <a:miter lim="800000"/>
            <a:headEnd/>
            <a:tailEnd/>
          </a:ln>
          <a:effectLst/>
        </p:spPr>
        <p:txBody>
          <a:bodyPr wrap="none">
            <a:spAutoFit/>
          </a:bodyPr>
          <a:lstStyle/>
          <a:p>
            <a:r>
              <a:rPr lang="fa-IR" sz="2400" b="1" dirty="0" smtClean="0">
                <a:solidFill>
                  <a:srgbClr val="000000"/>
                </a:solidFill>
                <a:latin typeface="Verdana" pitchFamily="34" charset="0"/>
                <a:cs typeface="B Titr" pitchFamily="2" charset="-78"/>
                <a:hlinkClick r:id="rId6" action="ppaction://hlinksldjump"/>
              </a:rPr>
              <a:t>صورت سوم</a:t>
            </a:r>
            <a:endParaRPr lang="en-US" sz="2400" b="1" dirty="0">
              <a:solidFill>
                <a:srgbClr val="000000"/>
              </a:solidFill>
              <a:latin typeface="Verdana" pitchFamily="34" charset="0"/>
              <a:cs typeface="B Titr" pitchFamily="2" charset="-78"/>
            </a:endParaRPr>
          </a:p>
        </p:txBody>
      </p:sp>
      <p:grpSp>
        <p:nvGrpSpPr>
          <p:cNvPr id="4" name="Group 44"/>
          <p:cNvGrpSpPr>
            <a:grpSpLocks/>
          </p:cNvGrpSpPr>
          <p:nvPr/>
        </p:nvGrpSpPr>
        <p:grpSpPr bwMode="auto">
          <a:xfrm>
            <a:off x="4800601" y="3790936"/>
            <a:ext cx="1544639" cy="1690687"/>
            <a:chOff x="555" y="2823"/>
            <a:chExt cx="973" cy="1065"/>
          </a:xfrm>
        </p:grpSpPr>
        <p:pic>
          <p:nvPicPr>
            <p:cNvPr id="600109" name="Picture 45"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110" name="Oval 46"/>
            <p:cNvSpPr>
              <a:spLocks noChangeArrowheads="1"/>
            </p:cNvSpPr>
            <p:nvPr/>
          </p:nvSpPr>
          <p:spPr bwMode="gray">
            <a:xfrm>
              <a:off x="555" y="2823"/>
              <a:ext cx="973" cy="973"/>
            </a:xfrm>
            <a:prstGeom prst="ellipse">
              <a:avLst/>
            </a:prstGeom>
            <a:gradFill rotWithShape="1">
              <a:gsLst>
                <a:gs pos="0">
                  <a:srgbClr val="30C230"/>
                </a:gs>
                <a:gs pos="100000">
                  <a:srgbClr val="30C23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11" name="Oval 47"/>
            <p:cNvSpPr>
              <a:spLocks noChangeArrowheads="1"/>
            </p:cNvSpPr>
            <p:nvPr/>
          </p:nvSpPr>
          <p:spPr bwMode="gray">
            <a:xfrm>
              <a:off x="576" y="2846"/>
              <a:ext cx="928" cy="929"/>
            </a:xfrm>
            <a:prstGeom prst="ellipse">
              <a:avLst/>
            </a:prstGeom>
            <a:gradFill rotWithShape="1">
              <a:gsLst>
                <a:gs pos="0">
                  <a:srgbClr val="30C230">
                    <a:alpha val="85001"/>
                  </a:srgbClr>
                </a:gs>
                <a:gs pos="100000">
                  <a:srgbClr val="30C230">
                    <a:gamma/>
                    <a:shade val="63529"/>
                    <a:invGamma/>
                  </a:srgbClr>
                </a:gs>
              </a:gsLst>
              <a:lin ang="2700000" scaled="1"/>
            </a:gradFill>
            <a:ln w="9525" algn="ctr">
              <a:noFill/>
              <a:round/>
              <a:headEnd/>
              <a:tailEnd/>
            </a:ln>
            <a:effectLst/>
          </p:spPr>
          <p:txBody>
            <a:bodyPr wrap="none" anchor="ctr"/>
            <a:lstStyle/>
            <a:p>
              <a:endParaRPr lang="fa-IR"/>
            </a:p>
          </p:txBody>
        </p:sp>
        <p:sp>
          <p:nvSpPr>
            <p:cNvPr id="600112" name="Oval 48"/>
            <p:cNvSpPr>
              <a:spLocks noChangeArrowheads="1"/>
            </p:cNvSpPr>
            <p:nvPr/>
          </p:nvSpPr>
          <p:spPr bwMode="gray">
            <a:xfrm>
              <a:off x="612" y="2880"/>
              <a:ext cx="839" cy="839"/>
            </a:xfrm>
            <a:prstGeom prst="ellipse">
              <a:avLst/>
            </a:prstGeom>
            <a:gradFill rotWithShape="1">
              <a:gsLst>
                <a:gs pos="0">
                  <a:srgbClr val="30C230"/>
                </a:gs>
                <a:gs pos="100000">
                  <a:srgbClr val="30C230">
                    <a:gamma/>
                    <a:shade val="72549"/>
                    <a:invGamma/>
                  </a:srgbClr>
                </a:gs>
              </a:gsLst>
              <a:lin ang="2700000" scaled="1"/>
            </a:gradFill>
            <a:ln w="9525" algn="ctr">
              <a:noFill/>
              <a:round/>
              <a:headEnd/>
              <a:tailEnd/>
            </a:ln>
            <a:effectLst/>
          </p:spPr>
          <p:txBody>
            <a:bodyPr wrap="none" anchor="ctr"/>
            <a:lstStyle/>
            <a:p>
              <a:endParaRPr lang="fa-IR"/>
            </a:p>
          </p:txBody>
        </p:sp>
        <p:pic>
          <p:nvPicPr>
            <p:cNvPr id="600113" name="Picture 49"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14" name="Text Box 50"/>
          <p:cNvSpPr txBox="1">
            <a:spLocks noChangeArrowheads="1"/>
          </p:cNvSpPr>
          <p:nvPr/>
        </p:nvSpPr>
        <p:spPr bwMode="auto">
          <a:xfrm>
            <a:off x="4886837" y="4348460"/>
            <a:ext cx="1372491" cy="461665"/>
          </a:xfrm>
          <a:prstGeom prst="rect">
            <a:avLst/>
          </a:prstGeom>
          <a:noFill/>
          <a:ln w="9525" algn="ctr">
            <a:noFill/>
            <a:miter lim="800000"/>
            <a:headEnd/>
            <a:tailEnd/>
          </a:ln>
          <a:effectLst/>
        </p:spPr>
        <p:txBody>
          <a:bodyPr wrap="none">
            <a:spAutoFit/>
          </a:bodyPr>
          <a:lstStyle/>
          <a:p>
            <a:r>
              <a:rPr lang="fa-IR" sz="2400" b="1" dirty="0" smtClean="0">
                <a:solidFill>
                  <a:srgbClr val="000000"/>
                </a:solidFill>
                <a:latin typeface="Verdana" pitchFamily="34" charset="0"/>
                <a:cs typeface="B Titr" pitchFamily="2" charset="-78"/>
                <a:hlinkClick r:id="rId7" action="ppaction://hlinksldjump"/>
              </a:rPr>
              <a:t>صورت دوم</a:t>
            </a:r>
            <a:endParaRPr lang="en-US" sz="2400" b="1" dirty="0">
              <a:solidFill>
                <a:srgbClr val="000000"/>
              </a:solidFill>
              <a:latin typeface="Verdana" pitchFamily="34" charset="0"/>
              <a:cs typeface="B Titr" pitchFamily="2" charset="-78"/>
            </a:endParaRPr>
          </a:p>
        </p:txBody>
      </p:sp>
      <p:grpSp>
        <p:nvGrpSpPr>
          <p:cNvPr id="5" name="Group 51"/>
          <p:cNvGrpSpPr>
            <a:grpSpLocks/>
          </p:cNvGrpSpPr>
          <p:nvPr/>
        </p:nvGrpSpPr>
        <p:grpSpPr bwMode="auto">
          <a:xfrm>
            <a:off x="6781801" y="3790936"/>
            <a:ext cx="1544639" cy="1690687"/>
            <a:chOff x="555" y="2823"/>
            <a:chExt cx="973" cy="1065"/>
          </a:xfrm>
        </p:grpSpPr>
        <p:pic>
          <p:nvPicPr>
            <p:cNvPr id="600116" name="Picture 52" descr="Picture2"/>
            <p:cNvPicPr>
              <a:picLocks noChangeAspect="1" noChangeArrowheads="1"/>
            </p:cNvPicPr>
            <p:nvPr/>
          </p:nvPicPr>
          <p:blipFill>
            <a:blip r:embed="rId3"/>
            <a:srcRect/>
            <a:stretch>
              <a:fillRect/>
            </a:stretch>
          </p:blipFill>
          <p:spPr bwMode="auto">
            <a:xfrm>
              <a:off x="636" y="3718"/>
              <a:ext cx="819" cy="170"/>
            </a:xfrm>
            <a:prstGeom prst="rect">
              <a:avLst/>
            </a:prstGeom>
            <a:noFill/>
          </p:spPr>
        </p:pic>
        <p:sp>
          <p:nvSpPr>
            <p:cNvPr id="600117" name="Oval 53"/>
            <p:cNvSpPr>
              <a:spLocks noChangeArrowheads="1"/>
            </p:cNvSpPr>
            <p:nvPr/>
          </p:nvSpPr>
          <p:spPr bwMode="gray">
            <a:xfrm>
              <a:off x="555" y="2823"/>
              <a:ext cx="973" cy="973"/>
            </a:xfrm>
            <a:prstGeom prst="ellipse">
              <a:avLst/>
            </a:prstGeom>
            <a:gradFill rotWithShape="1">
              <a:gsLst>
                <a:gs pos="0">
                  <a:srgbClr val="AE50E2"/>
                </a:gs>
                <a:gs pos="100000">
                  <a:srgbClr val="AE50E2">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18" name="Oval 54"/>
            <p:cNvSpPr>
              <a:spLocks noChangeArrowheads="1"/>
            </p:cNvSpPr>
            <p:nvPr/>
          </p:nvSpPr>
          <p:spPr bwMode="gray">
            <a:xfrm>
              <a:off x="576" y="2846"/>
              <a:ext cx="928" cy="929"/>
            </a:xfrm>
            <a:prstGeom prst="ellipse">
              <a:avLst/>
            </a:prstGeom>
            <a:gradFill rotWithShape="1">
              <a:gsLst>
                <a:gs pos="0">
                  <a:srgbClr val="AE50E2">
                    <a:alpha val="85001"/>
                  </a:srgbClr>
                </a:gs>
                <a:gs pos="100000">
                  <a:srgbClr val="AE50E2">
                    <a:gamma/>
                    <a:shade val="63529"/>
                    <a:invGamma/>
                  </a:srgbClr>
                </a:gs>
              </a:gsLst>
              <a:lin ang="2700000" scaled="1"/>
            </a:gradFill>
            <a:ln w="9525" algn="ctr">
              <a:noFill/>
              <a:round/>
              <a:headEnd/>
              <a:tailEnd/>
            </a:ln>
            <a:effectLst/>
          </p:spPr>
          <p:txBody>
            <a:bodyPr wrap="none" anchor="ctr"/>
            <a:lstStyle/>
            <a:p>
              <a:endParaRPr lang="fa-IR"/>
            </a:p>
          </p:txBody>
        </p:sp>
        <p:sp>
          <p:nvSpPr>
            <p:cNvPr id="600119" name="Oval 55"/>
            <p:cNvSpPr>
              <a:spLocks noChangeArrowheads="1"/>
            </p:cNvSpPr>
            <p:nvPr/>
          </p:nvSpPr>
          <p:spPr bwMode="gray">
            <a:xfrm>
              <a:off x="612" y="2880"/>
              <a:ext cx="839" cy="839"/>
            </a:xfrm>
            <a:prstGeom prst="ellipse">
              <a:avLst/>
            </a:prstGeom>
            <a:gradFill rotWithShape="1">
              <a:gsLst>
                <a:gs pos="0">
                  <a:srgbClr val="AE50E2"/>
                </a:gs>
                <a:gs pos="100000">
                  <a:srgbClr val="AE50E2">
                    <a:gamma/>
                    <a:shade val="72549"/>
                    <a:invGamma/>
                  </a:srgbClr>
                </a:gs>
              </a:gsLst>
              <a:lin ang="2700000" scaled="1"/>
            </a:gradFill>
            <a:ln w="9525" algn="ctr">
              <a:noFill/>
              <a:round/>
              <a:headEnd/>
              <a:tailEnd/>
            </a:ln>
            <a:effectLst/>
          </p:spPr>
          <p:txBody>
            <a:bodyPr wrap="none" anchor="ctr"/>
            <a:lstStyle/>
            <a:p>
              <a:endParaRPr lang="fa-IR"/>
            </a:p>
          </p:txBody>
        </p:sp>
        <p:pic>
          <p:nvPicPr>
            <p:cNvPr id="600120" name="Picture 56" descr="Picture1"/>
            <p:cNvPicPr>
              <a:picLocks noChangeAspect="1" noChangeArrowheads="1"/>
            </p:cNvPicPr>
            <p:nvPr/>
          </p:nvPicPr>
          <p:blipFill>
            <a:blip r:embed="rId4"/>
            <a:srcRect/>
            <a:stretch>
              <a:fillRect/>
            </a:stretch>
          </p:blipFill>
          <p:spPr bwMode="auto">
            <a:xfrm>
              <a:off x="576" y="2880"/>
              <a:ext cx="616" cy="616"/>
            </a:xfrm>
            <a:prstGeom prst="rect">
              <a:avLst/>
            </a:prstGeom>
            <a:noFill/>
          </p:spPr>
        </p:pic>
      </p:grpSp>
      <p:sp>
        <p:nvSpPr>
          <p:cNvPr id="600121" name="Text Box 57"/>
          <p:cNvSpPr txBox="1">
            <a:spLocks noChangeArrowheads="1"/>
          </p:cNvSpPr>
          <p:nvPr/>
        </p:nvSpPr>
        <p:spPr bwMode="auto">
          <a:xfrm>
            <a:off x="6901687" y="4348460"/>
            <a:ext cx="1338828" cy="461665"/>
          </a:xfrm>
          <a:prstGeom prst="rect">
            <a:avLst/>
          </a:prstGeom>
          <a:noFill/>
          <a:ln w="9525" algn="ctr">
            <a:noFill/>
            <a:miter lim="800000"/>
            <a:headEnd/>
            <a:tailEnd/>
          </a:ln>
          <a:effectLst/>
        </p:spPr>
        <p:txBody>
          <a:bodyPr wrap="none">
            <a:spAutoFit/>
          </a:bodyPr>
          <a:lstStyle/>
          <a:p>
            <a:r>
              <a:rPr lang="fa-IR" sz="2400" b="1" dirty="0" smtClean="0">
                <a:solidFill>
                  <a:srgbClr val="000000"/>
                </a:solidFill>
                <a:latin typeface="Verdana" pitchFamily="34" charset="0"/>
                <a:cs typeface="B Titr" pitchFamily="2" charset="-78"/>
                <a:hlinkClick r:id="rId8" action="ppaction://hlinksldjump"/>
              </a:rPr>
              <a:t>صورت اول</a:t>
            </a:r>
            <a:endParaRPr lang="en-US" sz="2400" b="1" dirty="0">
              <a:solidFill>
                <a:srgbClr val="000000"/>
              </a:solidFill>
              <a:latin typeface="Verdana" pitchFamily="34" charset="0"/>
              <a:cs typeface="B Titr" pitchFamily="2" charset="-78"/>
            </a:endParaRPr>
          </a:p>
        </p:txBody>
      </p:sp>
      <p:sp>
        <p:nvSpPr>
          <p:cNvPr id="33" name="Action Button: Return 32">
            <a:hlinkClick r:id="rId9" action="ppaction://hlinksldjump" highlightClick="1"/>
          </p:cNvPr>
          <p:cNvSpPr/>
          <p:nvPr/>
        </p:nvSpPr>
        <p:spPr bwMode="auto">
          <a:xfrm>
            <a:off x="6072197" y="1428737"/>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600067"/>
                                        </p:tgtEl>
                                        <p:attrNameLst>
                                          <p:attrName>style.visibility</p:attrName>
                                        </p:attrNameLst>
                                      </p:cBhvr>
                                      <p:to>
                                        <p:strVal val="visible"/>
                                      </p:to>
                                    </p:set>
                                    <p:anim calcmode="lin" valueType="num">
                                      <p:cBhvr>
                                        <p:cTn id="7" dur="1000" fill="hold"/>
                                        <p:tgtEl>
                                          <p:spTgt spid="600067"/>
                                        </p:tgtEl>
                                        <p:attrNameLst>
                                          <p:attrName>ppt_w</p:attrName>
                                        </p:attrNameLst>
                                      </p:cBhvr>
                                      <p:tavLst>
                                        <p:tav tm="0">
                                          <p:val>
                                            <p:fltVal val="0"/>
                                          </p:val>
                                        </p:tav>
                                        <p:tav tm="100000">
                                          <p:val>
                                            <p:strVal val="#ppt_w"/>
                                          </p:val>
                                        </p:tav>
                                      </p:tavLst>
                                    </p:anim>
                                    <p:anim calcmode="lin" valueType="num">
                                      <p:cBhvr>
                                        <p:cTn id="8" dur="1000" fill="hold"/>
                                        <p:tgtEl>
                                          <p:spTgt spid="600067"/>
                                        </p:tgtEl>
                                        <p:attrNameLst>
                                          <p:attrName>ppt_h</p:attrName>
                                        </p:attrNameLst>
                                      </p:cBhvr>
                                      <p:tavLst>
                                        <p:tav tm="0">
                                          <p:val>
                                            <p:fltVal val="0"/>
                                          </p:val>
                                        </p:tav>
                                        <p:tav tm="100000">
                                          <p:val>
                                            <p:strVal val="#ppt_h"/>
                                          </p:val>
                                        </p:tav>
                                      </p:tavLst>
                                    </p:anim>
                                    <p:anim calcmode="lin" valueType="num">
                                      <p:cBhvr>
                                        <p:cTn id="9" dur="1000" fill="hold"/>
                                        <p:tgtEl>
                                          <p:spTgt spid="600067"/>
                                        </p:tgtEl>
                                        <p:attrNameLst>
                                          <p:attrName>style.rotation</p:attrName>
                                        </p:attrNameLst>
                                      </p:cBhvr>
                                      <p:tavLst>
                                        <p:tav tm="0">
                                          <p:val>
                                            <p:fltVal val="90"/>
                                          </p:val>
                                        </p:tav>
                                        <p:tav tm="100000">
                                          <p:val>
                                            <p:fltVal val="0"/>
                                          </p:val>
                                        </p:tav>
                                      </p:tavLst>
                                    </p:anim>
                                    <p:animEffect transition="in" filter="fade">
                                      <p:cBhvr>
                                        <p:cTn id="10" dur="1000"/>
                                        <p:tgtEl>
                                          <p:spTgt spid="600067"/>
                                        </p:tgtEl>
                                      </p:cBhvr>
                                    </p:animEffect>
                                  </p:childTnLst>
                                </p:cTn>
                              </p:par>
                              <p:par>
                                <p:cTn id="11" presetID="31" presetClass="entr" presetSubtype="0" fill="hold" grpId="0" nodeType="withEffect">
                                  <p:stCondLst>
                                    <p:cond delay="0"/>
                                  </p:stCondLst>
                                  <p:iterate type="lt">
                                    <p:tmPct val="5000"/>
                                  </p:iterate>
                                  <p:childTnLst>
                                    <p:set>
                                      <p:cBhvr>
                                        <p:cTn id="12" dur="1" fill="hold">
                                          <p:stCondLst>
                                            <p:cond delay="0"/>
                                          </p:stCondLst>
                                        </p:cTn>
                                        <p:tgtEl>
                                          <p:spTgt spid="600091"/>
                                        </p:tgtEl>
                                        <p:attrNameLst>
                                          <p:attrName>style.visibility</p:attrName>
                                        </p:attrNameLst>
                                      </p:cBhvr>
                                      <p:to>
                                        <p:strVal val="visible"/>
                                      </p:to>
                                    </p:set>
                                    <p:anim calcmode="lin" valueType="num">
                                      <p:cBhvr>
                                        <p:cTn id="13" dur="1000" fill="hold"/>
                                        <p:tgtEl>
                                          <p:spTgt spid="600091"/>
                                        </p:tgtEl>
                                        <p:attrNameLst>
                                          <p:attrName>ppt_w</p:attrName>
                                        </p:attrNameLst>
                                      </p:cBhvr>
                                      <p:tavLst>
                                        <p:tav tm="0">
                                          <p:val>
                                            <p:fltVal val="0"/>
                                          </p:val>
                                        </p:tav>
                                        <p:tav tm="100000">
                                          <p:val>
                                            <p:strVal val="#ppt_w"/>
                                          </p:val>
                                        </p:tav>
                                      </p:tavLst>
                                    </p:anim>
                                    <p:anim calcmode="lin" valueType="num">
                                      <p:cBhvr>
                                        <p:cTn id="14" dur="1000" fill="hold"/>
                                        <p:tgtEl>
                                          <p:spTgt spid="600091"/>
                                        </p:tgtEl>
                                        <p:attrNameLst>
                                          <p:attrName>ppt_h</p:attrName>
                                        </p:attrNameLst>
                                      </p:cBhvr>
                                      <p:tavLst>
                                        <p:tav tm="0">
                                          <p:val>
                                            <p:fltVal val="0"/>
                                          </p:val>
                                        </p:tav>
                                        <p:tav tm="100000">
                                          <p:val>
                                            <p:strVal val="#ppt_h"/>
                                          </p:val>
                                        </p:tav>
                                      </p:tavLst>
                                    </p:anim>
                                    <p:anim calcmode="lin" valueType="num">
                                      <p:cBhvr>
                                        <p:cTn id="15" dur="1000" fill="hold"/>
                                        <p:tgtEl>
                                          <p:spTgt spid="600091"/>
                                        </p:tgtEl>
                                        <p:attrNameLst>
                                          <p:attrName>style.rotation</p:attrName>
                                        </p:attrNameLst>
                                      </p:cBhvr>
                                      <p:tavLst>
                                        <p:tav tm="0">
                                          <p:val>
                                            <p:fltVal val="90"/>
                                          </p:val>
                                        </p:tav>
                                        <p:tav tm="100000">
                                          <p:val>
                                            <p:fltVal val="0"/>
                                          </p:val>
                                        </p:tav>
                                      </p:tavLst>
                                    </p:anim>
                                    <p:animEffect transition="in" filter="fade">
                                      <p:cBhvr>
                                        <p:cTn id="16" dur="1000"/>
                                        <p:tgtEl>
                                          <p:spTgt spid="600091"/>
                                        </p:tgtEl>
                                      </p:cBhvr>
                                    </p:animEffect>
                                  </p:childTnLst>
                                </p:cTn>
                              </p:par>
                              <p:par>
                                <p:cTn id="17" presetID="31" presetClass="entr" presetSubtype="0" fill="hold" grpId="0" nodeType="withEffect">
                                  <p:stCondLst>
                                    <p:cond delay="0"/>
                                  </p:stCondLst>
                                  <p:iterate type="lt">
                                    <p:tmPct val="5000"/>
                                  </p:iterate>
                                  <p:childTnLst>
                                    <p:set>
                                      <p:cBhvr>
                                        <p:cTn id="18" dur="1" fill="hold">
                                          <p:stCondLst>
                                            <p:cond delay="0"/>
                                          </p:stCondLst>
                                        </p:cTn>
                                        <p:tgtEl>
                                          <p:spTgt spid="600092"/>
                                        </p:tgtEl>
                                        <p:attrNameLst>
                                          <p:attrName>style.visibility</p:attrName>
                                        </p:attrNameLst>
                                      </p:cBhvr>
                                      <p:to>
                                        <p:strVal val="visible"/>
                                      </p:to>
                                    </p:set>
                                    <p:anim calcmode="lin" valueType="num">
                                      <p:cBhvr>
                                        <p:cTn id="19" dur="1000" fill="hold"/>
                                        <p:tgtEl>
                                          <p:spTgt spid="600092"/>
                                        </p:tgtEl>
                                        <p:attrNameLst>
                                          <p:attrName>ppt_w</p:attrName>
                                        </p:attrNameLst>
                                      </p:cBhvr>
                                      <p:tavLst>
                                        <p:tav tm="0">
                                          <p:val>
                                            <p:fltVal val="0"/>
                                          </p:val>
                                        </p:tav>
                                        <p:tav tm="100000">
                                          <p:val>
                                            <p:strVal val="#ppt_w"/>
                                          </p:val>
                                        </p:tav>
                                      </p:tavLst>
                                    </p:anim>
                                    <p:anim calcmode="lin" valueType="num">
                                      <p:cBhvr>
                                        <p:cTn id="20" dur="1000" fill="hold"/>
                                        <p:tgtEl>
                                          <p:spTgt spid="600092"/>
                                        </p:tgtEl>
                                        <p:attrNameLst>
                                          <p:attrName>ppt_h</p:attrName>
                                        </p:attrNameLst>
                                      </p:cBhvr>
                                      <p:tavLst>
                                        <p:tav tm="0">
                                          <p:val>
                                            <p:fltVal val="0"/>
                                          </p:val>
                                        </p:tav>
                                        <p:tav tm="100000">
                                          <p:val>
                                            <p:strVal val="#ppt_h"/>
                                          </p:val>
                                        </p:tav>
                                      </p:tavLst>
                                    </p:anim>
                                    <p:anim calcmode="lin" valueType="num">
                                      <p:cBhvr>
                                        <p:cTn id="21" dur="1000" fill="hold"/>
                                        <p:tgtEl>
                                          <p:spTgt spid="600092"/>
                                        </p:tgtEl>
                                        <p:attrNameLst>
                                          <p:attrName>style.rotation</p:attrName>
                                        </p:attrNameLst>
                                      </p:cBhvr>
                                      <p:tavLst>
                                        <p:tav tm="0">
                                          <p:val>
                                            <p:fltVal val="90"/>
                                          </p:val>
                                        </p:tav>
                                        <p:tav tm="100000">
                                          <p:val>
                                            <p:fltVal val="0"/>
                                          </p:val>
                                        </p:tav>
                                      </p:tavLst>
                                    </p:anim>
                                    <p:animEffect transition="in" filter="fade">
                                      <p:cBhvr>
                                        <p:cTn id="22" dur="1000"/>
                                        <p:tgtEl>
                                          <p:spTgt spid="600092"/>
                                        </p:tgtEl>
                                      </p:cBhvr>
                                    </p:animEffect>
                                  </p:childTnLst>
                                </p:cTn>
                              </p:par>
                              <p:par>
                                <p:cTn id="23" presetID="31" presetClass="entr" presetSubtype="0" fill="hold" nodeType="withEffect">
                                  <p:stCondLst>
                                    <p:cond delay="0"/>
                                  </p:stCondLst>
                                  <p:iterate type="lt">
                                    <p:tmPct val="5000"/>
                                  </p:iterate>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ppt_w</p:attrName>
                                        </p:attrNameLst>
                                      </p:cBhvr>
                                      <p:tavLst>
                                        <p:tav tm="0">
                                          <p:val>
                                            <p:fltVal val="0"/>
                                          </p:val>
                                        </p:tav>
                                        <p:tav tm="100000">
                                          <p:val>
                                            <p:strVal val="#ppt_w"/>
                                          </p:val>
                                        </p:tav>
                                      </p:tavLst>
                                    </p:anim>
                                    <p:anim calcmode="lin" valueType="num">
                                      <p:cBhvr>
                                        <p:cTn id="26" dur="1000" fill="hold"/>
                                        <p:tgtEl>
                                          <p:spTgt spid="2"/>
                                        </p:tgtEl>
                                        <p:attrNameLst>
                                          <p:attrName>ppt_h</p:attrName>
                                        </p:attrNameLst>
                                      </p:cBhvr>
                                      <p:tavLst>
                                        <p:tav tm="0">
                                          <p:val>
                                            <p:fltVal val="0"/>
                                          </p:val>
                                        </p:tav>
                                        <p:tav tm="100000">
                                          <p:val>
                                            <p:strVal val="#ppt_h"/>
                                          </p:val>
                                        </p:tav>
                                      </p:tavLst>
                                    </p:anim>
                                    <p:anim calcmode="lin" valueType="num">
                                      <p:cBhvr>
                                        <p:cTn id="27" dur="1000" fill="hold"/>
                                        <p:tgtEl>
                                          <p:spTgt spid="2"/>
                                        </p:tgtEl>
                                        <p:attrNameLst>
                                          <p:attrName>style.rotation</p:attrName>
                                        </p:attrNameLst>
                                      </p:cBhvr>
                                      <p:tavLst>
                                        <p:tav tm="0">
                                          <p:val>
                                            <p:fltVal val="90"/>
                                          </p:val>
                                        </p:tav>
                                        <p:tav tm="100000">
                                          <p:val>
                                            <p:fltVal val="0"/>
                                          </p:val>
                                        </p:tav>
                                      </p:tavLst>
                                    </p:anim>
                                    <p:animEffect transition="in" filter="fade">
                                      <p:cBhvr>
                                        <p:cTn id="28" dur="1000"/>
                                        <p:tgtEl>
                                          <p:spTgt spid="2"/>
                                        </p:tgtEl>
                                      </p:cBhvr>
                                    </p:animEffect>
                                  </p:childTnLst>
                                </p:cTn>
                              </p:par>
                              <p:par>
                                <p:cTn id="29" presetID="31" presetClass="entr" presetSubtype="0" fill="hold" grpId="0" nodeType="withEffect">
                                  <p:stCondLst>
                                    <p:cond delay="0"/>
                                  </p:stCondLst>
                                  <p:iterate type="lt">
                                    <p:tmPct val="5000"/>
                                  </p:iterate>
                                  <p:childTnLst>
                                    <p:set>
                                      <p:cBhvr>
                                        <p:cTn id="30" dur="1" fill="hold">
                                          <p:stCondLst>
                                            <p:cond delay="0"/>
                                          </p:stCondLst>
                                        </p:cTn>
                                        <p:tgtEl>
                                          <p:spTgt spid="600100"/>
                                        </p:tgtEl>
                                        <p:attrNameLst>
                                          <p:attrName>style.visibility</p:attrName>
                                        </p:attrNameLst>
                                      </p:cBhvr>
                                      <p:to>
                                        <p:strVal val="visible"/>
                                      </p:to>
                                    </p:set>
                                    <p:anim calcmode="lin" valueType="num">
                                      <p:cBhvr>
                                        <p:cTn id="31" dur="1000" fill="hold"/>
                                        <p:tgtEl>
                                          <p:spTgt spid="600100"/>
                                        </p:tgtEl>
                                        <p:attrNameLst>
                                          <p:attrName>ppt_w</p:attrName>
                                        </p:attrNameLst>
                                      </p:cBhvr>
                                      <p:tavLst>
                                        <p:tav tm="0">
                                          <p:val>
                                            <p:fltVal val="0"/>
                                          </p:val>
                                        </p:tav>
                                        <p:tav tm="100000">
                                          <p:val>
                                            <p:strVal val="#ppt_w"/>
                                          </p:val>
                                        </p:tav>
                                      </p:tavLst>
                                    </p:anim>
                                    <p:anim calcmode="lin" valueType="num">
                                      <p:cBhvr>
                                        <p:cTn id="32" dur="1000" fill="hold"/>
                                        <p:tgtEl>
                                          <p:spTgt spid="600100"/>
                                        </p:tgtEl>
                                        <p:attrNameLst>
                                          <p:attrName>ppt_h</p:attrName>
                                        </p:attrNameLst>
                                      </p:cBhvr>
                                      <p:tavLst>
                                        <p:tav tm="0">
                                          <p:val>
                                            <p:fltVal val="0"/>
                                          </p:val>
                                        </p:tav>
                                        <p:tav tm="100000">
                                          <p:val>
                                            <p:strVal val="#ppt_h"/>
                                          </p:val>
                                        </p:tav>
                                      </p:tavLst>
                                    </p:anim>
                                    <p:anim calcmode="lin" valueType="num">
                                      <p:cBhvr>
                                        <p:cTn id="33" dur="1000" fill="hold"/>
                                        <p:tgtEl>
                                          <p:spTgt spid="600100"/>
                                        </p:tgtEl>
                                        <p:attrNameLst>
                                          <p:attrName>style.rotation</p:attrName>
                                        </p:attrNameLst>
                                      </p:cBhvr>
                                      <p:tavLst>
                                        <p:tav tm="0">
                                          <p:val>
                                            <p:fltVal val="90"/>
                                          </p:val>
                                        </p:tav>
                                        <p:tav tm="100000">
                                          <p:val>
                                            <p:fltVal val="0"/>
                                          </p:val>
                                        </p:tav>
                                      </p:tavLst>
                                    </p:anim>
                                    <p:animEffect transition="in" filter="fade">
                                      <p:cBhvr>
                                        <p:cTn id="34" dur="1000"/>
                                        <p:tgtEl>
                                          <p:spTgt spid="600100"/>
                                        </p:tgtEl>
                                      </p:cBhvr>
                                    </p:animEffect>
                                  </p:childTnLst>
                                </p:cTn>
                              </p:par>
                              <p:par>
                                <p:cTn id="35" presetID="31" presetClass="entr" presetSubtype="0" fill="hold" nodeType="withEffect">
                                  <p:stCondLst>
                                    <p:cond delay="0"/>
                                  </p:stCondLst>
                                  <p:iterate type="lt">
                                    <p:tmPct val="5000"/>
                                  </p:iterate>
                                  <p:childTnLst>
                                    <p:set>
                                      <p:cBhvr>
                                        <p:cTn id="36" dur="1" fill="hold">
                                          <p:stCondLst>
                                            <p:cond delay="0"/>
                                          </p:stCondLst>
                                        </p:cTn>
                                        <p:tgtEl>
                                          <p:spTgt spid="3"/>
                                        </p:tgtEl>
                                        <p:attrNameLst>
                                          <p:attrName>style.visibility</p:attrName>
                                        </p:attrNameLst>
                                      </p:cBhvr>
                                      <p:to>
                                        <p:strVal val="visible"/>
                                      </p:to>
                                    </p:set>
                                    <p:anim calcmode="lin" valueType="num">
                                      <p:cBhvr>
                                        <p:cTn id="37" dur="1000" fill="hold"/>
                                        <p:tgtEl>
                                          <p:spTgt spid="3"/>
                                        </p:tgtEl>
                                        <p:attrNameLst>
                                          <p:attrName>ppt_w</p:attrName>
                                        </p:attrNameLst>
                                      </p:cBhvr>
                                      <p:tavLst>
                                        <p:tav tm="0">
                                          <p:val>
                                            <p:fltVal val="0"/>
                                          </p:val>
                                        </p:tav>
                                        <p:tav tm="100000">
                                          <p:val>
                                            <p:strVal val="#ppt_w"/>
                                          </p:val>
                                        </p:tav>
                                      </p:tavLst>
                                    </p:anim>
                                    <p:anim calcmode="lin" valueType="num">
                                      <p:cBhvr>
                                        <p:cTn id="38" dur="1000" fill="hold"/>
                                        <p:tgtEl>
                                          <p:spTgt spid="3"/>
                                        </p:tgtEl>
                                        <p:attrNameLst>
                                          <p:attrName>ppt_h</p:attrName>
                                        </p:attrNameLst>
                                      </p:cBhvr>
                                      <p:tavLst>
                                        <p:tav tm="0">
                                          <p:val>
                                            <p:fltVal val="0"/>
                                          </p:val>
                                        </p:tav>
                                        <p:tav tm="100000">
                                          <p:val>
                                            <p:strVal val="#ppt_h"/>
                                          </p:val>
                                        </p:tav>
                                      </p:tavLst>
                                    </p:anim>
                                    <p:anim calcmode="lin" valueType="num">
                                      <p:cBhvr>
                                        <p:cTn id="39" dur="1000" fill="hold"/>
                                        <p:tgtEl>
                                          <p:spTgt spid="3"/>
                                        </p:tgtEl>
                                        <p:attrNameLst>
                                          <p:attrName>style.rotation</p:attrName>
                                        </p:attrNameLst>
                                      </p:cBhvr>
                                      <p:tavLst>
                                        <p:tav tm="0">
                                          <p:val>
                                            <p:fltVal val="90"/>
                                          </p:val>
                                        </p:tav>
                                        <p:tav tm="100000">
                                          <p:val>
                                            <p:fltVal val="0"/>
                                          </p:val>
                                        </p:tav>
                                      </p:tavLst>
                                    </p:anim>
                                    <p:animEffect transition="in" filter="fade">
                                      <p:cBhvr>
                                        <p:cTn id="40" dur="1000"/>
                                        <p:tgtEl>
                                          <p:spTgt spid="3"/>
                                        </p:tgtEl>
                                      </p:cBhvr>
                                    </p:animEffect>
                                  </p:childTnLst>
                                </p:cTn>
                              </p:par>
                              <p:par>
                                <p:cTn id="41" presetID="31" presetClass="entr" presetSubtype="0" fill="hold" grpId="0" nodeType="withEffect">
                                  <p:stCondLst>
                                    <p:cond delay="0"/>
                                  </p:stCondLst>
                                  <p:iterate type="lt">
                                    <p:tmPct val="5000"/>
                                  </p:iterate>
                                  <p:childTnLst>
                                    <p:set>
                                      <p:cBhvr>
                                        <p:cTn id="42" dur="1" fill="hold">
                                          <p:stCondLst>
                                            <p:cond delay="0"/>
                                          </p:stCondLst>
                                        </p:cTn>
                                        <p:tgtEl>
                                          <p:spTgt spid="600107"/>
                                        </p:tgtEl>
                                        <p:attrNameLst>
                                          <p:attrName>style.visibility</p:attrName>
                                        </p:attrNameLst>
                                      </p:cBhvr>
                                      <p:to>
                                        <p:strVal val="visible"/>
                                      </p:to>
                                    </p:set>
                                    <p:anim calcmode="lin" valueType="num">
                                      <p:cBhvr>
                                        <p:cTn id="43" dur="1000" fill="hold"/>
                                        <p:tgtEl>
                                          <p:spTgt spid="600107"/>
                                        </p:tgtEl>
                                        <p:attrNameLst>
                                          <p:attrName>ppt_w</p:attrName>
                                        </p:attrNameLst>
                                      </p:cBhvr>
                                      <p:tavLst>
                                        <p:tav tm="0">
                                          <p:val>
                                            <p:fltVal val="0"/>
                                          </p:val>
                                        </p:tav>
                                        <p:tav tm="100000">
                                          <p:val>
                                            <p:strVal val="#ppt_w"/>
                                          </p:val>
                                        </p:tav>
                                      </p:tavLst>
                                    </p:anim>
                                    <p:anim calcmode="lin" valueType="num">
                                      <p:cBhvr>
                                        <p:cTn id="44" dur="1000" fill="hold"/>
                                        <p:tgtEl>
                                          <p:spTgt spid="600107"/>
                                        </p:tgtEl>
                                        <p:attrNameLst>
                                          <p:attrName>ppt_h</p:attrName>
                                        </p:attrNameLst>
                                      </p:cBhvr>
                                      <p:tavLst>
                                        <p:tav tm="0">
                                          <p:val>
                                            <p:fltVal val="0"/>
                                          </p:val>
                                        </p:tav>
                                        <p:tav tm="100000">
                                          <p:val>
                                            <p:strVal val="#ppt_h"/>
                                          </p:val>
                                        </p:tav>
                                      </p:tavLst>
                                    </p:anim>
                                    <p:anim calcmode="lin" valueType="num">
                                      <p:cBhvr>
                                        <p:cTn id="45" dur="1000" fill="hold"/>
                                        <p:tgtEl>
                                          <p:spTgt spid="600107"/>
                                        </p:tgtEl>
                                        <p:attrNameLst>
                                          <p:attrName>style.rotation</p:attrName>
                                        </p:attrNameLst>
                                      </p:cBhvr>
                                      <p:tavLst>
                                        <p:tav tm="0">
                                          <p:val>
                                            <p:fltVal val="90"/>
                                          </p:val>
                                        </p:tav>
                                        <p:tav tm="100000">
                                          <p:val>
                                            <p:fltVal val="0"/>
                                          </p:val>
                                        </p:tav>
                                      </p:tavLst>
                                    </p:anim>
                                    <p:animEffect transition="in" filter="fade">
                                      <p:cBhvr>
                                        <p:cTn id="46" dur="1000"/>
                                        <p:tgtEl>
                                          <p:spTgt spid="600107"/>
                                        </p:tgtEl>
                                      </p:cBhvr>
                                    </p:animEffect>
                                  </p:childTnLst>
                                </p:cTn>
                              </p:par>
                              <p:par>
                                <p:cTn id="47" presetID="31" presetClass="entr" presetSubtype="0" fill="hold" nodeType="withEffect">
                                  <p:stCondLst>
                                    <p:cond delay="0"/>
                                  </p:stCondLst>
                                  <p:iterate type="lt">
                                    <p:tmPct val="5000"/>
                                  </p:iterate>
                                  <p:childTnLst>
                                    <p:set>
                                      <p:cBhvr>
                                        <p:cTn id="48" dur="1" fill="hold">
                                          <p:stCondLst>
                                            <p:cond delay="0"/>
                                          </p:stCondLst>
                                        </p:cTn>
                                        <p:tgtEl>
                                          <p:spTgt spid="4"/>
                                        </p:tgtEl>
                                        <p:attrNameLst>
                                          <p:attrName>style.visibility</p:attrName>
                                        </p:attrNameLst>
                                      </p:cBhvr>
                                      <p:to>
                                        <p:strVal val="visible"/>
                                      </p:to>
                                    </p:set>
                                    <p:anim calcmode="lin" valueType="num">
                                      <p:cBhvr>
                                        <p:cTn id="49" dur="1000" fill="hold"/>
                                        <p:tgtEl>
                                          <p:spTgt spid="4"/>
                                        </p:tgtEl>
                                        <p:attrNameLst>
                                          <p:attrName>ppt_w</p:attrName>
                                        </p:attrNameLst>
                                      </p:cBhvr>
                                      <p:tavLst>
                                        <p:tav tm="0">
                                          <p:val>
                                            <p:fltVal val="0"/>
                                          </p:val>
                                        </p:tav>
                                        <p:tav tm="100000">
                                          <p:val>
                                            <p:strVal val="#ppt_w"/>
                                          </p:val>
                                        </p:tav>
                                      </p:tavLst>
                                    </p:anim>
                                    <p:anim calcmode="lin" valueType="num">
                                      <p:cBhvr>
                                        <p:cTn id="50" dur="1000" fill="hold"/>
                                        <p:tgtEl>
                                          <p:spTgt spid="4"/>
                                        </p:tgtEl>
                                        <p:attrNameLst>
                                          <p:attrName>ppt_h</p:attrName>
                                        </p:attrNameLst>
                                      </p:cBhvr>
                                      <p:tavLst>
                                        <p:tav tm="0">
                                          <p:val>
                                            <p:fltVal val="0"/>
                                          </p:val>
                                        </p:tav>
                                        <p:tav tm="100000">
                                          <p:val>
                                            <p:strVal val="#ppt_h"/>
                                          </p:val>
                                        </p:tav>
                                      </p:tavLst>
                                    </p:anim>
                                    <p:anim calcmode="lin" valueType="num">
                                      <p:cBhvr>
                                        <p:cTn id="51" dur="1000" fill="hold"/>
                                        <p:tgtEl>
                                          <p:spTgt spid="4"/>
                                        </p:tgtEl>
                                        <p:attrNameLst>
                                          <p:attrName>style.rotation</p:attrName>
                                        </p:attrNameLst>
                                      </p:cBhvr>
                                      <p:tavLst>
                                        <p:tav tm="0">
                                          <p:val>
                                            <p:fltVal val="90"/>
                                          </p:val>
                                        </p:tav>
                                        <p:tav tm="100000">
                                          <p:val>
                                            <p:fltVal val="0"/>
                                          </p:val>
                                        </p:tav>
                                      </p:tavLst>
                                    </p:anim>
                                    <p:animEffect transition="in" filter="fade">
                                      <p:cBhvr>
                                        <p:cTn id="52" dur="1000"/>
                                        <p:tgtEl>
                                          <p:spTgt spid="4"/>
                                        </p:tgtEl>
                                      </p:cBhvr>
                                    </p:animEffect>
                                  </p:childTnLst>
                                </p:cTn>
                              </p:par>
                              <p:par>
                                <p:cTn id="53" presetID="31" presetClass="entr" presetSubtype="0" fill="hold" grpId="0" nodeType="withEffect">
                                  <p:stCondLst>
                                    <p:cond delay="0"/>
                                  </p:stCondLst>
                                  <p:iterate type="lt">
                                    <p:tmPct val="5000"/>
                                  </p:iterate>
                                  <p:childTnLst>
                                    <p:set>
                                      <p:cBhvr>
                                        <p:cTn id="54" dur="1" fill="hold">
                                          <p:stCondLst>
                                            <p:cond delay="0"/>
                                          </p:stCondLst>
                                        </p:cTn>
                                        <p:tgtEl>
                                          <p:spTgt spid="600114"/>
                                        </p:tgtEl>
                                        <p:attrNameLst>
                                          <p:attrName>style.visibility</p:attrName>
                                        </p:attrNameLst>
                                      </p:cBhvr>
                                      <p:to>
                                        <p:strVal val="visible"/>
                                      </p:to>
                                    </p:set>
                                    <p:anim calcmode="lin" valueType="num">
                                      <p:cBhvr>
                                        <p:cTn id="55" dur="1000" fill="hold"/>
                                        <p:tgtEl>
                                          <p:spTgt spid="600114"/>
                                        </p:tgtEl>
                                        <p:attrNameLst>
                                          <p:attrName>ppt_w</p:attrName>
                                        </p:attrNameLst>
                                      </p:cBhvr>
                                      <p:tavLst>
                                        <p:tav tm="0">
                                          <p:val>
                                            <p:fltVal val="0"/>
                                          </p:val>
                                        </p:tav>
                                        <p:tav tm="100000">
                                          <p:val>
                                            <p:strVal val="#ppt_w"/>
                                          </p:val>
                                        </p:tav>
                                      </p:tavLst>
                                    </p:anim>
                                    <p:anim calcmode="lin" valueType="num">
                                      <p:cBhvr>
                                        <p:cTn id="56" dur="1000" fill="hold"/>
                                        <p:tgtEl>
                                          <p:spTgt spid="600114"/>
                                        </p:tgtEl>
                                        <p:attrNameLst>
                                          <p:attrName>ppt_h</p:attrName>
                                        </p:attrNameLst>
                                      </p:cBhvr>
                                      <p:tavLst>
                                        <p:tav tm="0">
                                          <p:val>
                                            <p:fltVal val="0"/>
                                          </p:val>
                                        </p:tav>
                                        <p:tav tm="100000">
                                          <p:val>
                                            <p:strVal val="#ppt_h"/>
                                          </p:val>
                                        </p:tav>
                                      </p:tavLst>
                                    </p:anim>
                                    <p:anim calcmode="lin" valueType="num">
                                      <p:cBhvr>
                                        <p:cTn id="57" dur="1000" fill="hold"/>
                                        <p:tgtEl>
                                          <p:spTgt spid="600114"/>
                                        </p:tgtEl>
                                        <p:attrNameLst>
                                          <p:attrName>style.rotation</p:attrName>
                                        </p:attrNameLst>
                                      </p:cBhvr>
                                      <p:tavLst>
                                        <p:tav tm="0">
                                          <p:val>
                                            <p:fltVal val="90"/>
                                          </p:val>
                                        </p:tav>
                                        <p:tav tm="100000">
                                          <p:val>
                                            <p:fltVal val="0"/>
                                          </p:val>
                                        </p:tav>
                                      </p:tavLst>
                                    </p:anim>
                                    <p:animEffect transition="in" filter="fade">
                                      <p:cBhvr>
                                        <p:cTn id="58" dur="1000"/>
                                        <p:tgtEl>
                                          <p:spTgt spid="600114"/>
                                        </p:tgtEl>
                                      </p:cBhvr>
                                    </p:animEffect>
                                  </p:childTnLst>
                                </p:cTn>
                              </p:par>
                              <p:par>
                                <p:cTn id="59" presetID="31" presetClass="entr" presetSubtype="0" fill="hold" nodeType="withEffect">
                                  <p:stCondLst>
                                    <p:cond delay="0"/>
                                  </p:stCondLst>
                                  <p:iterate type="lt">
                                    <p:tmPct val="5000"/>
                                  </p:iterate>
                                  <p:childTnLst>
                                    <p:set>
                                      <p:cBhvr>
                                        <p:cTn id="60" dur="1" fill="hold">
                                          <p:stCondLst>
                                            <p:cond delay="0"/>
                                          </p:stCondLst>
                                        </p:cTn>
                                        <p:tgtEl>
                                          <p:spTgt spid="5"/>
                                        </p:tgtEl>
                                        <p:attrNameLst>
                                          <p:attrName>style.visibility</p:attrName>
                                        </p:attrNameLst>
                                      </p:cBhvr>
                                      <p:to>
                                        <p:strVal val="visible"/>
                                      </p:to>
                                    </p:set>
                                    <p:anim calcmode="lin" valueType="num">
                                      <p:cBhvr>
                                        <p:cTn id="61" dur="1000" fill="hold"/>
                                        <p:tgtEl>
                                          <p:spTgt spid="5"/>
                                        </p:tgtEl>
                                        <p:attrNameLst>
                                          <p:attrName>ppt_w</p:attrName>
                                        </p:attrNameLst>
                                      </p:cBhvr>
                                      <p:tavLst>
                                        <p:tav tm="0">
                                          <p:val>
                                            <p:fltVal val="0"/>
                                          </p:val>
                                        </p:tav>
                                        <p:tav tm="100000">
                                          <p:val>
                                            <p:strVal val="#ppt_w"/>
                                          </p:val>
                                        </p:tav>
                                      </p:tavLst>
                                    </p:anim>
                                    <p:anim calcmode="lin" valueType="num">
                                      <p:cBhvr>
                                        <p:cTn id="62" dur="1000" fill="hold"/>
                                        <p:tgtEl>
                                          <p:spTgt spid="5"/>
                                        </p:tgtEl>
                                        <p:attrNameLst>
                                          <p:attrName>ppt_h</p:attrName>
                                        </p:attrNameLst>
                                      </p:cBhvr>
                                      <p:tavLst>
                                        <p:tav tm="0">
                                          <p:val>
                                            <p:fltVal val="0"/>
                                          </p:val>
                                        </p:tav>
                                        <p:tav tm="100000">
                                          <p:val>
                                            <p:strVal val="#ppt_h"/>
                                          </p:val>
                                        </p:tav>
                                      </p:tavLst>
                                    </p:anim>
                                    <p:anim calcmode="lin" valueType="num">
                                      <p:cBhvr>
                                        <p:cTn id="63" dur="1000" fill="hold"/>
                                        <p:tgtEl>
                                          <p:spTgt spid="5"/>
                                        </p:tgtEl>
                                        <p:attrNameLst>
                                          <p:attrName>style.rotation</p:attrName>
                                        </p:attrNameLst>
                                      </p:cBhvr>
                                      <p:tavLst>
                                        <p:tav tm="0">
                                          <p:val>
                                            <p:fltVal val="90"/>
                                          </p:val>
                                        </p:tav>
                                        <p:tav tm="100000">
                                          <p:val>
                                            <p:fltVal val="0"/>
                                          </p:val>
                                        </p:tav>
                                      </p:tavLst>
                                    </p:anim>
                                    <p:animEffect transition="in" filter="fade">
                                      <p:cBhvr>
                                        <p:cTn id="64" dur="1000"/>
                                        <p:tgtEl>
                                          <p:spTgt spid="5"/>
                                        </p:tgtEl>
                                      </p:cBhvr>
                                    </p:animEffect>
                                  </p:childTnLst>
                                </p:cTn>
                              </p:par>
                              <p:par>
                                <p:cTn id="65" presetID="31" presetClass="entr" presetSubtype="0" fill="hold" grpId="0" nodeType="withEffect">
                                  <p:stCondLst>
                                    <p:cond delay="0"/>
                                  </p:stCondLst>
                                  <p:iterate type="lt">
                                    <p:tmPct val="5000"/>
                                  </p:iterate>
                                  <p:childTnLst>
                                    <p:set>
                                      <p:cBhvr>
                                        <p:cTn id="66" dur="1" fill="hold">
                                          <p:stCondLst>
                                            <p:cond delay="0"/>
                                          </p:stCondLst>
                                        </p:cTn>
                                        <p:tgtEl>
                                          <p:spTgt spid="600121"/>
                                        </p:tgtEl>
                                        <p:attrNameLst>
                                          <p:attrName>style.visibility</p:attrName>
                                        </p:attrNameLst>
                                      </p:cBhvr>
                                      <p:to>
                                        <p:strVal val="visible"/>
                                      </p:to>
                                    </p:set>
                                    <p:anim calcmode="lin" valueType="num">
                                      <p:cBhvr>
                                        <p:cTn id="67" dur="1000" fill="hold"/>
                                        <p:tgtEl>
                                          <p:spTgt spid="600121"/>
                                        </p:tgtEl>
                                        <p:attrNameLst>
                                          <p:attrName>ppt_w</p:attrName>
                                        </p:attrNameLst>
                                      </p:cBhvr>
                                      <p:tavLst>
                                        <p:tav tm="0">
                                          <p:val>
                                            <p:fltVal val="0"/>
                                          </p:val>
                                        </p:tav>
                                        <p:tav tm="100000">
                                          <p:val>
                                            <p:strVal val="#ppt_w"/>
                                          </p:val>
                                        </p:tav>
                                      </p:tavLst>
                                    </p:anim>
                                    <p:anim calcmode="lin" valueType="num">
                                      <p:cBhvr>
                                        <p:cTn id="68" dur="1000" fill="hold"/>
                                        <p:tgtEl>
                                          <p:spTgt spid="600121"/>
                                        </p:tgtEl>
                                        <p:attrNameLst>
                                          <p:attrName>ppt_h</p:attrName>
                                        </p:attrNameLst>
                                      </p:cBhvr>
                                      <p:tavLst>
                                        <p:tav tm="0">
                                          <p:val>
                                            <p:fltVal val="0"/>
                                          </p:val>
                                        </p:tav>
                                        <p:tav tm="100000">
                                          <p:val>
                                            <p:strVal val="#ppt_h"/>
                                          </p:val>
                                        </p:tav>
                                      </p:tavLst>
                                    </p:anim>
                                    <p:anim calcmode="lin" valueType="num">
                                      <p:cBhvr>
                                        <p:cTn id="69" dur="1000" fill="hold"/>
                                        <p:tgtEl>
                                          <p:spTgt spid="600121"/>
                                        </p:tgtEl>
                                        <p:attrNameLst>
                                          <p:attrName>style.rotation</p:attrName>
                                        </p:attrNameLst>
                                      </p:cBhvr>
                                      <p:tavLst>
                                        <p:tav tm="0">
                                          <p:val>
                                            <p:fltVal val="90"/>
                                          </p:val>
                                        </p:tav>
                                        <p:tav tm="100000">
                                          <p:val>
                                            <p:fltVal val="0"/>
                                          </p:val>
                                        </p:tav>
                                      </p:tavLst>
                                    </p:anim>
                                    <p:animEffect transition="in" filter="fade">
                                      <p:cBhvr>
                                        <p:cTn id="70" dur="1000"/>
                                        <p:tgtEl>
                                          <p:spTgt spid="600121"/>
                                        </p:tgtEl>
                                      </p:cBhvr>
                                    </p:animEffect>
                                  </p:childTnLst>
                                </p:cTn>
                              </p:par>
                              <p:par>
                                <p:cTn id="71" presetID="31" presetClass="entr" presetSubtype="0" fill="hold" grpId="0" nodeType="withEffect">
                                  <p:stCondLst>
                                    <p:cond delay="0"/>
                                  </p:stCondLst>
                                  <p:iterate type="lt">
                                    <p:tmPct val="5000"/>
                                  </p:iterate>
                                  <p:childTnLst>
                                    <p:set>
                                      <p:cBhvr>
                                        <p:cTn id="72" dur="1" fill="hold">
                                          <p:stCondLst>
                                            <p:cond delay="0"/>
                                          </p:stCondLst>
                                        </p:cTn>
                                        <p:tgtEl>
                                          <p:spTgt spid="33"/>
                                        </p:tgtEl>
                                        <p:attrNameLst>
                                          <p:attrName>style.visibility</p:attrName>
                                        </p:attrNameLst>
                                      </p:cBhvr>
                                      <p:to>
                                        <p:strVal val="visible"/>
                                      </p:to>
                                    </p:set>
                                    <p:anim calcmode="lin" valueType="num">
                                      <p:cBhvr>
                                        <p:cTn id="73" dur="1000" fill="hold"/>
                                        <p:tgtEl>
                                          <p:spTgt spid="33"/>
                                        </p:tgtEl>
                                        <p:attrNameLst>
                                          <p:attrName>ppt_w</p:attrName>
                                        </p:attrNameLst>
                                      </p:cBhvr>
                                      <p:tavLst>
                                        <p:tav tm="0">
                                          <p:val>
                                            <p:fltVal val="0"/>
                                          </p:val>
                                        </p:tav>
                                        <p:tav tm="100000">
                                          <p:val>
                                            <p:strVal val="#ppt_w"/>
                                          </p:val>
                                        </p:tav>
                                      </p:tavLst>
                                    </p:anim>
                                    <p:anim calcmode="lin" valueType="num">
                                      <p:cBhvr>
                                        <p:cTn id="74" dur="1000" fill="hold"/>
                                        <p:tgtEl>
                                          <p:spTgt spid="33"/>
                                        </p:tgtEl>
                                        <p:attrNameLst>
                                          <p:attrName>ppt_h</p:attrName>
                                        </p:attrNameLst>
                                      </p:cBhvr>
                                      <p:tavLst>
                                        <p:tav tm="0">
                                          <p:val>
                                            <p:fltVal val="0"/>
                                          </p:val>
                                        </p:tav>
                                        <p:tav tm="100000">
                                          <p:val>
                                            <p:strVal val="#ppt_h"/>
                                          </p:val>
                                        </p:tav>
                                      </p:tavLst>
                                    </p:anim>
                                    <p:anim calcmode="lin" valueType="num">
                                      <p:cBhvr>
                                        <p:cTn id="75" dur="1000" fill="hold"/>
                                        <p:tgtEl>
                                          <p:spTgt spid="33"/>
                                        </p:tgtEl>
                                        <p:attrNameLst>
                                          <p:attrName>style.rotation</p:attrName>
                                        </p:attrNameLst>
                                      </p:cBhvr>
                                      <p:tavLst>
                                        <p:tav tm="0">
                                          <p:val>
                                            <p:fltVal val="90"/>
                                          </p:val>
                                        </p:tav>
                                        <p:tav tm="100000">
                                          <p:val>
                                            <p:fltVal val="0"/>
                                          </p:val>
                                        </p:tav>
                                      </p:tavLst>
                                    </p:anim>
                                    <p:animEffect transition="in" filter="fade">
                                      <p:cBhvr>
                                        <p:cTn id="76"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67" grpId="0" animBg="1"/>
      <p:bldP spid="600091" grpId="0" animBg="1"/>
      <p:bldP spid="600092" grpId="0"/>
      <p:bldP spid="600100" grpId="0"/>
      <p:bldP spid="600107" grpId="0"/>
      <p:bldP spid="600114" grpId="0"/>
      <p:bldP spid="600121" grpId="0"/>
      <p:bldP spid="33" grpId="0" animBg="1"/>
    </p:bldLst>
  </p:timing>
</p:sld>
</file>

<file path=ppt/slides/slide2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1142984"/>
            <a:ext cx="8786842" cy="4401205"/>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قطع موضوعی</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قطعى است که در موضوع دليل شرعى به عنوان قيد يا تمام موضوع اخذ شده باشد; به ديگر بيان , به قطعى مى گويند که در ثبوت حکم بر موضوع دخالت و نقش دارد, به گونه اى که اگر نباشد , حکم شرعى بر موضوع مترتب نمى شود.</a:t>
            </a:r>
          </a:p>
          <a:p>
            <a:pPr algn="just"/>
            <a:r>
              <a:rPr lang="fa-IR" sz="2800" b="1" dirty="0" smtClean="0">
                <a:solidFill>
                  <a:srgbClr val="002060"/>
                </a:solidFill>
                <a:cs typeface="B Compset" pitchFamily="2" charset="-78"/>
              </a:rPr>
              <a:t>بنا بر اين قطع هم در مرحله ثبوت ـ انشا ـ و هم در اثبات ـ تنجز ـ حکم شرعى بر مکلف ، دخالت دارد, براى مثال حکم صحت در نماز دو رکعتى, متوقف بر قطع به تعداد رکعات است و شک در تعداد آن ها سبب بطلان نماز مى گردد ـ اگر چه بعدا بفهمد آن چه به جا آورده صحيح بوده است ـ ولى اگر در حال شک , نماز را به پايان برده باشد, نماز او باطل مى گردد . </a:t>
            </a: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71414"/>
            <a:ext cx="8786842" cy="5293757"/>
          </a:xfrm>
          <a:prstGeom prst="rect">
            <a:avLst/>
          </a:prstGeom>
        </p:spPr>
        <p:txBody>
          <a:bodyPr wrap="square">
            <a:spAutoFit/>
          </a:bodyPr>
          <a:lstStyle/>
          <a:p>
            <a:pPr algn="just"/>
            <a:r>
              <a:rPr lang="fa-IR" sz="2600" b="1" dirty="0" smtClean="0">
                <a:solidFill>
                  <a:srgbClr val="002060"/>
                </a:solidFill>
                <a:cs typeface="B Compset" pitchFamily="2" charset="-78"/>
                <a:hlinkClick r:id="rId3" action="ppaction://hlinksldjump"/>
              </a:rPr>
              <a:t>قطع قطاع</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قطع به حکم شرعى واقعى را براى شخص قطاع "قطع قطاع" مى گويند , يعنى رسيدن به حکم واقعى براى کسى که زود باور است و بسيار زياد از اسباب غير عادى به قطع مى رسد . </a:t>
            </a:r>
          </a:p>
          <a:p>
            <a:pPr algn="just"/>
            <a:r>
              <a:rPr lang="fa-IR" sz="2600" b="1" dirty="0" smtClean="0">
                <a:solidFill>
                  <a:srgbClr val="002060"/>
                </a:solidFill>
                <a:cs typeface="B Compset" pitchFamily="2" charset="-78"/>
              </a:rPr>
              <a:t>در "قطع قطاع" اين بحث وجود دارد که آيا همان طورى که قطع انسان هاى متعارف و معمولى, حجت است , قطع قطاع نيز حجت است ؟ در پاسخ گفته شده: </a:t>
            </a:r>
          </a:p>
          <a:p>
            <a:pPr algn="just"/>
            <a:r>
              <a:rPr lang="fa-IR" sz="2600" b="1" dirty="0" smtClean="0">
                <a:solidFill>
                  <a:srgbClr val="002060"/>
                </a:solidFill>
                <a:cs typeface="B Compset" pitchFamily="2" charset="-78"/>
              </a:rPr>
              <a:t> قطع قطاع دو گونه است: </a:t>
            </a:r>
          </a:p>
          <a:p>
            <a:pPr algn="just"/>
            <a:r>
              <a:rPr lang="fa-IR" sz="2600" b="1" dirty="0" smtClean="0">
                <a:solidFill>
                  <a:srgbClr val="002060"/>
                </a:solidFill>
                <a:cs typeface="B Compset" pitchFamily="2" charset="-78"/>
              </a:rPr>
              <a:t> 1 ـ قطعى که از راه متعارف به دست مى آيد , که به اتفاق همه عالمان حجت است ،</a:t>
            </a:r>
          </a:p>
          <a:p>
            <a:pPr algn="just"/>
            <a:r>
              <a:rPr lang="fa-IR" sz="2600" b="1" dirty="0" smtClean="0">
                <a:solidFill>
                  <a:srgbClr val="002060"/>
                </a:solidFill>
                <a:cs typeface="B Compset" pitchFamily="2" charset="-78"/>
              </a:rPr>
              <a:t> 2 ـ قطعى که از راه غير متعارف تحصيل شود , ـ مانند قطع به دست آمده از راه خبر دادن بچه يا شخص دروغ گو ـ علماى اصولى درباره حجيت اين قطع اختلاف دارند . </a:t>
            </a:r>
          </a:p>
          <a:p>
            <a:pPr algn="just"/>
            <a:r>
              <a:rPr lang="fa-IR" sz="2600" b="1" dirty="0" smtClean="0">
                <a:solidFill>
                  <a:srgbClr val="002060"/>
                </a:solidFill>
                <a:cs typeface="B Compset" pitchFamily="2" charset="-78"/>
              </a:rPr>
              <a:t> "شيخ انصارى", قطع قطاع را مطلقا حجت مى داند و با ساير قطع ها, متفاوت نمى داند . </a:t>
            </a:r>
          </a:p>
          <a:p>
            <a:pPr algn="just"/>
            <a:r>
              <a:rPr lang="fa-IR" sz="2600" b="1" dirty="0" smtClean="0">
                <a:solidFill>
                  <a:srgbClr val="002060"/>
                </a:solidFill>
                <a:cs typeface="B Compset" pitchFamily="2" charset="-78"/>
              </a:rPr>
              <a:t> "کاشف الغطاء" مى گويد: قطع قطاع مطلقا حجت نيست . </a:t>
            </a:r>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71406" y="500042"/>
            <a:ext cx="8858280" cy="3970318"/>
          </a:xfrm>
          <a:prstGeom prst="rect">
            <a:avLst/>
          </a:prstGeom>
        </p:spPr>
        <p:txBody>
          <a:bodyPr wrap="square">
            <a:spAutoFit/>
          </a:bodyPr>
          <a:lstStyle/>
          <a:p>
            <a:pPr algn="just"/>
            <a:r>
              <a:rPr lang="fa-IR" sz="2800" b="1" dirty="0" smtClean="0">
                <a:cs typeface="B Compset" pitchFamily="2" charset="-78"/>
                <a:hlinkClick r:id="rId2" action="ppaction://hlinksldjump"/>
              </a:rPr>
              <a:t>فرق قطاع و وسواس</a:t>
            </a:r>
            <a:endParaRPr lang="fa-IR" sz="2800" b="1" dirty="0" smtClean="0">
              <a:cs typeface="B Compset" pitchFamily="2" charset="-78"/>
            </a:endParaRPr>
          </a:p>
          <a:p>
            <a:pPr algn="just"/>
            <a:endParaRPr lang="fa-IR" sz="2800" b="1" dirty="0" smtClean="0">
              <a:cs typeface="B Compset" pitchFamily="2" charset="-78"/>
            </a:endParaRPr>
          </a:p>
          <a:p>
            <a:pPr algn="just"/>
            <a:r>
              <a:rPr lang="fa-IR" sz="2800" b="1" dirty="0" smtClean="0">
                <a:cs typeface="B Compset" pitchFamily="2" charset="-78"/>
              </a:rPr>
              <a:t>وسواس که مقابل قطّاع قرار دارد ,به شخصى مى گويند که از اسباب و راه هاى متعارف , برايش قطع حاصل نمى شود , در حالى که نوع انسان هاى متعارف در اين موارد , به قطع مى رسند , به ديگر سخن , به انسان دير باور و انسانى که در هر امرى از امور , اهل تشکيک است وسواس گفته مى شود.</a:t>
            </a:r>
          </a:p>
          <a:p>
            <a:pPr algn="just"/>
            <a:r>
              <a:rPr lang="fa-IR" sz="2800" b="1" dirty="0" smtClean="0">
                <a:cs typeface="B Compset" pitchFamily="2" charset="-78"/>
              </a:rPr>
              <a:t>يعنى نه تنها از راه هاى غير متعارف , براى او يقين حاصل نمى شود , بلکه حتى از راه هاى متعارفى که انسان هاى ديگر و معمولى از آن به قطع مى رسند نيز , قطع پيدا نمى کند .</a:t>
            </a:r>
            <a:endParaRPr lang="fa-IR" sz="28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142852"/>
            <a:ext cx="8072462" cy="5262979"/>
          </a:xfrm>
          <a:prstGeom prst="rect">
            <a:avLst/>
          </a:prstGeom>
        </p:spPr>
        <p:txBody>
          <a:bodyPr wrap="square">
            <a:spAutoFit/>
          </a:bodyPr>
          <a:lstStyle/>
          <a:p>
            <a:pPr algn="just"/>
            <a:r>
              <a:rPr lang="fa-IR" sz="2800" b="1" dirty="0" smtClean="0">
                <a:solidFill>
                  <a:srgbClr val="002060"/>
                </a:solidFill>
                <a:cs typeface="B Compset" pitchFamily="2" charset="-78"/>
                <a:hlinkClick r:id="rId2" action="ppaction://hlinksldjump"/>
              </a:rPr>
              <a:t>قطع طریقی قطاع</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مرحوم کاشف الغطاء قطع قطاع را مطلقا حجت نمی داند. </a:t>
            </a:r>
          </a:p>
          <a:p>
            <a:pPr algn="just"/>
            <a:r>
              <a:rPr lang="fa-IR" sz="2800" b="1" dirty="0" smtClean="0">
                <a:solidFill>
                  <a:srgbClr val="002060"/>
                </a:solidFill>
                <a:cs typeface="B Compset" pitchFamily="2" charset="-78"/>
              </a:rPr>
              <a:t>اما ما نمی توانیم در قطع طریقی بگوییم که قطع قطاع حجت نیست زیرا لازمه این حرف , اجتماع نقیضین است لاستلزام النهي وجود حکمين متناقضين عنده في الشريعة چون قطعش به او می گوید واقع همین است که تو به ان رسیدی در حالیکه شما می گویید این چیزی را که تو بعنوان واقع به ان رسیدی حجت نیست و هو محال .</a:t>
            </a:r>
          </a:p>
          <a:p>
            <a:pPr algn="just"/>
            <a:r>
              <a:rPr lang="fa-IR" sz="2800" b="1" dirty="0" smtClean="0">
                <a:solidFill>
                  <a:srgbClr val="002060"/>
                </a:solidFill>
                <a:cs typeface="B Compset" pitchFamily="2" charset="-78"/>
              </a:rPr>
              <a:t>مثلا الان به او می گویی الدم نجس و همان لحظه او را نهی می کنی عن العمل بقطعه بأنّ هذا دم و این محال است.</a:t>
            </a:r>
          </a:p>
          <a:p>
            <a:pPr algn="just"/>
            <a:r>
              <a:rPr lang="fa-IR" sz="2800" b="1" dirty="0" smtClean="0">
                <a:solidFill>
                  <a:srgbClr val="002060"/>
                </a:solidFill>
                <a:cs typeface="B Compset" pitchFamily="2" charset="-78"/>
              </a:rPr>
              <a:t>بله اگر مراد کاشف الغطاء این باشد که نباید قطعش را عند انکشاف الخلاف کافی بداند درست است یعنی عدم حجیت قطع قطاع به این معنا اشکال ندارد .</a:t>
            </a:r>
            <a:endParaRPr lang="fa-IR" sz="28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00034" y="1068157"/>
            <a:ext cx="8501090" cy="3970318"/>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قطع موضوعي قطاع</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چون قطع موضوعی , قطعی است که شارع در موضوع حکمش اخذ کرده لذا نفیا و اثباتا حق تصرف در ان را دارد بهمین خاطر می تواند بگوید که من قطعی را می پذیرم که از طریق عادی حاصل شده باشد نه اینکه از اسباب غیر عادیه مثل قطع قطاع حاصل شده باشد کالقطع الحاصل للشاهد أو القاضي أو المجتهد بالنسبة إلي الغير فلو کان الشاهد أو القاضي أو المجتهد قطاعاً فلا يعتد بقطعه، لأنّ المأخوذ في العمل بقطع الشاهد أو القاضي أو المجتهد هو القطع الحاصل من الأسباب العادية لا من غيرها. </a:t>
            </a:r>
            <a:endParaRPr lang="en-US" sz="2800" b="1" dirty="0" smtClean="0">
              <a:solidFill>
                <a:srgbClr val="002060"/>
              </a:solidFill>
              <a:cs typeface="B Compset" pitchFamily="2" charset="-78"/>
            </a:endParaRPr>
          </a:p>
          <a:p>
            <a:pPr algn="just"/>
            <a:endParaRPr lang="fa-IR" sz="28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amma/>
                <a:shade val="46275"/>
                <a:invGamma/>
              </a:srgbClr>
            </a:gs>
            <a:gs pos="100000">
              <a:srgbClr val="003366"/>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357158" y="142852"/>
            <a:ext cx="8572560" cy="6093976"/>
          </a:xfrm>
          <a:prstGeom prst="rect">
            <a:avLst/>
          </a:prstGeom>
        </p:spPr>
        <p:txBody>
          <a:bodyPr wrap="square">
            <a:spAutoFit/>
          </a:bodyPr>
          <a:lstStyle/>
          <a:p>
            <a:pPr algn="just"/>
            <a:r>
              <a:rPr lang="fa-IR" sz="3000" b="1" dirty="0" smtClean="0">
                <a:cs typeface="B Compset" pitchFamily="2" charset="-78"/>
                <a:hlinkClick r:id="rId2" action="ppaction://hlinksldjump"/>
              </a:rPr>
              <a:t>ظن ظنان</a:t>
            </a:r>
            <a:endParaRPr lang="fa-IR" sz="3000" b="1" dirty="0" smtClean="0">
              <a:cs typeface="B Compset" pitchFamily="2" charset="-78"/>
            </a:endParaRPr>
          </a:p>
          <a:p>
            <a:pPr algn="just"/>
            <a:r>
              <a:rPr lang="fa-IR" sz="3000" b="1" dirty="0" smtClean="0">
                <a:cs typeface="B Compset" pitchFamily="2" charset="-78"/>
              </a:rPr>
              <a:t>ظنان شخصى است که از راه ها و اسباب غير متعارف که معمولا براى انسان هاى عادى ظن به بار نمى آورد , ظن پيدا مي کند مثل اين که کسى از خبر کودکى يا فردى دروغ گو ، به جهت قبله ظن پيدا کند , چنين ظنى در فقه معتبر نيست ; بنابر اين , اگر مولا بفرمايد: " صل الى القبلة المظنونه " هر گاه به جهت قبله، ظن پيدا کردى به آن سو نماز بگذار , اين انصراف دارد به ظنى که از طرق متعارف براى انسان هاى عادى حاصل مى شود , مثل ظن حاصل از بينه , قبرهاى مسلمين و محراب مساجد ; بنا بر اين , ظن "ظنان" که از راه هاى غير متعارف به ظن مى رسد , از آن خارج است ; زيرا ظنى که از راه هاى غير عادى پديدار گردد , اعتبارى ندارد . </a:t>
            </a:r>
          </a:p>
          <a:p>
            <a:pPr algn="just"/>
            <a:r>
              <a:rPr lang="fa-IR" sz="3000" b="1" dirty="0" smtClean="0">
                <a:cs typeface="B Compset" pitchFamily="2" charset="-78"/>
              </a:rPr>
              <a:t>نکته : چون حجیت ظن بدست شارع است شارع می تواند ظن ظنان را از حجیت ساقط کند چه ظن طریقی چه ظن موضوعی .</a:t>
            </a:r>
            <a:endParaRPr lang="fa-IR" sz="30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214290"/>
            <a:ext cx="8572560" cy="4031873"/>
          </a:xfrm>
          <a:prstGeom prst="rect">
            <a:avLst/>
          </a:prstGeom>
        </p:spPr>
        <p:txBody>
          <a:bodyPr wrap="square">
            <a:spAutoFit/>
          </a:bodyPr>
          <a:lstStyle/>
          <a:p>
            <a:pPr algn="just"/>
            <a:r>
              <a:rPr lang="fa-IR" sz="3200" b="1" dirty="0" smtClean="0">
                <a:cs typeface="B Compset" pitchFamily="2" charset="-78"/>
                <a:hlinkClick r:id="rId2" action="ppaction://hlinksldjump"/>
              </a:rPr>
              <a:t>شک شکاک</a:t>
            </a:r>
            <a:endParaRPr lang="fa-IR" sz="3200" b="1" dirty="0" smtClean="0">
              <a:cs typeface="B Compset" pitchFamily="2" charset="-78"/>
            </a:endParaRPr>
          </a:p>
          <a:p>
            <a:pPr algn="just"/>
            <a:r>
              <a:rPr lang="fa-IR" sz="3200" b="1" dirty="0" smtClean="0">
                <a:cs typeface="B Compset" pitchFamily="2" charset="-78"/>
              </a:rPr>
              <a:t>شکاک  به کسى گفته مى شود که از راه ها و اسباب غير متعارف ـ که معمولا براى انسان هاى متعارف , شک آور نيست ـ براى او شک حاصل مى شود ;اصولى ها اعتقاد دارند در هر موردى که به شک متعارف اعتنا نمى شود به "شک شکاک " به طريق اولى اعتنا نمى گردد, مانند شک بعد از گذشتن از محل در نماز , و حتى در مواردى که به شک متعارف اعتنا مى شود ـ مانند شک در محل ـ به شک کثير الشک اعتنا نمى شود . </a:t>
            </a:r>
            <a:endParaRPr lang="fa-IR" sz="32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42976" y="1063072"/>
            <a:ext cx="7858148" cy="5509200"/>
          </a:xfrm>
          <a:prstGeom prst="rect">
            <a:avLst/>
          </a:prstGeom>
        </p:spPr>
        <p:txBody>
          <a:bodyPr wrap="square">
            <a:spAutoFit/>
          </a:bodyPr>
          <a:lstStyle/>
          <a:p>
            <a:pPr algn="just"/>
            <a:r>
              <a:rPr lang="fa-IR" sz="2200" b="1" dirty="0" smtClean="0">
                <a:solidFill>
                  <a:srgbClr val="002060"/>
                </a:solidFill>
                <a:cs typeface="B Compset" pitchFamily="2" charset="-78"/>
                <a:hlinkClick r:id="rId4" action="ppaction://hlinksldjump"/>
              </a:rPr>
              <a:t>علم اجمالی</a:t>
            </a:r>
            <a:endParaRPr lang="fa-IR" sz="2200" b="1" dirty="0" smtClean="0">
              <a:solidFill>
                <a:srgbClr val="002060"/>
              </a:solidFill>
              <a:cs typeface="B Compset" pitchFamily="2" charset="-78"/>
            </a:endParaRPr>
          </a:p>
          <a:p>
            <a:pPr algn="just"/>
            <a:r>
              <a:rPr lang="fa-IR" sz="2200" b="1" dirty="0" smtClean="0">
                <a:solidFill>
                  <a:srgbClr val="FF0000"/>
                </a:solidFill>
                <a:cs typeface="B Compset" pitchFamily="2" charset="-78"/>
              </a:rPr>
              <a:t>علم اجمالى</a:t>
            </a:r>
            <a:r>
              <a:rPr lang="fa-IR" sz="2200" b="1" dirty="0" smtClean="0">
                <a:solidFill>
                  <a:srgbClr val="002060"/>
                </a:solidFill>
                <a:cs typeface="B Compset" pitchFamily="2" charset="-78"/>
              </a:rPr>
              <a:t>، در مقابل علم تفصيلى ، به معناى علمى است که آميخته با نوعى ترديد و ابهام باشد يا به عبارت ديگر, علم مردد است بين دو يا چند چيز , مثل آن که کسى علم دارد در مقابل او در ظرف " الف " و يا ظرف " ب " خمر ( شراب ) هست.</a:t>
            </a:r>
          </a:p>
          <a:p>
            <a:pPr algn="just"/>
            <a:r>
              <a:rPr lang="fa-IR" sz="2200" b="1" dirty="0" smtClean="0">
                <a:solidFill>
                  <a:srgbClr val="002060"/>
                </a:solidFill>
                <a:cs typeface="B Compset" pitchFamily="2" charset="-78"/>
              </a:rPr>
              <a:t> در ذات علم , هيچ گونه اجمال و تفصيلى راه ندارد; زيرا علم, عين انکشاف است و انکشاف يا وجود دارد و يا ندارد . اين که انکشاف باشد و در همان حال, اجمال نيز داشته باشد , فرض محالى است . </a:t>
            </a:r>
          </a:p>
          <a:p>
            <a:pPr algn="just"/>
            <a:r>
              <a:rPr lang="fa-IR" sz="2200" b="1" dirty="0" smtClean="0">
                <a:solidFill>
                  <a:srgbClr val="002060"/>
                </a:solidFill>
                <a:cs typeface="B Compset" pitchFamily="2" charset="-78"/>
              </a:rPr>
              <a:t> در متعلق بالذات علم نيز اجمال راه ندارد و معلوم بالذات آن, صورتى از شى ء است که نزد نفس حاضر است ; بنا بر اين, در مفهوم و صورتى از خمر که نزد نفس حاضر مى شود نيز اجمال راه ندارد; زيرا حضور نزد نفس, عين علم و انکشاف است . پس در تنها چيزى که اجمال مى تواند راه داشته باشد " معلوم بالعرض " يا " مصداق خارجى " است زيرا در خارج شک شده , مصداق خمر , ظرف " الف " است يا ظرف " ب " پس متعلق علم و متعلق شک و ترديد و با هم تفاوت دارند.</a:t>
            </a:r>
          </a:p>
          <a:p>
            <a:pPr algn="just"/>
            <a:r>
              <a:rPr lang="fa-IR" sz="2200" b="1" dirty="0" smtClean="0">
                <a:solidFill>
                  <a:srgbClr val="FF0000"/>
                </a:solidFill>
                <a:cs typeface="B Compset" pitchFamily="2" charset="-78"/>
              </a:rPr>
              <a:t>علم تفصيلى </a:t>
            </a:r>
            <a:r>
              <a:rPr lang="fa-IR" sz="2200" b="1" dirty="0" smtClean="0">
                <a:solidFill>
                  <a:srgbClr val="002060"/>
                </a:solidFill>
                <a:cs typeface="B Compset" pitchFamily="2" charset="-78"/>
              </a:rPr>
              <a:t>در برابر علم اجمالى ، علمى است که معلوم آن معين و واضح است و هيچ گونه ترديد و ابهامى در آن راه ندارد</a:t>
            </a:r>
          </a:p>
          <a:p>
            <a:pPr algn="just"/>
            <a:endParaRPr lang="fa-IR" sz="2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142852"/>
            <a:ext cx="7858148" cy="3539430"/>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منجزیت علم اجمالى </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تنجيز علم اجمالى به معناى قطعيت يافتن تکليف در حق کسى است که علم اجمالى به آن دارد .</a:t>
            </a:r>
          </a:p>
          <a:p>
            <a:pPr algn="just"/>
            <a:r>
              <a:rPr lang="fa-IR" sz="2800" b="1" dirty="0" smtClean="0">
                <a:solidFill>
                  <a:srgbClr val="002060"/>
                </a:solidFill>
                <a:cs typeface="B Compset" pitchFamily="2" charset="-78"/>
              </a:rPr>
              <a:t>مشهور اصوليان معتقدند که: علم اجمالى , بالجمله (در همه موارد) مؤثر است و همه آثار قطع را دارد . يعنى هم مخالفت قطعى با آن حرام و هم موافقت قطعى با آن واجب است.</a:t>
            </a:r>
          </a:p>
          <a:p>
            <a:pPr algn="just"/>
            <a:r>
              <a:rPr lang="fa-IR" sz="2800" b="1" dirty="0" smtClean="0">
                <a:solidFill>
                  <a:srgbClr val="002060"/>
                </a:solidFill>
                <a:cs typeface="B Compset" pitchFamily="2" charset="-78"/>
              </a:rPr>
              <a:t>پس علم اجمالی هم در لزوم موافقت قطعیه و حرمت مخالفت قطعیه مانند علم تفصیلی است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500034" y="160358"/>
            <a:ext cx="8400755"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3000" b="1" dirty="0" smtClean="0">
                <a:solidFill>
                  <a:srgbClr val="000000"/>
                </a:solidFill>
                <a:latin typeface="Zar" pitchFamily="2" charset="-78"/>
                <a:ea typeface="Calibri" pitchFamily="34" charset="0"/>
                <a:cs typeface="B Compset" pitchFamily="2" charset="-78"/>
                <a:hlinkClick r:id="rId3" action="ppaction://hlinksldjump"/>
              </a:rPr>
              <a:t>علم اجمالى در مقام امتثال</a:t>
            </a:r>
            <a:endParaRPr kumimoji="0" lang="fa-IR" sz="3000" b="1" i="0" u="none" strike="noStrike" cap="none" normalizeH="0" baseline="0" dirty="0" smtClean="0">
              <a:ln>
                <a:noFill/>
              </a:ln>
              <a:solidFill>
                <a:srgbClr val="000000"/>
              </a:solidFill>
              <a:effectLst/>
              <a:latin typeface="Zar" pitchFamily="2"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000" b="1" i="0" u="none" strike="noStrike" cap="none" normalizeH="0" baseline="0" dirty="0" smtClean="0">
                <a:ln>
                  <a:noFill/>
                </a:ln>
                <a:solidFill>
                  <a:srgbClr val="000000"/>
                </a:solidFill>
                <a:effectLst/>
                <a:latin typeface="Zar" pitchFamily="2" charset="-78"/>
                <a:ea typeface="Calibri" pitchFamily="34" charset="0"/>
                <a:cs typeface="B Compset" pitchFamily="2" charset="-78"/>
              </a:rPr>
              <a:t>در بحث " علم اجمالى در مقام امتثال " از اين، سخن به ميان مى آيد که آيا مکلف در مقام امتثال مى تواند به علم اجمالى اکتفا نمايد يا نه ؟ به بيان ديگر, آيا اتيان مأمور به از راه احتياط ـ امتثال اجمالى ـ تکليف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000" b="1" i="0" u="none" strike="noStrike" cap="none" normalizeH="0" baseline="0" dirty="0" smtClean="0">
                <a:ln>
                  <a:noFill/>
                </a:ln>
                <a:solidFill>
                  <a:srgbClr val="000000"/>
                </a:solidFill>
                <a:effectLst/>
                <a:latin typeface="Zar" pitchFamily="2" charset="-78"/>
                <a:ea typeface="Calibri" pitchFamily="34" charset="0"/>
                <a:cs typeface="B Compset" pitchFamily="2" charset="-78"/>
              </a:rPr>
              <a:t>را از ذمه مکلف بر مي دارد يا خير ؟ براى مثال, در جايى که شخص توان شناسايى قبله و انجام امتثال تفصيلى را دارد , اگر اين کار را انجام ندهد و به چهار طرف نماز بخواند, به طورى که با اين احتياط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000" b="1" i="0" u="none" strike="noStrike" cap="none" normalizeH="0" baseline="0" dirty="0" smtClean="0">
                <a:ln>
                  <a:noFill/>
                </a:ln>
                <a:solidFill>
                  <a:srgbClr val="000000"/>
                </a:solidFill>
                <a:effectLst/>
                <a:latin typeface="Zar" pitchFamily="2" charset="-78"/>
                <a:ea typeface="Calibri" pitchFamily="34" charset="0"/>
                <a:cs typeface="B Compset" pitchFamily="2" charset="-78"/>
              </a:rPr>
              <a:t>و امتثال اجمالى , يقين کند که نماز را رو به قبله خوانده است , آيا اين امتثال اجمالى, جاى امتثال تفصيلى را مى گيرد يا خير؟</a:t>
            </a:r>
            <a:endParaRPr kumimoji="0" lang="fa-IR" sz="3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Left Arrow 2">
            <a:hlinkClick r:id="rId4" action="ppaction://hlinksldjump"/>
          </p:cNvPr>
          <p:cNvSpPr/>
          <p:nvPr/>
        </p:nvSpPr>
        <p:spPr bwMode="auto">
          <a:xfrm>
            <a:off x="214282" y="5572140"/>
            <a:ext cx="857256" cy="642918"/>
          </a:xfrm>
          <a:prstGeom prst="lef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6" name="AutoShape 4"/>
          <p:cNvSpPr>
            <a:spLocks noChangeArrowheads="1"/>
          </p:cNvSpPr>
          <p:nvPr/>
        </p:nvSpPr>
        <p:spPr bwMode="gray">
          <a:xfrm rot="10800000">
            <a:off x="2995605" y="3213100"/>
            <a:ext cx="504825" cy="576263"/>
          </a:xfrm>
          <a:prstGeom prst="chevron">
            <a:avLst>
              <a:gd name="adj" fmla="val 52514"/>
            </a:avLst>
          </a:prstGeom>
          <a:solidFill>
            <a:srgbClr val="FFCC00"/>
          </a:solidFill>
          <a:ln w="0" algn="ctr">
            <a:noFill/>
            <a:miter lim="800000"/>
            <a:headEnd/>
            <a:tailEnd/>
          </a:ln>
          <a:effectLst/>
        </p:spPr>
        <p:txBody>
          <a:bodyPr wrap="none" anchor="ctr"/>
          <a:lstStyle/>
          <a:p>
            <a:endParaRPr lang="fa-IR"/>
          </a:p>
        </p:txBody>
      </p:sp>
      <p:sp>
        <p:nvSpPr>
          <p:cNvPr id="182277" name="AutoShape 5"/>
          <p:cNvSpPr>
            <a:spLocks noChangeArrowheads="1"/>
          </p:cNvSpPr>
          <p:nvPr/>
        </p:nvSpPr>
        <p:spPr bwMode="gray">
          <a:xfrm rot="10800000">
            <a:off x="5708661" y="3213100"/>
            <a:ext cx="506413" cy="576263"/>
          </a:xfrm>
          <a:prstGeom prst="chevron">
            <a:avLst>
              <a:gd name="adj" fmla="val 52514"/>
            </a:avLst>
          </a:prstGeom>
          <a:solidFill>
            <a:srgbClr val="0099CC"/>
          </a:solidFill>
          <a:ln w="0" algn="ctr">
            <a:noFill/>
            <a:miter lim="800000"/>
            <a:headEnd/>
            <a:tailEnd/>
          </a:ln>
          <a:effectLst/>
        </p:spPr>
        <p:txBody>
          <a:bodyPr wrap="none" anchor="ctr"/>
          <a:lstStyle/>
          <a:p>
            <a:endParaRPr lang="fa-IR"/>
          </a:p>
        </p:txBody>
      </p:sp>
      <p:grpSp>
        <p:nvGrpSpPr>
          <p:cNvPr id="2" name="Group 48"/>
          <p:cNvGrpSpPr>
            <a:grpSpLocks/>
          </p:cNvGrpSpPr>
          <p:nvPr/>
        </p:nvGrpSpPr>
        <p:grpSpPr bwMode="auto">
          <a:xfrm>
            <a:off x="755652" y="2420938"/>
            <a:ext cx="2160590" cy="2160587"/>
            <a:chOff x="476" y="1525"/>
            <a:chExt cx="1361" cy="1361"/>
          </a:xfrm>
        </p:grpSpPr>
        <p:sp>
          <p:nvSpPr>
            <p:cNvPr id="182283" name="Oval 11"/>
            <p:cNvSpPr>
              <a:spLocks noChangeArrowheads="1"/>
            </p:cNvSpPr>
            <p:nvPr/>
          </p:nvSpPr>
          <p:spPr bwMode="gray">
            <a:xfrm>
              <a:off x="476" y="1525"/>
              <a:ext cx="1361" cy="1361"/>
            </a:xfrm>
            <a:prstGeom prst="ellipse">
              <a:avLst/>
            </a:prstGeom>
            <a:gradFill rotWithShape="1">
              <a:gsLst>
                <a:gs pos="0">
                  <a:srgbClr val="A886E0">
                    <a:gamma/>
                    <a:tint val="0"/>
                    <a:invGamma/>
                  </a:srgbClr>
                </a:gs>
                <a:gs pos="50000">
                  <a:srgbClr val="A886E0"/>
                </a:gs>
                <a:gs pos="100000">
                  <a:srgbClr val="A886E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84" name="Oval 12"/>
            <p:cNvSpPr>
              <a:spLocks noChangeArrowheads="1"/>
            </p:cNvSpPr>
            <p:nvPr/>
          </p:nvSpPr>
          <p:spPr bwMode="gray">
            <a:xfrm>
              <a:off x="476" y="1525"/>
              <a:ext cx="1361" cy="1361"/>
            </a:xfrm>
            <a:prstGeom prst="ellipse">
              <a:avLst/>
            </a:prstGeom>
            <a:gradFill rotWithShape="1">
              <a:gsLst>
                <a:gs pos="0">
                  <a:srgbClr val="A886E0">
                    <a:alpha val="32001"/>
                  </a:srgbClr>
                </a:gs>
                <a:gs pos="100000">
                  <a:srgbClr val="A886E0">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82285" name="Oval 13"/>
            <p:cNvSpPr>
              <a:spLocks noChangeArrowheads="1"/>
            </p:cNvSpPr>
            <p:nvPr/>
          </p:nvSpPr>
          <p:spPr bwMode="gray">
            <a:xfrm>
              <a:off x="565" y="1614"/>
              <a:ext cx="1183" cy="1183"/>
            </a:xfrm>
            <a:prstGeom prst="ellipse">
              <a:avLst/>
            </a:prstGeom>
            <a:gradFill rotWithShape="1">
              <a:gsLst>
                <a:gs pos="0">
                  <a:srgbClr val="A886E0">
                    <a:gamma/>
                    <a:shade val="54118"/>
                    <a:invGamma/>
                  </a:srgbClr>
                </a:gs>
                <a:gs pos="50000">
                  <a:srgbClr val="A886E0"/>
                </a:gs>
                <a:gs pos="100000">
                  <a:srgbClr val="A886E0">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86" name="Oval 14"/>
            <p:cNvSpPr>
              <a:spLocks noChangeArrowheads="1"/>
            </p:cNvSpPr>
            <p:nvPr/>
          </p:nvSpPr>
          <p:spPr bwMode="gray">
            <a:xfrm>
              <a:off x="566" y="1616"/>
              <a:ext cx="1183" cy="1183"/>
            </a:xfrm>
            <a:prstGeom prst="ellipse">
              <a:avLst/>
            </a:prstGeom>
            <a:gradFill rotWithShape="1">
              <a:gsLst>
                <a:gs pos="0">
                  <a:srgbClr val="A886E0">
                    <a:gamma/>
                    <a:shade val="63529"/>
                    <a:invGamma/>
                  </a:srgbClr>
                </a:gs>
                <a:gs pos="100000">
                  <a:srgbClr val="A886E0">
                    <a:alpha val="0"/>
                  </a:srgbClr>
                </a:gs>
              </a:gsLst>
              <a:lin ang="2700000" scaled="1"/>
            </a:gradFill>
            <a:ln w="38100" algn="ctr">
              <a:noFill/>
              <a:round/>
              <a:headEnd/>
              <a:tailEnd/>
            </a:ln>
            <a:effectLst/>
          </p:spPr>
          <p:txBody>
            <a:bodyPr anchor="ctr">
              <a:spAutoFit/>
            </a:bodyPr>
            <a:lstStyle/>
            <a:p>
              <a:endParaRPr lang="fa-IR"/>
            </a:p>
          </p:txBody>
        </p:sp>
        <p:sp>
          <p:nvSpPr>
            <p:cNvPr id="182287" name="Oval 15"/>
            <p:cNvSpPr>
              <a:spLocks noChangeArrowheads="1"/>
            </p:cNvSpPr>
            <p:nvPr/>
          </p:nvSpPr>
          <p:spPr bwMode="gray">
            <a:xfrm>
              <a:off x="624"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3" name="Group 16"/>
            <p:cNvGrpSpPr>
              <a:grpSpLocks/>
            </p:cNvGrpSpPr>
            <p:nvPr/>
          </p:nvGrpSpPr>
          <p:grpSpPr bwMode="auto">
            <a:xfrm>
              <a:off x="641" y="1685"/>
              <a:ext cx="1031" cy="1031"/>
              <a:chOff x="4166" y="1706"/>
              <a:chExt cx="1252" cy="1252"/>
            </a:xfrm>
          </p:grpSpPr>
          <p:sp>
            <p:nvSpPr>
              <p:cNvPr id="182289" name="Oval 1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290" name="Oval 1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291" name="Oval 1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292" name="Oval 2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1" name="Text Box 39"/>
            <p:cNvSpPr txBox="1">
              <a:spLocks noChangeArrowheads="1"/>
            </p:cNvSpPr>
            <p:nvPr/>
          </p:nvSpPr>
          <p:spPr bwMode="gray">
            <a:xfrm>
              <a:off x="585" y="1935"/>
              <a:ext cx="1104" cy="601"/>
            </a:xfrm>
            <a:prstGeom prst="rect">
              <a:avLst/>
            </a:prstGeom>
            <a:noFill/>
            <a:ln w="9525" algn="ctr">
              <a:noFill/>
              <a:miter lim="800000"/>
              <a:headEnd/>
              <a:tailEnd/>
            </a:ln>
            <a:effectLst/>
          </p:spPr>
          <p:txBody>
            <a:bodyPr wrap="none">
              <a:spAutoFit/>
            </a:bodyPr>
            <a:lstStyle/>
            <a:p>
              <a:r>
                <a:rPr lang="fa-IR" sz="2800" b="1" dirty="0" smtClean="0">
                  <a:solidFill>
                    <a:srgbClr val="000000"/>
                  </a:solidFill>
                  <a:cs typeface="B Titr" pitchFamily="2" charset="-78"/>
                  <a:hlinkClick r:id="rId3" action="ppaction://hlinksldjump"/>
                </a:rPr>
                <a:t>اقتضاء النهي</a:t>
              </a:r>
            </a:p>
            <a:p>
              <a:r>
                <a:rPr lang="fa-IR" sz="2800" b="1" dirty="0" smtClean="0">
                  <a:solidFill>
                    <a:srgbClr val="000000"/>
                  </a:solidFill>
                  <a:cs typeface="B Titr" pitchFamily="2" charset="-78"/>
                  <a:hlinkClick r:id="rId3" action="ppaction://hlinksldjump"/>
                </a:rPr>
                <a:t>     للفساد</a:t>
              </a:r>
              <a:endParaRPr lang="en-US" sz="2800" dirty="0">
                <a:solidFill>
                  <a:srgbClr val="000000"/>
                </a:solidFill>
                <a:cs typeface="B Titr" pitchFamily="2" charset="-78"/>
              </a:endParaRPr>
            </a:p>
          </p:txBody>
        </p:sp>
      </p:grpSp>
      <p:sp>
        <p:nvSpPr>
          <p:cNvPr id="182293" name="Oval 21"/>
          <p:cNvSpPr>
            <a:spLocks noChangeArrowheads="1"/>
          </p:cNvSpPr>
          <p:nvPr/>
        </p:nvSpPr>
        <p:spPr bwMode="gray">
          <a:xfrm>
            <a:off x="3492500" y="2420938"/>
            <a:ext cx="2160588" cy="2160587"/>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94" name="Oval 22"/>
          <p:cNvSpPr>
            <a:spLocks noChangeArrowheads="1"/>
          </p:cNvSpPr>
          <p:nvPr/>
        </p:nvSpPr>
        <p:spPr bwMode="gray">
          <a:xfrm>
            <a:off x="3492500" y="2420938"/>
            <a:ext cx="2160588" cy="2160587"/>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182295" name="Oval 23"/>
          <p:cNvSpPr>
            <a:spLocks noChangeArrowheads="1"/>
          </p:cNvSpPr>
          <p:nvPr/>
        </p:nvSpPr>
        <p:spPr bwMode="gray">
          <a:xfrm>
            <a:off x="3633788" y="2562225"/>
            <a:ext cx="1878013" cy="1878012"/>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96" name="Oval 24"/>
          <p:cNvSpPr>
            <a:spLocks noChangeArrowheads="1"/>
          </p:cNvSpPr>
          <p:nvPr/>
        </p:nvSpPr>
        <p:spPr bwMode="gray">
          <a:xfrm>
            <a:off x="3635375" y="2565400"/>
            <a:ext cx="1878013" cy="1878012"/>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182297" name="Oval 25"/>
          <p:cNvSpPr>
            <a:spLocks noChangeArrowheads="1"/>
          </p:cNvSpPr>
          <p:nvPr/>
        </p:nvSpPr>
        <p:spPr bwMode="gray">
          <a:xfrm>
            <a:off x="3727450" y="2655888"/>
            <a:ext cx="1690688" cy="1690687"/>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5" name="Group 26"/>
          <p:cNvGrpSpPr>
            <a:grpSpLocks/>
          </p:cNvGrpSpPr>
          <p:nvPr/>
        </p:nvGrpSpPr>
        <p:grpSpPr bwMode="auto">
          <a:xfrm>
            <a:off x="3754438" y="2674938"/>
            <a:ext cx="1636713" cy="1636712"/>
            <a:chOff x="4166" y="1706"/>
            <a:chExt cx="1252" cy="1252"/>
          </a:xfrm>
        </p:grpSpPr>
        <p:sp>
          <p:nvSpPr>
            <p:cNvPr id="182299"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300"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301"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302"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182312" name="Text Box 40"/>
          <p:cNvSpPr txBox="1">
            <a:spLocks noChangeArrowheads="1"/>
          </p:cNvSpPr>
          <p:nvPr/>
        </p:nvSpPr>
        <p:spPr bwMode="gray">
          <a:xfrm>
            <a:off x="3806825" y="2857500"/>
            <a:ext cx="1550988" cy="1077912"/>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4" action="ppaction://hlinksldjump"/>
              </a:rPr>
              <a:t>  اجتماع </a:t>
            </a:r>
          </a:p>
          <a:p>
            <a:r>
              <a:rPr lang="fa-IR" sz="3200" dirty="0" smtClean="0">
                <a:solidFill>
                  <a:srgbClr val="000000"/>
                </a:solidFill>
                <a:cs typeface="B Titr" pitchFamily="2" charset="-78"/>
                <a:hlinkClick r:id="rId4" action="ppaction://hlinksldjump"/>
              </a:rPr>
              <a:t>امر و نهی</a:t>
            </a:r>
            <a:endParaRPr lang="en-US" sz="3200" dirty="0">
              <a:solidFill>
                <a:srgbClr val="000000"/>
              </a:solidFill>
              <a:cs typeface="B Titr" pitchFamily="2" charset="-78"/>
            </a:endParaRPr>
          </a:p>
        </p:txBody>
      </p:sp>
      <p:grpSp>
        <p:nvGrpSpPr>
          <p:cNvPr id="6" name="Group 50"/>
          <p:cNvGrpSpPr>
            <a:grpSpLocks/>
          </p:cNvGrpSpPr>
          <p:nvPr/>
        </p:nvGrpSpPr>
        <p:grpSpPr bwMode="auto">
          <a:xfrm>
            <a:off x="6227763" y="2420938"/>
            <a:ext cx="2160587" cy="2160587"/>
            <a:chOff x="3923" y="1525"/>
            <a:chExt cx="1361" cy="1361"/>
          </a:xfrm>
        </p:grpSpPr>
        <p:sp>
          <p:nvSpPr>
            <p:cNvPr id="182278" name="Oval 6"/>
            <p:cNvSpPr>
              <a:spLocks noChangeArrowheads="1"/>
            </p:cNvSpPr>
            <p:nvPr/>
          </p:nvSpPr>
          <p:spPr bwMode="gray">
            <a:xfrm>
              <a:off x="3923" y="1525"/>
              <a:ext cx="1361" cy="1361"/>
            </a:xfrm>
            <a:prstGeom prst="ellipse">
              <a:avLst/>
            </a:prstGeom>
            <a:gradFill rotWithShape="1">
              <a:gsLst>
                <a:gs pos="0">
                  <a:srgbClr val="0099CC">
                    <a:gamma/>
                    <a:tint val="0"/>
                    <a:invGamma/>
                  </a:srgbClr>
                </a:gs>
                <a:gs pos="50000">
                  <a:srgbClr val="0099CC"/>
                </a:gs>
                <a:gs pos="100000">
                  <a:srgbClr val="0099CC">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82279" name="Oval 7"/>
            <p:cNvSpPr>
              <a:spLocks noChangeArrowheads="1"/>
            </p:cNvSpPr>
            <p:nvPr/>
          </p:nvSpPr>
          <p:spPr bwMode="gray">
            <a:xfrm>
              <a:off x="3923" y="1525"/>
              <a:ext cx="1361" cy="1361"/>
            </a:xfrm>
            <a:prstGeom prst="ellipse">
              <a:avLst/>
            </a:prstGeom>
            <a:gradFill rotWithShape="1">
              <a:gsLst>
                <a:gs pos="0">
                  <a:srgbClr val="0099CC">
                    <a:alpha val="32001"/>
                  </a:srgbClr>
                </a:gs>
                <a:gs pos="100000">
                  <a:srgbClr val="0099CC">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82280" name="Oval 8"/>
            <p:cNvSpPr>
              <a:spLocks noChangeArrowheads="1"/>
            </p:cNvSpPr>
            <p:nvPr/>
          </p:nvSpPr>
          <p:spPr bwMode="gray">
            <a:xfrm>
              <a:off x="4012" y="1614"/>
              <a:ext cx="1183" cy="1183"/>
            </a:xfrm>
            <a:prstGeom prst="ellipse">
              <a:avLst/>
            </a:prstGeom>
            <a:gradFill rotWithShape="1">
              <a:gsLst>
                <a:gs pos="0">
                  <a:srgbClr val="0099CC">
                    <a:gamma/>
                    <a:shade val="54118"/>
                    <a:invGamma/>
                  </a:srgbClr>
                </a:gs>
                <a:gs pos="50000">
                  <a:srgbClr val="0099CC"/>
                </a:gs>
                <a:gs pos="100000">
                  <a:srgbClr val="0099CC">
                    <a:gamma/>
                    <a:shade val="54118"/>
                    <a:invGamma/>
                  </a:srgbClr>
                </a:gs>
              </a:gsLst>
              <a:lin ang="18900000" scaled="1"/>
            </a:gradFill>
            <a:ln w="38100" algn="ctr">
              <a:noFill/>
              <a:round/>
              <a:headEnd/>
              <a:tailEnd/>
            </a:ln>
            <a:effectLst/>
          </p:spPr>
          <p:txBody>
            <a:bodyPr anchor="ctr">
              <a:spAutoFit/>
            </a:bodyPr>
            <a:lstStyle/>
            <a:p>
              <a:endParaRPr lang="fa-IR"/>
            </a:p>
          </p:txBody>
        </p:sp>
        <p:sp>
          <p:nvSpPr>
            <p:cNvPr id="182281" name="Oval 9"/>
            <p:cNvSpPr>
              <a:spLocks noChangeArrowheads="1"/>
            </p:cNvSpPr>
            <p:nvPr/>
          </p:nvSpPr>
          <p:spPr bwMode="gray">
            <a:xfrm>
              <a:off x="4013" y="1616"/>
              <a:ext cx="1183" cy="1183"/>
            </a:xfrm>
            <a:prstGeom prst="ellipse">
              <a:avLst/>
            </a:prstGeom>
            <a:gradFill rotWithShape="1">
              <a:gsLst>
                <a:gs pos="0">
                  <a:srgbClr val="0099CC">
                    <a:gamma/>
                    <a:shade val="63529"/>
                    <a:invGamma/>
                  </a:srgbClr>
                </a:gs>
                <a:gs pos="100000">
                  <a:srgbClr val="0099CC">
                    <a:alpha val="0"/>
                  </a:srgbClr>
                </a:gs>
              </a:gsLst>
              <a:lin ang="2700000" scaled="1"/>
            </a:gradFill>
            <a:ln w="38100" algn="ctr">
              <a:noFill/>
              <a:round/>
              <a:headEnd/>
              <a:tailEnd/>
            </a:ln>
            <a:effectLst/>
          </p:spPr>
          <p:txBody>
            <a:bodyPr anchor="ctr">
              <a:spAutoFit/>
            </a:bodyPr>
            <a:lstStyle/>
            <a:p>
              <a:endParaRPr lang="fa-IR"/>
            </a:p>
          </p:txBody>
        </p:sp>
        <p:sp>
          <p:nvSpPr>
            <p:cNvPr id="182282" name="Oval 10"/>
            <p:cNvSpPr>
              <a:spLocks noChangeArrowheads="1"/>
            </p:cNvSpPr>
            <p:nvPr/>
          </p:nvSpPr>
          <p:spPr bwMode="gray">
            <a:xfrm>
              <a:off x="4076"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7" name="Group 31"/>
            <p:cNvGrpSpPr>
              <a:grpSpLocks/>
            </p:cNvGrpSpPr>
            <p:nvPr/>
          </p:nvGrpSpPr>
          <p:grpSpPr bwMode="auto">
            <a:xfrm>
              <a:off x="4095" y="1685"/>
              <a:ext cx="1031" cy="1031"/>
              <a:chOff x="4166" y="1706"/>
              <a:chExt cx="1252" cy="1252"/>
            </a:xfrm>
          </p:grpSpPr>
          <p:sp>
            <p:nvSpPr>
              <p:cNvPr id="182304" name="Oval 32"/>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82305"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82306" name="Oval 34"/>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82307" name="Oval 35"/>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dirty="0"/>
              </a:p>
            </p:txBody>
          </p:sp>
        </p:grpSp>
        <p:sp>
          <p:nvSpPr>
            <p:cNvPr id="182319" name="Text Box 47"/>
            <p:cNvSpPr txBox="1">
              <a:spLocks noChangeArrowheads="1"/>
            </p:cNvSpPr>
            <p:nvPr/>
          </p:nvSpPr>
          <p:spPr bwMode="gray">
            <a:xfrm>
              <a:off x="4117" y="1800"/>
              <a:ext cx="878" cy="601"/>
            </a:xfrm>
            <a:prstGeom prst="rect">
              <a:avLst/>
            </a:prstGeom>
            <a:noFill/>
            <a:ln w="9525" algn="ctr">
              <a:noFill/>
              <a:miter lim="800000"/>
              <a:headEnd/>
              <a:tailEnd/>
            </a:ln>
            <a:effectLst/>
          </p:spPr>
          <p:txBody>
            <a:bodyPr wrap="none">
              <a:spAutoFit/>
            </a:bodyPr>
            <a:lstStyle/>
            <a:p>
              <a:r>
                <a:rPr lang="fa-IR" sz="2800" dirty="0" smtClean="0">
                  <a:solidFill>
                    <a:srgbClr val="000000"/>
                  </a:solidFill>
                  <a:cs typeface="B Titr" pitchFamily="2" charset="-78"/>
                </a:rPr>
                <a:t>  </a:t>
              </a:r>
              <a:r>
                <a:rPr lang="fa-IR" sz="2800" dirty="0" smtClean="0">
                  <a:solidFill>
                    <a:srgbClr val="000000"/>
                  </a:solidFill>
                  <a:cs typeface="B Titr" pitchFamily="2" charset="-78"/>
                  <a:hlinkClick r:id="rId5" action="ppaction://hlinksldjump"/>
                </a:rPr>
                <a:t>ماده و</a:t>
              </a:r>
            </a:p>
            <a:p>
              <a:r>
                <a:rPr lang="fa-IR" sz="2800" dirty="0" smtClean="0">
                  <a:solidFill>
                    <a:srgbClr val="000000"/>
                  </a:solidFill>
                  <a:cs typeface="B Titr" pitchFamily="2" charset="-78"/>
                  <a:hlinkClick r:id="rId5" action="ppaction://hlinksldjump"/>
                </a:rPr>
                <a:t>صیغه نهی</a:t>
              </a:r>
              <a:endParaRPr lang="en-US" sz="2800" dirty="0">
                <a:solidFill>
                  <a:srgbClr val="000000"/>
                </a:solidFill>
                <a:cs typeface="B Titr" pitchFamily="2" charset="-78"/>
              </a:endParaRPr>
            </a:p>
          </p:txBody>
        </p:sp>
      </p:grpSp>
      <p:grpSp>
        <p:nvGrpSpPr>
          <p:cNvPr id="8" name="Group 43"/>
          <p:cNvGrpSpPr/>
          <p:nvPr/>
        </p:nvGrpSpPr>
        <p:grpSpPr>
          <a:xfrm>
            <a:off x="3500430" y="157154"/>
            <a:ext cx="2062170" cy="2057400"/>
            <a:chOff x="3500430" y="2590800"/>
            <a:chExt cx="2062170" cy="2057400"/>
          </a:xfrm>
        </p:grpSpPr>
        <p:grpSp>
          <p:nvGrpSpPr>
            <p:cNvPr id="9" name="Group 9"/>
            <p:cNvGrpSpPr>
              <a:grpSpLocks/>
            </p:cNvGrpSpPr>
            <p:nvPr/>
          </p:nvGrpSpPr>
          <p:grpSpPr bwMode="auto">
            <a:xfrm>
              <a:off x="3505200" y="2590800"/>
              <a:ext cx="2057400" cy="2057400"/>
              <a:chOff x="2016" y="1920"/>
              <a:chExt cx="1680" cy="1680"/>
            </a:xfrm>
          </p:grpSpPr>
          <p:sp>
            <p:nvSpPr>
              <p:cNvPr id="47" name="Oval 10"/>
              <p:cNvSpPr>
                <a:spLocks noChangeArrowheads="1"/>
              </p:cNvSpPr>
              <p:nvPr/>
            </p:nvSpPr>
            <p:spPr bwMode="gray">
              <a:xfrm>
                <a:off x="2016" y="1920"/>
                <a:ext cx="1680" cy="1680"/>
              </a:xfrm>
              <a:prstGeom prst="ellipse">
                <a:avLst/>
              </a:prstGeom>
              <a:gradFill rotWithShape="1">
                <a:gsLst>
                  <a:gs pos="0">
                    <a:schemeClr val="bg1"/>
                  </a:gs>
                  <a:gs pos="100000">
                    <a:schemeClr val="bg1">
                      <a:gamma/>
                      <a:shade val="0"/>
                      <a:invGamma/>
                    </a:schemeClr>
                  </a:gs>
                </a:gsLst>
                <a:lin ang="5400000" scaled="1"/>
              </a:gradFill>
              <a:ln w="9525">
                <a:solidFill>
                  <a:srgbClr val="000000"/>
                </a:solidFill>
                <a:round/>
                <a:headEnd/>
                <a:tailEnd/>
              </a:ln>
              <a:effectLst/>
            </p:spPr>
            <p:txBody>
              <a:bodyPr wrap="none" anchor="ctr"/>
              <a:lstStyle/>
              <a:p>
                <a:endParaRPr lang="fa-IR"/>
              </a:p>
            </p:txBody>
          </p:sp>
          <p:sp>
            <p:nvSpPr>
              <p:cNvPr id="48" name="Freeform 11"/>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bg1"/>
                  </a:gs>
                </a:gsLst>
                <a:lin ang="5400000" scaled="1"/>
              </a:gradFill>
              <a:ln w="0">
                <a:noFill/>
                <a:prstDash val="solid"/>
                <a:round/>
                <a:headEnd/>
                <a:tailEnd/>
              </a:ln>
            </p:spPr>
            <p:txBody>
              <a:bodyPr/>
              <a:lstStyle/>
              <a:p>
                <a:endParaRPr lang="fa-IR"/>
              </a:p>
            </p:txBody>
          </p:sp>
        </p:grpSp>
        <p:sp>
          <p:nvSpPr>
            <p:cNvPr id="46" name="Text Box 18"/>
            <p:cNvSpPr txBox="1">
              <a:spLocks noChangeArrowheads="1"/>
            </p:cNvSpPr>
            <p:nvPr/>
          </p:nvSpPr>
          <p:spPr bwMode="gray">
            <a:xfrm>
              <a:off x="3500430" y="3005126"/>
              <a:ext cx="1905000" cy="1015663"/>
            </a:xfrm>
            <a:prstGeom prst="rect">
              <a:avLst/>
            </a:prstGeom>
            <a:noFill/>
            <a:ln w="9525">
              <a:noFill/>
              <a:miter lim="800000"/>
              <a:headEnd/>
              <a:tailEnd/>
            </a:ln>
            <a:effectLst/>
          </p:spPr>
          <p:txBody>
            <a:bodyPr>
              <a:spAutoFit/>
            </a:bodyPr>
            <a:lstStyle/>
            <a:p>
              <a:r>
                <a:rPr lang="fa-IR" sz="2400" b="1" dirty="0" smtClean="0">
                  <a:solidFill>
                    <a:srgbClr val="FFFFFF"/>
                  </a:solidFill>
                  <a:effectLst>
                    <a:outerShdw blurRad="38100" dist="38100" dir="2700000" algn="tl">
                      <a:srgbClr val="C0C0C0"/>
                    </a:outerShdw>
                  </a:effectLst>
                  <a:cs typeface="B Titr" pitchFamily="2" charset="-78"/>
                </a:rPr>
                <a:t> </a:t>
              </a:r>
              <a:r>
                <a:rPr lang="fa-IR" sz="2400" b="1" dirty="0" smtClean="0">
                  <a:solidFill>
                    <a:schemeClr val="accent1">
                      <a:lumMod val="40000"/>
                      <a:lumOff val="60000"/>
                    </a:schemeClr>
                  </a:solidFill>
                  <a:cs typeface="B Titr" pitchFamily="2" charset="-78"/>
                </a:rPr>
                <a:t>المقصد الثانی</a:t>
              </a:r>
            </a:p>
            <a:p>
              <a:r>
                <a:rPr lang="fa-IR" sz="2800" b="1" dirty="0" smtClean="0">
                  <a:solidFill>
                    <a:srgbClr val="FFFFFF"/>
                  </a:solidFill>
                  <a:effectLst>
                    <a:outerShdw blurRad="38100" dist="38100" dir="2700000" algn="tl">
                      <a:srgbClr val="C0C0C0"/>
                    </a:outerShdw>
                  </a:effectLst>
                </a:rPr>
                <a:t>  </a:t>
              </a:r>
              <a:r>
                <a:rPr lang="fa-IR" sz="3600" b="1" dirty="0" smtClean="0">
                  <a:solidFill>
                    <a:srgbClr val="FFFFFF"/>
                  </a:solidFill>
                  <a:effectLst>
                    <a:outerShdw blurRad="38100" dist="38100" dir="2700000" algn="tl">
                      <a:srgbClr val="C0C0C0"/>
                    </a:outerShdw>
                  </a:effectLst>
                  <a:cs typeface="B Titr" pitchFamily="2" charset="-78"/>
                </a:rPr>
                <a:t>النواهی</a:t>
              </a:r>
              <a:endParaRPr lang="en-US" sz="3600" b="1" dirty="0">
                <a:solidFill>
                  <a:srgbClr val="FFFFFF"/>
                </a:solidFill>
                <a:effectLst>
                  <a:outerShdw blurRad="38100" dist="38100" dir="2700000" algn="tl">
                    <a:srgbClr val="C0C0C0"/>
                  </a:outerShdw>
                </a:effectLst>
                <a:cs typeface="B Titr" pitchFamily="2" charset="-78"/>
              </a:endParaRPr>
            </a:p>
          </p:txBody>
        </p:sp>
      </p:grpSp>
      <p:sp>
        <p:nvSpPr>
          <p:cNvPr id="45" name="Action Button: Return 44">
            <a:hlinkClick r:id="rId6" action="ppaction://hlinksldjump" highlightClick="1"/>
          </p:cNvPr>
          <p:cNvSpPr/>
          <p:nvPr/>
        </p:nvSpPr>
        <p:spPr bwMode="auto">
          <a:xfrm>
            <a:off x="5214942" y="1142984"/>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82276"/>
                                        </p:tgtEl>
                                        <p:attrNameLst>
                                          <p:attrName>style.visibility</p:attrName>
                                        </p:attrNameLst>
                                      </p:cBhvr>
                                      <p:to>
                                        <p:strVal val="visible"/>
                                      </p:to>
                                    </p:set>
                                    <p:anim calcmode="lin" valueType="num">
                                      <p:cBhvr>
                                        <p:cTn id="7" dur="500" fill="hold"/>
                                        <p:tgtEl>
                                          <p:spTgt spid="182276"/>
                                        </p:tgtEl>
                                        <p:attrNameLst>
                                          <p:attrName>ppt_w</p:attrName>
                                        </p:attrNameLst>
                                      </p:cBhvr>
                                      <p:tavLst>
                                        <p:tav tm="0">
                                          <p:val>
                                            <p:fltVal val="0"/>
                                          </p:val>
                                        </p:tav>
                                        <p:tav tm="100000">
                                          <p:val>
                                            <p:strVal val="#ppt_w"/>
                                          </p:val>
                                        </p:tav>
                                      </p:tavLst>
                                    </p:anim>
                                    <p:anim calcmode="lin" valueType="num">
                                      <p:cBhvr>
                                        <p:cTn id="8" dur="500" fill="hold"/>
                                        <p:tgtEl>
                                          <p:spTgt spid="182276"/>
                                        </p:tgtEl>
                                        <p:attrNameLst>
                                          <p:attrName>ppt_h</p:attrName>
                                        </p:attrNameLst>
                                      </p:cBhvr>
                                      <p:tavLst>
                                        <p:tav tm="0">
                                          <p:val>
                                            <p:fltVal val="0"/>
                                          </p:val>
                                        </p:tav>
                                        <p:tav tm="100000">
                                          <p:val>
                                            <p:strVal val="#ppt_h"/>
                                          </p:val>
                                        </p:tav>
                                      </p:tavLst>
                                    </p:anim>
                                    <p:anim calcmode="lin" valueType="num">
                                      <p:cBhvr>
                                        <p:cTn id="9" dur="500" fill="hold"/>
                                        <p:tgtEl>
                                          <p:spTgt spid="182276"/>
                                        </p:tgtEl>
                                        <p:attrNameLst>
                                          <p:attrName>style.rotation</p:attrName>
                                        </p:attrNameLst>
                                      </p:cBhvr>
                                      <p:tavLst>
                                        <p:tav tm="0">
                                          <p:val>
                                            <p:fltVal val="360"/>
                                          </p:val>
                                        </p:tav>
                                        <p:tav tm="100000">
                                          <p:val>
                                            <p:fltVal val="0"/>
                                          </p:val>
                                        </p:tav>
                                      </p:tavLst>
                                    </p:anim>
                                    <p:animEffect transition="in" filter="fade">
                                      <p:cBhvr>
                                        <p:cTn id="10" dur="500"/>
                                        <p:tgtEl>
                                          <p:spTgt spid="182276"/>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182277"/>
                                        </p:tgtEl>
                                        <p:attrNameLst>
                                          <p:attrName>style.visibility</p:attrName>
                                        </p:attrNameLst>
                                      </p:cBhvr>
                                      <p:to>
                                        <p:strVal val="visible"/>
                                      </p:to>
                                    </p:set>
                                    <p:anim calcmode="lin" valueType="num">
                                      <p:cBhvr>
                                        <p:cTn id="13" dur="500" fill="hold"/>
                                        <p:tgtEl>
                                          <p:spTgt spid="182277"/>
                                        </p:tgtEl>
                                        <p:attrNameLst>
                                          <p:attrName>ppt_w</p:attrName>
                                        </p:attrNameLst>
                                      </p:cBhvr>
                                      <p:tavLst>
                                        <p:tav tm="0">
                                          <p:val>
                                            <p:fltVal val="0"/>
                                          </p:val>
                                        </p:tav>
                                        <p:tav tm="100000">
                                          <p:val>
                                            <p:strVal val="#ppt_w"/>
                                          </p:val>
                                        </p:tav>
                                      </p:tavLst>
                                    </p:anim>
                                    <p:anim calcmode="lin" valueType="num">
                                      <p:cBhvr>
                                        <p:cTn id="14" dur="500" fill="hold"/>
                                        <p:tgtEl>
                                          <p:spTgt spid="182277"/>
                                        </p:tgtEl>
                                        <p:attrNameLst>
                                          <p:attrName>ppt_h</p:attrName>
                                        </p:attrNameLst>
                                      </p:cBhvr>
                                      <p:tavLst>
                                        <p:tav tm="0">
                                          <p:val>
                                            <p:fltVal val="0"/>
                                          </p:val>
                                        </p:tav>
                                        <p:tav tm="100000">
                                          <p:val>
                                            <p:strVal val="#ppt_h"/>
                                          </p:val>
                                        </p:tav>
                                      </p:tavLst>
                                    </p:anim>
                                    <p:anim calcmode="lin" valueType="num">
                                      <p:cBhvr>
                                        <p:cTn id="15" dur="500" fill="hold"/>
                                        <p:tgtEl>
                                          <p:spTgt spid="182277"/>
                                        </p:tgtEl>
                                        <p:attrNameLst>
                                          <p:attrName>style.rotation</p:attrName>
                                        </p:attrNameLst>
                                      </p:cBhvr>
                                      <p:tavLst>
                                        <p:tav tm="0">
                                          <p:val>
                                            <p:fltVal val="360"/>
                                          </p:val>
                                        </p:tav>
                                        <p:tav tm="100000">
                                          <p:val>
                                            <p:fltVal val="0"/>
                                          </p:val>
                                        </p:tav>
                                      </p:tavLst>
                                    </p:anim>
                                    <p:animEffect transition="in" filter="fade">
                                      <p:cBhvr>
                                        <p:cTn id="16" dur="500"/>
                                        <p:tgtEl>
                                          <p:spTgt spid="182277"/>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 calcmode="lin" valueType="num">
                                      <p:cBhvr>
                                        <p:cTn id="21" dur="500" fill="hold"/>
                                        <p:tgtEl>
                                          <p:spTgt spid="2"/>
                                        </p:tgtEl>
                                        <p:attrNameLst>
                                          <p:attrName>style.rotation</p:attrName>
                                        </p:attrNameLst>
                                      </p:cBhvr>
                                      <p:tavLst>
                                        <p:tav tm="0">
                                          <p:val>
                                            <p:fltVal val="360"/>
                                          </p:val>
                                        </p:tav>
                                        <p:tav tm="100000">
                                          <p:val>
                                            <p:fltVal val="0"/>
                                          </p:val>
                                        </p:tav>
                                      </p:tavLst>
                                    </p:anim>
                                    <p:animEffect transition="in" filter="fade">
                                      <p:cBhvr>
                                        <p:cTn id="22" dur="500"/>
                                        <p:tgtEl>
                                          <p:spTgt spid="2"/>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182293"/>
                                        </p:tgtEl>
                                        <p:attrNameLst>
                                          <p:attrName>style.visibility</p:attrName>
                                        </p:attrNameLst>
                                      </p:cBhvr>
                                      <p:to>
                                        <p:strVal val="visible"/>
                                      </p:to>
                                    </p:set>
                                    <p:anim calcmode="lin" valueType="num">
                                      <p:cBhvr>
                                        <p:cTn id="25" dur="500" fill="hold"/>
                                        <p:tgtEl>
                                          <p:spTgt spid="182293"/>
                                        </p:tgtEl>
                                        <p:attrNameLst>
                                          <p:attrName>ppt_w</p:attrName>
                                        </p:attrNameLst>
                                      </p:cBhvr>
                                      <p:tavLst>
                                        <p:tav tm="0">
                                          <p:val>
                                            <p:fltVal val="0"/>
                                          </p:val>
                                        </p:tav>
                                        <p:tav tm="100000">
                                          <p:val>
                                            <p:strVal val="#ppt_w"/>
                                          </p:val>
                                        </p:tav>
                                      </p:tavLst>
                                    </p:anim>
                                    <p:anim calcmode="lin" valueType="num">
                                      <p:cBhvr>
                                        <p:cTn id="26" dur="500" fill="hold"/>
                                        <p:tgtEl>
                                          <p:spTgt spid="182293"/>
                                        </p:tgtEl>
                                        <p:attrNameLst>
                                          <p:attrName>ppt_h</p:attrName>
                                        </p:attrNameLst>
                                      </p:cBhvr>
                                      <p:tavLst>
                                        <p:tav tm="0">
                                          <p:val>
                                            <p:fltVal val="0"/>
                                          </p:val>
                                        </p:tav>
                                        <p:tav tm="100000">
                                          <p:val>
                                            <p:strVal val="#ppt_h"/>
                                          </p:val>
                                        </p:tav>
                                      </p:tavLst>
                                    </p:anim>
                                    <p:anim calcmode="lin" valueType="num">
                                      <p:cBhvr>
                                        <p:cTn id="27" dur="500" fill="hold"/>
                                        <p:tgtEl>
                                          <p:spTgt spid="182293"/>
                                        </p:tgtEl>
                                        <p:attrNameLst>
                                          <p:attrName>style.rotation</p:attrName>
                                        </p:attrNameLst>
                                      </p:cBhvr>
                                      <p:tavLst>
                                        <p:tav tm="0">
                                          <p:val>
                                            <p:fltVal val="360"/>
                                          </p:val>
                                        </p:tav>
                                        <p:tav tm="100000">
                                          <p:val>
                                            <p:fltVal val="0"/>
                                          </p:val>
                                        </p:tav>
                                      </p:tavLst>
                                    </p:anim>
                                    <p:animEffect transition="in" filter="fade">
                                      <p:cBhvr>
                                        <p:cTn id="28" dur="500"/>
                                        <p:tgtEl>
                                          <p:spTgt spid="182293"/>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182294"/>
                                        </p:tgtEl>
                                        <p:attrNameLst>
                                          <p:attrName>style.visibility</p:attrName>
                                        </p:attrNameLst>
                                      </p:cBhvr>
                                      <p:to>
                                        <p:strVal val="visible"/>
                                      </p:to>
                                    </p:set>
                                    <p:anim calcmode="lin" valueType="num">
                                      <p:cBhvr>
                                        <p:cTn id="31" dur="500" fill="hold"/>
                                        <p:tgtEl>
                                          <p:spTgt spid="182294"/>
                                        </p:tgtEl>
                                        <p:attrNameLst>
                                          <p:attrName>ppt_w</p:attrName>
                                        </p:attrNameLst>
                                      </p:cBhvr>
                                      <p:tavLst>
                                        <p:tav tm="0">
                                          <p:val>
                                            <p:fltVal val="0"/>
                                          </p:val>
                                        </p:tav>
                                        <p:tav tm="100000">
                                          <p:val>
                                            <p:strVal val="#ppt_w"/>
                                          </p:val>
                                        </p:tav>
                                      </p:tavLst>
                                    </p:anim>
                                    <p:anim calcmode="lin" valueType="num">
                                      <p:cBhvr>
                                        <p:cTn id="32" dur="500" fill="hold"/>
                                        <p:tgtEl>
                                          <p:spTgt spid="182294"/>
                                        </p:tgtEl>
                                        <p:attrNameLst>
                                          <p:attrName>ppt_h</p:attrName>
                                        </p:attrNameLst>
                                      </p:cBhvr>
                                      <p:tavLst>
                                        <p:tav tm="0">
                                          <p:val>
                                            <p:fltVal val="0"/>
                                          </p:val>
                                        </p:tav>
                                        <p:tav tm="100000">
                                          <p:val>
                                            <p:strVal val="#ppt_h"/>
                                          </p:val>
                                        </p:tav>
                                      </p:tavLst>
                                    </p:anim>
                                    <p:anim calcmode="lin" valueType="num">
                                      <p:cBhvr>
                                        <p:cTn id="33" dur="500" fill="hold"/>
                                        <p:tgtEl>
                                          <p:spTgt spid="182294"/>
                                        </p:tgtEl>
                                        <p:attrNameLst>
                                          <p:attrName>style.rotation</p:attrName>
                                        </p:attrNameLst>
                                      </p:cBhvr>
                                      <p:tavLst>
                                        <p:tav tm="0">
                                          <p:val>
                                            <p:fltVal val="360"/>
                                          </p:val>
                                        </p:tav>
                                        <p:tav tm="100000">
                                          <p:val>
                                            <p:fltVal val="0"/>
                                          </p:val>
                                        </p:tav>
                                      </p:tavLst>
                                    </p:anim>
                                    <p:animEffect transition="in" filter="fade">
                                      <p:cBhvr>
                                        <p:cTn id="34" dur="500"/>
                                        <p:tgtEl>
                                          <p:spTgt spid="182294"/>
                                        </p:tgtEl>
                                      </p:cBhvr>
                                    </p:animEffect>
                                  </p:childTnLst>
                                </p:cTn>
                              </p:par>
                              <p:par>
                                <p:cTn id="35" presetID="49" presetClass="entr" presetSubtype="0" decel="100000" fill="hold" grpId="0" nodeType="withEffect">
                                  <p:stCondLst>
                                    <p:cond delay="0"/>
                                  </p:stCondLst>
                                  <p:childTnLst>
                                    <p:set>
                                      <p:cBhvr>
                                        <p:cTn id="36" dur="1" fill="hold">
                                          <p:stCondLst>
                                            <p:cond delay="0"/>
                                          </p:stCondLst>
                                        </p:cTn>
                                        <p:tgtEl>
                                          <p:spTgt spid="182295"/>
                                        </p:tgtEl>
                                        <p:attrNameLst>
                                          <p:attrName>style.visibility</p:attrName>
                                        </p:attrNameLst>
                                      </p:cBhvr>
                                      <p:to>
                                        <p:strVal val="visible"/>
                                      </p:to>
                                    </p:set>
                                    <p:anim calcmode="lin" valueType="num">
                                      <p:cBhvr>
                                        <p:cTn id="37" dur="500" fill="hold"/>
                                        <p:tgtEl>
                                          <p:spTgt spid="182295"/>
                                        </p:tgtEl>
                                        <p:attrNameLst>
                                          <p:attrName>ppt_w</p:attrName>
                                        </p:attrNameLst>
                                      </p:cBhvr>
                                      <p:tavLst>
                                        <p:tav tm="0">
                                          <p:val>
                                            <p:fltVal val="0"/>
                                          </p:val>
                                        </p:tav>
                                        <p:tav tm="100000">
                                          <p:val>
                                            <p:strVal val="#ppt_w"/>
                                          </p:val>
                                        </p:tav>
                                      </p:tavLst>
                                    </p:anim>
                                    <p:anim calcmode="lin" valueType="num">
                                      <p:cBhvr>
                                        <p:cTn id="38" dur="500" fill="hold"/>
                                        <p:tgtEl>
                                          <p:spTgt spid="182295"/>
                                        </p:tgtEl>
                                        <p:attrNameLst>
                                          <p:attrName>ppt_h</p:attrName>
                                        </p:attrNameLst>
                                      </p:cBhvr>
                                      <p:tavLst>
                                        <p:tav tm="0">
                                          <p:val>
                                            <p:fltVal val="0"/>
                                          </p:val>
                                        </p:tav>
                                        <p:tav tm="100000">
                                          <p:val>
                                            <p:strVal val="#ppt_h"/>
                                          </p:val>
                                        </p:tav>
                                      </p:tavLst>
                                    </p:anim>
                                    <p:anim calcmode="lin" valueType="num">
                                      <p:cBhvr>
                                        <p:cTn id="39" dur="500" fill="hold"/>
                                        <p:tgtEl>
                                          <p:spTgt spid="182295"/>
                                        </p:tgtEl>
                                        <p:attrNameLst>
                                          <p:attrName>style.rotation</p:attrName>
                                        </p:attrNameLst>
                                      </p:cBhvr>
                                      <p:tavLst>
                                        <p:tav tm="0">
                                          <p:val>
                                            <p:fltVal val="360"/>
                                          </p:val>
                                        </p:tav>
                                        <p:tav tm="100000">
                                          <p:val>
                                            <p:fltVal val="0"/>
                                          </p:val>
                                        </p:tav>
                                      </p:tavLst>
                                    </p:anim>
                                    <p:animEffect transition="in" filter="fade">
                                      <p:cBhvr>
                                        <p:cTn id="40" dur="500"/>
                                        <p:tgtEl>
                                          <p:spTgt spid="182295"/>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182296"/>
                                        </p:tgtEl>
                                        <p:attrNameLst>
                                          <p:attrName>style.visibility</p:attrName>
                                        </p:attrNameLst>
                                      </p:cBhvr>
                                      <p:to>
                                        <p:strVal val="visible"/>
                                      </p:to>
                                    </p:set>
                                    <p:anim calcmode="lin" valueType="num">
                                      <p:cBhvr>
                                        <p:cTn id="43" dur="500" fill="hold"/>
                                        <p:tgtEl>
                                          <p:spTgt spid="182296"/>
                                        </p:tgtEl>
                                        <p:attrNameLst>
                                          <p:attrName>ppt_w</p:attrName>
                                        </p:attrNameLst>
                                      </p:cBhvr>
                                      <p:tavLst>
                                        <p:tav tm="0">
                                          <p:val>
                                            <p:fltVal val="0"/>
                                          </p:val>
                                        </p:tav>
                                        <p:tav tm="100000">
                                          <p:val>
                                            <p:strVal val="#ppt_w"/>
                                          </p:val>
                                        </p:tav>
                                      </p:tavLst>
                                    </p:anim>
                                    <p:anim calcmode="lin" valueType="num">
                                      <p:cBhvr>
                                        <p:cTn id="44" dur="500" fill="hold"/>
                                        <p:tgtEl>
                                          <p:spTgt spid="182296"/>
                                        </p:tgtEl>
                                        <p:attrNameLst>
                                          <p:attrName>ppt_h</p:attrName>
                                        </p:attrNameLst>
                                      </p:cBhvr>
                                      <p:tavLst>
                                        <p:tav tm="0">
                                          <p:val>
                                            <p:fltVal val="0"/>
                                          </p:val>
                                        </p:tav>
                                        <p:tav tm="100000">
                                          <p:val>
                                            <p:strVal val="#ppt_h"/>
                                          </p:val>
                                        </p:tav>
                                      </p:tavLst>
                                    </p:anim>
                                    <p:anim calcmode="lin" valueType="num">
                                      <p:cBhvr>
                                        <p:cTn id="45" dur="500" fill="hold"/>
                                        <p:tgtEl>
                                          <p:spTgt spid="182296"/>
                                        </p:tgtEl>
                                        <p:attrNameLst>
                                          <p:attrName>style.rotation</p:attrName>
                                        </p:attrNameLst>
                                      </p:cBhvr>
                                      <p:tavLst>
                                        <p:tav tm="0">
                                          <p:val>
                                            <p:fltVal val="360"/>
                                          </p:val>
                                        </p:tav>
                                        <p:tav tm="100000">
                                          <p:val>
                                            <p:fltVal val="0"/>
                                          </p:val>
                                        </p:tav>
                                      </p:tavLst>
                                    </p:anim>
                                    <p:animEffect transition="in" filter="fade">
                                      <p:cBhvr>
                                        <p:cTn id="46" dur="500"/>
                                        <p:tgtEl>
                                          <p:spTgt spid="182296"/>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182297"/>
                                        </p:tgtEl>
                                        <p:attrNameLst>
                                          <p:attrName>style.visibility</p:attrName>
                                        </p:attrNameLst>
                                      </p:cBhvr>
                                      <p:to>
                                        <p:strVal val="visible"/>
                                      </p:to>
                                    </p:set>
                                    <p:anim calcmode="lin" valueType="num">
                                      <p:cBhvr>
                                        <p:cTn id="49" dur="500" fill="hold"/>
                                        <p:tgtEl>
                                          <p:spTgt spid="182297"/>
                                        </p:tgtEl>
                                        <p:attrNameLst>
                                          <p:attrName>ppt_w</p:attrName>
                                        </p:attrNameLst>
                                      </p:cBhvr>
                                      <p:tavLst>
                                        <p:tav tm="0">
                                          <p:val>
                                            <p:fltVal val="0"/>
                                          </p:val>
                                        </p:tav>
                                        <p:tav tm="100000">
                                          <p:val>
                                            <p:strVal val="#ppt_w"/>
                                          </p:val>
                                        </p:tav>
                                      </p:tavLst>
                                    </p:anim>
                                    <p:anim calcmode="lin" valueType="num">
                                      <p:cBhvr>
                                        <p:cTn id="50" dur="500" fill="hold"/>
                                        <p:tgtEl>
                                          <p:spTgt spid="182297"/>
                                        </p:tgtEl>
                                        <p:attrNameLst>
                                          <p:attrName>ppt_h</p:attrName>
                                        </p:attrNameLst>
                                      </p:cBhvr>
                                      <p:tavLst>
                                        <p:tav tm="0">
                                          <p:val>
                                            <p:fltVal val="0"/>
                                          </p:val>
                                        </p:tav>
                                        <p:tav tm="100000">
                                          <p:val>
                                            <p:strVal val="#ppt_h"/>
                                          </p:val>
                                        </p:tav>
                                      </p:tavLst>
                                    </p:anim>
                                    <p:anim calcmode="lin" valueType="num">
                                      <p:cBhvr>
                                        <p:cTn id="51" dur="500" fill="hold"/>
                                        <p:tgtEl>
                                          <p:spTgt spid="182297"/>
                                        </p:tgtEl>
                                        <p:attrNameLst>
                                          <p:attrName>style.rotation</p:attrName>
                                        </p:attrNameLst>
                                      </p:cBhvr>
                                      <p:tavLst>
                                        <p:tav tm="0">
                                          <p:val>
                                            <p:fltVal val="360"/>
                                          </p:val>
                                        </p:tav>
                                        <p:tav tm="100000">
                                          <p:val>
                                            <p:fltVal val="0"/>
                                          </p:val>
                                        </p:tav>
                                      </p:tavLst>
                                    </p:anim>
                                    <p:animEffect transition="in" filter="fade">
                                      <p:cBhvr>
                                        <p:cTn id="52" dur="500"/>
                                        <p:tgtEl>
                                          <p:spTgt spid="182297"/>
                                        </p:tgtEl>
                                      </p:cBhvr>
                                    </p:animEffect>
                                  </p:childTnLst>
                                </p:cTn>
                              </p:par>
                              <p:par>
                                <p:cTn id="53" presetID="49" presetClass="entr" presetSubtype="0" decel="100000"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500" fill="hold"/>
                                        <p:tgtEl>
                                          <p:spTgt spid="5"/>
                                        </p:tgtEl>
                                        <p:attrNameLst>
                                          <p:attrName>ppt_w</p:attrName>
                                        </p:attrNameLst>
                                      </p:cBhvr>
                                      <p:tavLst>
                                        <p:tav tm="0">
                                          <p:val>
                                            <p:fltVal val="0"/>
                                          </p:val>
                                        </p:tav>
                                        <p:tav tm="100000">
                                          <p:val>
                                            <p:strVal val="#ppt_w"/>
                                          </p:val>
                                        </p:tav>
                                      </p:tavLst>
                                    </p:anim>
                                    <p:anim calcmode="lin" valueType="num">
                                      <p:cBhvr>
                                        <p:cTn id="56" dur="500" fill="hold"/>
                                        <p:tgtEl>
                                          <p:spTgt spid="5"/>
                                        </p:tgtEl>
                                        <p:attrNameLst>
                                          <p:attrName>ppt_h</p:attrName>
                                        </p:attrNameLst>
                                      </p:cBhvr>
                                      <p:tavLst>
                                        <p:tav tm="0">
                                          <p:val>
                                            <p:fltVal val="0"/>
                                          </p:val>
                                        </p:tav>
                                        <p:tav tm="100000">
                                          <p:val>
                                            <p:strVal val="#ppt_h"/>
                                          </p:val>
                                        </p:tav>
                                      </p:tavLst>
                                    </p:anim>
                                    <p:anim calcmode="lin" valueType="num">
                                      <p:cBhvr>
                                        <p:cTn id="57" dur="500" fill="hold"/>
                                        <p:tgtEl>
                                          <p:spTgt spid="5"/>
                                        </p:tgtEl>
                                        <p:attrNameLst>
                                          <p:attrName>style.rotation</p:attrName>
                                        </p:attrNameLst>
                                      </p:cBhvr>
                                      <p:tavLst>
                                        <p:tav tm="0">
                                          <p:val>
                                            <p:fltVal val="360"/>
                                          </p:val>
                                        </p:tav>
                                        <p:tav tm="100000">
                                          <p:val>
                                            <p:fltVal val="0"/>
                                          </p:val>
                                        </p:tav>
                                      </p:tavLst>
                                    </p:anim>
                                    <p:animEffect transition="in" filter="fade">
                                      <p:cBhvr>
                                        <p:cTn id="58" dur="500"/>
                                        <p:tgtEl>
                                          <p:spTgt spid="5"/>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182312"/>
                                        </p:tgtEl>
                                        <p:attrNameLst>
                                          <p:attrName>style.visibility</p:attrName>
                                        </p:attrNameLst>
                                      </p:cBhvr>
                                      <p:to>
                                        <p:strVal val="visible"/>
                                      </p:to>
                                    </p:set>
                                    <p:anim calcmode="lin" valueType="num">
                                      <p:cBhvr>
                                        <p:cTn id="61" dur="500" fill="hold"/>
                                        <p:tgtEl>
                                          <p:spTgt spid="182312"/>
                                        </p:tgtEl>
                                        <p:attrNameLst>
                                          <p:attrName>ppt_w</p:attrName>
                                        </p:attrNameLst>
                                      </p:cBhvr>
                                      <p:tavLst>
                                        <p:tav tm="0">
                                          <p:val>
                                            <p:fltVal val="0"/>
                                          </p:val>
                                        </p:tav>
                                        <p:tav tm="100000">
                                          <p:val>
                                            <p:strVal val="#ppt_w"/>
                                          </p:val>
                                        </p:tav>
                                      </p:tavLst>
                                    </p:anim>
                                    <p:anim calcmode="lin" valueType="num">
                                      <p:cBhvr>
                                        <p:cTn id="62" dur="500" fill="hold"/>
                                        <p:tgtEl>
                                          <p:spTgt spid="182312"/>
                                        </p:tgtEl>
                                        <p:attrNameLst>
                                          <p:attrName>ppt_h</p:attrName>
                                        </p:attrNameLst>
                                      </p:cBhvr>
                                      <p:tavLst>
                                        <p:tav tm="0">
                                          <p:val>
                                            <p:fltVal val="0"/>
                                          </p:val>
                                        </p:tav>
                                        <p:tav tm="100000">
                                          <p:val>
                                            <p:strVal val="#ppt_h"/>
                                          </p:val>
                                        </p:tav>
                                      </p:tavLst>
                                    </p:anim>
                                    <p:anim calcmode="lin" valueType="num">
                                      <p:cBhvr>
                                        <p:cTn id="63" dur="500" fill="hold"/>
                                        <p:tgtEl>
                                          <p:spTgt spid="182312"/>
                                        </p:tgtEl>
                                        <p:attrNameLst>
                                          <p:attrName>style.rotation</p:attrName>
                                        </p:attrNameLst>
                                      </p:cBhvr>
                                      <p:tavLst>
                                        <p:tav tm="0">
                                          <p:val>
                                            <p:fltVal val="360"/>
                                          </p:val>
                                        </p:tav>
                                        <p:tav tm="100000">
                                          <p:val>
                                            <p:fltVal val="0"/>
                                          </p:val>
                                        </p:tav>
                                      </p:tavLst>
                                    </p:anim>
                                    <p:animEffect transition="in" filter="fade">
                                      <p:cBhvr>
                                        <p:cTn id="64" dur="500"/>
                                        <p:tgtEl>
                                          <p:spTgt spid="182312"/>
                                        </p:tgtEl>
                                      </p:cBhvr>
                                    </p:animEffect>
                                  </p:childTnLst>
                                </p:cTn>
                              </p:par>
                              <p:par>
                                <p:cTn id="65" presetID="49" presetClass="entr" presetSubtype="0" decel="10000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p:cTn id="67" dur="500" fill="hold"/>
                                        <p:tgtEl>
                                          <p:spTgt spid="6"/>
                                        </p:tgtEl>
                                        <p:attrNameLst>
                                          <p:attrName>ppt_w</p:attrName>
                                        </p:attrNameLst>
                                      </p:cBhvr>
                                      <p:tavLst>
                                        <p:tav tm="0">
                                          <p:val>
                                            <p:fltVal val="0"/>
                                          </p:val>
                                        </p:tav>
                                        <p:tav tm="100000">
                                          <p:val>
                                            <p:strVal val="#ppt_w"/>
                                          </p:val>
                                        </p:tav>
                                      </p:tavLst>
                                    </p:anim>
                                    <p:anim calcmode="lin" valueType="num">
                                      <p:cBhvr>
                                        <p:cTn id="68" dur="500" fill="hold"/>
                                        <p:tgtEl>
                                          <p:spTgt spid="6"/>
                                        </p:tgtEl>
                                        <p:attrNameLst>
                                          <p:attrName>ppt_h</p:attrName>
                                        </p:attrNameLst>
                                      </p:cBhvr>
                                      <p:tavLst>
                                        <p:tav tm="0">
                                          <p:val>
                                            <p:fltVal val="0"/>
                                          </p:val>
                                        </p:tav>
                                        <p:tav tm="100000">
                                          <p:val>
                                            <p:strVal val="#ppt_h"/>
                                          </p:val>
                                        </p:tav>
                                      </p:tavLst>
                                    </p:anim>
                                    <p:anim calcmode="lin" valueType="num">
                                      <p:cBhvr>
                                        <p:cTn id="69" dur="500" fill="hold"/>
                                        <p:tgtEl>
                                          <p:spTgt spid="6"/>
                                        </p:tgtEl>
                                        <p:attrNameLst>
                                          <p:attrName>style.rotation</p:attrName>
                                        </p:attrNameLst>
                                      </p:cBhvr>
                                      <p:tavLst>
                                        <p:tav tm="0">
                                          <p:val>
                                            <p:fltVal val="360"/>
                                          </p:val>
                                        </p:tav>
                                        <p:tav tm="100000">
                                          <p:val>
                                            <p:fltVal val="0"/>
                                          </p:val>
                                        </p:tav>
                                      </p:tavLst>
                                    </p:anim>
                                    <p:animEffect transition="in" filter="fade">
                                      <p:cBhvr>
                                        <p:cTn id="70" dur="500"/>
                                        <p:tgtEl>
                                          <p:spTgt spid="6"/>
                                        </p:tgtEl>
                                      </p:cBhvr>
                                    </p:animEffect>
                                  </p:childTnLst>
                                </p:cTn>
                              </p:par>
                              <p:par>
                                <p:cTn id="71" presetID="49" presetClass="entr" presetSubtype="0" decel="100000" fill="hold" nodeType="with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p:cTn id="73" dur="500" fill="hold"/>
                                        <p:tgtEl>
                                          <p:spTgt spid="8"/>
                                        </p:tgtEl>
                                        <p:attrNameLst>
                                          <p:attrName>ppt_w</p:attrName>
                                        </p:attrNameLst>
                                      </p:cBhvr>
                                      <p:tavLst>
                                        <p:tav tm="0">
                                          <p:val>
                                            <p:fltVal val="0"/>
                                          </p:val>
                                        </p:tav>
                                        <p:tav tm="100000">
                                          <p:val>
                                            <p:strVal val="#ppt_w"/>
                                          </p:val>
                                        </p:tav>
                                      </p:tavLst>
                                    </p:anim>
                                    <p:anim calcmode="lin" valueType="num">
                                      <p:cBhvr>
                                        <p:cTn id="74" dur="500" fill="hold"/>
                                        <p:tgtEl>
                                          <p:spTgt spid="8"/>
                                        </p:tgtEl>
                                        <p:attrNameLst>
                                          <p:attrName>ppt_h</p:attrName>
                                        </p:attrNameLst>
                                      </p:cBhvr>
                                      <p:tavLst>
                                        <p:tav tm="0">
                                          <p:val>
                                            <p:fltVal val="0"/>
                                          </p:val>
                                        </p:tav>
                                        <p:tav tm="100000">
                                          <p:val>
                                            <p:strVal val="#ppt_h"/>
                                          </p:val>
                                        </p:tav>
                                      </p:tavLst>
                                    </p:anim>
                                    <p:anim calcmode="lin" valueType="num">
                                      <p:cBhvr>
                                        <p:cTn id="75" dur="500" fill="hold"/>
                                        <p:tgtEl>
                                          <p:spTgt spid="8"/>
                                        </p:tgtEl>
                                        <p:attrNameLst>
                                          <p:attrName>style.rotation</p:attrName>
                                        </p:attrNameLst>
                                      </p:cBhvr>
                                      <p:tavLst>
                                        <p:tav tm="0">
                                          <p:val>
                                            <p:fltVal val="360"/>
                                          </p:val>
                                        </p:tav>
                                        <p:tav tm="100000">
                                          <p:val>
                                            <p:fltVal val="0"/>
                                          </p:val>
                                        </p:tav>
                                      </p:tavLst>
                                    </p:anim>
                                    <p:animEffect transition="in" filter="fade">
                                      <p:cBhvr>
                                        <p:cTn id="76" dur="500"/>
                                        <p:tgtEl>
                                          <p:spTgt spid="8"/>
                                        </p:tgtEl>
                                      </p:cBhvr>
                                    </p:animEffect>
                                  </p:childTnLst>
                                </p:cTn>
                              </p:par>
                              <p:par>
                                <p:cTn id="77" presetID="49" presetClass="entr" presetSubtype="0" decel="100000" fill="hold" grpId="0" nodeType="withEffect">
                                  <p:stCondLst>
                                    <p:cond delay="0"/>
                                  </p:stCondLst>
                                  <p:childTnLst>
                                    <p:set>
                                      <p:cBhvr>
                                        <p:cTn id="78" dur="1" fill="hold">
                                          <p:stCondLst>
                                            <p:cond delay="0"/>
                                          </p:stCondLst>
                                        </p:cTn>
                                        <p:tgtEl>
                                          <p:spTgt spid="45"/>
                                        </p:tgtEl>
                                        <p:attrNameLst>
                                          <p:attrName>style.visibility</p:attrName>
                                        </p:attrNameLst>
                                      </p:cBhvr>
                                      <p:to>
                                        <p:strVal val="visible"/>
                                      </p:to>
                                    </p:set>
                                    <p:anim calcmode="lin" valueType="num">
                                      <p:cBhvr>
                                        <p:cTn id="79" dur="500" fill="hold"/>
                                        <p:tgtEl>
                                          <p:spTgt spid="45"/>
                                        </p:tgtEl>
                                        <p:attrNameLst>
                                          <p:attrName>ppt_w</p:attrName>
                                        </p:attrNameLst>
                                      </p:cBhvr>
                                      <p:tavLst>
                                        <p:tav tm="0">
                                          <p:val>
                                            <p:fltVal val="0"/>
                                          </p:val>
                                        </p:tav>
                                        <p:tav tm="100000">
                                          <p:val>
                                            <p:strVal val="#ppt_w"/>
                                          </p:val>
                                        </p:tav>
                                      </p:tavLst>
                                    </p:anim>
                                    <p:anim calcmode="lin" valueType="num">
                                      <p:cBhvr>
                                        <p:cTn id="80" dur="500" fill="hold"/>
                                        <p:tgtEl>
                                          <p:spTgt spid="45"/>
                                        </p:tgtEl>
                                        <p:attrNameLst>
                                          <p:attrName>ppt_h</p:attrName>
                                        </p:attrNameLst>
                                      </p:cBhvr>
                                      <p:tavLst>
                                        <p:tav tm="0">
                                          <p:val>
                                            <p:fltVal val="0"/>
                                          </p:val>
                                        </p:tav>
                                        <p:tav tm="100000">
                                          <p:val>
                                            <p:strVal val="#ppt_h"/>
                                          </p:val>
                                        </p:tav>
                                      </p:tavLst>
                                    </p:anim>
                                    <p:anim calcmode="lin" valueType="num">
                                      <p:cBhvr>
                                        <p:cTn id="81" dur="500" fill="hold"/>
                                        <p:tgtEl>
                                          <p:spTgt spid="45"/>
                                        </p:tgtEl>
                                        <p:attrNameLst>
                                          <p:attrName>style.rotation</p:attrName>
                                        </p:attrNameLst>
                                      </p:cBhvr>
                                      <p:tavLst>
                                        <p:tav tm="0">
                                          <p:val>
                                            <p:fltVal val="360"/>
                                          </p:val>
                                        </p:tav>
                                        <p:tav tm="100000">
                                          <p:val>
                                            <p:fltVal val="0"/>
                                          </p:val>
                                        </p:tav>
                                      </p:tavLst>
                                    </p:anim>
                                    <p:animEffect transition="in" filter="fade">
                                      <p:cBhvr>
                                        <p:cTn id="8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6" grpId="0" animBg="1"/>
      <p:bldP spid="182277" grpId="0" animBg="1"/>
      <p:bldP spid="182293" grpId="0" animBg="1"/>
      <p:bldP spid="182294" grpId="0" animBg="1"/>
      <p:bldP spid="182295" grpId="0" animBg="1"/>
      <p:bldP spid="182296" grpId="0" animBg="1"/>
      <p:bldP spid="182297" grpId="0" animBg="1"/>
      <p:bldP spid="182312" grpId="0"/>
      <p:bldP spid="45" grpId="0" animBg="1"/>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142908" y="71414"/>
            <a:ext cx="8858248" cy="60939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2600" b="1" i="0" u="none" strike="noStrike" cap="none" normalizeH="0" baseline="0" dirty="0" smtClean="0">
                <a:ln>
                  <a:noFill/>
                </a:ln>
                <a:solidFill>
                  <a:srgbClr val="FFFFFF"/>
                </a:solidFill>
                <a:effectLst/>
                <a:latin typeface="Zar" pitchFamily="2" charset="-78"/>
                <a:ea typeface="Calibri" pitchFamily="34" charset="0"/>
                <a:cs typeface="B Compset" pitchFamily="2" charset="-78"/>
              </a:rPr>
              <a:t>             علما اين مسئله را چهار گونه تصوير مى نمايند:</a:t>
            </a:r>
          </a:p>
          <a:p>
            <a:pPr marL="0" marR="0" lvl="0" indent="0" algn="r" defTabSz="914400" rtl="1" eaLnBrk="1" fontAlgn="base" latinLnBrk="0" hangingPunct="1">
              <a:lnSpc>
                <a:spcPct val="100000"/>
              </a:lnSpc>
              <a:spcBef>
                <a:spcPct val="0"/>
              </a:spcBef>
              <a:spcAft>
                <a:spcPct val="0"/>
              </a:spcAft>
              <a:buClrTx/>
              <a:buSzTx/>
              <a:buFontTx/>
              <a:buNone/>
              <a:tabLst/>
            </a:pPr>
            <a:r>
              <a:rPr lang="fa-IR" sz="2600" b="1" dirty="0" smtClean="0">
                <a:solidFill>
                  <a:srgbClr val="FFFF00"/>
                </a:solidFill>
                <a:latin typeface="Zar" pitchFamily="2" charset="-78"/>
                <a:ea typeface="Calibri" pitchFamily="34" charset="0"/>
                <a:cs typeface="B Compset" pitchFamily="2" charset="-78"/>
              </a:rPr>
              <a:t>1- </a:t>
            </a:r>
            <a:r>
              <a:rPr kumimoji="0" lang="fa-IR" sz="2600" b="1" i="0" u="none" strike="noStrike" cap="none" normalizeH="0" baseline="0" dirty="0" smtClean="0">
                <a:ln>
                  <a:noFill/>
                </a:ln>
                <a:solidFill>
                  <a:srgbClr val="FFFF00"/>
                </a:solidFill>
                <a:effectLst/>
                <a:latin typeface="Zar" pitchFamily="2" charset="-78"/>
                <a:ea typeface="Calibri" pitchFamily="34" charset="0"/>
                <a:cs typeface="B Compset" pitchFamily="2" charset="-78"/>
              </a:rPr>
              <a:t>معلوم به اجمال از توصليات است </a:t>
            </a:r>
          </a:p>
          <a:p>
            <a:pPr lvl="0" fontAlgn="base">
              <a:spcBef>
                <a:spcPct val="0"/>
              </a:spcBef>
              <a:spcAft>
                <a:spcPct val="0"/>
              </a:spcAft>
            </a:pPr>
            <a:r>
              <a:rPr lang="fa-IR" sz="2600" b="1" dirty="0" smtClean="0">
                <a:solidFill>
                  <a:srgbClr val="FFFF00"/>
                </a:solidFill>
                <a:latin typeface="Zar" pitchFamily="2" charset="-78"/>
                <a:ea typeface="Calibri" pitchFamily="34" charset="0"/>
                <a:cs typeface="B Compset" pitchFamily="2" charset="-78"/>
              </a:rPr>
              <a:t>الف :</a:t>
            </a:r>
            <a:r>
              <a:rPr lang="fa-IR" sz="2600" b="1" dirty="0" smtClean="0">
                <a:solidFill>
                  <a:srgbClr val="FFFFFF"/>
                </a:solidFill>
                <a:latin typeface="Zar" pitchFamily="2" charset="-78"/>
                <a:ea typeface="Calibri" pitchFamily="34" charset="0"/>
                <a:cs typeface="B Compset" pitchFamily="2" charset="-78"/>
              </a:rPr>
              <a:t> امتثال اجمالى, مستلزم تکرار عمل است </a:t>
            </a:r>
            <a:r>
              <a:rPr lang="fa-IR" sz="2600" b="1" dirty="0" smtClean="0">
                <a:solidFill>
                  <a:srgbClr val="FFFFFF"/>
                </a:solidFill>
                <a:cs typeface="B Compset" pitchFamily="2" charset="-78"/>
              </a:rPr>
              <a:t>کما إذا علم بوجوب مواراة أحد الميّتين فيواريهما من دون استعلام حال واحد منهما</a:t>
            </a:r>
            <a:r>
              <a:rPr lang="fa-IR" sz="2600" b="1" dirty="0" smtClean="0">
                <a:solidFill>
                  <a:srgbClr val="FFFFFF"/>
                </a:solidFill>
                <a:latin typeface="Zar" pitchFamily="2" charset="-78"/>
                <a:ea typeface="Calibri" pitchFamily="34" charset="0"/>
                <a:cs typeface="B Compset" pitchFamily="2" charset="-78"/>
              </a:rPr>
              <a:t> – امتثال جایز است.</a:t>
            </a:r>
          </a:p>
          <a:p>
            <a:pPr lvl="0" fontAlgn="base">
              <a:spcBef>
                <a:spcPct val="0"/>
              </a:spcBef>
              <a:spcAft>
                <a:spcPct val="0"/>
              </a:spcAft>
            </a:pPr>
            <a:r>
              <a:rPr kumimoji="0" lang="fa-IR" sz="2600" b="1" i="0" u="none" strike="noStrike" cap="none" normalizeH="0" baseline="0" dirty="0" smtClean="0">
                <a:ln>
                  <a:noFill/>
                </a:ln>
                <a:solidFill>
                  <a:srgbClr val="FFFF00"/>
                </a:solidFill>
                <a:effectLst/>
                <a:latin typeface="Zar" pitchFamily="2" charset="-78"/>
                <a:ea typeface="Calibri" pitchFamily="34" charset="0"/>
                <a:cs typeface="B Compset" pitchFamily="2" charset="-78"/>
              </a:rPr>
              <a:t>ب : </a:t>
            </a:r>
            <a:r>
              <a:rPr lang="fa-IR" sz="2600" b="1" dirty="0" smtClean="0">
                <a:solidFill>
                  <a:srgbClr val="FFFFFF"/>
                </a:solidFill>
                <a:latin typeface="Zar" pitchFamily="2" charset="-78"/>
                <a:ea typeface="Calibri" pitchFamily="34" charset="0"/>
                <a:cs typeface="B Compset" pitchFamily="2" charset="-78"/>
              </a:rPr>
              <a:t>امتثال اجمالى, مستلزم تکرار عمل نيست کا</a:t>
            </a:r>
            <a:r>
              <a:rPr lang="fa-IR" sz="2600" b="1" dirty="0" smtClean="0">
                <a:solidFill>
                  <a:srgbClr val="FFFFFF"/>
                </a:solidFill>
                <a:cs typeface="B Compset" pitchFamily="2" charset="-78"/>
              </a:rPr>
              <a:t>لتردّد في وقوع الإنشاء بلفظ النکاح، أو بلفظ الزواج، فينشئ بکلا اللفظين – امتثال جایز است.</a:t>
            </a:r>
            <a:endParaRPr kumimoji="0" lang="fa-IR" sz="2600" b="1" i="0" u="none" strike="noStrike" cap="none" normalizeH="0" baseline="0" dirty="0" smtClean="0">
              <a:ln>
                <a:noFill/>
              </a:ln>
              <a:solidFill>
                <a:srgbClr val="FFFFFF"/>
              </a:solidFill>
              <a:effectLst/>
              <a:latin typeface="Zar" pitchFamily="2" charset="-78"/>
              <a:ea typeface="Calibri" pitchFamily="34" charset="0"/>
              <a:cs typeface="B Compset" pitchFamily="2" charset="-78"/>
            </a:endParaRPr>
          </a:p>
          <a:p>
            <a:pPr lvl="0" fontAlgn="base">
              <a:spcBef>
                <a:spcPct val="0"/>
              </a:spcBef>
              <a:spcAft>
                <a:spcPct val="0"/>
              </a:spcAft>
            </a:pPr>
            <a:r>
              <a:rPr lang="fa-IR" sz="2600" b="1" dirty="0" smtClean="0">
                <a:solidFill>
                  <a:srgbClr val="FFFF00"/>
                </a:solidFill>
                <a:latin typeface="Zar" pitchFamily="2" charset="-78"/>
                <a:ea typeface="Calibri" pitchFamily="34" charset="0"/>
                <a:cs typeface="B Compset" pitchFamily="2" charset="-78"/>
              </a:rPr>
              <a:t>2- معلوم به اجمال </a:t>
            </a:r>
            <a:r>
              <a:rPr kumimoji="0" lang="fa-IR" sz="2600" b="1" i="0" u="none" strike="noStrike" cap="none" normalizeH="0" baseline="0" dirty="0" smtClean="0">
                <a:ln>
                  <a:noFill/>
                </a:ln>
                <a:solidFill>
                  <a:srgbClr val="FFFF00"/>
                </a:solidFill>
                <a:effectLst/>
                <a:latin typeface="Zar" pitchFamily="2" charset="-78"/>
                <a:ea typeface="Calibri" pitchFamily="34" charset="0"/>
                <a:cs typeface="B Compset" pitchFamily="2" charset="-78"/>
              </a:rPr>
              <a:t>از تعبديات است </a:t>
            </a:r>
          </a:p>
          <a:p>
            <a:pPr lvl="0" fontAlgn="base">
              <a:spcBef>
                <a:spcPct val="0"/>
              </a:spcBef>
              <a:spcAft>
                <a:spcPct val="0"/>
              </a:spcAft>
            </a:pPr>
            <a:r>
              <a:rPr lang="fa-IR" sz="2600" b="1" dirty="0" smtClean="0">
                <a:solidFill>
                  <a:srgbClr val="FFFF00"/>
                </a:solidFill>
                <a:latin typeface="Zar" pitchFamily="2" charset="-78"/>
                <a:ea typeface="Calibri" pitchFamily="34" charset="0"/>
                <a:cs typeface="B Compset" pitchFamily="2" charset="-78"/>
              </a:rPr>
              <a:t>الف : </a:t>
            </a:r>
            <a:r>
              <a:rPr lang="fa-IR" sz="2600" b="1" dirty="0" smtClean="0">
                <a:solidFill>
                  <a:srgbClr val="FFFFFF"/>
                </a:solidFill>
                <a:latin typeface="Zar" pitchFamily="2" charset="-78"/>
                <a:ea typeface="Calibri" pitchFamily="34" charset="0"/>
                <a:cs typeface="B Compset" pitchFamily="2" charset="-78"/>
              </a:rPr>
              <a:t>امتثال اجمالى, مستلزم تکرار عمل نیست</a:t>
            </a:r>
            <a:r>
              <a:rPr lang="fa-IR" sz="2600" b="1" dirty="0" smtClean="0">
                <a:solidFill>
                  <a:srgbClr val="FFFFFF"/>
                </a:solidFill>
                <a:cs typeface="B Compset" pitchFamily="2" charset="-78"/>
              </a:rPr>
              <a:t>کما إذا تردّد الواجب بين غسل الجنابة و غسل مسّ الميت – چنین امتثالی اشکال ندارد چون هر دو را بقصد امرشان اتیان کرده است.</a:t>
            </a:r>
            <a:endParaRPr lang="fa-IR" sz="2600" b="1" dirty="0" smtClean="0">
              <a:solidFill>
                <a:srgbClr val="FFFFFF"/>
              </a:solidFill>
              <a:latin typeface="Zar" pitchFamily="2" charset="-78"/>
              <a:ea typeface="Calibri" pitchFamily="34" charset="0"/>
              <a:cs typeface="B Compset" pitchFamily="2" charset="-78"/>
            </a:endParaRPr>
          </a:p>
          <a:p>
            <a:pPr lvl="0" fontAlgn="base">
              <a:spcBef>
                <a:spcPct val="0"/>
              </a:spcBef>
              <a:spcAft>
                <a:spcPct val="0"/>
              </a:spcAft>
            </a:pPr>
            <a:r>
              <a:rPr lang="fa-IR" sz="2600" b="1" dirty="0" smtClean="0">
                <a:solidFill>
                  <a:srgbClr val="FFFF00"/>
                </a:solidFill>
                <a:latin typeface="Zar" pitchFamily="2" charset="-78"/>
                <a:ea typeface="Calibri" pitchFamily="34" charset="0"/>
                <a:cs typeface="B Compset" pitchFamily="2" charset="-78"/>
              </a:rPr>
              <a:t>ب : </a:t>
            </a:r>
            <a:r>
              <a:rPr lang="fa-IR" sz="2600" b="1" dirty="0" smtClean="0">
                <a:solidFill>
                  <a:srgbClr val="FFFFFF"/>
                </a:solidFill>
                <a:latin typeface="Zar" pitchFamily="2" charset="-78"/>
                <a:ea typeface="Calibri" pitchFamily="34" charset="0"/>
                <a:cs typeface="B Compset" pitchFamily="2" charset="-78"/>
              </a:rPr>
              <a:t>امتثال اجمالى, مستلزم تکرار عمل است </a:t>
            </a:r>
            <a:r>
              <a:rPr lang="fa-IR" sz="2600" b="1" dirty="0" smtClean="0">
                <a:solidFill>
                  <a:srgbClr val="FFFFFF"/>
                </a:solidFill>
                <a:cs typeface="B Compset" pitchFamily="2" charset="-78"/>
              </a:rPr>
              <a:t>کما إذا تردّد أمر القبلة بين جهتين - فالظاهر أنّ حقيقة الطاعة هو الانبعاث عن أمر المولي به گونه ای که اگر امر مولا نبود ان را اتیان نمی کرد اگر چه وجوب به یک فعل معین تعلق گرفته اما داعی بر اتیان فعل همان امر مولاست که يکفي هذا المقدار في حصول الطاعة </a:t>
            </a:r>
            <a:endParaRPr kumimoji="0" lang="fa-IR" sz="2600" b="1" i="0" u="none" strike="noStrike" cap="none" normalizeH="0" baseline="0" dirty="0" smtClean="0">
              <a:ln>
                <a:noFill/>
              </a:ln>
              <a:solidFill>
                <a:srgbClr val="FFFFFF"/>
              </a:solidFill>
              <a:effectLst/>
              <a:latin typeface="Zar" pitchFamily="2" charset="-78"/>
              <a:ea typeface="Calibri" pitchFamily="34" charset="0"/>
              <a:cs typeface="B Compset" pitchFamily="2" charset="-78"/>
            </a:endParaRPr>
          </a:p>
          <a:p>
            <a:pPr lvl="0" fontAlgn="base">
              <a:spcBef>
                <a:spcPct val="0"/>
              </a:spcBef>
              <a:spcAft>
                <a:spcPct val="0"/>
              </a:spcAft>
            </a:pPr>
            <a:r>
              <a:rPr kumimoji="0" lang="fa-IR" sz="2600" b="1" i="0" u="none" strike="noStrike" cap="none" normalizeH="0" baseline="0" dirty="0" smtClean="0">
                <a:ln>
                  <a:noFill/>
                </a:ln>
                <a:solidFill>
                  <a:srgbClr val="FFFFFF"/>
                </a:solidFill>
                <a:effectLst/>
                <a:latin typeface="Zar" pitchFamily="2" charset="-78"/>
                <a:ea typeface="Calibri" pitchFamily="34" charset="0"/>
                <a:cs typeface="B Compset" pitchFamily="2" charset="-78"/>
              </a:rPr>
              <a:t> </a:t>
            </a:r>
            <a:endParaRPr kumimoji="0" lang="fa-IR" sz="2600" b="0" i="0" u="none" strike="noStrike" cap="none" normalizeH="0" baseline="0" dirty="0" smtClean="0">
              <a:ln>
                <a:noFill/>
              </a:ln>
              <a:solidFill>
                <a:srgbClr val="FFFFFF"/>
              </a:solidFill>
              <a:effectLst/>
              <a:latin typeface="Arial" pitchFamily="34" charset="0"/>
              <a:cs typeface="B Compset" pitchFamily="2" charset="-78"/>
            </a:endParaRPr>
          </a:p>
        </p:txBody>
      </p:sp>
      <p:sp>
        <p:nvSpPr>
          <p:cNvPr id="3" name="Right Arrow 2">
            <a:hlinkClick r:id="rId2" action="ppaction://hlinksldjump"/>
          </p:cNvPr>
          <p:cNvSpPr/>
          <p:nvPr/>
        </p:nvSpPr>
        <p:spPr bwMode="auto">
          <a:xfrm>
            <a:off x="8143900" y="-24"/>
            <a:ext cx="857224" cy="642942"/>
          </a:xfrm>
          <a:prstGeom prst="rightArrow">
            <a:avLst>
              <a:gd name="adj1" fmla="val 50000"/>
              <a:gd name="adj2" fmla="val 47812"/>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قبل</a:t>
            </a:r>
          </a:p>
        </p:txBody>
      </p:sp>
    </p:spTree>
  </p:cSld>
  <p:clrMapOvr>
    <a:masterClrMapping/>
  </p:clrMapOvr>
  <p:transition advClick="0">
    <p:dissolve/>
  </p:transition>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000108"/>
            <a:ext cx="8715404" cy="6001643"/>
          </a:xfrm>
          <a:prstGeom prst="rect">
            <a:avLst/>
          </a:prstGeom>
        </p:spPr>
        <p:txBody>
          <a:bodyPr wrap="square">
            <a:spAutoFit/>
          </a:bodyPr>
          <a:lstStyle/>
          <a:p>
            <a:pPr algn="just"/>
            <a:r>
              <a:rPr lang="fa-IR" sz="2400" b="1" dirty="0" smtClean="0">
                <a:solidFill>
                  <a:srgbClr val="002060"/>
                </a:solidFill>
                <a:cs typeface="B Compset" pitchFamily="2" charset="-78"/>
                <a:hlinkClick r:id="rId3" action="ppaction://hlinksldjump"/>
              </a:rPr>
              <a:t>مراد از علم</a:t>
            </a:r>
            <a:endParaRPr lang="fa-IR" sz="2400" b="1" dirty="0" smtClean="0">
              <a:solidFill>
                <a:srgbClr val="002060"/>
              </a:solidFill>
              <a:cs typeface="B Compset" pitchFamily="2" charset="-78"/>
            </a:endParaRPr>
          </a:p>
          <a:p>
            <a:pPr algn="just"/>
            <a:r>
              <a:rPr lang="fa-IR" sz="2400" b="1" dirty="0" smtClean="0">
                <a:solidFill>
                  <a:srgbClr val="FF0000"/>
                </a:solidFill>
                <a:cs typeface="B Compset" pitchFamily="2" charset="-78"/>
              </a:rPr>
              <a:t>علم اجمالى وجدانى </a:t>
            </a:r>
            <a:r>
              <a:rPr lang="fa-IR" sz="2400" b="1" dirty="0" smtClean="0">
                <a:solidFill>
                  <a:srgbClr val="002060"/>
                </a:solidFill>
                <a:cs typeface="B Compset" pitchFamily="2" charset="-78"/>
              </a:rPr>
              <a:t>نوع خاصى از علم اجمالى است که در آن مکلف يقين به جامع دارد;  یعنی عالِم در اين نوع علم اجمالى به معلوم بالذات ( صورت ذهنى ) قطع وجدانى دارد , هر چند در تعيين مصداق آن در خارج ( معلوم بالعرض ) ترديد داشته باشد.</a:t>
            </a:r>
          </a:p>
          <a:p>
            <a:pPr algn="just"/>
            <a:r>
              <a:rPr lang="fa-IR" sz="2400" b="1" dirty="0" smtClean="0">
                <a:solidFill>
                  <a:srgbClr val="002060"/>
                </a:solidFill>
                <a:cs typeface="B Compset" pitchFamily="2" charset="-78"/>
              </a:rPr>
              <a:t> بنا بر اين, در موردى که "مکلف " به نجاست يکى از دو ظرف صد در صد علم پيدا کند , علم او به جامع (نجاست ) علم اجمالى وجدانى است و اين علم, منجز تکليفِ بر عهده او است و مراد از علم در علم اجمالی هم همین نوع علم است. </a:t>
            </a:r>
          </a:p>
          <a:p>
            <a:pPr algn="just"/>
            <a:r>
              <a:rPr lang="fa-IR" sz="2400" b="1" dirty="0" smtClean="0">
                <a:solidFill>
                  <a:srgbClr val="FF0000"/>
                </a:solidFill>
                <a:cs typeface="B Compset" pitchFamily="2" charset="-78"/>
              </a:rPr>
              <a:t>علم اجمالى تعبدى </a:t>
            </a:r>
            <a:r>
              <a:rPr lang="fa-IR" sz="2400" b="1" dirty="0" smtClean="0">
                <a:solidFill>
                  <a:srgbClr val="002060"/>
                </a:solidFill>
                <a:cs typeface="B Compset" pitchFamily="2" charset="-78"/>
              </a:rPr>
              <a:t>، در برابر علم اجمالى وجدانى ، عبارت از نوعى علم اجمالى است که به سبب وجود اماره معتبر شرعى براى مکلف حاصل مى شود; اماره معتبر, هر چند علم قطعى وجدانى به وجود نمى آورد, اما شارع تعبدا آن را جانشين ( نازل منزله ) علم قرار داده است , مانند موردى که شخص, علم وجدانى به نجاست هيچ کدام از دو ظرف مقابل ندارد, اما بيّنه شرعى ( دو مرد عادل ) شهادت مى دهد که يکى از دو ظرف نجس است ; در نتيجه, او از راه اقامه بينه معتبر , علم اجمالى تعبدى به نجاست يکى از دو ظرف پيدا مى کند . در اين که علم اجمالى تعبدى , منجز تکليف است يا نه اختلاف وجود دارد . </a:t>
            </a:r>
          </a:p>
          <a:p>
            <a:pPr algn="just"/>
            <a:endParaRPr lang="fa-IR" sz="2400" b="1" dirty="0" smtClean="0">
              <a:solidFill>
                <a:srgbClr val="002060"/>
              </a:solidFill>
              <a:cs typeface="B Compset" pitchFamily="2" charset="-78"/>
            </a:endParaRPr>
          </a:p>
          <a:p>
            <a:pPr algn="just"/>
            <a:endParaRPr lang="fa-IR" sz="24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06" y="214290"/>
            <a:ext cx="8929718" cy="6186309"/>
          </a:xfrm>
          <a:prstGeom prst="rect">
            <a:avLst/>
          </a:prstGeom>
        </p:spPr>
        <p:txBody>
          <a:bodyPr wrap="square">
            <a:spAutoFit/>
          </a:bodyPr>
          <a:lstStyle/>
          <a:p>
            <a:pPr algn="just"/>
            <a:r>
              <a:rPr lang="fa-IR" sz="2200" b="1" dirty="0" smtClean="0">
                <a:cs typeface="B Compset" pitchFamily="2" charset="-78"/>
                <a:hlinkClick r:id="rId2" action="ppaction://hlinksldjump"/>
              </a:rPr>
              <a:t>حجیت عقل</a:t>
            </a:r>
            <a:endParaRPr lang="fa-IR" sz="2200" b="1" dirty="0" smtClean="0">
              <a:cs typeface="B Compset" pitchFamily="2" charset="-78"/>
            </a:endParaRPr>
          </a:p>
          <a:p>
            <a:pPr algn="just"/>
            <a:r>
              <a:rPr lang="fa-IR" sz="2200" b="1" dirty="0" smtClean="0">
                <a:cs typeface="B Compset" pitchFamily="2" charset="-78"/>
              </a:rPr>
              <a:t>حجيت عقل به معناى صحت تمسک به مدرکات عقل و عمل بر طبق آن ها به عنوان حکم شرعى است . </a:t>
            </a:r>
          </a:p>
          <a:p>
            <a:pPr algn="just"/>
            <a:r>
              <a:rPr lang="fa-IR" sz="2200" b="1" dirty="0" smtClean="0">
                <a:solidFill>
                  <a:srgbClr val="FF0000"/>
                </a:solidFill>
                <a:cs typeface="B Compset" pitchFamily="2" charset="-78"/>
              </a:rPr>
              <a:t> توضيح: </a:t>
            </a:r>
          </a:p>
          <a:p>
            <a:pPr algn="just"/>
            <a:r>
              <a:rPr lang="fa-IR" sz="2200" b="1" dirty="0" smtClean="0">
                <a:cs typeface="B Compset" pitchFamily="2" charset="-78"/>
              </a:rPr>
              <a:t> بدون ترديد پيروى از حکم شرعى به دست آمده از کتاب و سنت , واجب است , ولى در اين که آيا حکم شرعى استنباط شده از عقل , در حق مکلف حجت است و بايد به آن عمل کند و مى تواند آن را به شارع استناد دهد و يا خير ؟ ميان اصوليان اختلاف هست: </a:t>
            </a:r>
          </a:p>
          <a:p>
            <a:pPr algn="just"/>
            <a:r>
              <a:rPr lang="fa-IR" sz="2200" b="1" dirty="0" smtClean="0">
                <a:cs typeface="B Compset" pitchFamily="2" charset="-78"/>
              </a:rPr>
              <a:t> 1 ـ گروهى , ادراک هاى عقل را به طور مطلق - قطعى و غير قطعى - براى استنباط احکام شرعى , داراى اعتبار و حجيت مى دانند (مانند اصحاب رأى از فقهاى اهل سنت که قياس و استحسان و مصالح مرسله را قبول دارند .)</a:t>
            </a:r>
          </a:p>
          <a:p>
            <a:pPr algn="just"/>
            <a:r>
              <a:rPr lang="fa-IR" sz="2200" b="1" dirty="0" smtClean="0">
                <a:cs typeface="B Compset" pitchFamily="2" charset="-78"/>
              </a:rPr>
              <a:t> 2 ـ جمعى هم چون اخبارى هاي شيعه و اصحاب حديث از اهل سنت , مدرکات عقل را در استنباط احکام شرعى به طور مطلق معتبر نمى دانند . </a:t>
            </a:r>
          </a:p>
          <a:p>
            <a:pPr algn="just"/>
            <a:r>
              <a:rPr lang="fa-IR" sz="2200" b="1" dirty="0" smtClean="0">
                <a:cs typeface="B Compset" pitchFamily="2" charset="-78"/>
              </a:rPr>
              <a:t> 3 ـ مشهور اصوليان شيعه , اعتقاد دارند که ادراکات يقينى و قطعى عقل , در حوزه استنباط احکام شرعى حجت است و ادراکات غير يقينى عقل در استنباط احکام , قابل اعتماد نيست.</a:t>
            </a:r>
          </a:p>
          <a:p>
            <a:pPr algn="just"/>
            <a:r>
              <a:rPr lang="fa-IR" sz="2200" b="1" dirty="0" smtClean="0">
                <a:solidFill>
                  <a:srgbClr val="FF0000"/>
                </a:solidFill>
                <a:cs typeface="B Compset" pitchFamily="2" charset="-78"/>
              </a:rPr>
              <a:t> نکته:</a:t>
            </a:r>
          </a:p>
          <a:p>
            <a:pPr algn="just"/>
            <a:r>
              <a:rPr lang="fa-IR" sz="2200" b="1" dirty="0" smtClean="0">
                <a:cs typeface="B Compset" pitchFamily="2" charset="-78"/>
              </a:rPr>
              <a:t> حکم عقلى که نزد اصوليان حجت است , حکم قطعى عقل است که در آن , عقل از راه قطع به ملزوم و ملازمه , قطع به لازم پيدا مى کند , اما حکم ظنى عقل ( مثل حکم به دست آمده از راه قياس و استحسان ) نزد اصوليان شيعه اعتبار ندارد . </a:t>
            </a:r>
          </a:p>
          <a:p>
            <a:pPr algn="just"/>
            <a:endParaRPr lang="fa-IR" sz="2200" b="1" dirty="0" smtClean="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142876" y="-24"/>
            <a:ext cx="8929718" cy="6878806"/>
          </a:xfrm>
          <a:prstGeom prst="rect">
            <a:avLst/>
          </a:prstGeom>
        </p:spPr>
        <p:txBody>
          <a:bodyPr wrap="square">
            <a:spAutoFit/>
          </a:bodyPr>
          <a:lstStyle/>
          <a:p>
            <a:pPr algn="just"/>
            <a:r>
              <a:rPr lang="fa-IR" sz="2100" b="1" dirty="0" smtClean="0">
                <a:cs typeface="B Compset" pitchFamily="2" charset="-78"/>
                <a:hlinkClick r:id="rId3" action="ppaction://hlinksldjump"/>
              </a:rPr>
              <a:t>عقل نظرى و عملی</a:t>
            </a:r>
            <a:endParaRPr lang="fa-IR" sz="2100" b="1" dirty="0" smtClean="0">
              <a:cs typeface="B Compset" pitchFamily="2" charset="-78"/>
            </a:endParaRPr>
          </a:p>
          <a:p>
            <a:pPr algn="just"/>
            <a:r>
              <a:rPr lang="fa-IR" sz="2100" b="1" dirty="0" smtClean="0">
                <a:solidFill>
                  <a:srgbClr val="FFFF00"/>
                </a:solidFill>
                <a:cs typeface="B Compset" pitchFamily="2" charset="-78"/>
              </a:rPr>
              <a:t>عقل نظرى </a:t>
            </a:r>
            <a:r>
              <a:rPr lang="fa-IR" sz="2100" b="1" dirty="0" smtClean="0">
                <a:cs typeface="B Compset" pitchFamily="2" charset="-78"/>
              </a:rPr>
              <a:t>قوه اى است که انسان به وسيله آن, چيزهايى کلى را که از نوع شناختن و دانستن ـ " مما ينبغى ان يعلم "ـ است و به عمل و کردار آدمى ربطى ندارد , درک مى کند; به عبارت ديگر, عقلى که واقعيت هاى عالم را ادراک مى نمايد , عقل نظرى است . </a:t>
            </a:r>
          </a:p>
          <a:p>
            <a:pPr algn="just"/>
            <a:r>
              <a:rPr lang="fa-IR" sz="2100" b="1" dirty="0" smtClean="0">
                <a:cs typeface="B Compset" pitchFamily="2" charset="-78"/>
              </a:rPr>
              <a:t> مثل اين که انسان درک کند "کل بزرگ تر از جزء" است . يا "مجموع زواياى مثلث , برابر با دو قائمه است ". اين ها از چيزهايى هستند که عنوان "ينبغى ان يعلم " را دارند و عقل آن ها را در مى يابد . </a:t>
            </a:r>
          </a:p>
          <a:p>
            <a:pPr algn="just"/>
            <a:r>
              <a:rPr lang="fa-IR" sz="2100" b="1" dirty="0" smtClean="0">
                <a:solidFill>
                  <a:srgbClr val="FFFF00"/>
                </a:solidFill>
                <a:cs typeface="B Compset" pitchFamily="2" charset="-78"/>
              </a:rPr>
              <a:t>عقل عملی </a:t>
            </a:r>
            <a:r>
              <a:rPr lang="fa-IR" sz="2100" b="1" dirty="0" smtClean="0">
                <a:cs typeface="B Compset" pitchFamily="2" charset="-78"/>
              </a:rPr>
              <a:t>نيرويى است که انسان به وسيله آن , امور کلى اى که از نوع عمل کردن ـ مما ينبغى ان يعمل ـ است را درک مى کند. </a:t>
            </a:r>
          </a:p>
          <a:p>
            <a:pPr algn="just"/>
            <a:r>
              <a:rPr lang="fa-IR" sz="2100" b="1" dirty="0" smtClean="0">
                <a:cs typeface="B Compset" pitchFamily="2" charset="-78"/>
              </a:rPr>
              <a:t> بنا بر اين , بايدها و نبايدها و شايست ها و ناشايست ها با عقل عملى درک مى شوند . </a:t>
            </a:r>
          </a:p>
          <a:p>
            <a:pPr algn="just"/>
            <a:r>
              <a:rPr lang="fa-IR" sz="2100" b="1" dirty="0" smtClean="0">
                <a:cs typeface="B Compset" pitchFamily="2" charset="-78"/>
              </a:rPr>
              <a:t> مثل آن که عقل درک کند که عدالت بايستنى و خوب بوده و سزاوار است که آدمى به آن عمل کند, در مقابل ظلم که زشت و نبايستنى است . </a:t>
            </a:r>
          </a:p>
          <a:p>
            <a:pPr algn="just"/>
            <a:r>
              <a:rPr lang="fa-IR" sz="2100" b="1" dirty="0" smtClean="0">
                <a:solidFill>
                  <a:srgbClr val="FFFF00"/>
                </a:solidFill>
                <a:cs typeface="B Compset" pitchFamily="2" charset="-78"/>
              </a:rPr>
              <a:t>نکته الف: </a:t>
            </a:r>
          </a:p>
          <a:p>
            <a:pPr algn="just"/>
            <a:r>
              <a:rPr lang="fa-IR" sz="2100" b="1" dirty="0" smtClean="0">
                <a:cs typeface="B Compset" pitchFamily="2" charset="-78"/>
              </a:rPr>
              <a:t> معناى حکم عقل عملى به "حسن و قبح" , امر يا نهى نيست ; زيرا عقل, امر و نهى و بعث و زجر ندارد تا بگويد " افعل يا لاتفعل ". بلکه معناى حکم عقل به حسن يا قبح, عبارت است از ادراک عقل; يعنى عقل ما درک مى کند که اين کار بايسته و آن کار نبايسته است , اين ادراک , زمينه ساز پيدايش اراده و حرکت براى انجام دادن آن کار يا ترک آن است . </a:t>
            </a:r>
          </a:p>
          <a:p>
            <a:pPr algn="just"/>
            <a:r>
              <a:rPr lang="fa-IR" sz="2100" b="1" dirty="0" smtClean="0">
                <a:solidFill>
                  <a:srgbClr val="FFFF00"/>
                </a:solidFill>
                <a:cs typeface="B Compset" pitchFamily="2" charset="-78"/>
              </a:rPr>
              <a:t> نکته ب :</a:t>
            </a:r>
          </a:p>
          <a:p>
            <a:pPr algn="just"/>
            <a:r>
              <a:rPr lang="fa-IR" sz="2100" b="1" dirty="0" smtClean="0">
                <a:cs typeface="B Compset" pitchFamily="2" charset="-78"/>
              </a:rPr>
              <a:t> عقل نظرى و عملى دو حقيقت جداى از هم نيستند, بلکه يک حقيقت اند که به لحاظ مُدرَک ـ آن چه درک مى شود ـ به عقل نظرى و عملى تقسيم مى شوند; از اين رو, گاهى مدرکات عقل از امور نظرى ( ينبغى ان يعلم ) است که اين را عقل نظرى مى گويند و گاهى از امور عملى ( ينبغى ان يعمل ) است که عقل عملى مى نامند. </a:t>
            </a:r>
          </a:p>
        </p:txBody>
      </p:sp>
    </p:spTree>
  </p:cSld>
  <p:clrMapOvr>
    <a:masterClrMapping/>
  </p:clrMapOvr>
  <p:transition advClick="0">
    <p:dissolve/>
  </p:transition>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142852"/>
            <a:ext cx="7858148" cy="6555641"/>
          </a:xfrm>
          <a:prstGeom prst="rect">
            <a:avLst/>
          </a:prstGeom>
        </p:spPr>
        <p:txBody>
          <a:bodyPr wrap="square">
            <a:spAutoFit/>
          </a:bodyPr>
          <a:lstStyle/>
          <a:p>
            <a:pPr algn="just"/>
            <a:r>
              <a:rPr lang="fa-IR" sz="2000" b="1" dirty="0" smtClean="0">
                <a:cs typeface="B Compset" pitchFamily="2" charset="-78"/>
                <a:hlinkClick r:id="rId2" action="ppaction://hlinksldjump"/>
              </a:rPr>
              <a:t>اقسام حجت</a:t>
            </a:r>
            <a:endParaRPr lang="fa-IR" sz="2000" b="1" dirty="0" smtClean="0">
              <a:cs typeface="B Compset" pitchFamily="2" charset="-78"/>
            </a:endParaRPr>
          </a:p>
          <a:p>
            <a:pPr algn="just"/>
            <a:r>
              <a:rPr lang="fa-IR" sz="2000" b="1" dirty="0" smtClean="0">
                <a:solidFill>
                  <a:srgbClr val="FF0000"/>
                </a:solidFill>
                <a:cs typeface="B Compset" pitchFamily="2" charset="-78"/>
              </a:rPr>
              <a:t>استقراء</a:t>
            </a:r>
            <a:r>
              <a:rPr lang="fa-IR" sz="2000" b="1" dirty="0" smtClean="0">
                <a:cs typeface="B Compset" pitchFamily="2" charset="-78"/>
              </a:rPr>
              <a:t> از اقسام سه گانه حجت و استدلال و به معناى سير حرکت ذهن از جزئى به کلى است  مانند اين که , از بررسى نحوه غذا خوردن حيوانات مختلف , حکم شود هر حيوانى در وقت جويدن غذا فک پايين خود را حرکت مى دهد ؛ این نوع استدلال دو قسم است : تام و ناقص</a:t>
            </a:r>
          </a:p>
          <a:p>
            <a:pPr algn="just"/>
            <a:r>
              <a:rPr lang="fa-IR" sz="2000" b="1" dirty="0" smtClean="0">
                <a:solidFill>
                  <a:srgbClr val="FF0000"/>
                </a:solidFill>
                <a:cs typeface="B Compset" pitchFamily="2" charset="-78"/>
              </a:rPr>
              <a:t>استقراء تام : </a:t>
            </a:r>
            <a:r>
              <a:rPr lang="fa-IR" sz="2000" b="1" dirty="0" smtClean="0">
                <a:cs typeface="B Compset" pitchFamily="2" charset="-78"/>
              </a:rPr>
              <a:t>استقرايى است که در آن تمام افراد جزئى مورد بررسى و ملاحظه قرار گيرد و آن گاه حکمى کلى درباره آن ها صادر شود . اين نوع استقرا را استقراى برهانى نيز مى نامند و آن معتبر و يقين آور است , مانند اين که هر يک از سيارات منظومه شمسى را جدا جدا بررسى کنند و ببينند مدار آن ها بيضى است و سپس حکم کنند هر سياره از سيارات شمسى داراى مدارى بيضى شکل است . اين گونه استقرا هنگامى امکان پذير است که جزئيات و افراد مورد مطالعه محدود و اندک باشد . </a:t>
            </a:r>
          </a:p>
          <a:p>
            <a:pPr algn="just"/>
            <a:r>
              <a:rPr lang="fa-IR" sz="2000" b="1" dirty="0" smtClean="0">
                <a:solidFill>
                  <a:srgbClr val="FF0000"/>
                </a:solidFill>
                <a:cs typeface="B Compset" pitchFamily="2" charset="-78"/>
              </a:rPr>
              <a:t>استقراء ناقص : </a:t>
            </a:r>
            <a:r>
              <a:rPr lang="fa-IR" sz="2000" b="1" dirty="0" smtClean="0">
                <a:cs typeface="B Compset" pitchFamily="2" charset="-78"/>
              </a:rPr>
              <a:t>استقرايى است که همه جزئيات آن بررسى و ارزيابى نمى شود; بلکه تنها تعدادى از آن ها ملاحظه مى گردند , و چون دانسته مى شود همگى در يک ويژگى اشتراک دارند آن صفت به همه جزئيات تعميم داده مى شود . </a:t>
            </a:r>
          </a:p>
          <a:p>
            <a:pPr algn="just"/>
            <a:r>
              <a:rPr lang="fa-IR" sz="2000" b="1" dirty="0" smtClean="0">
                <a:cs typeface="B Compset" pitchFamily="2" charset="-78"/>
              </a:rPr>
              <a:t> بديهى است , اين نوع استقرا , يقين آور نيست و تنها " ظن غالب " به دست مى دهد . </a:t>
            </a:r>
          </a:p>
          <a:p>
            <a:pPr algn="just"/>
            <a:r>
              <a:rPr lang="fa-IR" sz="2000" b="1" dirty="0" smtClean="0">
                <a:cs typeface="B Compset" pitchFamily="2" charset="-78"/>
              </a:rPr>
              <a:t> وقتى که به طور مطلق " استقرا " را به کار مى برند, همين استقراى ناقص مراد است . </a:t>
            </a:r>
          </a:p>
          <a:p>
            <a:pPr algn="just"/>
            <a:r>
              <a:rPr lang="fa-IR" sz="2000" b="1" dirty="0" smtClean="0">
                <a:solidFill>
                  <a:srgbClr val="FF0000"/>
                </a:solidFill>
                <a:cs typeface="B Compset" pitchFamily="2" charset="-78"/>
              </a:rPr>
              <a:t>تمثیل (قیاس فقهی) : </a:t>
            </a:r>
            <a:r>
              <a:rPr lang="fa-IR" sz="2000" b="1" dirty="0" smtClean="0">
                <a:cs typeface="B Compset" pitchFamily="2" charset="-78"/>
              </a:rPr>
              <a:t>استنباط حکم موضوع يا واقعه اى (فرع) که در مورد آن نص وجود ندارد، از موضوع يا واقعه اى ديگر ( اصل ) که به وسيله "نص معتبر" حکم آن بيان شده است را به دليل شباهت و اشتراک آن دو ـ اصل و فرع ـ در علت حکم می گویند.</a:t>
            </a:r>
          </a:p>
          <a:p>
            <a:pPr algn="just"/>
            <a:r>
              <a:rPr lang="fa-IR" sz="2000" b="1" dirty="0" smtClean="0">
                <a:cs typeface="B Compset" pitchFamily="2" charset="-78"/>
              </a:rPr>
              <a:t>براى مثال, در شرع آمده که "الخمر حرام" يعنى در مورد خمر نصى وارد شده و حکم حرمت را بيان نموده است . حال نسبت به حکم آب جو (فقاع) شک هست و نصى در دست نيست تا بر حرمت و يا عدم آن دلالت کند</a:t>
            </a:r>
            <a:endParaRPr lang="fa-IR" sz="2000" dirty="0">
              <a:cs typeface="B Compset" pitchFamily="2" charset="-78"/>
            </a:endParaRPr>
          </a:p>
        </p:txBody>
      </p:sp>
      <p:sp>
        <p:nvSpPr>
          <p:cNvPr id="3" name="Left Arrow 2">
            <a:hlinkClick r:id="rId3" action="ppaction://hlinksldjump"/>
          </p:cNvPr>
          <p:cNvSpPr/>
          <p:nvPr/>
        </p:nvSpPr>
        <p:spPr bwMode="auto">
          <a:xfrm>
            <a:off x="71406" y="6215106"/>
            <a:ext cx="857256" cy="642918"/>
          </a:xfrm>
          <a:prstGeom prst="lef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ight Arrow 1">
            <a:hlinkClick r:id="rId4" action="ppaction://hlinksldjump"/>
          </p:cNvPr>
          <p:cNvSpPr/>
          <p:nvPr/>
        </p:nvSpPr>
        <p:spPr bwMode="auto">
          <a:xfrm>
            <a:off x="8143900" y="214290"/>
            <a:ext cx="857224" cy="642942"/>
          </a:xfrm>
          <a:prstGeom prst="rightArrow">
            <a:avLst>
              <a:gd name="adj1" fmla="val 50000"/>
              <a:gd name="adj2" fmla="val 47812"/>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0000"/>
                </a:solidFill>
                <a:effectLst/>
                <a:latin typeface="Arial" pitchFamily="34" charset="0"/>
                <a:cs typeface="B Compset" pitchFamily="2" charset="-78"/>
              </a:rPr>
              <a:t>قبل</a:t>
            </a:r>
          </a:p>
        </p:txBody>
      </p:sp>
      <p:sp>
        <p:nvSpPr>
          <p:cNvPr id="3" name="Rectangle 2"/>
          <p:cNvSpPr/>
          <p:nvPr/>
        </p:nvSpPr>
        <p:spPr>
          <a:xfrm>
            <a:off x="71438" y="1071546"/>
            <a:ext cx="9001156" cy="5262979"/>
          </a:xfrm>
          <a:prstGeom prst="rect">
            <a:avLst/>
          </a:prstGeom>
        </p:spPr>
        <p:txBody>
          <a:bodyPr wrap="square">
            <a:spAutoFit/>
          </a:bodyPr>
          <a:lstStyle/>
          <a:p>
            <a:pPr algn="just"/>
            <a:r>
              <a:rPr lang="fa-IR" sz="2100" b="1" dirty="0" smtClean="0">
                <a:solidFill>
                  <a:srgbClr val="FF0000"/>
                </a:solidFill>
                <a:cs typeface="B Compset" pitchFamily="2" charset="-78"/>
              </a:rPr>
              <a:t>قیاس و اقسام آن</a:t>
            </a:r>
          </a:p>
          <a:p>
            <a:pPr algn="just"/>
            <a:r>
              <a:rPr lang="fa-IR" sz="2100" b="1" dirty="0" smtClean="0">
                <a:solidFill>
                  <a:srgbClr val="002060"/>
                </a:solidFill>
                <a:cs typeface="B Compset" pitchFamily="2" charset="-78"/>
              </a:rPr>
              <a:t> </a:t>
            </a:r>
            <a:r>
              <a:rPr lang="fa-IR" sz="2100" b="1" dirty="0" smtClean="0">
                <a:solidFill>
                  <a:srgbClr val="FF0000"/>
                </a:solidFill>
                <a:cs typeface="B Compset" pitchFamily="2" charset="-78"/>
              </a:rPr>
              <a:t>قياس</a:t>
            </a:r>
            <a:r>
              <a:rPr lang="fa-IR" sz="2100" b="1" dirty="0" smtClean="0">
                <a:solidFill>
                  <a:srgbClr val="002060"/>
                </a:solidFill>
                <a:cs typeface="B Compset" pitchFamily="2" charset="-78"/>
              </a:rPr>
              <a:t> در منطق به معناى استدلال در قالب يکى از اشکال منطقى براى پى بردن به قضيه مجهول از راه قضيه معلوم است ; به گونه اى که قضيه مجهول لازمه قضيه معلوم باشد. (مراد از حجت در اصول همین نوع است)</a:t>
            </a:r>
          </a:p>
          <a:p>
            <a:pPr algn="just"/>
            <a:r>
              <a:rPr lang="fa-IR" sz="2100" b="1" dirty="0" smtClean="0">
                <a:solidFill>
                  <a:srgbClr val="FF0000"/>
                </a:solidFill>
                <a:cs typeface="B Compset" pitchFamily="2" charset="-78"/>
              </a:rPr>
              <a:t>اقسام قیاس (حجت):</a:t>
            </a:r>
          </a:p>
          <a:p>
            <a:pPr algn="just"/>
            <a:r>
              <a:rPr lang="fa-IR" sz="2100" b="1" dirty="0" smtClean="0">
                <a:solidFill>
                  <a:srgbClr val="FF0000"/>
                </a:solidFill>
                <a:cs typeface="B Compset" pitchFamily="2" charset="-78"/>
              </a:rPr>
              <a:t>1- دلیل شرعی : </a:t>
            </a:r>
            <a:r>
              <a:rPr lang="fa-IR" sz="2100" b="1" dirty="0" smtClean="0">
                <a:solidFill>
                  <a:srgbClr val="002060"/>
                </a:solidFill>
                <a:cs typeface="B Compset" pitchFamily="2" charset="-78"/>
              </a:rPr>
              <a:t>اگر صغری و کبرای یک قیاس را شرع بیان کرده باشد انرا دلیل شرعی می گویند.</a:t>
            </a:r>
          </a:p>
          <a:p>
            <a:pPr algn="just"/>
            <a:r>
              <a:rPr lang="fa-IR" sz="2100" b="1" dirty="0" smtClean="0">
                <a:solidFill>
                  <a:srgbClr val="FF0000"/>
                </a:solidFill>
                <a:cs typeface="B Compset" pitchFamily="2" charset="-78"/>
              </a:rPr>
              <a:t>2- مستقلات عقلیه : </a:t>
            </a:r>
            <a:r>
              <a:rPr lang="fa-IR" sz="2100" b="1" dirty="0" smtClean="0">
                <a:solidFill>
                  <a:srgbClr val="002060"/>
                </a:solidFill>
                <a:cs typeface="B Compset" pitchFamily="2" charset="-78"/>
              </a:rPr>
              <a:t>جایی که صغراى قياس و کبراى آن از احکام عقل هستند را مستقلات عقلى مى گويند. </a:t>
            </a:r>
          </a:p>
          <a:p>
            <a:pPr algn="just"/>
            <a:r>
              <a:rPr lang="fa-IR" sz="2100" b="1" dirty="0" smtClean="0">
                <a:solidFill>
                  <a:srgbClr val="FF0000"/>
                </a:solidFill>
                <a:cs typeface="B Compset" pitchFamily="2" charset="-78"/>
              </a:rPr>
              <a:t>3- غیر مستقلات عقلیه : </a:t>
            </a:r>
            <a:r>
              <a:rPr lang="fa-IR" sz="2100" b="1" dirty="0" smtClean="0">
                <a:solidFill>
                  <a:srgbClr val="002060"/>
                </a:solidFill>
                <a:cs typeface="B Compset" pitchFamily="2" charset="-78"/>
              </a:rPr>
              <a:t>قضايايى هستند که مدرک آن ها عقل است و در صورت انضمام مقدمه شرعى به آن ها , صلاحيّت استنباط حکم شرعى از آن ها وجود دارد . در غير مستقلات عقلى, حاکم على الاطلاق عقل نيست , بلکه عقل همواره صغراى قياس را از شرع مى گيرد و سپس حکم به ملازمه عقلى, ميان حکم صغرى و حکم شرعى ديگر مى نمايد.</a:t>
            </a:r>
          </a:p>
          <a:p>
            <a:pPr algn="just"/>
            <a:r>
              <a:rPr lang="fa-IR" sz="2100" b="1" dirty="0" smtClean="0">
                <a:solidFill>
                  <a:srgbClr val="002060"/>
                </a:solidFill>
                <a:cs typeface="B Compset" pitchFamily="2" charset="-78"/>
              </a:rPr>
              <a:t>مثل اين که شرع مقدس در جايى به وجوب شرعى ذى المقدمه حکم دهد , و چون انجام دادن ذى المقدمه بدون به جا آوردن مقدمه آن امکان ندارد, عقل , با درک اين ملازمه , حکم وجوب شرعى مقدمه را کشف مى کند . براى نمونه شارع به جا آوردن حج را بر مکلفان واجب کرده , ولى درباره پيمودن مسافت تا مکه معظمه , حکم صريحى ندارد . در اين جا عقل مى گويد: نظر به اين که ميان اداى فريضه حج و طى مسافت ملازمه عقلى است , پس حکم شارع مبنى بر وجوب ذى المقدمه ( حج ), مستلزم حکم به وجوب مقدمه (طى مسافت ) نيز هست . </a:t>
            </a:r>
          </a:p>
        </p:txBody>
      </p:sp>
    </p:spTree>
  </p:cSld>
  <p:clrMapOvr>
    <a:masterClrMapping/>
  </p:clrMapOvr>
  <p:transition advClick="0">
    <p:dissolve/>
  </p:transition>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42852"/>
            <a:ext cx="8715404" cy="5262979"/>
          </a:xfrm>
          <a:prstGeom prst="rect">
            <a:avLst/>
          </a:prstGeom>
        </p:spPr>
        <p:txBody>
          <a:bodyPr wrap="square">
            <a:spAutoFit/>
          </a:bodyPr>
          <a:lstStyle/>
          <a:p>
            <a:pPr algn="just"/>
            <a:r>
              <a:rPr lang="fa-IR" sz="2800" b="1" dirty="0" smtClean="0">
                <a:cs typeface="B Compset" pitchFamily="2" charset="-78"/>
                <a:hlinkClick r:id="rId2" action="ppaction://hlinksldjump"/>
              </a:rPr>
              <a:t>ملازمه حکم شرع و عقل</a:t>
            </a:r>
            <a:endParaRPr lang="fa-IR" sz="2800" b="1" dirty="0" smtClean="0">
              <a:cs typeface="B Compset" pitchFamily="2" charset="-78"/>
            </a:endParaRPr>
          </a:p>
          <a:p>
            <a:pPr algn="just"/>
            <a:r>
              <a:rPr lang="fa-IR" sz="2800" b="1" dirty="0" smtClean="0">
                <a:cs typeface="B Compset" pitchFamily="2" charset="-78"/>
              </a:rPr>
              <a:t>ملازمه حکم شرع و عقل يعنى اين که اگر شرع به چيزى حکم کند عقل هم به همان حکم مى کند ; به ديگر سخن , هرگاه شارع به چيزى امر يا نهى کند , عقل نيز به حسن يا قبح آن حکم مى کند مثلاً إذا حکم العقل بأنّ الإتيان بالمأمور به علي ما هو عليه موجب لحصول الامتثال يُستدل به علي أنّه في الشرع أيضاً کذلک فيترتّب عليه براءة الذمّة عن الإعادة و القضاء. </a:t>
            </a:r>
          </a:p>
          <a:p>
            <a:pPr algn="just"/>
            <a:r>
              <a:rPr lang="fa-IR" sz="2800" b="1" dirty="0" smtClean="0">
                <a:cs typeface="B Compset" pitchFamily="2" charset="-78"/>
              </a:rPr>
              <a:t>مشهور ميان اصولى هاي شيعه آن است که ميان حکم شرع و عقل ملازمه اى وجود ندارد; زيرا چه بسا شارع به کارى دستور دهد, اما عقل قدرت درک ملاک آن را نداشته باشد. </a:t>
            </a:r>
          </a:p>
          <a:p>
            <a:pPr algn="just"/>
            <a:r>
              <a:rPr lang="fa-IR" sz="2800" b="1" dirty="0" smtClean="0">
                <a:cs typeface="B Compset" pitchFamily="2" charset="-78"/>
              </a:rPr>
              <a:t> مثلا روزه آخر ماه رمضان واجب است ; ولى روزه اول ماه شوال - عيد فطر - حرام است و عقل هم از دست يافتن به علت اين دو حکم ناتوان است و علماى شيعه در احکام شرعى به همين دليل قياس را باطل مى دانند. </a:t>
            </a:r>
          </a:p>
        </p:txBody>
      </p:sp>
    </p:spTree>
  </p:cSld>
  <p:clrMapOvr>
    <a:masterClrMapping/>
  </p:clrMapOvr>
  <p:transition advClick="0">
    <p:dissolve/>
  </p:transition>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76910"/>
            <a:ext cx="8072462" cy="5509200"/>
          </a:xfrm>
          <a:prstGeom prst="rect">
            <a:avLst/>
          </a:prstGeom>
        </p:spPr>
        <p:txBody>
          <a:bodyPr wrap="square">
            <a:spAutoFit/>
          </a:bodyPr>
          <a:lstStyle/>
          <a:p>
            <a:pPr algn="just"/>
            <a:r>
              <a:rPr lang="fa-IR" sz="2200" b="1" dirty="0" smtClean="0">
                <a:solidFill>
                  <a:srgbClr val="002060"/>
                </a:solidFill>
                <a:cs typeface="B Compset" pitchFamily="2" charset="-78"/>
                <a:hlinkClick r:id="rId3" action="ppaction://hlinksldjump"/>
              </a:rPr>
              <a:t>اثبات و نفی ملازمه</a:t>
            </a:r>
            <a:endParaRPr lang="fa-IR" sz="2200" b="1" dirty="0" smtClean="0">
              <a:solidFill>
                <a:srgbClr val="002060"/>
              </a:solidFill>
              <a:cs typeface="B Compset" pitchFamily="2" charset="-78"/>
            </a:endParaRPr>
          </a:p>
          <a:p>
            <a:pPr algn="just"/>
            <a:r>
              <a:rPr lang="fa-IR" sz="2200" b="1" dirty="0" smtClean="0">
                <a:solidFill>
                  <a:srgbClr val="FF0000"/>
                </a:solidFill>
                <a:cs typeface="B Compset" pitchFamily="2" charset="-78"/>
              </a:rPr>
              <a:t>مقام اول : حکم عقل با توجه به ذات موضوع</a:t>
            </a:r>
          </a:p>
          <a:p>
            <a:pPr algn="just"/>
            <a:r>
              <a:rPr lang="fa-IR" sz="2200" b="1" dirty="0" smtClean="0">
                <a:solidFill>
                  <a:srgbClr val="002060"/>
                </a:solidFill>
                <a:cs typeface="B Compset" pitchFamily="2" charset="-78"/>
              </a:rPr>
              <a:t>اگر عقل یک حکم کلی کند که در ان فقط ذات موضوع را بدون لحاظ مصالح و مفاسدش در نظر گرفته باشد در اینجا اصولیون قائل به تلازم حکم شرع و عقل هستند لأنّ العقل يدرک حکماً عاماً غير مقيّد بشيء فالقول بعدم کشفه عن حکم الشارع کذلک، ينافي إطلاق حکم العقل و عدم تقيّده بشيء. </a:t>
            </a:r>
            <a:endParaRPr lang="en-US" sz="2200" b="1" dirty="0" smtClean="0">
              <a:solidFill>
                <a:srgbClr val="002060"/>
              </a:solidFill>
              <a:cs typeface="B Compset" pitchFamily="2" charset="-78"/>
            </a:endParaRPr>
          </a:p>
          <a:p>
            <a:pPr algn="just"/>
            <a:r>
              <a:rPr lang="fa-IR" sz="2200" b="1" dirty="0" smtClean="0">
                <a:solidFill>
                  <a:srgbClr val="002060"/>
                </a:solidFill>
                <a:cs typeface="B Compset" pitchFamily="2" charset="-78"/>
              </a:rPr>
              <a:t>این حکم چون مطلق است هم در مستقلات عقلیه راه دارد هم در غیر مستقلات .</a:t>
            </a:r>
            <a:endParaRPr lang="en-US" sz="2200" b="1" dirty="0" smtClean="0">
              <a:solidFill>
                <a:srgbClr val="002060"/>
              </a:solidFill>
              <a:cs typeface="B Compset" pitchFamily="2" charset="-78"/>
            </a:endParaRPr>
          </a:p>
          <a:p>
            <a:pPr algn="just"/>
            <a:r>
              <a:rPr lang="fa-IR" sz="2200" b="1" dirty="0" smtClean="0">
                <a:solidFill>
                  <a:srgbClr val="FF0000"/>
                </a:solidFill>
                <a:cs typeface="B Compset" pitchFamily="2" charset="-78"/>
              </a:rPr>
              <a:t>مقام دوم : حکم عقل با توجه به مصالح و مفاسد</a:t>
            </a:r>
          </a:p>
          <a:p>
            <a:pPr algn="just"/>
            <a:r>
              <a:rPr lang="fa-IR" sz="2200" b="1" dirty="0" smtClean="0">
                <a:solidFill>
                  <a:srgbClr val="FF0000"/>
                </a:solidFill>
                <a:cs typeface="B Compset" pitchFamily="2" charset="-78"/>
              </a:rPr>
              <a:t>اول : ادراک مصلحت و مفسده نوعی</a:t>
            </a:r>
          </a:p>
          <a:p>
            <a:pPr algn="just"/>
            <a:r>
              <a:rPr lang="fa-IR" sz="2200" b="1" dirty="0" smtClean="0">
                <a:solidFill>
                  <a:srgbClr val="002060"/>
                </a:solidFill>
                <a:cs typeface="B Compset" pitchFamily="2" charset="-78"/>
              </a:rPr>
              <a:t>اگر عقل لزوم الاجتناب عن السمّ المهلک را برای جمیع انسانها درک کرد در اینجا می توان ملازمه بین عقل و شرع را قائل شد زیرا احتمال خلاف در این حکم وجود ندارد لعمومیته .</a:t>
            </a:r>
          </a:p>
          <a:p>
            <a:pPr algn="just"/>
            <a:r>
              <a:rPr lang="fa-IR" sz="2200" b="1" dirty="0" smtClean="0">
                <a:solidFill>
                  <a:srgbClr val="FF0000"/>
                </a:solidFill>
                <a:cs typeface="B Compset" pitchFamily="2" charset="-78"/>
              </a:rPr>
              <a:t>دوم : ادراک مصلحت و مفسده شخصی</a:t>
            </a:r>
          </a:p>
          <a:p>
            <a:pPr algn="just"/>
            <a:r>
              <a:rPr lang="fa-IR" sz="2200" b="1" dirty="0" smtClean="0">
                <a:solidFill>
                  <a:srgbClr val="002060"/>
                </a:solidFill>
                <a:cs typeface="B Compset" pitchFamily="2" charset="-78"/>
              </a:rPr>
              <a:t>اگر عقل , أدرک المصلحة أو المفسدة و لم يکن إدراکه إدراکاً نوعياً يستوي فيه جميع العقلاء بل إدراکاً شخصياً حصل له بالسبر و التقسيم، فلا سبيل للعقل بأن يحکم بالملازمة فيه زیرا هیچیک از احکام شرعیه خالی از مصلحت و مفسده نیست و عقل نمی تواند به تمام ان مصالح و مفاسد برسد لذا در اینجا نمی توان ملازمه ای بین عقل و شرع قائل شد.</a:t>
            </a:r>
          </a:p>
        </p:txBody>
      </p:sp>
    </p:spTree>
  </p:cSld>
  <p:clrMapOvr>
    <a:masterClrMapping/>
  </p:clrMapOvr>
  <p:transition advClick="0">
    <p:dissolve/>
  </p:transition>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71414"/>
            <a:ext cx="8001024" cy="2677656"/>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تعریف عُرف</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عُرف در لغت به معناى " معرفت و شناخت " و " پى در پى بودن چيزى " به کار رفته است . و در اصطلاح به معناى روش و شيوه مستمر عملى يا گفتارى است که در ميان همه يا بيش تر مردم , يا قوم يا گروه خاصى شناخته شده و مرسوم باشد. اين تعريف ، سيره عقلائي ، متشرعي و غير آنها را شامل است . </a:t>
            </a:r>
          </a:p>
        </p:txBody>
      </p:sp>
    </p:spTree>
  </p:cSld>
  <p:clrMapOvr>
    <a:masterClrMapping/>
  </p:clrMapOvr>
  <p:transition advClick="0">
    <p:dissolve/>
  </p:transition>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1071538" y="139463"/>
            <a:ext cx="8001024"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2060"/>
                </a:solidFill>
                <a:effectLst/>
                <a:latin typeface="Tahoma" pitchFamily="34" charset="0"/>
                <a:ea typeface="Calibri" pitchFamily="34" charset="0"/>
                <a:cs typeface="B Compset" pitchFamily="2" charset="-78"/>
                <a:hlinkClick r:id="rId2" action="ppaction://hlinksldjump"/>
              </a:rPr>
              <a:t>کشف جواز تکلیفی و وضعی از طریق</a:t>
            </a:r>
            <a:r>
              <a:rPr kumimoji="0" lang="fa-IR" sz="2800" b="1" i="0" u="none" strike="noStrike" cap="none" normalizeH="0" dirty="0" smtClean="0">
                <a:ln>
                  <a:noFill/>
                </a:ln>
                <a:solidFill>
                  <a:srgbClr val="002060"/>
                </a:solidFill>
                <a:effectLst/>
                <a:latin typeface="Tahoma" pitchFamily="34" charset="0"/>
                <a:ea typeface="Calibri" pitchFamily="34" charset="0"/>
                <a:cs typeface="B Compset" pitchFamily="2" charset="-78"/>
                <a:hlinkClick r:id="rId2" action="ppaction://hlinksldjump"/>
              </a:rPr>
              <a:t> عرف</a:t>
            </a:r>
            <a:endParaRPr kumimoji="0" lang="fa-IR" sz="28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marL="0" marR="0" lvl="0" indent="0" algn="just" defTabSz="914400"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2060"/>
                </a:solidFill>
                <a:effectLst/>
                <a:latin typeface="Tahoma" pitchFamily="34" charset="0"/>
                <a:ea typeface="Calibri" pitchFamily="34" charset="0"/>
                <a:cs typeface="B Compset" pitchFamily="2" charset="-78"/>
              </a:rPr>
              <a:t>کشف حکم شرعی</a:t>
            </a:r>
            <a:r>
              <a:rPr kumimoji="0" lang="fa-IR" sz="2800" b="1" i="0" u="none" strike="noStrike" cap="none" normalizeH="0" dirty="0" smtClean="0">
                <a:ln>
                  <a:noFill/>
                </a:ln>
                <a:solidFill>
                  <a:srgbClr val="002060"/>
                </a:solidFill>
                <a:effectLst/>
                <a:latin typeface="Tahoma" pitchFamily="34" charset="0"/>
                <a:ea typeface="Calibri" pitchFamily="34" charset="0"/>
                <a:cs typeface="B Compset" pitchFamily="2" charset="-78"/>
              </a:rPr>
              <a:t> دو شرط دارد :</a:t>
            </a:r>
            <a:endParaRPr kumimoji="0" lang="fa-IR" sz="28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marL="0" marR="0" lvl="0" indent="0" algn="just" defTabSz="914400"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FF0000"/>
                </a:solidFill>
                <a:effectLst/>
                <a:latin typeface="Tahoma" pitchFamily="34" charset="0"/>
                <a:ea typeface="Calibri" pitchFamily="34" charset="0"/>
                <a:cs typeface="B Compset" pitchFamily="2" charset="-78"/>
              </a:rPr>
              <a:t>الف: أن لا تصادم النص الشرعي</a:t>
            </a:r>
          </a:p>
          <a:p>
            <a:pPr lvl="0" algn="just" fontAlgn="base">
              <a:spcBef>
                <a:spcPct val="0"/>
              </a:spcBef>
              <a:spcAft>
                <a:spcPct val="0"/>
              </a:spcAft>
            </a:pPr>
            <a:r>
              <a:rPr lang="fa-IR" sz="2800" b="1" dirty="0" smtClean="0">
                <a:solidFill>
                  <a:srgbClr val="002060"/>
                </a:solidFill>
                <a:latin typeface="Tahoma" pitchFamily="34" charset="0"/>
                <a:ea typeface="Calibri" pitchFamily="34" charset="0"/>
                <a:cs typeface="B Compset" pitchFamily="2" charset="-78"/>
              </a:rPr>
              <a:t>اگر سیره بر خلاف دلیل شرعی بود </a:t>
            </a:r>
            <a:r>
              <a:rPr lang="fa-IR" sz="2800" b="1" dirty="0" smtClean="0">
                <a:solidFill>
                  <a:srgbClr val="002060"/>
                </a:solidFill>
                <a:cs typeface="B Compset" pitchFamily="2" charset="-78"/>
              </a:rPr>
              <a:t>کاختلاط النساء بالرجال في الأفراح والأعراس وشرب المسکرات فيها نمی تواند برای ما حجت باشد.</a:t>
            </a:r>
            <a:endParaRPr kumimoji="0" lang="fa-IR" sz="28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marL="0" marR="0" lvl="0" indent="0" algn="just" defTabSz="914400"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FF0000"/>
                </a:solidFill>
                <a:effectLst/>
                <a:latin typeface="Tahoma" pitchFamily="34" charset="0"/>
                <a:ea typeface="Calibri" pitchFamily="34" charset="0"/>
                <a:cs typeface="B Compset" pitchFamily="2" charset="-78"/>
              </a:rPr>
              <a:t>ب: أن تکون متصلة بعصر المعصوم</a:t>
            </a:r>
          </a:p>
          <a:p>
            <a:pPr lvl="0" algn="just" eaLnBrk="0" fontAlgn="base" hangingPunct="0">
              <a:spcBef>
                <a:spcPct val="0"/>
              </a:spcBef>
              <a:spcAft>
                <a:spcPct val="0"/>
              </a:spcAft>
            </a:pPr>
            <a:r>
              <a:rPr lang="fa-IR" sz="2800" b="1" dirty="0" smtClean="0">
                <a:solidFill>
                  <a:srgbClr val="002060"/>
                </a:solidFill>
                <a:latin typeface="Tahoma" pitchFamily="34" charset="0"/>
                <a:cs typeface="B Compset" pitchFamily="2" charset="-78"/>
              </a:rPr>
              <a:t>اگر سیره عرف بر خلاف دلیل شرعی نبود و ردعی از جانب شارع بر ان نیامده بود </a:t>
            </a:r>
            <a:r>
              <a:rPr lang="fa-IR" sz="2800" b="1" dirty="0" smtClean="0">
                <a:solidFill>
                  <a:srgbClr val="002060"/>
                </a:solidFill>
                <a:cs typeface="B Compset" pitchFamily="2" charset="-78"/>
              </a:rPr>
              <a:t>إن اتصلت بزمان المعصوم و کانت بمرأي و مسمع منه و مع ذلک سکت عنها این سیره برای ما حجت است . </a:t>
            </a:r>
          </a:p>
          <a:p>
            <a:pPr lvl="0" algn="just" eaLnBrk="0" fontAlgn="base" hangingPunct="0">
              <a:spcBef>
                <a:spcPct val="0"/>
              </a:spcBef>
              <a:spcAft>
                <a:spcPct val="0"/>
              </a:spcAft>
            </a:pPr>
            <a:r>
              <a:rPr kumimoji="0" lang="fa-IR" sz="2800" b="1" i="0" u="none" strike="noStrike" cap="none" normalizeH="0" baseline="0" dirty="0" smtClean="0">
                <a:ln>
                  <a:noFill/>
                </a:ln>
                <a:solidFill>
                  <a:srgbClr val="002060"/>
                </a:solidFill>
                <a:effectLst/>
                <a:latin typeface="Arial" pitchFamily="34" charset="0"/>
                <a:cs typeface="B Compset" pitchFamily="2" charset="-78"/>
              </a:rPr>
              <a:t>پس</a:t>
            </a:r>
            <a:r>
              <a:rPr kumimoji="0" lang="fa-IR" sz="2800" b="1" i="0" u="none" strike="noStrike" cap="none" normalizeH="0" dirty="0" smtClean="0">
                <a:ln>
                  <a:noFill/>
                </a:ln>
                <a:solidFill>
                  <a:srgbClr val="002060"/>
                </a:solidFill>
                <a:effectLst/>
                <a:latin typeface="Arial" pitchFamily="34" charset="0"/>
                <a:cs typeface="B Compset" pitchFamily="2" charset="-78"/>
              </a:rPr>
              <a:t> سیره هایی مانند </a:t>
            </a:r>
            <a:r>
              <a:rPr lang="fa-IR" sz="2800" b="1" dirty="0" smtClean="0">
                <a:solidFill>
                  <a:srgbClr val="002060"/>
                </a:solidFill>
                <a:cs typeface="B Compset" pitchFamily="2" charset="-78"/>
              </a:rPr>
              <a:t>عقد التأمين و عقد حقّ الامتياز(شراء الامتيازات کامتياز الکهرباء والهاتف ) و بيع السرقفلية که از مستحدثات بعد از معصومین علیهم السلام است را نمی توان مشروعیتش را با عرف اثبات کرد بلکه باید دلیل دیگری بر حجیت انها پیدا کنیم .</a:t>
            </a:r>
          </a:p>
        </p:txBody>
      </p:sp>
    </p:spTree>
  </p:cSld>
  <p:clrMapOvr>
    <a:masterClrMapping/>
  </p:clrMapOvr>
  <p:transition advClick="0">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81" name="Text Box 33"/>
          <p:cNvSpPr txBox="1">
            <a:spLocks noChangeArrowheads="1"/>
          </p:cNvSpPr>
          <p:nvPr/>
        </p:nvSpPr>
        <p:spPr bwMode="auto">
          <a:xfrm rot="18517422">
            <a:off x="98499" y="2424365"/>
            <a:ext cx="4359453" cy="584775"/>
          </a:xfrm>
          <a:prstGeom prst="rect">
            <a:avLst/>
          </a:prstGeom>
          <a:noFill/>
          <a:ln w="9525">
            <a:noFill/>
            <a:miter lim="800000"/>
            <a:headEnd/>
            <a:tailEnd/>
          </a:ln>
          <a:effectLst/>
        </p:spPr>
        <p:txBody>
          <a:bodyPr wrap="square">
            <a:spAutoFit/>
          </a:bodyPr>
          <a:lstStyle/>
          <a:p>
            <a:pPr algn="l"/>
            <a:r>
              <a:rPr lang="fa-IR" sz="2400" dirty="0" smtClean="0">
                <a:solidFill>
                  <a:srgbClr val="FFFFFF"/>
                </a:solidFill>
                <a:latin typeface="Verdana" pitchFamily="34" charset="0"/>
                <a:cs typeface="B Titr" pitchFamily="2" charset="-78"/>
              </a:rPr>
              <a:t>(1) </a:t>
            </a:r>
            <a:r>
              <a:rPr lang="fa-IR" sz="3200" dirty="0" smtClean="0">
                <a:solidFill>
                  <a:srgbClr val="FFFFFF"/>
                </a:solidFill>
                <a:latin typeface="Verdana" pitchFamily="34" charset="0"/>
                <a:cs typeface="B Titr" pitchFamily="2" charset="-78"/>
              </a:rPr>
              <a:t>مباحث ماده و صیغه نهی </a:t>
            </a:r>
            <a:endParaRPr lang="en-US" sz="3200" dirty="0">
              <a:solidFill>
                <a:srgbClr val="FFFFFF"/>
              </a:solidFill>
              <a:latin typeface="Verdana" pitchFamily="34" charset="0"/>
              <a:cs typeface="B Titr" pitchFamily="2" charset="-78"/>
            </a:endParaRPr>
          </a:p>
        </p:txBody>
      </p:sp>
      <p:sp>
        <p:nvSpPr>
          <p:cNvPr id="181252" name="Freeform 4"/>
          <p:cNvSpPr>
            <a:spLocks/>
          </p:cNvSpPr>
          <p:nvPr/>
        </p:nvSpPr>
        <p:spPr bwMode="gray">
          <a:xfrm>
            <a:off x="7366793" y="3936257"/>
            <a:ext cx="1348612" cy="1341687"/>
          </a:xfrm>
          <a:custGeom>
            <a:avLst/>
            <a:gdLst/>
            <a:ahLst/>
            <a:cxnLst>
              <a:cxn ang="0">
                <a:pos x="399" y="1078"/>
              </a:cxn>
              <a:cxn ang="0">
                <a:pos x="0" y="459"/>
              </a:cxn>
              <a:cxn ang="0">
                <a:pos x="374" y="0"/>
              </a:cxn>
              <a:cxn ang="0">
                <a:pos x="846" y="536"/>
              </a:cxn>
              <a:cxn ang="0">
                <a:pos x="399" y="1078"/>
              </a:cxn>
            </a:cxnLst>
            <a:rect l="0" t="0" r="r" b="b"/>
            <a:pathLst>
              <a:path w="847" h="1079">
                <a:moveTo>
                  <a:pt x="399" y="1078"/>
                </a:moveTo>
                <a:lnTo>
                  <a:pt x="0" y="459"/>
                </a:lnTo>
                <a:lnTo>
                  <a:pt x="374" y="0"/>
                </a:lnTo>
                <a:lnTo>
                  <a:pt x="846" y="536"/>
                </a:lnTo>
                <a:lnTo>
                  <a:pt x="399" y="1078"/>
                </a:lnTo>
              </a:path>
            </a:pathLst>
          </a:custGeom>
          <a:gradFill rotWithShape="0">
            <a:gsLst>
              <a:gs pos="0">
                <a:srgbClr val="6666FF">
                  <a:gamma/>
                  <a:shade val="69804"/>
                  <a:invGamma/>
                </a:srgbClr>
              </a:gs>
              <a:gs pos="100000">
                <a:srgbClr val="6666FF"/>
              </a:gs>
            </a:gsLst>
            <a:lin ang="2700000" scaled="1"/>
          </a:gradFill>
          <a:ln w="12700" cap="rnd" cmpd="sng">
            <a:noFill/>
            <a:prstDash val="solid"/>
            <a:round/>
            <a:headEnd/>
            <a:tailEnd/>
          </a:ln>
          <a:effectLst/>
        </p:spPr>
        <p:txBody>
          <a:bodyPr/>
          <a:lstStyle/>
          <a:p>
            <a:endParaRPr lang="fa-IR"/>
          </a:p>
        </p:txBody>
      </p:sp>
      <p:sp>
        <p:nvSpPr>
          <p:cNvPr id="181253" name="Freeform 5"/>
          <p:cNvSpPr>
            <a:spLocks/>
          </p:cNvSpPr>
          <p:nvPr/>
        </p:nvSpPr>
        <p:spPr bwMode="gray">
          <a:xfrm>
            <a:off x="1680805" y="3936257"/>
            <a:ext cx="6282947" cy="571689"/>
          </a:xfrm>
          <a:custGeom>
            <a:avLst/>
            <a:gdLst/>
            <a:ahLst/>
            <a:cxnLst>
              <a:cxn ang="0">
                <a:pos x="0" y="459"/>
              </a:cxn>
              <a:cxn ang="0">
                <a:pos x="3573" y="459"/>
              </a:cxn>
              <a:cxn ang="0">
                <a:pos x="3946" y="0"/>
              </a:cxn>
              <a:cxn ang="0">
                <a:pos x="505" y="0"/>
              </a:cxn>
              <a:cxn ang="0">
                <a:pos x="0" y="459"/>
              </a:cxn>
            </a:cxnLst>
            <a:rect l="0" t="0" r="r" b="b"/>
            <a:pathLst>
              <a:path w="3947" h="460">
                <a:moveTo>
                  <a:pt x="0" y="459"/>
                </a:moveTo>
                <a:lnTo>
                  <a:pt x="3573" y="459"/>
                </a:lnTo>
                <a:lnTo>
                  <a:pt x="3946" y="0"/>
                </a:lnTo>
                <a:lnTo>
                  <a:pt x="505" y="0"/>
                </a:lnTo>
                <a:lnTo>
                  <a:pt x="0" y="459"/>
                </a:lnTo>
              </a:path>
            </a:pathLst>
          </a:custGeom>
          <a:gradFill rotWithShape="0">
            <a:gsLst>
              <a:gs pos="0">
                <a:srgbClr val="6666FF"/>
              </a:gs>
              <a:gs pos="100000">
                <a:srgbClr val="6666FF">
                  <a:gamma/>
                  <a:shade val="63529"/>
                  <a:invGamma/>
                </a:srgbClr>
              </a:gs>
            </a:gsLst>
            <a:lin ang="2700000" scaled="1"/>
          </a:gradFill>
          <a:ln w="12700" cap="rnd" cmpd="sng">
            <a:noFill/>
            <a:prstDash val="solid"/>
            <a:round/>
            <a:headEnd/>
            <a:tailEnd/>
          </a:ln>
          <a:effectLst/>
        </p:spPr>
        <p:txBody>
          <a:bodyPr/>
          <a:lstStyle/>
          <a:p>
            <a:endParaRPr lang="fa-IR"/>
          </a:p>
        </p:txBody>
      </p:sp>
      <p:sp>
        <p:nvSpPr>
          <p:cNvPr id="181254" name="Freeform 6"/>
          <p:cNvSpPr>
            <a:spLocks/>
          </p:cNvSpPr>
          <p:nvPr/>
        </p:nvSpPr>
        <p:spPr bwMode="gray">
          <a:xfrm>
            <a:off x="1069963" y="4504847"/>
            <a:ext cx="6935437" cy="774646"/>
          </a:xfrm>
          <a:custGeom>
            <a:avLst/>
            <a:gdLst/>
            <a:ahLst/>
            <a:cxnLst>
              <a:cxn ang="0">
                <a:pos x="383" y="0"/>
              </a:cxn>
              <a:cxn ang="0">
                <a:pos x="3954" y="0"/>
              </a:cxn>
              <a:cxn ang="0">
                <a:pos x="4356" y="622"/>
              </a:cxn>
              <a:cxn ang="0">
                <a:pos x="0" y="622"/>
              </a:cxn>
              <a:cxn ang="0">
                <a:pos x="383" y="0"/>
              </a:cxn>
            </a:cxnLst>
            <a:rect l="0" t="0" r="r" b="b"/>
            <a:pathLst>
              <a:path w="4357" h="623">
                <a:moveTo>
                  <a:pt x="383" y="0"/>
                </a:moveTo>
                <a:lnTo>
                  <a:pt x="3954" y="0"/>
                </a:lnTo>
                <a:lnTo>
                  <a:pt x="4356" y="622"/>
                </a:lnTo>
                <a:lnTo>
                  <a:pt x="0" y="622"/>
                </a:lnTo>
                <a:lnTo>
                  <a:pt x="383" y="0"/>
                </a:lnTo>
              </a:path>
            </a:pathLst>
          </a:custGeom>
          <a:gradFill rotWithShape="0">
            <a:gsLst>
              <a:gs pos="0">
                <a:srgbClr val="6666FF">
                  <a:gamma/>
                  <a:tint val="66667"/>
                  <a:invGamma/>
                </a:srgbClr>
              </a:gs>
              <a:gs pos="100000">
                <a:srgbClr val="6666FF"/>
              </a:gs>
            </a:gsLst>
            <a:lin ang="2700000" scaled="1"/>
          </a:gradFill>
          <a:ln w="12700" cap="rnd" cmpd="sng">
            <a:noFill/>
            <a:prstDash val="solid"/>
            <a:round/>
            <a:headEnd/>
            <a:tailEnd/>
          </a:ln>
          <a:effectLst/>
        </p:spPr>
        <p:txBody>
          <a:bodyPr/>
          <a:lstStyle/>
          <a:p>
            <a:endParaRPr lang="fa-IR"/>
          </a:p>
        </p:txBody>
      </p:sp>
      <p:sp>
        <p:nvSpPr>
          <p:cNvPr id="181255" name="Freeform 7"/>
          <p:cNvSpPr>
            <a:spLocks/>
          </p:cNvSpPr>
          <p:nvPr/>
        </p:nvSpPr>
        <p:spPr bwMode="gray">
          <a:xfrm>
            <a:off x="6662738" y="3177104"/>
            <a:ext cx="1191935" cy="1214645"/>
          </a:xfrm>
          <a:custGeom>
            <a:avLst/>
            <a:gdLst/>
            <a:ahLst/>
            <a:cxnLst>
              <a:cxn ang="0">
                <a:pos x="382" y="976"/>
              </a:cxn>
              <a:cxn ang="0">
                <a:pos x="0" y="342"/>
              </a:cxn>
              <a:cxn ang="0">
                <a:pos x="280" y="0"/>
              </a:cxn>
              <a:cxn ang="0">
                <a:pos x="748" y="538"/>
              </a:cxn>
              <a:cxn ang="0">
                <a:pos x="382" y="976"/>
              </a:cxn>
            </a:cxnLst>
            <a:rect l="0" t="0" r="r" b="b"/>
            <a:pathLst>
              <a:path w="749" h="977">
                <a:moveTo>
                  <a:pt x="382" y="976"/>
                </a:moveTo>
                <a:lnTo>
                  <a:pt x="0" y="342"/>
                </a:lnTo>
                <a:lnTo>
                  <a:pt x="280" y="0"/>
                </a:lnTo>
                <a:lnTo>
                  <a:pt x="748" y="538"/>
                </a:lnTo>
                <a:lnTo>
                  <a:pt x="382" y="976"/>
                </a:lnTo>
              </a:path>
            </a:pathLst>
          </a:custGeom>
          <a:gradFill rotWithShape="0">
            <a:gsLst>
              <a:gs pos="0">
                <a:srgbClr val="00CC99">
                  <a:gamma/>
                  <a:shade val="72941"/>
                  <a:invGamma/>
                </a:srgbClr>
              </a:gs>
              <a:gs pos="100000">
                <a:srgbClr val="00CC99"/>
              </a:gs>
            </a:gsLst>
            <a:lin ang="2700000" scaled="1"/>
          </a:gradFill>
          <a:ln w="12700" cap="rnd" cmpd="sng">
            <a:noFill/>
            <a:prstDash val="solid"/>
            <a:round/>
            <a:headEnd/>
            <a:tailEnd/>
          </a:ln>
          <a:effectLst/>
        </p:spPr>
        <p:txBody>
          <a:bodyPr/>
          <a:lstStyle/>
          <a:p>
            <a:endParaRPr lang="fa-IR"/>
          </a:p>
        </p:txBody>
      </p:sp>
      <p:sp>
        <p:nvSpPr>
          <p:cNvPr id="181256" name="Freeform 8"/>
          <p:cNvSpPr>
            <a:spLocks/>
          </p:cNvSpPr>
          <p:nvPr/>
        </p:nvSpPr>
        <p:spPr bwMode="gray">
          <a:xfrm>
            <a:off x="2394777" y="3177104"/>
            <a:ext cx="4720143" cy="427605"/>
          </a:xfrm>
          <a:custGeom>
            <a:avLst/>
            <a:gdLst/>
            <a:ahLst/>
            <a:cxnLst>
              <a:cxn ang="0">
                <a:pos x="0" y="343"/>
              </a:cxn>
              <a:cxn ang="0">
                <a:pos x="2684" y="343"/>
              </a:cxn>
              <a:cxn ang="0">
                <a:pos x="2963" y="0"/>
              </a:cxn>
              <a:cxn ang="0">
                <a:pos x="531" y="1"/>
              </a:cxn>
              <a:cxn ang="0">
                <a:pos x="0" y="343"/>
              </a:cxn>
            </a:cxnLst>
            <a:rect l="0" t="0" r="r" b="b"/>
            <a:pathLst>
              <a:path w="2964" h="344">
                <a:moveTo>
                  <a:pt x="0" y="343"/>
                </a:moveTo>
                <a:lnTo>
                  <a:pt x="2684" y="343"/>
                </a:lnTo>
                <a:lnTo>
                  <a:pt x="2963" y="0"/>
                </a:lnTo>
                <a:lnTo>
                  <a:pt x="531" y="1"/>
                </a:lnTo>
                <a:lnTo>
                  <a:pt x="0" y="343"/>
                </a:lnTo>
              </a:path>
            </a:pathLst>
          </a:custGeom>
          <a:gradFill rotWithShape="1">
            <a:gsLst>
              <a:gs pos="0">
                <a:srgbClr val="00CC99"/>
              </a:gs>
              <a:gs pos="100000">
                <a:srgbClr val="00CC99">
                  <a:gamma/>
                  <a:shade val="44314"/>
                  <a:invGamma/>
                </a:srgbClr>
              </a:gs>
            </a:gsLst>
            <a:lin ang="2700000" scaled="1"/>
          </a:gradFill>
          <a:ln w="12700" cap="rnd" cmpd="sng">
            <a:noFill/>
            <a:prstDash val="solid"/>
            <a:round/>
            <a:headEnd/>
            <a:tailEnd/>
          </a:ln>
          <a:effectLst/>
        </p:spPr>
        <p:txBody>
          <a:bodyPr/>
          <a:lstStyle/>
          <a:p>
            <a:endParaRPr lang="fa-IR"/>
          </a:p>
        </p:txBody>
      </p:sp>
      <p:sp>
        <p:nvSpPr>
          <p:cNvPr id="181257" name="Freeform 9"/>
          <p:cNvSpPr>
            <a:spLocks/>
          </p:cNvSpPr>
          <p:nvPr/>
        </p:nvSpPr>
        <p:spPr bwMode="gray">
          <a:xfrm>
            <a:off x="1797817" y="3603159"/>
            <a:ext cx="5479729" cy="788590"/>
          </a:xfrm>
          <a:custGeom>
            <a:avLst/>
            <a:gdLst/>
            <a:ahLst/>
            <a:cxnLst>
              <a:cxn ang="0">
                <a:pos x="0" y="633"/>
              </a:cxn>
              <a:cxn ang="0">
                <a:pos x="3442" y="633"/>
              </a:cxn>
              <a:cxn ang="0">
                <a:pos x="3060" y="0"/>
              </a:cxn>
              <a:cxn ang="0">
                <a:pos x="377" y="0"/>
              </a:cxn>
              <a:cxn ang="0">
                <a:pos x="0" y="633"/>
              </a:cxn>
            </a:cxnLst>
            <a:rect l="0" t="0" r="r" b="b"/>
            <a:pathLst>
              <a:path w="3443" h="634">
                <a:moveTo>
                  <a:pt x="0" y="633"/>
                </a:moveTo>
                <a:lnTo>
                  <a:pt x="3442" y="633"/>
                </a:lnTo>
                <a:lnTo>
                  <a:pt x="3060" y="0"/>
                </a:lnTo>
                <a:lnTo>
                  <a:pt x="377" y="0"/>
                </a:lnTo>
                <a:lnTo>
                  <a:pt x="0" y="633"/>
                </a:lnTo>
              </a:path>
            </a:pathLst>
          </a:custGeom>
          <a:gradFill rotWithShape="0">
            <a:gsLst>
              <a:gs pos="0">
                <a:srgbClr val="00CC99">
                  <a:gamma/>
                  <a:tint val="47451"/>
                  <a:invGamma/>
                </a:srgbClr>
              </a:gs>
              <a:gs pos="100000">
                <a:srgbClr val="00CC99"/>
              </a:gs>
            </a:gsLst>
            <a:lin ang="2700000" scaled="1"/>
          </a:gradFill>
          <a:ln w="12700" cap="rnd" cmpd="sng">
            <a:noFill/>
            <a:prstDash val="solid"/>
            <a:round/>
            <a:headEnd/>
            <a:tailEnd/>
          </a:ln>
          <a:effectLst/>
        </p:spPr>
        <p:txBody>
          <a:bodyPr/>
          <a:lstStyle/>
          <a:p>
            <a:endParaRPr lang="fa-IR"/>
          </a:p>
        </p:txBody>
      </p:sp>
      <p:sp>
        <p:nvSpPr>
          <p:cNvPr id="181258" name="Freeform 10"/>
          <p:cNvSpPr>
            <a:spLocks/>
          </p:cNvSpPr>
          <p:nvPr/>
        </p:nvSpPr>
        <p:spPr bwMode="gray">
          <a:xfrm>
            <a:off x="5958683" y="2425697"/>
            <a:ext cx="1043191" cy="1055068"/>
          </a:xfrm>
          <a:custGeom>
            <a:avLst/>
            <a:gdLst/>
            <a:ahLst/>
            <a:cxnLst>
              <a:cxn ang="0">
                <a:pos x="0" y="230"/>
              </a:cxn>
              <a:cxn ang="0">
                <a:pos x="387" y="848"/>
              </a:cxn>
              <a:cxn ang="0">
                <a:pos x="654" y="531"/>
              </a:cxn>
              <a:cxn ang="0">
                <a:pos x="188" y="0"/>
              </a:cxn>
              <a:cxn ang="0">
                <a:pos x="0" y="230"/>
              </a:cxn>
            </a:cxnLst>
            <a:rect l="0" t="0" r="r" b="b"/>
            <a:pathLst>
              <a:path w="655" h="849">
                <a:moveTo>
                  <a:pt x="0" y="230"/>
                </a:moveTo>
                <a:lnTo>
                  <a:pt x="387" y="848"/>
                </a:lnTo>
                <a:lnTo>
                  <a:pt x="654" y="531"/>
                </a:lnTo>
                <a:lnTo>
                  <a:pt x="188" y="0"/>
                </a:lnTo>
                <a:lnTo>
                  <a:pt x="0" y="230"/>
                </a:lnTo>
              </a:path>
            </a:pathLst>
          </a:custGeom>
          <a:gradFill rotWithShape="1">
            <a:gsLst>
              <a:gs pos="0">
                <a:srgbClr val="F4A70C">
                  <a:gamma/>
                  <a:shade val="72941"/>
                  <a:invGamma/>
                </a:srgbClr>
              </a:gs>
              <a:gs pos="100000">
                <a:srgbClr val="F4A70C"/>
              </a:gs>
            </a:gsLst>
            <a:lin ang="2700000" scaled="1"/>
          </a:gradFill>
          <a:ln w="12700" cap="rnd" cmpd="sng">
            <a:noFill/>
            <a:prstDash val="solid"/>
            <a:round/>
            <a:headEnd/>
            <a:tailEnd/>
          </a:ln>
          <a:effectLst/>
        </p:spPr>
        <p:txBody>
          <a:bodyPr/>
          <a:lstStyle/>
          <a:p>
            <a:endParaRPr lang="fa-IR"/>
          </a:p>
        </p:txBody>
      </p:sp>
      <p:sp>
        <p:nvSpPr>
          <p:cNvPr id="181259" name="Freeform 11"/>
          <p:cNvSpPr>
            <a:spLocks/>
          </p:cNvSpPr>
          <p:nvPr/>
        </p:nvSpPr>
        <p:spPr bwMode="gray">
          <a:xfrm>
            <a:off x="3104780" y="2425697"/>
            <a:ext cx="3151391" cy="285070"/>
          </a:xfrm>
          <a:custGeom>
            <a:avLst/>
            <a:gdLst/>
            <a:ahLst/>
            <a:cxnLst>
              <a:cxn ang="0">
                <a:pos x="0" y="228"/>
              </a:cxn>
              <a:cxn ang="0">
                <a:pos x="1791" y="228"/>
              </a:cxn>
              <a:cxn ang="0">
                <a:pos x="1979" y="0"/>
              </a:cxn>
              <a:cxn ang="0">
                <a:pos x="500" y="0"/>
              </a:cxn>
              <a:cxn ang="0">
                <a:pos x="0" y="228"/>
              </a:cxn>
            </a:cxnLst>
            <a:rect l="0" t="0" r="r" b="b"/>
            <a:pathLst>
              <a:path w="1980" h="229">
                <a:moveTo>
                  <a:pt x="0" y="228"/>
                </a:moveTo>
                <a:lnTo>
                  <a:pt x="1791" y="228"/>
                </a:lnTo>
                <a:lnTo>
                  <a:pt x="1979" y="0"/>
                </a:lnTo>
                <a:lnTo>
                  <a:pt x="500" y="0"/>
                </a:lnTo>
                <a:lnTo>
                  <a:pt x="0" y="228"/>
                </a:lnTo>
              </a:path>
            </a:pathLst>
          </a:custGeom>
          <a:gradFill rotWithShape="0">
            <a:gsLst>
              <a:gs pos="0">
                <a:srgbClr val="F4A70C"/>
              </a:gs>
              <a:gs pos="100000">
                <a:srgbClr val="F4A70C">
                  <a:gamma/>
                  <a:shade val="47451"/>
                  <a:invGamma/>
                </a:srgbClr>
              </a:gs>
            </a:gsLst>
            <a:lin ang="2700000" scaled="1"/>
          </a:gradFill>
          <a:ln w="12700" cap="rnd" cmpd="sng">
            <a:noFill/>
            <a:prstDash val="solid"/>
            <a:round/>
            <a:headEnd/>
            <a:tailEnd/>
          </a:ln>
          <a:effectLst/>
        </p:spPr>
        <p:txBody>
          <a:bodyPr/>
          <a:lstStyle/>
          <a:p>
            <a:endParaRPr lang="fa-IR"/>
          </a:p>
        </p:txBody>
      </p:sp>
      <p:sp>
        <p:nvSpPr>
          <p:cNvPr id="181260" name="Freeform 12"/>
          <p:cNvSpPr>
            <a:spLocks/>
          </p:cNvSpPr>
          <p:nvPr/>
        </p:nvSpPr>
        <p:spPr bwMode="gray">
          <a:xfrm>
            <a:off x="2497905" y="2709218"/>
            <a:ext cx="4077569" cy="771547"/>
          </a:xfrm>
          <a:custGeom>
            <a:avLst/>
            <a:gdLst/>
            <a:ahLst/>
            <a:cxnLst>
              <a:cxn ang="0">
                <a:pos x="0" y="620"/>
              </a:cxn>
              <a:cxn ang="0">
                <a:pos x="2560" y="620"/>
              </a:cxn>
              <a:cxn ang="0">
                <a:pos x="2172" y="0"/>
              </a:cxn>
              <a:cxn ang="0">
                <a:pos x="382" y="0"/>
              </a:cxn>
              <a:cxn ang="0">
                <a:pos x="0" y="620"/>
              </a:cxn>
            </a:cxnLst>
            <a:rect l="0" t="0" r="r" b="b"/>
            <a:pathLst>
              <a:path w="2561" h="621">
                <a:moveTo>
                  <a:pt x="0" y="620"/>
                </a:moveTo>
                <a:lnTo>
                  <a:pt x="2560" y="620"/>
                </a:lnTo>
                <a:lnTo>
                  <a:pt x="2172" y="0"/>
                </a:lnTo>
                <a:lnTo>
                  <a:pt x="382" y="0"/>
                </a:lnTo>
                <a:lnTo>
                  <a:pt x="0" y="620"/>
                </a:lnTo>
              </a:path>
            </a:pathLst>
          </a:custGeom>
          <a:gradFill rotWithShape="0">
            <a:gsLst>
              <a:gs pos="0">
                <a:srgbClr val="F4A70C">
                  <a:gamma/>
                  <a:tint val="47451"/>
                  <a:invGamma/>
                </a:srgbClr>
              </a:gs>
              <a:gs pos="100000">
                <a:srgbClr val="F4A70C"/>
              </a:gs>
            </a:gsLst>
            <a:lin ang="2700000" scaled="1"/>
          </a:gradFill>
          <a:ln w="12700" cap="rnd" cmpd="sng">
            <a:noFill/>
            <a:prstDash val="solid"/>
            <a:round/>
            <a:headEnd/>
            <a:tailEnd/>
          </a:ln>
          <a:effectLst/>
        </p:spPr>
        <p:txBody>
          <a:bodyPr/>
          <a:lstStyle/>
          <a:p>
            <a:endParaRPr lang="fa-IR"/>
          </a:p>
        </p:txBody>
      </p:sp>
      <p:sp>
        <p:nvSpPr>
          <p:cNvPr id="181261" name="Freeform 13"/>
          <p:cNvSpPr>
            <a:spLocks/>
          </p:cNvSpPr>
          <p:nvPr/>
        </p:nvSpPr>
        <p:spPr bwMode="gray">
          <a:xfrm>
            <a:off x="5246694" y="1663444"/>
            <a:ext cx="898415" cy="918730"/>
          </a:xfrm>
          <a:custGeom>
            <a:avLst/>
            <a:gdLst/>
            <a:ahLst/>
            <a:cxnLst>
              <a:cxn ang="0">
                <a:pos x="385" y="737"/>
              </a:cxn>
              <a:cxn ang="0">
                <a:pos x="563" y="527"/>
              </a:cxn>
              <a:cxn ang="0">
                <a:pos x="97" y="0"/>
              </a:cxn>
              <a:cxn ang="0">
                <a:pos x="0" y="111"/>
              </a:cxn>
              <a:cxn ang="0">
                <a:pos x="385" y="737"/>
              </a:cxn>
            </a:cxnLst>
            <a:rect l="0" t="0" r="r" b="b"/>
            <a:pathLst>
              <a:path w="564" h="738">
                <a:moveTo>
                  <a:pt x="385" y="737"/>
                </a:moveTo>
                <a:lnTo>
                  <a:pt x="563" y="527"/>
                </a:lnTo>
                <a:lnTo>
                  <a:pt x="97" y="0"/>
                </a:lnTo>
                <a:lnTo>
                  <a:pt x="0" y="111"/>
                </a:lnTo>
                <a:lnTo>
                  <a:pt x="385" y="737"/>
                </a:lnTo>
              </a:path>
            </a:pathLst>
          </a:custGeom>
          <a:gradFill rotWithShape="0">
            <a:gsLst>
              <a:gs pos="0">
                <a:srgbClr val="C247FF">
                  <a:gamma/>
                  <a:shade val="79216"/>
                  <a:invGamma/>
                </a:srgbClr>
              </a:gs>
              <a:gs pos="100000">
                <a:srgbClr val="C247FF"/>
              </a:gs>
            </a:gsLst>
            <a:lin ang="2700000" scaled="1"/>
          </a:gradFill>
          <a:ln w="12700" cap="rnd" cmpd="sng">
            <a:noFill/>
            <a:prstDash val="solid"/>
            <a:round/>
            <a:headEnd/>
            <a:tailEnd/>
          </a:ln>
          <a:effectLst/>
        </p:spPr>
        <p:txBody>
          <a:bodyPr/>
          <a:lstStyle/>
          <a:p>
            <a:endParaRPr lang="fa-IR"/>
          </a:p>
        </p:txBody>
      </p:sp>
      <p:sp>
        <p:nvSpPr>
          <p:cNvPr id="181262" name="Freeform 14"/>
          <p:cNvSpPr>
            <a:spLocks/>
          </p:cNvSpPr>
          <p:nvPr/>
        </p:nvSpPr>
        <p:spPr bwMode="gray">
          <a:xfrm>
            <a:off x="3826684" y="1663445"/>
            <a:ext cx="1572720" cy="137887"/>
          </a:xfrm>
          <a:custGeom>
            <a:avLst/>
            <a:gdLst/>
            <a:ahLst/>
            <a:cxnLst>
              <a:cxn ang="0">
                <a:pos x="0" y="109"/>
              </a:cxn>
              <a:cxn ang="0">
                <a:pos x="889" y="109"/>
              </a:cxn>
              <a:cxn ang="0">
                <a:pos x="986" y="0"/>
              </a:cxn>
              <a:cxn ang="0">
                <a:pos x="308" y="0"/>
              </a:cxn>
              <a:cxn ang="0">
                <a:pos x="0" y="109"/>
              </a:cxn>
            </a:cxnLst>
            <a:rect l="0" t="0" r="r" b="b"/>
            <a:pathLst>
              <a:path w="987" h="110">
                <a:moveTo>
                  <a:pt x="0" y="109"/>
                </a:moveTo>
                <a:lnTo>
                  <a:pt x="889" y="109"/>
                </a:lnTo>
                <a:lnTo>
                  <a:pt x="986" y="0"/>
                </a:lnTo>
                <a:lnTo>
                  <a:pt x="308" y="0"/>
                </a:lnTo>
                <a:lnTo>
                  <a:pt x="0" y="109"/>
                </a:lnTo>
              </a:path>
            </a:pathLst>
          </a:custGeom>
          <a:gradFill rotWithShape="0">
            <a:gsLst>
              <a:gs pos="0">
                <a:srgbClr val="C247FF"/>
              </a:gs>
              <a:gs pos="100000">
                <a:srgbClr val="C247FF">
                  <a:gamma/>
                  <a:shade val="50980"/>
                  <a:invGamma/>
                </a:srgbClr>
              </a:gs>
            </a:gsLst>
            <a:lin ang="2700000" scaled="1"/>
          </a:gradFill>
          <a:ln w="12700" cap="rnd" cmpd="sng">
            <a:noFill/>
            <a:prstDash val="solid"/>
            <a:round/>
            <a:headEnd/>
            <a:tailEnd/>
          </a:ln>
          <a:effectLst/>
        </p:spPr>
        <p:txBody>
          <a:bodyPr/>
          <a:lstStyle/>
          <a:p>
            <a:endParaRPr lang="fa-IR"/>
          </a:p>
        </p:txBody>
      </p:sp>
      <p:sp>
        <p:nvSpPr>
          <p:cNvPr id="181263" name="Freeform 15"/>
          <p:cNvSpPr>
            <a:spLocks/>
          </p:cNvSpPr>
          <p:nvPr/>
        </p:nvSpPr>
        <p:spPr bwMode="gray">
          <a:xfrm>
            <a:off x="3207909" y="1799783"/>
            <a:ext cx="2655576" cy="782392"/>
          </a:xfrm>
          <a:custGeom>
            <a:avLst/>
            <a:gdLst/>
            <a:ahLst/>
            <a:cxnLst>
              <a:cxn ang="0">
                <a:pos x="0" y="628"/>
              </a:cxn>
              <a:cxn ang="0">
                <a:pos x="1668" y="628"/>
              </a:cxn>
              <a:cxn ang="0">
                <a:pos x="1281" y="0"/>
              </a:cxn>
              <a:cxn ang="0">
                <a:pos x="388" y="0"/>
              </a:cxn>
              <a:cxn ang="0">
                <a:pos x="0" y="628"/>
              </a:cxn>
            </a:cxnLst>
            <a:rect l="0" t="0" r="r" b="b"/>
            <a:pathLst>
              <a:path w="1669" h="629">
                <a:moveTo>
                  <a:pt x="0" y="628"/>
                </a:moveTo>
                <a:lnTo>
                  <a:pt x="1668" y="628"/>
                </a:lnTo>
                <a:lnTo>
                  <a:pt x="1281" y="0"/>
                </a:lnTo>
                <a:lnTo>
                  <a:pt x="388" y="0"/>
                </a:lnTo>
                <a:lnTo>
                  <a:pt x="0" y="628"/>
                </a:lnTo>
              </a:path>
            </a:pathLst>
          </a:custGeom>
          <a:gradFill rotWithShape="0">
            <a:gsLst>
              <a:gs pos="0">
                <a:srgbClr val="C247FF">
                  <a:gamma/>
                  <a:tint val="50196"/>
                  <a:invGamma/>
                </a:srgbClr>
              </a:gs>
              <a:gs pos="100000">
                <a:srgbClr val="C247FF"/>
              </a:gs>
            </a:gsLst>
            <a:lin ang="2700000" scaled="1"/>
          </a:gradFill>
          <a:ln w="12700" cap="rnd" cmpd="sng">
            <a:noFill/>
            <a:prstDash val="solid"/>
            <a:round/>
            <a:headEnd/>
            <a:tailEnd/>
          </a:ln>
          <a:effectLst/>
        </p:spPr>
        <p:txBody>
          <a:bodyPr/>
          <a:lstStyle/>
          <a:p>
            <a:endParaRPr lang="fa-IR"/>
          </a:p>
        </p:txBody>
      </p:sp>
      <p:sp>
        <p:nvSpPr>
          <p:cNvPr id="181264" name="Freeform 16"/>
          <p:cNvSpPr>
            <a:spLocks/>
          </p:cNvSpPr>
          <p:nvPr/>
        </p:nvSpPr>
        <p:spPr bwMode="gray">
          <a:xfrm>
            <a:off x="4528756" y="902743"/>
            <a:ext cx="759587" cy="777745"/>
          </a:xfrm>
          <a:custGeom>
            <a:avLst/>
            <a:gdLst/>
            <a:ahLst/>
            <a:cxnLst>
              <a:cxn ang="0">
                <a:pos x="387" y="624"/>
              </a:cxn>
              <a:cxn ang="0">
                <a:pos x="476" y="527"/>
              </a:cxn>
              <a:cxn ang="0">
                <a:pos x="0" y="0"/>
              </a:cxn>
              <a:cxn ang="0">
                <a:pos x="387" y="624"/>
              </a:cxn>
            </a:cxnLst>
            <a:rect l="0" t="0" r="r" b="b"/>
            <a:pathLst>
              <a:path w="477" h="625">
                <a:moveTo>
                  <a:pt x="387" y="624"/>
                </a:moveTo>
                <a:lnTo>
                  <a:pt x="476" y="527"/>
                </a:lnTo>
                <a:lnTo>
                  <a:pt x="0" y="0"/>
                </a:lnTo>
                <a:lnTo>
                  <a:pt x="387" y="624"/>
                </a:lnTo>
              </a:path>
            </a:pathLst>
          </a:custGeom>
          <a:gradFill rotWithShape="0">
            <a:gsLst>
              <a:gs pos="0">
                <a:srgbClr val="0066FF">
                  <a:gamma/>
                  <a:shade val="79216"/>
                  <a:invGamma/>
                </a:srgbClr>
              </a:gs>
              <a:gs pos="100000">
                <a:srgbClr val="0066FF"/>
              </a:gs>
            </a:gsLst>
            <a:lin ang="2700000" scaled="1"/>
          </a:gradFill>
          <a:ln w="12700" cap="rnd" cmpd="sng">
            <a:noFill/>
            <a:prstDash val="solid"/>
            <a:round/>
            <a:headEnd/>
            <a:tailEnd/>
          </a:ln>
          <a:effectLst/>
        </p:spPr>
        <p:txBody>
          <a:bodyPr/>
          <a:lstStyle/>
          <a:p>
            <a:endParaRPr lang="fa-IR"/>
          </a:p>
        </p:txBody>
      </p:sp>
      <p:sp>
        <p:nvSpPr>
          <p:cNvPr id="181265" name="Freeform 17"/>
          <p:cNvSpPr>
            <a:spLocks/>
          </p:cNvSpPr>
          <p:nvPr/>
        </p:nvSpPr>
        <p:spPr bwMode="gray">
          <a:xfrm>
            <a:off x="3913947" y="902743"/>
            <a:ext cx="1231600" cy="777745"/>
          </a:xfrm>
          <a:custGeom>
            <a:avLst/>
            <a:gdLst/>
            <a:ahLst/>
            <a:cxnLst>
              <a:cxn ang="0">
                <a:pos x="0" y="624"/>
              </a:cxn>
              <a:cxn ang="0">
                <a:pos x="772" y="624"/>
              </a:cxn>
              <a:cxn ang="0">
                <a:pos x="387" y="0"/>
              </a:cxn>
              <a:cxn ang="0">
                <a:pos x="0" y="624"/>
              </a:cxn>
            </a:cxnLst>
            <a:rect l="0" t="0" r="r" b="b"/>
            <a:pathLst>
              <a:path w="773" h="625">
                <a:moveTo>
                  <a:pt x="0" y="624"/>
                </a:moveTo>
                <a:lnTo>
                  <a:pt x="772" y="624"/>
                </a:lnTo>
                <a:lnTo>
                  <a:pt x="387" y="0"/>
                </a:lnTo>
                <a:lnTo>
                  <a:pt x="0" y="624"/>
                </a:lnTo>
              </a:path>
            </a:pathLst>
          </a:custGeom>
          <a:gradFill rotWithShape="0">
            <a:gsLst>
              <a:gs pos="0">
                <a:srgbClr val="0066FF">
                  <a:gamma/>
                  <a:tint val="38039"/>
                  <a:invGamma/>
                </a:srgbClr>
              </a:gs>
              <a:gs pos="100000">
                <a:srgbClr val="0066FF"/>
              </a:gs>
            </a:gsLst>
            <a:lin ang="2700000" scaled="1"/>
          </a:gradFill>
          <a:ln w="12700" cap="rnd" cmpd="sng">
            <a:noFill/>
            <a:prstDash val="solid"/>
            <a:round/>
            <a:headEnd/>
            <a:tailEnd/>
          </a:ln>
          <a:effectLst/>
        </p:spPr>
        <p:txBody>
          <a:bodyPr/>
          <a:lstStyle/>
          <a:p>
            <a:endParaRPr lang="fa-IR"/>
          </a:p>
        </p:txBody>
      </p:sp>
      <p:sp>
        <p:nvSpPr>
          <p:cNvPr id="181282" name="Text Box 34"/>
          <p:cNvSpPr txBox="1">
            <a:spLocks noChangeArrowheads="1"/>
          </p:cNvSpPr>
          <p:nvPr/>
        </p:nvSpPr>
        <p:spPr bwMode="gray">
          <a:xfrm>
            <a:off x="4748612" y="1316404"/>
            <a:ext cx="184731" cy="307777"/>
          </a:xfrm>
          <a:prstGeom prst="rect">
            <a:avLst/>
          </a:prstGeom>
          <a:noFill/>
          <a:ln w="9525" algn="ctr">
            <a:noFill/>
            <a:miter lim="800000"/>
            <a:headEnd/>
            <a:tailEnd/>
          </a:ln>
          <a:effectLst/>
        </p:spPr>
        <p:txBody>
          <a:bodyPr wrap="none">
            <a:spAutoFit/>
          </a:bodyPr>
          <a:lstStyle/>
          <a:p>
            <a:endParaRPr lang="en-US" sz="1400" dirty="0">
              <a:solidFill>
                <a:srgbClr val="FFFFFF"/>
              </a:solidFill>
              <a:effectLst>
                <a:outerShdw blurRad="38100" dist="38100" dir="2700000" algn="tl">
                  <a:srgbClr val="000000"/>
                </a:outerShdw>
              </a:effectLst>
            </a:endParaRPr>
          </a:p>
        </p:txBody>
      </p:sp>
      <p:sp>
        <p:nvSpPr>
          <p:cNvPr id="181283" name="Text Box 35"/>
          <p:cNvSpPr txBox="1">
            <a:spLocks noChangeArrowheads="1"/>
          </p:cNvSpPr>
          <p:nvPr/>
        </p:nvSpPr>
        <p:spPr bwMode="gray">
          <a:xfrm>
            <a:off x="4089102" y="1902875"/>
            <a:ext cx="992579" cy="646331"/>
          </a:xfrm>
          <a:prstGeom prst="rect">
            <a:avLst/>
          </a:prstGeom>
          <a:noFill/>
          <a:ln w="9525" algn="ctr">
            <a:noFill/>
            <a:miter lim="800000"/>
            <a:headEnd/>
            <a:tailEnd/>
          </a:ln>
          <a:effectLst/>
        </p:spPr>
        <p:txBody>
          <a:bodyPr wrap="none">
            <a:spAutoFit/>
          </a:bodyPr>
          <a:lstStyle/>
          <a:p>
            <a:r>
              <a:rPr lang="fa-IR" sz="3600" dirty="0" smtClean="0">
                <a:solidFill>
                  <a:srgbClr val="002060"/>
                </a:solidFill>
                <a:cs typeface="B Titr" pitchFamily="2" charset="-78"/>
                <a:hlinkClick r:id="rId2" action="ppaction://hlinksldjump"/>
              </a:rPr>
              <a:t>صیغه</a:t>
            </a:r>
            <a:endParaRPr lang="en-US" sz="3600" dirty="0">
              <a:solidFill>
                <a:srgbClr val="002060"/>
              </a:solidFill>
              <a:cs typeface="B Titr" pitchFamily="2" charset="-78"/>
            </a:endParaRPr>
          </a:p>
        </p:txBody>
      </p:sp>
      <p:sp>
        <p:nvSpPr>
          <p:cNvPr id="181284" name="Text Box 36"/>
          <p:cNvSpPr txBox="1">
            <a:spLocks noChangeArrowheads="1"/>
          </p:cNvSpPr>
          <p:nvPr/>
        </p:nvSpPr>
        <p:spPr bwMode="gray">
          <a:xfrm>
            <a:off x="3504158" y="2793718"/>
            <a:ext cx="2220480" cy="584775"/>
          </a:xfrm>
          <a:prstGeom prst="rect">
            <a:avLst/>
          </a:prstGeom>
          <a:noFill/>
          <a:ln w="9525" algn="ctr">
            <a:noFill/>
            <a:miter lim="800000"/>
            <a:headEnd/>
            <a:tailEnd/>
          </a:ln>
          <a:effectLst/>
        </p:spPr>
        <p:txBody>
          <a:bodyPr wrap="none">
            <a:spAutoFit/>
          </a:bodyPr>
          <a:lstStyle/>
          <a:p>
            <a:r>
              <a:rPr lang="fa-IR" sz="3200" dirty="0" smtClean="0">
                <a:solidFill>
                  <a:srgbClr val="002060"/>
                </a:solidFill>
                <a:cs typeface="B Titr" pitchFamily="2" charset="-78"/>
                <a:hlinkClick r:id="rId3" action="ppaction://hlinksldjump"/>
              </a:rPr>
              <a:t>فرق امر و نهی</a:t>
            </a:r>
            <a:endParaRPr lang="en-US" sz="3200" dirty="0">
              <a:solidFill>
                <a:srgbClr val="002060"/>
              </a:solidFill>
              <a:cs typeface="B Titr" pitchFamily="2" charset="-78"/>
            </a:endParaRPr>
          </a:p>
        </p:txBody>
      </p:sp>
      <p:sp>
        <p:nvSpPr>
          <p:cNvPr id="181285" name="Text Box 37"/>
          <p:cNvSpPr txBox="1">
            <a:spLocks noChangeArrowheads="1"/>
          </p:cNvSpPr>
          <p:nvPr/>
        </p:nvSpPr>
        <p:spPr bwMode="gray">
          <a:xfrm>
            <a:off x="2411468" y="3686111"/>
            <a:ext cx="4241866" cy="646331"/>
          </a:xfrm>
          <a:prstGeom prst="rect">
            <a:avLst/>
          </a:prstGeom>
          <a:noFill/>
          <a:ln w="9525" algn="ctr">
            <a:noFill/>
            <a:miter lim="800000"/>
            <a:headEnd/>
            <a:tailEnd/>
          </a:ln>
          <a:effectLst/>
        </p:spPr>
        <p:txBody>
          <a:bodyPr wrap="none">
            <a:spAutoFit/>
          </a:bodyPr>
          <a:lstStyle/>
          <a:p>
            <a:r>
              <a:rPr lang="fa-IR" sz="3600" dirty="0" smtClean="0">
                <a:solidFill>
                  <a:srgbClr val="002060"/>
                </a:solidFill>
                <a:cs typeface="B Titr" pitchFamily="2" charset="-78"/>
                <a:hlinkClick r:id="rId4" action="ppaction://hlinksldjump"/>
              </a:rPr>
              <a:t>ظهور صیغه نهی در تحریم</a:t>
            </a:r>
            <a:endParaRPr lang="en-US" sz="3600" dirty="0">
              <a:solidFill>
                <a:srgbClr val="002060"/>
              </a:solidFill>
              <a:cs typeface="B Titr" pitchFamily="2" charset="-78"/>
            </a:endParaRPr>
          </a:p>
        </p:txBody>
      </p:sp>
      <p:sp>
        <p:nvSpPr>
          <p:cNvPr id="181286" name="Text Box 38"/>
          <p:cNvSpPr txBox="1">
            <a:spLocks noChangeArrowheads="1"/>
          </p:cNvSpPr>
          <p:nvPr/>
        </p:nvSpPr>
        <p:spPr bwMode="gray">
          <a:xfrm>
            <a:off x="2000232" y="4578502"/>
            <a:ext cx="5211683" cy="646331"/>
          </a:xfrm>
          <a:prstGeom prst="rect">
            <a:avLst/>
          </a:prstGeom>
          <a:noFill/>
          <a:ln w="9525" algn="ctr">
            <a:noFill/>
            <a:miter lim="800000"/>
            <a:headEnd/>
            <a:tailEnd/>
          </a:ln>
          <a:effectLst/>
        </p:spPr>
        <p:txBody>
          <a:bodyPr wrap="none">
            <a:spAutoFit/>
          </a:bodyPr>
          <a:lstStyle/>
          <a:p>
            <a:r>
              <a:rPr lang="fa-IR" sz="3600" dirty="0" smtClean="0">
                <a:solidFill>
                  <a:srgbClr val="002060"/>
                </a:solidFill>
                <a:cs typeface="B Titr" pitchFamily="2" charset="-78"/>
                <a:hlinkClick r:id="rId5" action="ppaction://hlinksldjump"/>
              </a:rPr>
              <a:t>عدم دلالت نهی بر مره و تکرار</a:t>
            </a:r>
            <a:endParaRPr lang="en-US" sz="3600" dirty="0">
              <a:solidFill>
                <a:srgbClr val="002060"/>
              </a:solidFill>
              <a:cs typeface="B Titr" pitchFamily="2" charset="-78"/>
            </a:endParaRPr>
          </a:p>
        </p:txBody>
      </p:sp>
      <p:sp>
        <p:nvSpPr>
          <p:cNvPr id="39" name="Text Box 35"/>
          <p:cNvSpPr txBox="1">
            <a:spLocks noChangeArrowheads="1"/>
          </p:cNvSpPr>
          <p:nvPr/>
        </p:nvSpPr>
        <p:spPr bwMode="gray">
          <a:xfrm>
            <a:off x="4201676" y="1188495"/>
            <a:ext cx="675185" cy="461665"/>
          </a:xfrm>
          <a:prstGeom prst="rect">
            <a:avLst/>
          </a:prstGeom>
          <a:noFill/>
          <a:ln w="9525" algn="ctr">
            <a:noFill/>
            <a:miter lim="800000"/>
            <a:headEnd/>
            <a:tailEnd/>
          </a:ln>
          <a:effectLst/>
        </p:spPr>
        <p:txBody>
          <a:bodyPr wrap="none">
            <a:spAutoFit/>
          </a:bodyPr>
          <a:lstStyle/>
          <a:p>
            <a:r>
              <a:rPr lang="fa-IR" sz="2400" b="1" dirty="0" smtClean="0">
                <a:solidFill>
                  <a:srgbClr val="002060"/>
                </a:solidFill>
                <a:effectLst>
                  <a:outerShdw blurRad="38100" dist="38100" dir="2700000" algn="tl">
                    <a:srgbClr val="000000"/>
                  </a:outerShdw>
                </a:effectLst>
                <a:cs typeface="B Titr" pitchFamily="2" charset="-78"/>
                <a:hlinkClick r:id="rId6" action="ppaction://hlinksldjump"/>
              </a:rPr>
              <a:t>ماده</a:t>
            </a:r>
            <a:endParaRPr lang="en-US" sz="2400" b="1" dirty="0">
              <a:solidFill>
                <a:srgbClr val="002060"/>
              </a:solidFill>
              <a:effectLst>
                <a:outerShdw blurRad="38100" dist="38100" dir="2700000" algn="tl">
                  <a:srgbClr val="000000"/>
                </a:outerShdw>
              </a:effectLst>
              <a:cs typeface="B Titr" pitchFamily="2" charset="-78"/>
            </a:endParaRPr>
          </a:p>
        </p:txBody>
      </p:sp>
      <p:sp>
        <p:nvSpPr>
          <p:cNvPr id="23" name="Action Button: Return 22">
            <a:hlinkClick r:id="rId7" action="ppaction://hlinksldjump" highlightClick="1"/>
          </p:cNvPr>
          <p:cNvSpPr/>
          <p:nvPr/>
        </p:nvSpPr>
        <p:spPr bwMode="auto">
          <a:xfrm>
            <a:off x="3428992" y="1142985"/>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181281"/>
                                        </p:tgtEl>
                                        <p:attrNameLst>
                                          <p:attrName>style.visibility</p:attrName>
                                        </p:attrNameLst>
                                      </p:cBhvr>
                                      <p:to>
                                        <p:strVal val="visible"/>
                                      </p:to>
                                    </p:set>
                                    <p:anim from="(-#ppt_w/2)" to="(#ppt_x)" calcmode="lin" valueType="num">
                                      <p:cBhvr>
                                        <p:cTn id="7" dur="600" fill="hold">
                                          <p:stCondLst>
                                            <p:cond delay="0"/>
                                          </p:stCondLst>
                                        </p:cTn>
                                        <p:tgtEl>
                                          <p:spTgt spid="181281"/>
                                        </p:tgtEl>
                                        <p:attrNameLst>
                                          <p:attrName>ppt_x</p:attrName>
                                        </p:attrNameLst>
                                      </p:cBhvr>
                                    </p:anim>
                                    <p:anim from="0" to="-1.0" calcmode="lin" valueType="num">
                                      <p:cBhvr>
                                        <p:cTn id="8" dur="200" decel="50000" autoRev="1" fill="hold">
                                          <p:stCondLst>
                                            <p:cond delay="600"/>
                                          </p:stCondLst>
                                        </p:cTn>
                                        <p:tgtEl>
                                          <p:spTgt spid="181281"/>
                                        </p:tgtEl>
                                        <p:attrNameLst>
                                          <p:attrName>xshear</p:attrName>
                                        </p:attrNameLst>
                                      </p:cBhvr>
                                    </p:anim>
                                    <p:animScale>
                                      <p:cBhvr>
                                        <p:cTn id="9" dur="200" decel="100000" autoRev="1" fill="hold">
                                          <p:stCondLst>
                                            <p:cond delay="600"/>
                                          </p:stCondLst>
                                        </p:cTn>
                                        <p:tgtEl>
                                          <p:spTgt spid="181281"/>
                                        </p:tgtEl>
                                      </p:cBhvr>
                                      <p:from x="100000" y="100000"/>
                                      <p:to x="80000" y="100000"/>
                                    </p:animScale>
                                    <p:anim by="(#ppt_h/3+#ppt_w*0.1)" calcmode="lin" valueType="num">
                                      <p:cBhvr additive="sum">
                                        <p:cTn id="10" dur="200" decel="100000" autoRev="1" fill="hold">
                                          <p:stCondLst>
                                            <p:cond delay="600"/>
                                          </p:stCondLst>
                                        </p:cTn>
                                        <p:tgtEl>
                                          <p:spTgt spid="181281"/>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181252"/>
                                        </p:tgtEl>
                                        <p:attrNameLst>
                                          <p:attrName>style.visibility</p:attrName>
                                        </p:attrNameLst>
                                      </p:cBhvr>
                                      <p:to>
                                        <p:strVal val="visible"/>
                                      </p:to>
                                    </p:set>
                                    <p:anim from="(-#ppt_w/2)" to="(#ppt_x)" calcmode="lin" valueType="num">
                                      <p:cBhvr>
                                        <p:cTn id="13" dur="600" fill="hold">
                                          <p:stCondLst>
                                            <p:cond delay="0"/>
                                          </p:stCondLst>
                                        </p:cTn>
                                        <p:tgtEl>
                                          <p:spTgt spid="181252"/>
                                        </p:tgtEl>
                                        <p:attrNameLst>
                                          <p:attrName>ppt_x</p:attrName>
                                        </p:attrNameLst>
                                      </p:cBhvr>
                                    </p:anim>
                                    <p:anim from="0" to="-1.0" calcmode="lin" valueType="num">
                                      <p:cBhvr>
                                        <p:cTn id="14" dur="200" decel="50000" autoRev="1" fill="hold">
                                          <p:stCondLst>
                                            <p:cond delay="600"/>
                                          </p:stCondLst>
                                        </p:cTn>
                                        <p:tgtEl>
                                          <p:spTgt spid="181252"/>
                                        </p:tgtEl>
                                        <p:attrNameLst>
                                          <p:attrName>xshear</p:attrName>
                                        </p:attrNameLst>
                                      </p:cBhvr>
                                    </p:anim>
                                    <p:animScale>
                                      <p:cBhvr>
                                        <p:cTn id="15" dur="200" decel="100000" autoRev="1" fill="hold">
                                          <p:stCondLst>
                                            <p:cond delay="600"/>
                                          </p:stCondLst>
                                        </p:cTn>
                                        <p:tgtEl>
                                          <p:spTgt spid="181252"/>
                                        </p:tgtEl>
                                      </p:cBhvr>
                                      <p:from x="100000" y="100000"/>
                                      <p:to x="80000" y="100000"/>
                                    </p:animScale>
                                    <p:anim by="(#ppt_h/3+#ppt_w*0.1)" calcmode="lin" valueType="num">
                                      <p:cBhvr additive="sum">
                                        <p:cTn id="16" dur="200" decel="100000" autoRev="1" fill="hold">
                                          <p:stCondLst>
                                            <p:cond delay="600"/>
                                          </p:stCondLst>
                                        </p:cTn>
                                        <p:tgtEl>
                                          <p:spTgt spid="181252"/>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181253"/>
                                        </p:tgtEl>
                                        <p:attrNameLst>
                                          <p:attrName>style.visibility</p:attrName>
                                        </p:attrNameLst>
                                      </p:cBhvr>
                                      <p:to>
                                        <p:strVal val="visible"/>
                                      </p:to>
                                    </p:set>
                                    <p:anim from="(-#ppt_w/2)" to="(#ppt_x)" calcmode="lin" valueType="num">
                                      <p:cBhvr>
                                        <p:cTn id="19" dur="600" fill="hold">
                                          <p:stCondLst>
                                            <p:cond delay="0"/>
                                          </p:stCondLst>
                                        </p:cTn>
                                        <p:tgtEl>
                                          <p:spTgt spid="181253"/>
                                        </p:tgtEl>
                                        <p:attrNameLst>
                                          <p:attrName>ppt_x</p:attrName>
                                        </p:attrNameLst>
                                      </p:cBhvr>
                                    </p:anim>
                                    <p:anim from="0" to="-1.0" calcmode="lin" valueType="num">
                                      <p:cBhvr>
                                        <p:cTn id="20" dur="200" decel="50000" autoRev="1" fill="hold">
                                          <p:stCondLst>
                                            <p:cond delay="600"/>
                                          </p:stCondLst>
                                        </p:cTn>
                                        <p:tgtEl>
                                          <p:spTgt spid="181253"/>
                                        </p:tgtEl>
                                        <p:attrNameLst>
                                          <p:attrName>xshear</p:attrName>
                                        </p:attrNameLst>
                                      </p:cBhvr>
                                    </p:anim>
                                    <p:animScale>
                                      <p:cBhvr>
                                        <p:cTn id="21" dur="200" decel="100000" autoRev="1" fill="hold">
                                          <p:stCondLst>
                                            <p:cond delay="600"/>
                                          </p:stCondLst>
                                        </p:cTn>
                                        <p:tgtEl>
                                          <p:spTgt spid="181253"/>
                                        </p:tgtEl>
                                      </p:cBhvr>
                                      <p:from x="100000" y="100000"/>
                                      <p:to x="80000" y="100000"/>
                                    </p:animScale>
                                    <p:anim by="(#ppt_h/3+#ppt_w*0.1)" calcmode="lin" valueType="num">
                                      <p:cBhvr additive="sum">
                                        <p:cTn id="22" dur="200" decel="100000" autoRev="1" fill="hold">
                                          <p:stCondLst>
                                            <p:cond delay="600"/>
                                          </p:stCondLst>
                                        </p:cTn>
                                        <p:tgtEl>
                                          <p:spTgt spid="181253"/>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181254"/>
                                        </p:tgtEl>
                                        <p:attrNameLst>
                                          <p:attrName>style.visibility</p:attrName>
                                        </p:attrNameLst>
                                      </p:cBhvr>
                                      <p:to>
                                        <p:strVal val="visible"/>
                                      </p:to>
                                    </p:set>
                                    <p:anim from="(-#ppt_w/2)" to="(#ppt_x)" calcmode="lin" valueType="num">
                                      <p:cBhvr>
                                        <p:cTn id="25" dur="600" fill="hold">
                                          <p:stCondLst>
                                            <p:cond delay="0"/>
                                          </p:stCondLst>
                                        </p:cTn>
                                        <p:tgtEl>
                                          <p:spTgt spid="181254"/>
                                        </p:tgtEl>
                                        <p:attrNameLst>
                                          <p:attrName>ppt_x</p:attrName>
                                        </p:attrNameLst>
                                      </p:cBhvr>
                                    </p:anim>
                                    <p:anim from="0" to="-1.0" calcmode="lin" valueType="num">
                                      <p:cBhvr>
                                        <p:cTn id="26" dur="200" decel="50000" autoRev="1" fill="hold">
                                          <p:stCondLst>
                                            <p:cond delay="600"/>
                                          </p:stCondLst>
                                        </p:cTn>
                                        <p:tgtEl>
                                          <p:spTgt spid="181254"/>
                                        </p:tgtEl>
                                        <p:attrNameLst>
                                          <p:attrName>xshear</p:attrName>
                                        </p:attrNameLst>
                                      </p:cBhvr>
                                    </p:anim>
                                    <p:animScale>
                                      <p:cBhvr>
                                        <p:cTn id="27" dur="200" decel="100000" autoRev="1" fill="hold">
                                          <p:stCondLst>
                                            <p:cond delay="600"/>
                                          </p:stCondLst>
                                        </p:cTn>
                                        <p:tgtEl>
                                          <p:spTgt spid="181254"/>
                                        </p:tgtEl>
                                      </p:cBhvr>
                                      <p:from x="100000" y="100000"/>
                                      <p:to x="80000" y="100000"/>
                                    </p:animScale>
                                    <p:anim by="(#ppt_h/3+#ppt_w*0.1)" calcmode="lin" valueType="num">
                                      <p:cBhvr additive="sum">
                                        <p:cTn id="28" dur="200" decel="100000" autoRev="1" fill="hold">
                                          <p:stCondLst>
                                            <p:cond delay="600"/>
                                          </p:stCondLst>
                                        </p:cTn>
                                        <p:tgtEl>
                                          <p:spTgt spid="181254"/>
                                        </p:tgtEl>
                                        <p:attrNameLst>
                                          <p:attrName>ppt_x</p:attrName>
                                        </p:attrNameLst>
                                      </p:cBhvr>
                                    </p:anim>
                                  </p:childTnLst>
                                </p:cTn>
                              </p:par>
                              <p:par>
                                <p:cTn id="29" presetID="34" presetClass="entr" presetSubtype="0" fill="hold" grpId="0" nodeType="withEffect">
                                  <p:stCondLst>
                                    <p:cond delay="0"/>
                                  </p:stCondLst>
                                  <p:childTnLst>
                                    <p:set>
                                      <p:cBhvr>
                                        <p:cTn id="30" dur="1" fill="hold">
                                          <p:stCondLst>
                                            <p:cond delay="0"/>
                                          </p:stCondLst>
                                        </p:cTn>
                                        <p:tgtEl>
                                          <p:spTgt spid="181255"/>
                                        </p:tgtEl>
                                        <p:attrNameLst>
                                          <p:attrName>style.visibility</p:attrName>
                                        </p:attrNameLst>
                                      </p:cBhvr>
                                      <p:to>
                                        <p:strVal val="visible"/>
                                      </p:to>
                                    </p:set>
                                    <p:anim from="(-#ppt_w/2)" to="(#ppt_x)" calcmode="lin" valueType="num">
                                      <p:cBhvr>
                                        <p:cTn id="31" dur="600" fill="hold">
                                          <p:stCondLst>
                                            <p:cond delay="0"/>
                                          </p:stCondLst>
                                        </p:cTn>
                                        <p:tgtEl>
                                          <p:spTgt spid="181255"/>
                                        </p:tgtEl>
                                        <p:attrNameLst>
                                          <p:attrName>ppt_x</p:attrName>
                                        </p:attrNameLst>
                                      </p:cBhvr>
                                    </p:anim>
                                    <p:anim from="0" to="-1.0" calcmode="lin" valueType="num">
                                      <p:cBhvr>
                                        <p:cTn id="32" dur="200" decel="50000" autoRev="1" fill="hold">
                                          <p:stCondLst>
                                            <p:cond delay="600"/>
                                          </p:stCondLst>
                                        </p:cTn>
                                        <p:tgtEl>
                                          <p:spTgt spid="181255"/>
                                        </p:tgtEl>
                                        <p:attrNameLst>
                                          <p:attrName>xshear</p:attrName>
                                        </p:attrNameLst>
                                      </p:cBhvr>
                                    </p:anim>
                                    <p:animScale>
                                      <p:cBhvr>
                                        <p:cTn id="33" dur="200" decel="100000" autoRev="1" fill="hold">
                                          <p:stCondLst>
                                            <p:cond delay="600"/>
                                          </p:stCondLst>
                                        </p:cTn>
                                        <p:tgtEl>
                                          <p:spTgt spid="181255"/>
                                        </p:tgtEl>
                                      </p:cBhvr>
                                      <p:from x="100000" y="100000"/>
                                      <p:to x="80000" y="100000"/>
                                    </p:animScale>
                                    <p:anim by="(#ppt_h/3+#ppt_w*0.1)" calcmode="lin" valueType="num">
                                      <p:cBhvr additive="sum">
                                        <p:cTn id="34" dur="200" decel="100000" autoRev="1" fill="hold">
                                          <p:stCondLst>
                                            <p:cond delay="600"/>
                                          </p:stCondLst>
                                        </p:cTn>
                                        <p:tgtEl>
                                          <p:spTgt spid="181255"/>
                                        </p:tgtEl>
                                        <p:attrNameLst>
                                          <p:attrName>ppt_x</p:attrName>
                                        </p:attrNameLst>
                                      </p:cBhvr>
                                    </p:anim>
                                  </p:childTnLst>
                                </p:cTn>
                              </p:par>
                              <p:par>
                                <p:cTn id="35" presetID="34" presetClass="entr" presetSubtype="0" fill="hold" grpId="0" nodeType="withEffect">
                                  <p:stCondLst>
                                    <p:cond delay="0"/>
                                  </p:stCondLst>
                                  <p:childTnLst>
                                    <p:set>
                                      <p:cBhvr>
                                        <p:cTn id="36" dur="1" fill="hold">
                                          <p:stCondLst>
                                            <p:cond delay="0"/>
                                          </p:stCondLst>
                                        </p:cTn>
                                        <p:tgtEl>
                                          <p:spTgt spid="181256"/>
                                        </p:tgtEl>
                                        <p:attrNameLst>
                                          <p:attrName>style.visibility</p:attrName>
                                        </p:attrNameLst>
                                      </p:cBhvr>
                                      <p:to>
                                        <p:strVal val="visible"/>
                                      </p:to>
                                    </p:set>
                                    <p:anim from="(-#ppt_w/2)" to="(#ppt_x)" calcmode="lin" valueType="num">
                                      <p:cBhvr>
                                        <p:cTn id="37" dur="600" fill="hold">
                                          <p:stCondLst>
                                            <p:cond delay="0"/>
                                          </p:stCondLst>
                                        </p:cTn>
                                        <p:tgtEl>
                                          <p:spTgt spid="181256"/>
                                        </p:tgtEl>
                                        <p:attrNameLst>
                                          <p:attrName>ppt_x</p:attrName>
                                        </p:attrNameLst>
                                      </p:cBhvr>
                                    </p:anim>
                                    <p:anim from="0" to="-1.0" calcmode="lin" valueType="num">
                                      <p:cBhvr>
                                        <p:cTn id="38" dur="200" decel="50000" autoRev="1" fill="hold">
                                          <p:stCondLst>
                                            <p:cond delay="600"/>
                                          </p:stCondLst>
                                        </p:cTn>
                                        <p:tgtEl>
                                          <p:spTgt spid="181256"/>
                                        </p:tgtEl>
                                        <p:attrNameLst>
                                          <p:attrName>xshear</p:attrName>
                                        </p:attrNameLst>
                                      </p:cBhvr>
                                    </p:anim>
                                    <p:animScale>
                                      <p:cBhvr>
                                        <p:cTn id="39" dur="200" decel="100000" autoRev="1" fill="hold">
                                          <p:stCondLst>
                                            <p:cond delay="600"/>
                                          </p:stCondLst>
                                        </p:cTn>
                                        <p:tgtEl>
                                          <p:spTgt spid="181256"/>
                                        </p:tgtEl>
                                      </p:cBhvr>
                                      <p:from x="100000" y="100000"/>
                                      <p:to x="80000" y="100000"/>
                                    </p:animScale>
                                    <p:anim by="(#ppt_h/3+#ppt_w*0.1)" calcmode="lin" valueType="num">
                                      <p:cBhvr additive="sum">
                                        <p:cTn id="40" dur="200" decel="100000" autoRev="1" fill="hold">
                                          <p:stCondLst>
                                            <p:cond delay="600"/>
                                          </p:stCondLst>
                                        </p:cTn>
                                        <p:tgtEl>
                                          <p:spTgt spid="181256"/>
                                        </p:tgtEl>
                                        <p:attrNameLst>
                                          <p:attrName>ppt_x</p:attrName>
                                        </p:attrNameLst>
                                      </p:cBhvr>
                                    </p:anim>
                                  </p:childTnLst>
                                </p:cTn>
                              </p:par>
                              <p:par>
                                <p:cTn id="41" presetID="34" presetClass="entr" presetSubtype="0" fill="hold" grpId="0" nodeType="withEffect">
                                  <p:stCondLst>
                                    <p:cond delay="0"/>
                                  </p:stCondLst>
                                  <p:childTnLst>
                                    <p:set>
                                      <p:cBhvr>
                                        <p:cTn id="42" dur="1" fill="hold">
                                          <p:stCondLst>
                                            <p:cond delay="0"/>
                                          </p:stCondLst>
                                        </p:cTn>
                                        <p:tgtEl>
                                          <p:spTgt spid="181257"/>
                                        </p:tgtEl>
                                        <p:attrNameLst>
                                          <p:attrName>style.visibility</p:attrName>
                                        </p:attrNameLst>
                                      </p:cBhvr>
                                      <p:to>
                                        <p:strVal val="visible"/>
                                      </p:to>
                                    </p:set>
                                    <p:anim from="(-#ppt_w/2)" to="(#ppt_x)" calcmode="lin" valueType="num">
                                      <p:cBhvr>
                                        <p:cTn id="43" dur="600" fill="hold">
                                          <p:stCondLst>
                                            <p:cond delay="0"/>
                                          </p:stCondLst>
                                        </p:cTn>
                                        <p:tgtEl>
                                          <p:spTgt spid="181257"/>
                                        </p:tgtEl>
                                        <p:attrNameLst>
                                          <p:attrName>ppt_x</p:attrName>
                                        </p:attrNameLst>
                                      </p:cBhvr>
                                    </p:anim>
                                    <p:anim from="0" to="-1.0" calcmode="lin" valueType="num">
                                      <p:cBhvr>
                                        <p:cTn id="44" dur="200" decel="50000" autoRev="1" fill="hold">
                                          <p:stCondLst>
                                            <p:cond delay="600"/>
                                          </p:stCondLst>
                                        </p:cTn>
                                        <p:tgtEl>
                                          <p:spTgt spid="181257"/>
                                        </p:tgtEl>
                                        <p:attrNameLst>
                                          <p:attrName>xshear</p:attrName>
                                        </p:attrNameLst>
                                      </p:cBhvr>
                                    </p:anim>
                                    <p:animScale>
                                      <p:cBhvr>
                                        <p:cTn id="45" dur="200" decel="100000" autoRev="1" fill="hold">
                                          <p:stCondLst>
                                            <p:cond delay="600"/>
                                          </p:stCondLst>
                                        </p:cTn>
                                        <p:tgtEl>
                                          <p:spTgt spid="181257"/>
                                        </p:tgtEl>
                                      </p:cBhvr>
                                      <p:from x="100000" y="100000"/>
                                      <p:to x="80000" y="100000"/>
                                    </p:animScale>
                                    <p:anim by="(#ppt_h/3+#ppt_w*0.1)" calcmode="lin" valueType="num">
                                      <p:cBhvr additive="sum">
                                        <p:cTn id="46" dur="200" decel="100000" autoRev="1" fill="hold">
                                          <p:stCondLst>
                                            <p:cond delay="600"/>
                                          </p:stCondLst>
                                        </p:cTn>
                                        <p:tgtEl>
                                          <p:spTgt spid="181257"/>
                                        </p:tgtEl>
                                        <p:attrNameLst>
                                          <p:attrName>ppt_x</p:attrName>
                                        </p:attrNameLst>
                                      </p:cBhvr>
                                    </p:anim>
                                  </p:childTnLst>
                                </p:cTn>
                              </p:par>
                              <p:par>
                                <p:cTn id="47" presetID="34" presetClass="entr" presetSubtype="0" fill="hold" grpId="0" nodeType="withEffect">
                                  <p:stCondLst>
                                    <p:cond delay="0"/>
                                  </p:stCondLst>
                                  <p:childTnLst>
                                    <p:set>
                                      <p:cBhvr>
                                        <p:cTn id="48" dur="1" fill="hold">
                                          <p:stCondLst>
                                            <p:cond delay="0"/>
                                          </p:stCondLst>
                                        </p:cTn>
                                        <p:tgtEl>
                                          <p:spTgt spid="181258"/>
                                        </p:tgtEl>
                                        <p:attrNameLst>
                                          <p:attrName>style.visibility</p:attrName>
                                        </p:attrNameLst>
                                      </p:cBhvr>
                                      <p:to>
                                        <p:strVal val="visible"/>
                                      </p:to>
                                    </p:set>
                                    <p:anim from="(-#ppt_w/2)" to="(#ppt_x)" calcmode="lin" valueType="num">
                                      <p:cBhvr>
                                        <p:cTn id="49" dur="600" fill="hold">
                                          <p:stCondLst>
                                            <p:cond delay="0"/>
                                          </p:stCondLst>
                                        </p:cTn>
                                        <p:tgtEl>
                                          <p:spTgt spid="181258"/>
                                        </p:tgtEl>
                                        <p:attrNameLst>
                                          <p:attrName>ppt_x</p:attrName>
                                        </p:attrNameLst>
                                      </p:cBhvr>
                                    </p:anim>
                                    <p:anim from="0" to="-1.0" calcmode="lin" valueType="num">
                                      <p:cBhvr>
                                        <p:cTn id="50" dur="200" decel="50000" autoRev="1" fill="hold">
                                          <p:stCondLst>
                                            <p:cond delay="600"/>
                                          </p:stCondLst>
                                        </p:cTn>
                                        <p:tgtEl>
                                          <p:spTgt spid="181258"/>
                                        </p:tgtEl>
                                        <p:attrNameLst>
                                          <p:attrName>xshear</p:attrName>
                                        </p:attrNameLst>
                                      </p:cBhvr>
                                    </p:anim>
                                    <p:animScale>
                                      <p:cBhvr>
                                        <p:cTn id="51" dur="200" decel="100000" autoRev="1" fill="hold">
                                          <p:stCondLst>
                                            <p:cond delay="600"/>
                                          </p:stCondLst>
                                        </p:cTn>
                                        <p:tgtEl>
                                          <p:spTgt spid="181258"/>
                                        </p:tgtEl>
                                      </p:cBhvr>
                                      <p:from x="100000" y="100000"/>
                                      <p:to x="80000" y="100000"/>
                                    </p:animScale>
                                    <p:anim by="(#ppt_h/3+#ppt_w*0.1)" calcmode="lin" valueType="num">
                                      <p:cBhvr additive="sum">
                                        <p:cTn id="52" dur="200" decel="100000" autoRev="1" fill="hold">
                                          <p:stCondLst>
                                            <p:cond delay="600"/>
                                          </p:stCondLst>
                                        </p:cTn>
                                        <p:tgtEl>
                                          <p:spTgt spid="181258"/>
                                        </p:tgtEl>
                                        <p:attrNameLst>
                                          <p:attrName>ppt_x</p:attrName>
                                        </p:attrNameLst>
                                      </p:cBhvr>
                                    </p:anim>
                                  </p:childTnLst>
                                </p:cTn>
                              </p:par>
                              <p:par>
                                <p:cTn id="53" presetID="34" presetClass="entr" presetSubtype="0" fill="hold" grpId="0" nodeType="withEffect">
                                  <p:stCondLst>
                                    <p:cond delay="0"/>
                                  </p:stCondLst>
                                  <p:childTnLst>
                                    <p:set>
                                      <p:cBhvr>
                                        <p:cTn id="54" dur="1" fill="hold">
                                          <p:stCondLst>
                                            <p:cond delay="0"/>
                                          </p:stCondLst>
                                        </p:cTn>
                                        <p:tgtEl>
                                          <p:spTgt spid="181259"/>
                                        </p:tgtEl>
                                        <p:attrNameLst>
                                          <p:attrName>style.visibility</p:attrName>
                                        </p:attrNameLst>
                                      </p:cBhvr>
                                      <p:to>
                                        <p:strVal val="visible"/>
                                      </p:to>
                                    </p:set>
                                    <p:anim from="(-#ppt_w/2)" to="(#ppt_x)" calcmode="lin" valueType="num">
                                      <p:cBhvr>
                                        <p:cTn id="55" dur="600" fill="hold">
                                          <p:stCondLst>
                                            <p:cond delay="0"/>
                                          </p:stCondLst>
                                        </p:cTn>
                                        <p:tgtEl>
                                          <p:spTgt spid="181259"/>
                                        </p:tgtEl>
                                        <p:attrNameLst>
                                          <p:attrName>ppt_x</p:attrName>
                                        </p:attrNameLst>
                                      </p:cBhvr>
                                    </p:anim>
                                    <p:anim from="0" to="-1.0" calcmode="lin" valueType="num">
                                      <p:cBhvr>
                                        <p:cTn id="56" dur="200" decel="50000" autoRev="1" fill="hold">
                                          <p:stCondLst>
                                            <p:cond delay="600"/>
                                          </p:stCondLst>
                                        </p:cTn>
                                        <p:tgtEl>
                                          <p:spTgt spid="181259"/>
                                        </p:tgtEl>
                                        <p:attrNameLst>
                                          <p:attrName>xshear</p:attrName>
                                        </p:attrNameLst>
                                      </p:cBhvr>
                                    </p:anim>
                                    <p:animScale>
                                      <p:cBhvr>
                                        <p:cTn id="57" dur="200" decel="100000" autoRev="1" fill="hold">
                                          <p:stCondLst>
                                            <p:cond delay="600"/>
                                          </p:stCondLst>
                                        </p:cTn>
                                        <p:tgtEl>
                                          <p:spTgt spid="181259"/>
                                        </p:tgtEl>
                                      </p:cBhvr>
                                      <p:from x="100000" y="100000"/>
                                      <p:to x="80000" y="100000"/>
                                    </p:animScale>
                                    <p:anim by="(#ppt_h/3+#ppt_w*0.1)" calcmode="lin" valueType="num">
                                      <p:cBhvr additive="sum">
                                        <p:cTn id="58" dur="200" decel="100000" autoRev="1" fill="hold">
                                          <p:stCondLst>
                                            <p:cond delay="600"/>
                                          </p:stCondLst>
                                        </p:cTn>
                                        <p:tgtEl>
                                          <p:spTgt spid="181259"/>
                                        </p:tgtEl>
                                        <p:attrNameLst>
                                          <p:attrName>ppt_x</p:attrName>
                                        </p:attrNameLst>
                                      </p:cBhvr>
                                    </p:anim>
                                  </p:childTnLst>
                                </p:cTn>
                              </p:par>
                              <p:par>
                                <p:cTn id="59" presetID="34" presetClass="entr" presetSubtype="0" fill="hold" grpId="0" nodeType="withEffect">
                                  <p:stCondLst>
                                    <p:cond delay="0"/>
                                  </p:stCondLst>
                                  <p:childTnLst>
                                    <p:set>
                                      <p:cBhvr>
                                        <p:cTn id="60" dur="1" fill="hold">
                                          <p:stCondLst>
                                            <p:cond delay="0"/>
                                          </p:stCondLst>
                                        </p:cTn>
                                        <p:tgtEl>
                                          <p:spTgt spid="181260"/>
                                        </p:tgtEl>
                                        <p:attrNameLst>
                                          <p:attrName>style.visibility</p:attrName>
                                        </p:attrNameLst>
                                      </p:cBhvr>
                                      <p:to>
                                        <p:strVal val="visible"/>
                                      </p:to>
                                    </p:set>
                                    <p:anim from="(-#ppt_w/2)" to="(#ppt_x)" calcmode="lin" valueType="num">
                                      <p:cBhvr>
                                        <p:cTn id="61" dur="600" fill="hold">
                                          <p:stCondLst>
                                            <p:cond delay="0"/>
                                          </p:stCondLst>
                                        </p:cTn>
                                        <p:tgtEl>
                                          <p:spTgt spid="181260"/>
                                        </p:tgtEl>
                                        <p:attrNameLst>
                                          <p:attrName>ppt_x</p:attrName>
                                        </p:attrNameLst>
                                      </p:cBhvr>
                                    </p:anim>
                                    <p:anim from="0" to="-1.0" calcmode="lin" valueType="num">
                                      <p:cBhvr>
                                        <p:cTn id="62" dur="200" decel="50000" autoRev="1" fill="hold">
                                          <p:stCondLst>
                                            <p:cond delay="600"/>
                                          </p:stCondLst>
                                        </p:cTn>
                                        <p:tgtEl>
                                          <p:spTgt spid="181260"/>
                                        </p:tgtEl>
                                        <p:attrNameLst>
                                          <p:attrName>xshear</p:attrName>
                                        </p:attrNameLst>
                                      </p:cBhvr>
                                    </p:anim>
                                    <p:animScale>
                                      <p:cBhvr>
                                        <p:cTn id="63" dur="200" decel="100000" autoRev="1" fill="hold">
                                          <p:stCondLst>
                                            <p:cond delay="600"/>
                                          </p:stCondLst>
                                        </p:cTn>
                                        <p:tgtEl>
                                          <p:spTgt spid="181260"/>
                                        </p:tgtEl>
                                      </p:cBhvr>
                                      <p:from x="100000" y="100000"/>
                                      <p:to x="80000" y="100000"/>
                                    </p:animScale>
                                    <p:anim by="(#ppt_h/3+#ppt_w*0.1)" calcmode="lin" valueType="num">
                                      <p:cBhvr additive="sum">
                                        <p:cTn id="64" dur="200" decel="100000" autoRev="1" fill="hold">
                                          <p:stCondLst>
                                            <p:cond delay="600"/>
                                          </p:stCondLst>
                                        </p:cTn>
                                        <p:tgtEl>
                                          <p:spTgt spid="181260"/>
                                        </p:tgtEl>
                                        <p:attrNameLst>
                                          <p:attrName>ppt_x</p:attrName>
                                        </p:attrNameLst>
                                      </p:cBhvr>
                                    </p:anim>
                                  </p:childTnLst>
                                </p:cTn>
                              </p:par>
                              <p:par>
                                <p:cTn id="65" presetID="34" presetClass="entr" presetSubtype="0" fill="hold" grpId="0" nodeType="withEffect">
                                  <p:stCondLst>
                                    <p:cond delay="0"/>
                                  </p:stCondLst>
                                  <p:childTnLst>
                                    <p:set>
                                      <p:cBhvr>
                                        <p:cTn id="66" dur="1" fill="hold">
                                          <p:stCondLst>
                                            <p:cond delay="0"/>
                                          </p:stCondLst>
                                        </p:cTn>
                                        <p:tgtEl>
                                          <p:spTgt spid="181261"/>
                                        </p:tgtEl>
                                        <p:attrNameLst>
                                          <p:attrName>style.visibility</p:attrName>
                                        </p:attrNameLst>
                                      </p:cBhvr>
                                      <p:to>
                                        <p:strVal val="visible"/>
                                      </p:to>
                                    </p:set>
                                    <p:anim from="(-#ppt_w/2)" to="(#ppt_x)" calcmode="lin" valueType="num">
                                      <p:cBhvr>
                                        <p:cTn id="67" dur="600" fill="hold">
                                          <p:stCondLst>
                                            <p:cond delay="0"/>
                                          </p:stCondLst>
                                        </p:cTn>
                                        <p:tgtEl>
                                          <p:spTgt spid="181261"/>
                                        </p:tgtEl>
                                        <p:attrNameLst>
                                          <p:attrName>ppt_x</p:attrName>
                                        </p:attrNameLst>
                                      </p:cBhvr>
                                    </p:anim>
                                    <p:anim from="0" to="-1.0" calcmode="lin" valueType="num">
                                      <p:cBhvr>
                                        <p:cTn id="68" dur="200" decel="50000" autoRev="1" fill="hold">
                                          <p:stCondLst>
                                            <p:cond delay="600"/>
                                          </p:stCondLst>
                                        </p:cTn>
                                        <p:tgtEl>
                                          <p:spTgt spid="181261"/>
                                        </p:tgtEl>
                                        <p:attrNameLst>
                                          <p:attrName>xshear</p:attrName>
                                        </p:attrNameLst>
                                      </p:cBhvr>
                                    </p:anim>
                                    <p:animScale>
                                      <p:cBhvr>
                                        <p:cTn id="69" dur="200" decel="100000" autoRev="1" fill="hold">
                                          <p:stCondLst>
                                            <p:cond delay="600"/>
                                          </p:stCondLst>
                                        </p:cTn>
                                        <p:tgtEl>
                                          <p:spTgt spid="181261"/>
                                        </p:tgtEl>
                                      </p:cBhvr>
                                      <p:from x="100000" y="100000"/>
                                      <p:to x="80000" y="100000"/>
                                    </p:animScale>
                                    <p:anim by="(#ppt_h/3+#ppt_w*0.1)" calcmode="lin" valueType="num">
                                      <p:cBhvr additive="sum">
                                        <p:cTn id="70" dur="200" decel="100000" autoRev="1" fill="hold">
                                          <p:stCondLst>
                                            <p:cond delay="600"/>
                                          </p:stCondLst>
                                        </p:cTn>
                                        <p:tgtEl>
                                          <p:spTgt spid="181261"/>
                                        </p:tgtEl>
                                        <p:attrNameLst>
                                          <p:attrName>ppt_x</p:attrName>
                                        </p:attrNameLst>
                                      </p:cBhvr>
                                    </p:anim>
                                  </p:childTnLst>
                                </p:cTn>
                              </p:par>
                              <p:par>
                                <p:cTn id="71" presetID="34" presetClass="entr" presetSubtype="0" fill="hold" grpId="0" nodeType="withEffect">
                                  <p:stCondLst>
                                    <p:cond delay="0"/>
                                  </p:stCondLst>
                                  <p:childTnLst>
                                    <p:set>
                                      <p:cBhvr>
                                        <p:cTn id="72" dur="1" fill="hold">
                                          <p:stCondLst>
                                            <p:cond delay="0"/>
                                          </p:stCondLst>
                                        </p:cTn>
                                        <p:tgtEl>
                                          <p:spTgt spid="181262"/>
                                        </p:tgtEl>
                                        <p:attrNameLst>
                                          <p:attrName>style.visibility</p:attrName>
                                        </p:attrNameLst>
                                      </p:cBhvr>
                                      <p:to>
                                        <p:strVal val="visible"/>
                                      </p:to>
                                    </p:set>
                                    <p:anim from="(-#ppt_w/2)" to="(#ppt_x)" calcmode="lin" valueType="num">
                                      <p:cBhvr>
                                        <p:cTn id="73" dur="600" fill="hold">
                                          <p:stCondLst>
                                            <p:cond delay="0"/>
                                          </p:stCondLst>
                                        </p:cTn>
                                        <p:tgtEl>
                                          <p:spTgt spid="181262"/>
                                        </p:tgtEl>
                                        <p:attrNameLst>
                                          <p:attrName>ppt_x</p:attrName>
                                        </p:attrNameLst>
                                      </p:cBhvr>
                                    </p:anim>
                                    <p:anim from="0" to="-1.0" calcmode="lin" valueType="num">
                                      <p:cBhvr>
                                        <p:cTn id="74" dur="200" decel="50000" autoRev="1" fill="hold">
                                          <p:stCondLst>
                                            <p:cond delay="600"/>
                                          </p:stCondLst>
                                        </p:cTn>
                                        <p:tgtEl>
                                          <p:spTgt spid="181262"/>
                                        </p:tgtEl>
                                        <p:attrNameLst>
                                          <p:attrName>xshear</p:attrName>
                                        </p:attrNameLst>
                                      </p:cBhvr>
                                    </p:anim>
                                    <p:animScale>
                                      <p:cBhvr>
                                        <p:cTn id="75" dur="200" decel="100000" autoRev="1" fill="hold">
                                          <p:stCondLst>
                                            <p:cond delay="600"/>
                                          </p:stCondLst>
                                        </p:cTn>
                                        <p:tgtEl>
                                          <p:spTgt spid="181262"/>
                                        </p:tgtEl>
                                      </p:cBhvr>
                                      <p:from x="100000" y="100000"/>
                                      <p:to x="80000" y="100000"/>
                                    </p:animScale>
                                    <p:anim by="(#ppt_h/3+#ppt_w*0.1)" calcmode="lin" valueType="num">
                                      <p:cBhvr additive="sum">
                                        <p:cTn id="76" dur="200" decel="100000" autoRev="1" fill="hold">
                                          <p:stCondLst>
                                            <p:cond delay="600"/>
                                          </p:stCondLst>
                                        </p:cTn>
                                        <p:tgtEl>
                                          <p:spTgt spid="181262"/>
                                        </p:tgtEl>
                                        <p:attrNameLst>
                                          <p:attrName>ppt_x</p:attrName>
                                        </p:attrNameLst>
                                      </p:cBhvr>
                                    </p:anim>
                                  </p:childTnLst>
                                </p:cTn>
                              </p:par>
                              <p:par>
                                <p:cTn id="77" presetID="34" presetClass="entr" presetSubtype="0" fill="hold" grpId="0" nodeType="withEffect">
                                  <p:stCondLst>
                                    <p:cond delay="0"/>
                                  </p:stCondLst>
                                  <p:childTnLst>
                                    <p:set>
                                      <p:cBhvr>
                                        <p:cTn id="78" dur="1" fill="hold">
                                          <p:stCondLst>
                                            <p:cond delay="0"/>
                                          </p:stCondLst>
                                        </p:cTn>
                                        <p:tgtEl>
                                          <p:spTgt spid="181263"/>
                                        </p:tgtEl>
                                        <p:attrNameLst>
                                          <p:attrName>style.visibility</p:attrName>
                                        </p:attrNameLst>
                                      </p:cBhvr>
                                      <p:to>
                                        <p:strVal val="visible"/>
                                      </p:to>
                                    </p:set>
                                    <p:anim from="(-#ppt_w/2)" to="(#ppt_x)" calcmode="lin" valueType="num">
                                      <p:cBhvr>
                                        <p:cTn id="79" dur="600" fill="hold">
                                          <p:stCondLst>
                                            <p:cond delay="0"/>
                                          </p:stCondLst>
                                        </p:cTn>
                                        <p:tgtEl>
                                          <p:spTgt spid="181263"/>
                                        </p:tgtEl>
                                        <p:attrNameLst>
                                          <p:attrName>ppt_x</p:attrName>
                                        </p:attrNameLst>
                                      </p:cBhvr>
                                    </p:anim>
                                    <p:anim from="0" to="-1.0" calcmode="lin" valueType="num">
                                      <p:cBhvr>
                                        <p:cTn id="80" dur="200" decel="50000" autoRev="1" fill="hold">
                                          <p:stCondLst>
                                            <p:cond delay="600"/>
                                          </p:stCondLst>
                                        </p:cTn>
                                        <p:tgtEl>
                                          <p:spTgt spid="181263"/>
                                        </p:tgtEl>
                                        <p:attrNameLst>
                                          <p:attrName>xshear</p:attrName>
                                        </p:attrNameLst>
                                      </p:cBhvr>
                                    </p:anim>
                                    <p:animScale>
                                      <p:cBhvr>
                                        <p:cTn id="81" dur="200" decel="100000" autoRev="1" fill="hold">
                                          <p:stCondLst>
                                            <p:cond delay="600"/>
                                          </p:stCondLst>
                                        </p:cTn>
                                        <p:tgtEl>
                                          <p:spTgt spid="181263"/>
                                        </p:tgtEl>
                                      </p:cBhvr>
                                      <p:from x="100000" y="100000"/>
                                      <p:to x="80000" y="100000"/>
                                    </p:animScale>
                                    <p:anim by="(#ppt_h/3+#ppt_w*0.1)" calcmode="lin" valueType="num">
                                      <p:cBhvr additive="sum">
                                        <p:cTn id="82" dur="200" decel="100000" autoRev="1" fill="hold">
                                          <p:stCondLst>
                                            <p:cond delay="600"/>
                                          </p:stCondLst>
                                        </p:cTn>
                                        <p:tgtEl>
                                          <p:spTgt spid="181263"/>
                                        </p:tgtEl>
                                        <p:attrNameLst>
                                          <p:attrName>ppt_x</p:attrName>
                                        </p:attrNameLst>
                                      </p:cBhvr>
                                    </p:anim>
                                  </p:childTnLst>
                                </p:cTn>
                              </p:par>
                              <p:par>
                                <p:cTn id="83" presetID="34" presetClass="entr" presetSubtype="0" fill="hold" grpId="0" nodeType="withEffect">
                                  <p:stCondLst>
                                    <p:cond delay="0"/>
                                  </p:stCondLst>
                                  <p:childTnLst>
                                    <p:set>
                                      <p:cBhvr>
                                        <p:cTn id="84" dur="1" fill="hold">
                                          <p:stCondLst>
                                            <p:cond delay="0"/>
                                          </p:stCondLst>
                                        </p:cTn>
                                        <p:tgtEl>
                                          <p:spTgt spid="181264"/>
                                        </p:tgtEl>
                                        <p:attrNameLst>
                                          <p:attrName>style.visibility</p:attrName>
                                        </p:attrNameLst>
                                      </p:cBhvr>
                                      <p:to>
                                        <p:strVal val="visible"/>
                                      </p:to>
                                    </p:set>
                                    <p:anim from="(-#ppt_w/2)" to="(#ppt_x)" calcmode="lin" valueType="num">
                                      <p:cBhvr>
                                        <p:cTn id="85" dur="600" fill="hold">
                                          <p:stCondLst>
                                            <p:cond delay="0"/>
                                          </p:stCondLst>
                                        </p:cTn>
                                        <p:tgtEl>
                                          <p:spTgt spid="181264"/>
                                        </p:tgtEl>
                                        <p:attrNameLst>
                                          <p:attrName>ppt_x</p:attrName>
                                        </p:attrNameLst>
                                      </p:cBhvr>
                                    </p:anim>
                                    <p:anim from="0" to="-1.0" calcmode="lin" valueType="num">
                                      <p:cBhvr>
                                        <p:cTn id="86" dur="200" decel="50000" autoRev="1" fill="hold">
                                          <p:stCondLst>
                                            <p:cond delay="600"/>
                                          </p:stCondLst>
                                        </p:cTn>
                                        <p:tgtEl>
                                          <p:spTgt spid="181264"/>
                                        </p:tgtEl>
                                        <p:attrNameLst>
                                          <p:attrName>xshear</p:attrName>
                                        </p:attrNameLst>
                                      </p:cBhvr>
                                    </p:anim>
                                    <p:animScale>
                                      <p:cBhvr>
                                        <p:cTn id="87" dur="200" decel="100000" autoRev="1" fill="hold">
                                          <p:stCondLst>
                                            <p:cond delay="600"/>
                                          </p:stCondLst>
                                        </p:cTn>
                                        <p:tgtEl>
                                          <p:spTgt spid="181264"/>
                                        </p:tgtEl>
                                      </p:cBhvr>
                                      <p:from x="100000" y="100000"/>
                                      <p:to x="80000" y="100000"/>
                                    </p:animScale>
                                    <p:anim by="(#ppt_h/3+#ppt_w*0.1)" calcmode="lin" valueType="num">
                                      <p:cBhvr additive="sum">
                                        <p:cTn id="88" dur="200" decel="100000" autoRev="1" fill="hold">
                                          <p:stCondLst>
                                            <p:cond delay="600"/>
                                          </p:stCondLst>
                                        </p:cTn>
                                        <p:tgtEl>
                                          <p:spTgt spid="181264"/>
                                        </p:tgtEl>
                                        <p:attrNameLst>
                                          <p:attrName>ppt_x</p:attrName>
                                        </p:attrNameLst>
                                      </p:cBhvr>
                                    </p:anim>
                                  </p:childTnLst>
                                </p:cTn>
                              </p:par>
                              <p:par>
                                <p:cTn id="89" presetID="34" presetClass="entr" presetSubtype="0" fill="hold" grpId="0" nodeType="withEffect">
                                  <p:stCondLst>
                                    <p:cond delay="0"/>
                                  </p:stCondLst>
                                  <p:childTnLst>
                                    <p:set>
                                      <p:cBhvr>
                                        <p:cTn id="90" dur="1" fill="hold">
                                          <p:stCondLst>
                                            <p:cond delay="0"/>
                                          </p:stCondLst>
                                        </p:cTn>
                                        <p:tgtEl>
                                          <p:spTgt spid="181265"/>
                                        </p:tgtEl>
                                        <p:attrNameLst>
                                          <p:attrName>style.visibility</p:attrName>
                                        </p:attrNameLst>
                                      </p:cBhvr>
                                      <p:to>
                                        <p:strVal val="visible"/>
                                      </p:to>
                                    </p:set>
                                    <p:anim from="(-#ppt_w/2)" to="(#ppt_x)" calcmode="lin" valueType="num">
                                      <p:cBhvr>
                                        <p:cTn id="91" dur="600" fill="hold">
                                          <p:stCondLst>
                                            <p:cond delay="0"/>
                                          </p:stCondLst>
                                        </p:cTn>
                                        <p:tgtEl>
                                          <p:spTgt spid="181265"/>
                                        </p:tgtEl>
                                        <p:attrNameLst>
                                          <p:attrName>ppt_x</p:attrName>
                                        </p:attrNameLst>
                                      </p:cBhvr>
                                    </p:anim>
                                    <p:anim from="0" to="-1.0" calcmode="lin" valueType="num">
                                      <p:cBhvr>
                                        <p:cTn id="92" dur="200" decel="50000" autoRev="1" fill="hold">
                                          <p:stCondLst>
                                            <p:cond delay="600"/>
                                          </p:stCondLst>
                                        </p:cTn>
                                        <p:tgtEl>
                                          <p:spTgt spid="181265"/>
                                        </p:tgtEl>
                                        <p:attrNameLst>
                                          <p:attrName>xshear</p:attrName>
                                        </p:attrNameLst>
                                      </p:cBhvr>
                                    </p:anim>
                                    <p:animScale>
                                      <p:cBhvr>
                                        <p:cTn id="93" dur="200" decel="100000" autoRev="1" fill="hold">
                                          <p:stCondLst>
                                            <p:cond delay="600"/>
                                          </p:stCondLst>
                                        </p:cTn>
                                        <p:tgtEl>
                                          <p:spTgt spid="181265"/>
                                        </p:tgtEl>
                                      </p:cBhvr>
                                      <p:from x="100000" y="100000"/>
                                      <p:to x="80000" y="100000"/>
                                    </p:animScale>
                                    <p:anim by="(#ppt_h/3+#ppt_w*0.1)" calcmode="lin" valueType="num">
                                      <p:cBhvr additive="sum">
                                        <p:cTn id="94" dur="200" decel="100000" autoRev="1" fill="hold">
                                          <p:stCondLst>
                                            <p:cond delay="600"/>
                                          </p:stCondLst>
                                        </p:cTn>
                                        <p:tgtEl>
                                          <p:spTgt spid="181265"/>
                                        </p:tgtEl>
                                        <p:attrNameLst>
                                          <p:attrName>ppt_x</p:attrName>
                                        </p:attrNameLst>
                                      </p:cBhvr>
                                    </p:anim>
                                  </p:childTnLst>
                                </p:cTn>
                              </p:par>
                              <p:par>
                                <p:cTn id="95" presetID="34" presetClass="entr" presetSubtype="0" fill="hold" grpId="0" nodeType="withEffect" nodePh="1">
                                  <p:stCondLst>
                                    <p:cond delay="0"/>
                                  </p:stCondLst>
                                  <p:endCondLst>
                                    <p:cond evt="begin" delay="0">
                                      <p:tn val="95"/>
                                    </p:cond>
                                  </p:endCondLst>
                                  <p:childTnLst>
                                    <p:set>
                                      <p:cBhvr>
                                        <p:cTn id="96" dur="1" fill="hold">
                                          <p:stCondLst>
                                            <p:cond delay="0"/>
                                          </p:stCondLst>
                                        </p:cTn>
                                        <p:tgtEl>
                                          <p:spTgt spid="181282"/>
                                        </p:tgtEl>
                                        <p:attrNameLst>
                                          <p:attrName>style.visibility</p:attrName>
                                        </p:attrNameLst>
                                      </p:cBhvr>
                                      <p:to>
                                        <p:strVal val="visible"/>
                                      </p:to>
                                    </p:set>
                                    <p:anim from="(-#ppt_w/2)" to="(#ppt_x)" calcmode="lin" valueType="num">
                                      <p:cBhvr>
                                        <p:cTn id="97" dur="600" fill="hold">
                                          <p:stCondLst>
                                            <p:cond delay="0"/>
                                          </p:stCondLst>
                                        </p:cTn>
                                        <p:tgtEl>
                                          <p:spTgt spid="181282"/>
                                        </p:tgtEl>
                                        <p:attrNameLst>
                                          <p:attrName>ppt_x</p:attrName>
                                        </p:attrNameLst>
                                      </p:cBhvr>
                                    </p:anim>
                                    <p:anim from="0" to="-1.0" calcmode="lin" valueType="num">
                                      <p:cBhvr>
                                        <p:cTn id="98" dur="200" decel="50000" autoRev="1" fill="hold">
                                          <p:stCondLst>
                                            <p:cond delay="600"/>
                                          </p:stCondLst>
                                        </p:cTn>
                                        <p:tgtEl>
                                          <p:spTgt spid="181282"/>
                                        </p:tgtEl>
                                        <p:attrNameLst>
                                          <p:attrName>xshear</p:attrName>
                                        </p:attrNameLst>
                                      </p:cBhvr>
                                    </p:anim>
                                    <p:animScale>
                                      <p:cBhvr>
                                        <p:cTn id="99" dur="200" decel="100000" autoRev="1" fill="hold">
                                          <p:stCondLst>
                                            <p:cond delay="600"/>
                                          </p:stCondLst>
                                        </p:cTn>
                                        <p:tgtEl>
                                          <p:spTgt spid="181282"/>
                                        </p:tgtEl>
                                      </p:cBhvr>
                                      <p:from x="100000" y="100000"/>
                                      <p:to x="80000" y="100000"/>
                                    </p:animScale>
                                    <p:anim by="(#ppt_h/3+#ppt_w*0.1)" calcmode="lin" valueType="num">
                                      <p:cBhvr additive="sum">
                                        <p:cTn id="100" dur="200" decel="100000" autoRev="1" fill="hold">
                                          <p:stCondLst>
                                            <p:cond delay="600"/>
                                          </p:stCondLst>
                                        </p:cTn>
                                        <p:tgtEl>
                                          <p:spTgt spid="181282"/>
                                        </p:tgtEl>
                                        <p:attrNameLst>
                                          <p:attrName>ppt_x</p:attrName>
                                        </p:attrNameLst>
                                      </p:cBhvr>
                                    </p:anim>
                                  </p:childTnLst>
                                </p:cTn>
                              </p:par>
                              <p:par>
                                <p:cTn id="101" presetID="34" presetClass="entr" presetSubtype="0" fill="hold" grpId="0" nodeType="withEffect">
                                  <p:stCondLst>
                                    <p:cond delay="0"/>
                                  </p:stCondLst>
                                  <p:childTnLst>
                                    <p:set>
                                      <p:cBhvr>
                                        <p:cTn id="102" dur="1" fill="hold">
                                          <p:stCondLst>
                                            <p:cond delay="0"/>
                                          </p:stCondLst>
                                        </p:cTn>
                                        <p:tgtEl>
                                          <p:spTgt spid="181283"/>
                                        </p:tgtEl>
                                        <p:attrNameLst>
                                          <p:attrName>style.visibility</p:attrName>
                                        </p:attrNameLst>
                                      </p:cBhvr>
                                      <p:to>
                                        <p:strVal val="visible"/>
                                      </p:to>
                                    </p:set>
                                    <p:anim from="(-#ppt_w/2)" to="(#ppt_x)" calcmode="lin" valueType="num">
                                      <p:cBhvr>
                                        <p:cTn id="103" dur="600" fill="hold">
                                          <p:stCondLst>
                                            <p:cond delay="0"/>
                                          </p:stCondLst>
                                        </p:cTn>
                                        <p:tgtEl>
                                          <p:spTgt spid="181283"/>
                                        </p:tgtEl>
                                        <p:attrNameLst>
                                          <p:attrName>ppt_x</p:attrName>
                                        </p:attrNameLst>
                                      </p:cBhvr>
                                    </p:anim>
                                    <p:anim from="0" to="-1.0" calcmode="lin" valueType="num">
                                      <p:cBhvr>
                                        <p:cTn id="104" dur="200" decel="50000" autoRev="1" fill="hold">
                                          <p:stCondLst>
                                            <p:cond delay="600"/>
                                          </p:stCondLst>
                                        </p:cTn>
                                        <p:tgtEl>
                                          <p:spTgt spid="181283"/>
                                        </p:tgtEl>
                                        <p:attrNameLst>
                                          <p:attrName>xshear</p:attrName>
                                        </p:attrNameLst>
                                      </p:cBhvr>
                                    </p:anim>
                                    <p:animScale>
                                      <p:cBhvr>
                                        <p:cTn id="105" dur="200" decel="100000" autoRev="1" fill="hold">
                                          <p:stCondLst>
                                            <p:cond delay="600"/>
                                          </p:stCondLst>
                                        </p:cTn>
                                        <p:tgtEl>
                                          <p:spTgt spid="181283"/>
                                        </p:tgtEl>
                                      </p:cBhvr>
                                      <p:from x="100000" y="100000"/>
                                      <p:to x="80000" y="100000"/>
                                    </p:animScale>
                                    <p:anim by="(#ppt_h/3+#ppt_w*0.1)" calcmode="lin" valueType="num">
                                      <p:cBhvr additive="sum">
                                        <p:cTn id="106" dur="200" decel="100000" autoRev="1" fill="hold">
                                          <p:stCondLst>
                                            <p:cond delay="600"/>
                                          </p:stCondLst>
                                        </p:cTn>
                                        <p:tgtEl>
                                          <p:spTgt spid="181283"/>
                                        </p:tgtEl>
                                        <p:attrNameLst>
                                          <p:attrName>ppt_x</p:attrName>
                                        </p:attrNameLst>
                                      </p:cBhvr>
                                    </p:anim>
                                  </p:childTnLst>
                                </p:cTn>
                              </p:par>
                              <p:par>
                                <p:cTn id="107" presetID="34" presetClass="entr" presetSubtype="0" fill="hold" grpId="0" nodeType="withEffect">
                                  <p:stCondLst>
                                    <p:cond delay="0"/>
                                  </p:stCondLst>
                                  <p:childTnLst>
                                    <p:set>
                                      <p:cBhvr>
                                        <p:cTn id="108" dur="1" fill="hold">
                                          <p:stCondLst>
                                            <p:cond delay="0"/>
                                          </p:stCondLst>
                                        </p:cTn>
                                        <p:tgtEl>
                                          <p:spTgt spid="181284"/>
                                        </p:tgtEl>
                                        <p:attrNameLst>
                                          <p:attrName>style.visibility</p:attrName>
                                        </p:attrNameLst>
                                      </p:cBhvr>
                                      <p:to>
                                        <p:strVal val="visible"/>
                                      </p:to>
                                    </p:set>
                                    <p:anim from="(-#ppt_w/2)" to="(#ppt_x)" calcmode="lin" valueType="num">
                                      <p:cBhvr>
                                        <p:cTn id="109" dur="600" fill="hold">
                                          <p:stCondLst>
                                            <p:cond delay="0"/>
                                          </p:stCondLst>
                                        </p:cTn>
                                        <p:tgtEl>
                                          <p:spTgt spid="181284"/>
                                        </p:tgtEl>
                                        <p:attrNameLst>
                                          <p:attrName>ppt_x</p:attrName>
                                        </p:attrNameLst>
                                      </p:cBhvr>
                                    </p:anim>
                                    <p:anim from="0" to="-1.0" calcmode="lin" valueType="num">
                                      <p:cBhvr>
                                        <p:cTn id="110" dur="200" decel="50000" autoRev="1" fill="hold">
                                          <p:stCondLst>
                                            <p:cond delay="600"/>
                                          </p:stCondLst>
                                        </p:cTn>
                                        <p:tgtEl>
                                          <p:spTgt spid="181284"/>
                                        </p:tgtEl>
                                        <p:attrNameLst>
                                          <p:attrName>xshear</p:attrName>
                                        </p:attrNameLst>
                                      </p:cBhvr>
                                    </p:anim>
                                    <p:animScale>
                                      <p:cBhvr>
                                        <p:cTn id="111" dur="200" decel="100000" autoRev="1" fill="hold">
                                          <p:stCondLst>
                                            <p:cond delay="600"/>
                                          </p:stCondLst>
                                        </p:cTn>
                                        <p:tgtEl>
                                          <p:spTgt spid="181284"/>
                                        </p:tgtEl>
                                      </p:cBhvr>
                                      <p:from x="100000" y="100000"/>
                                      <p:to x="80000" y="100000"/>
                                    </p:animScale>
                                    <p:anim by="(#ppt_h/3+#ppt_w*0.1)" calcmode="lin" valueType="num">
                                      <p:cBhvr additive="sum">
                                        <p:cTn id="112" dur="200" decel="100000" autoRev="1" fill="hold">
                                          <p:stCondLst>
                                            <p:cond delay="600"/>
                                          </p:stCondLst>
                                        </p:cTn>
                                        <p:tgtEl>
                                          <p:spTgt spid="181284"/>
                                        </p:tgtEl>
                                        <p:attrNameLst>
                                          <p:attrName>ppt_x</p:attrName>
                                        </p:attrNameLst>
                                      </p:cBhvr>
                                    </p:anim>
                                  </p:childTnLst>
                                </p:cTn>
                              </p:par>
                              <p:par>
                                <p:cTn id="113" presetID="34" presetClass="entr" presetSubtype="0" fill="hold" grpId="0" nodeType="withEffect">
                                  <p:stCondLst>
                                    <p:cond delay="0"/>
                                  </p:stCondLst>
                                  <p:childTnLst>
                                    <p:set>
                                      <p:cBhvr>
                                        <p:cTn id="114" dur="1" fill="hold">
                                          <p:stCondLst>
                                            <p:cond delay="0"/>
                                          </p:stCondLst>
                                        </p:cTn>
                                        <p:tgtEl>
                                          <p:spTgt spid="181285"/>
                                        </p:tgtEl>
                                        <p:attrNameLst>
                                          <p:attrName>style.visibility</p:attrName>
                                        </p:attrNameLst>
                                      </p:cBhvr>
                                      <p:to>
                                        <p:strVal val="visible"/>
                                      </p:to>
                                    </p:set>
                                    <p:anim from="(-#ppt_w/2)" to="(#ppt_x)" calcmode="lin" valueType="num">
                                      <p:cBhvr>
                                        <p:cTn id="115" dur="600" fill="hold">
                                          <p:stCondLst>
                                            <p:cond delay="0"/>
                                          </p:stCondLst>
                                        </p:cTn>
                                        <p:tgtEl>
                                          <p:spTgt spid="181285"/>
                                        </p:tgtEl>
                                        <p:attrNameLst>
                                          <p:attrName>ppt_x</p:attrName>
                                        </p:attrNameLst>
                                      </p:cBhvr>
                                    </p:anim>
                                    <p:anim from="0" to="-1.0" calcmode="lin" valueType="num">
                                      <p:cBhvr>
                                        <p:cTn id="116" dur="200" decel="50000" autoRev="1" fill="hold">
                                          <p:stCondLst>
                                            <p:cond delay="600"/>
                                          </p:stCondLst>
                                        </p:cTn>
                                        <p:tgtEl>
                                          <p:spTgt spid="181285"/>
                                        </p:tgtEl>
                                        <p:attrNameLst>
                                          <p:attrName>xshear</p:attrName>
                                        </p:attrNameLst>
                                      </p:cBhvr>
                                    </p:anim>
                                    <p:animScale>
                                      <p:cBhvr>
                                        <p:cTn id="117" dur="200" decel="100000" autoRev="1" fill="hold">
                                          <p:stCondLst>
                                            <p:cond delay="600"/>
                                          </p:stCondLst>
                                        </p:cTn>
                                        <p:tgtEl>
                                          <p:spTgt spid="181285"/>
                                        </p:tgtEl>
                                      </p:cBhvr>
                                      <p:from x="100000" y="100000"/>
                                      <p:to x="80000" y="100000"/>
                                    </p:animScale>
                                    <p:anim by="(#ppt_h/3+#ppt_w*0.1)" calcmode="lin" valueType="num">
                                      <p:cBhvr additive="sum">
                                        <p:cTn id="118" dur="200" decel="100000" autoRev="1" fill="hold">
                                          <p:stCondLst>
                                            <p:cond delay="600"/>
                                          </p:stCondLst>
                                        </p:cTn>
                                        <p:tgtEl>
                                          <p:spTgt spid="181285"/>
                                        </p:tgtEl>
                                        <p:attrNameLst>
                                          <p:attrName>ppt_x</p:attrName>
                                        </p:attrNameLst>
                                      </p:cBhvr>
                                    </p:anim>
                                  </p:childTnLst>
                                </p:cTn>
                              </p:par>
                              <p:par>
                                <p:cTn id="119" presetID="34" presetClass="entr" presetSubtype="0" fill="hold" grpId="0" nodeType="withEffect">
                                  <p:stCondLst>
                                    <p:cond delay="0"/>
                                  </p:stCondLst>
                                  <p:childTnLst>
                                    <p:set>
                                      <p:cBhvr>
                                        <p:cTn id="120" dur="1" fill="hold">
                                          <p:stCondLst>
                                            <p:cond delay="0"/>
                                          </p:stCondLst>
                                        </p:cTn>
                                        <p:tgtEl>
                                          <p:spTgt spid="181286"/>
                                        </p:tgtEl>
                                        <p:attrNameLst>
                                          <p:attrName>style.visibility</p:attrName>
                                        </p:attrNameLst>
                                      </p:cBhvr>
                                      <p:to>
                                        <p:strVal val="visible"/>
                                      </p:to>
                                    </p:set>
                                    <p:anim from="(-#ppt_w/2)" to="(#ppt_x)" calcmode="lin" valueType="num">
                                      <p:cBhvr>
                                        <p:cTn id="121" dur="600" fill="hold">
                                          <p:stCondLst>
                                            <p:cond delay="0"/>
                                          </p:stCondLst>
                                        </p:cTn>
                                        <p:tgtEl>
                                          <p:spTgt spid="181286"/>
                                        </p:tgtEl>
                                        <p:attrNameLst>
                                          <p:attrName>ppt_x</p:attrName>
                                        </p:attrNameLst>
                                      </p:cBhvr>
                                    </p:anim>
                                    <p:anim from="0" to="-1.0" calcmode="lin" valueType="num">
                                      <p:cBhvr>
                                        <p:cTn id="122" dur="200" decel="50000" autoRev="1" fill="hold">
                                          <p:stCondLst>
                                            <p:cond delay="600"/>
                                          </p:stCondLst>
                                        </p:cTn>
                                        <p:tgtEl>
                                          <p:spTgt spid="181286"/>
                                        </p:tgtEl>
                                        <p:attrNameLst>
                                          <p:attrName>xshear</p:attrName>
                                        </p:attrNameLst>
                                      </p:cBhvr>
                                    </p:anim>
                                    <p:animScale>
                                      <p:cBhvr>
                                        <p:cTn id="123" dur="200" decel="100000" autoRev="1" fill="hold">
                                          <p:stCondLst>
                                            <p:cond delay="600"/>
                                          </p:stCondLst>
                                        </p:cTn>
                                        <p:tgtEl>
                                          <p:spTgt spid="181286"/>
                                        </p:tgtEl>
                                      </p:cBhvr>
                                      <p:from x="100000" y="100000"/>
                                      <p:to x="80000" y="100000"/>
                                    </p:animScale>
                                    <p:anim by="(#ppt_h/3+#ppt_w*0.1)" calcmode="lin" valueType="num">
                                      <p:cBhvr additive="sum">
                                        <p:cTn id="124" dur="200" decel="100000" autoRev="1" fill="hold">
                                          <p:stCondLst>
                                            <p:cond delay="600"/>
                                          </p:stCondLst>
                                        </p:cTn>
                                        <p:tgtEl>
                                          <p:spTgt spid="181286"/>
                                        </p:tgtEl>
                                        <p:attrNameLst>
                                          <p:attrName>ppt_x</p:attrName>
                                        </p:attrNameLst>
                                      </p:cBhvr>
                                    </p:anim>
                                  </p:childTnLst>
                                </p:cTn>
                              </p:par>
                              <p:par>
                                <p:cTn id="125" presetID="34" presetClass="entr" presetSubtype="0" fill="hold" grpId="0" nodeType="withEffect">
                                  <p:stCondLst>
                                    <p:cond delay="0"/>
                                  </p:stCondLst>
                                  <p:childTnLst>
                                    <p:set>
                                      <p:cBhvr>
                                        <p:cTn id="126" dur="1" fill="hold">
                                          <p:stCondLst>
                                            <p:cond delay="0"/>
                                          </p:stCondLst>
                                        </p:cTn>
                                        <p:tgtEl>
                                          <p:spTgt spid="39"/>
                                        </p:tgtEl>
                                        <p:attrNameLst>
                                          <p:attrName>style.visibility</p:attrName>
                                        </p:attrNameLst>
                                      </p:cBhvr>
                                      <p:to>
                                        <p:strVal val="visible"/>
                                      </p:to>
                                    </p:set>
                                    <p:anim from="(-#ppt_w/2)" to="(#ppt_x)" calcmode="lin" valueType="num">
                                      <p:cBhvr>
                                        <p:cTn id="127" dur="600" fill="hold">
                                          <p:stCondLst>
                                            <p:cond delay="0"/>
                                          </p:stCondLst>
                                        </p:cTn>
                                        <p:tgtEl>
                                          <p:spTgt spid="39"/>
                                        </p:tgtEl>
                                        <p:attrNameLst>
                                          <p:attrName>ppt_x</p:attrName>
                                        </p:attrNameLst>
                                      </p:cBhvr>
                                    </p:anim>
                                    <p:anim from="0" to="-1.0" calcmode="lin" valueType="num">
                                      <p:cBhvr>
                                        <p:cTn id="128" dur="200" decel="50000" autoRev="1" fill="hold">
                                          <p:stCondLst>
                                            <p:cond delay="600"/>
                                          </p:stCondLst>
                                        </p:cTn>
                                        <p:tgtEl>
                                          <p:spTgt spid="39"/>
                                        </p:tgtEl>
                                        <p:attrNameLst>
                                          <p:attrName>xshear</p:attrName>
                                        </p:attrNameLst>
                                      </p:cBhvr>
                                    </p:anim>
                                    <p:animScale>
                                      <p:cBhvr>
                                        <p:cTn id="129" dur="200" decel="100000" autoRev="1" fill="hold">
                                          <p:stCondLst>
                                            <p:cond delay="600"/>
                                          </p:stCondLst>
                                        </p:cTn>
                                        <p:tgtEl>
                                          <p:spTgt spid="39"/>
                                        </p:tgtEl>
                                      </p:cBhvr>
                                      <p:from x="100000" y="100000"/>
                                      <p:to x="80000" y="100000"/>
                                    </p:animScale>
                                    <p:anim by="(#ppt_h/3+#ppt_w*0.1)" calcmode="lin" valueType="num">
                                      <p:cBhvr additive="sum">
                                        <p:cTn id="130" dur="200" decel="100000" autoRev="1" fill="hold">
                                          <p:stCondLst>
                                            <p:cond delay="600"/>
                                          </p:stCondLst>
                                        </p:cTn>
                                        <p:tgtEl>
                                          <p:spTgt spid="39"/>
                                        </p:tgtEl>
                                        <p:attrNameLst>
                                          <p:attrName>ppt_x</p:attrName>
                                        </p:attrNameLst>
                                      </p:cBhvr>
                                    </p:anim>
                                  </p:childTnLst>
                                </p:cTn>
                              </p:par>
                              <p:par>
                                <p:cTn id="131" presetID="34" presetClass="entr" presetSubtype="0" fill="hold" grpId="0" nodeType="withEffect">
                                  <p:stCondLst>
                                    <p:cond delay="0"/>
                                  </p:stCondLst>
                                  <p:childTnLst>
                                    <p:set>
                                      <p:cBhvr>
                                        <p:cTn id="132" dur="1" fill="hold">
                                          <p:stCondLst>
                                            <p:cond delay="0"/>
                                          </p:stCondLst>
                                        </p:cTn>
                                        <p:tgtEl>
                                          <p:spTgt spid="23"/>
                                        </p:tgtEl>
                                        <p:attrNameLst>
                                          <p:attrName>style.visibility</p:attrName>
                                        </p:attrNameLst>
                                      </p:cBhvr>
                                      <p:to>
                                        <p:strVal val="visible"/>
                                      </p:to>
                                    </p:set>
                                    <p:anim from="(-#ppt_w/2)" to="(#ppt_x)" calcmode="lin" valueType="num">
                                      <p:cBhvr>
                                        <p:cTn id="133" dur="600" fill="hold">
                                          <p:stCondLst>
                                            <p:cond delay="0"/>
                                          </p:stCondLst>
                                        </p:cTn>
                                        <p:tgtEl>
                                          <p:spTgt spid="23"/>
                                        </p:tgtEl>
                                        <p:attrNameLst>
                                          <p:attrName>ppt_x</p:attrName>
                                        </p:attrNameLst>
                                      </p:cBhvr>
                                    </p:anim>
                                    <p:anim from="0" to="-1.0" calcmode="lin" valueType="num">
                                      <p:cBhvr>
                                        <p:cTn id="134" dur="200" decel="50000" autoRev="1" fill="hold">
                                          <p:stCondLst>
                                            <p:cond delay="600"/>
                                          </p:stCondLst>
                                        </p:cTn>
                                        <p:tgtEl>
                                          <p:spTgt spid="23"/>
                                        </p:tgtEl>
                                        <p:attrNameLst>
                                          <p:attrName>xshear</p:attrName>
                                        </p:attrNameLst>
                                      </p:cBhvr>
                                    </p:anim>
                                    <p:animScale>
                                      <p:cBhvr>
                                        <p:cTn id="135" dur="200" decel="100000" autoRev="1" fill="hold">
                                          <p:stCondLst>
                                            <p:cond delay="600"/>
                                          </p:stCondLst>
                                        </p:cTn>
                                        <p:tgtEl>
                                          <p:spTgt spid="23"/>
                                        </p:tgtEl>
                                      </p:cBhvr>
                                      <p:from x="100000" y="100000"/>
                                      <p:to x="80000" y="100000"/>
                                    </p:animScale>
                                    <p:anim by="(#ppt_h/3+#ppt_w*0.1)" calcmode="lin" valueType="num">
                                      <p:cBhvr additive="sum">
                                        <p:cTn id="136" dur="200" decel="100000" autoRev="1" fill="hold">
                                          <p:stCondLst>
                                            <p:cond delay="600"/>
                                          </p:stCondLst>
                                        </p:cTn>
                                        <p:tgtEl>
                                          <p:spTgt spid="2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81" grpId="0"/>
      <p:bldP spid="181252" grpId="0" animBg="1"/>
      <p:bldP spid="181253" grpId="0" animBg="1"/>
      <p:bldP spid="181254" grpId="0" animBg="1"/>
      <p:bldP spid="181255" grpId="0" animBg="1"/>
      <p:bldP spid="181256" grpId="0" animBg="1"/>
      <p:bldP spid="181257" grpId="0" animBg="1"/>
      <p:bldP spid="181258" grpId="0" animBg="1"/>
      <p:bldP spid="181259" grpId="0" animBg="1"/>
      <p:bldP spid="181260" grpId="0" animBg="1"/>
      <p:bldP spid="181261" grpId="0" animBg="1"/>
      <p:bldP spid="181262" grpId="0" animBg="1"/>
      <p:bldP spid="181263" grpId="0" animBg="1"/>
      <p:bldP spid="181264" grpId="0" animBg="1"/>
      <p:bldP spid="181265" grpId="0" animBg="1"/>
      <p:bldP spid="181282" grpId="0"/>
      <p:bldP spid="181283" grpId="0"/>
      <p:bldP spid="181284" grpId="0"/>
      <p:bldP spid="181285" grpId="0"/>
      <p:bldP spid="181286" grpId="0"/>
      <p:bldP spid="39" grpId="0"/>
      <p:bldP spid="23" grpId="0" animBg="1"/>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71414"/>
            <a:ext cx="8858280" cy="4832092"/>
          </a:xfrm>
          <a:prstGeom prst="rect">
            <a:avLst/>
          </a:prstGeom>
        </p:spPr>
        <p:txBody>
          <a:bodyPr wrap="square">
            <a:spAutoFit/>
          </a:bodyPr>
          <a:lstStyle/>
          <a:p>
            <a:pPr algn="just"/>
            <a:r>
              <a:rPr lang="fa-IR" sz="2800" b="1" dirty="0" smtClean="0">
                <a:cs typeface="B Compset" pitchFamily="2" charset="-78"/>
                <a:hlinkClick r:id="rId2" action="ppaction://hlinksldjump"/>
              </a:rPr>
              <a:t>تبیین مفاهیم توسط عرف</a:t>
            </a:r>
            <a:endParaRPr lang="fa-IR" sz="2800" b="1" dirty="0" smtClean="0">
              <a:cs typeface="B Compset" pitchFamily="2" charset="-78"/>
            </a:endParaRPr>
          </a:p>
          <a:p>
            <a:pPr algn="just"/>
            <a:r>
              <a:rPr lang="fa-IR" sz="2800" b="1" dirty="0" smtClean="0">
                <a:cs typeface="B Compset" pitchFamily="2" charset="-78"/>
              </a:rPr>
              <a:t>گاهى موضوع حکم شرعى مشخص نیست لذا برای تببین مفهوم ان موضوع به عرف رجوع می کنیم.</a:t>
            </a:r>
          </a:p>
          <a:p>
            <a:pPr algn="just"/>
            <a:r>
              <a:rPr lang="fa-IR" sz="2800" b="1" dirty="0" smtClean="0">
                <a:cs typeface="B Compset" pitchFamily="2" charset="-78"/>
              </a:rPr>
              <a:t>مثال :</a:t>
            </a:r>
          </a:p>
          <a:p>
            <a:pPr algn="just"/>
            <a:r>
              <a:rPr lang="fa-IR" sz="2800" b="1" dirty="0" smtClean="0">
                <a:cs typeface="B Compset" pitchFamily="2" charset="-78"/>
              </a:rPr>
              <a:t>1- شک در مدخلیت شرط یا مانعی در مفهومی مثل بیع فالصدق العرفي دليل علي أنّه هو الموضوع عند الشرع</a:t>
            </a:r>
          </a:p>
          <a:p>
            <a:pPr algn="just"/>
            <a:r>
              <a:rPr lang="fa-IR" sz="2800" b="1" dirty="0" smtClean="0">
                <a:cs typeface="B Compset" pitchFamily="2" charset="-78"/>
              </a:rPr>
              <a:t>اگر غیر از بیع عرفی , مراد شارع بود لما صحّ من الشارع إهماله مع تبادر غيره و کمال اهتمامه ببيان الجزئيات من المندوبات و المکروهات </a:t>
            </a:r>
          </a:p>
          <a:p>
            <a:pPr algn="just"/>
            <a:r>
              <a:rPr lang="fa-IR" sz="2800" b="1" dirty="0" smtClean="0">
                <a:cs typeface="B Compset" pitchFamily="2" charset="-78"/>
              </a:rPr>
              <a:t>2- کالإجمال في مفهوم الغبن أو العيب في المبيع </a:t>
            </a:r>
          </a:p>
          <a:p>
            <a:pPr algn="just"/>
            <a:r>
              <a:rPr lang="fa-IR" sz="2800" b="1" dirty="0" smtClean="0">
                <a:cs typeface="B Compset" pitchFamily="2" charset="-78"/>
              </a:rPr>
              <a:t>3- الإجمال في حدّ الغناء فکلّ ما يسمّي بالغناء عرفاً فهو حرام و إن لم يشتمل علي الترجيع ولا علي الطرب.  </a:t>
            </a:r>
          </a:p>
        </p:txBody>
      </p:sp>
    </p:spTree>
  </p:cSld>
  <p:clrMapOvr>
    <a:masterClrMapping/>
  </p:clrMapOvr>
  <p:transition advClick="0">
    <p:dissolve/>
  </p:transition>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214314" y="1071546"/>
            <a:ext cx="878684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2060"/>
                </a:solidFill>
                <a:effectLst/>
                <a:latin typeface="Tahoma" pitchFamily="34" charset="0"/>
                <a:ea typeface="Calibri" pitchFamily="34" charset="0"/>
                <a:cs typeface="B Compset" pitchFamily="2" charset="-78"/>
                <a:hlinkClick r:id="rId3" action="ppaction://hlinksldjump"/>
              </a:rPr>
              <a:t>تشخیص مصادیق</a:t>
            </a:r>
            <a:endParaRPr kumimoji="0" lang="fa-IR" sz="28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marL="0" marR="0" lvl="0" indent="0" algn="justLow" defTabSz="914400" rtl="1" eaLnBrk="1" fontAlgn="base" latinLnBrk="0" hangingPunct="1">
              <a:lnSpc>
                <a:spcPct val="100000"/>
              </a:lnSpc>
              <a:spcBef>
                <a:spcPct val="0"/>
              </a:spcBef>
              <a:spcAft>
                <a:spcPct val="0"/>
              </a:spcAft>
              <a:buClrTx/>
              <a:buSzTx/>
              <a:buFontTx/>
              <a:buNone/>
              <a:tabLst/>
            </a:pPr>
            <a:r>
              <a:rPr lang="fa-IR" sz="2800" b="1" dirty="0" smtClean="0">
                <a:solidFill>
                  <a:srgbClr val="002060"/>
                </a:solidFill>
                <a:latin typeface="Tahoma" pitchFamily="34" charset="0"/>
                <a:cs typeface="B Compset" pitchFamily="2" charset="-78"/>
              </a:rPr>
              <a:t>گاهی یک مفهوم که موضوع حکم شرعی قرار گرفته هیچ ابهامی برای مکلف ندارد اما مصادیق ان مفهوم برای او نامشخص هستند لذا برای رفع تردید , به عرف رجوع می کنیم تا مصداق ان برای ما مشخص شود مثلا در احکام اعتکاف امده که معتکف برای ضرورت می تواند مسجد را ترک کند اما اینکه مصادیق ضرورت چیست باید به عرف رجوع کرد.</a:t>
            </a:r>
            <a:endParaRPr kumimoji="0" lang="fa-IR" sz="2800" b="0" i="0" u="none" strike="noStrike" cap="none" normalizeH="0" baseline="0" dirty="0" smtClean="0">
              <a:ln>
                <a:noFill/>
              </a:ln>
              <a:solidFill>
                <a:srgbClr val="002060"/>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214314" y="214290"/>
            <a:ext cx="878684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rgbClr val="002060"/>
                </a:solidFill>
                <a:effectLst/>
                <a:latin typeface="Tahoma" pitchFamily="34" charset="0"/>
                <a:ea typeface="Calibri" pitchFamily="34" charset="0"/>
                <a:cs typeface="B Compset" pitchFamily="2" charset="-78"/>
                <a:hlinkClick r:id="rId2" action="ppaction://hlinksldjump"/>
              </a:rPr>
              <a:t>حل اجمالات اعراف خاصه</a:t>
            </a:r>
            <a:endParaRPr kumimoji="0" lang="fa-IR" sz="2400" b="1" i="0" u="none" strike="noStrike" cap="none" normalizeH="0" baseline="0" dirty="0" smtClean="0">
              <a:ln>
                <a:noFill/>
              </a:ln>
              <a:solidFill>
                <a:srgbClr val="002060"/>
              </a:solidFill>
              <a:effectLst/>
              <a:latin typeface="Tahoma" pitchFamily="34" charset="0"/>
              <a:ea typeface="Calibri" pitchFamily="34" charset="0"/>
              <a:cs typeface="B Compset" pitchFamily="2" charset="-78"/>
            </a:endParaRPr>
          </a:p>
          <a:p>
            <a:pPr algn="just"/>
            <a:r>
              <a:rPr lang="fa-IR" sz="2400" b="1" dirty="0" smtClean="0">
                <a:solidFill>
                  <a:srgbClr val="002060"/>
                </a:solidFill>
                <a:cs typeface="B Compset" pitchFamily="2" charset="-78"/>
              </a:rPr>
              <a:t>عرف خاص به معناى روش و شيوه شايع و مستمر گفتارى يا کردارى مرسوم و شناخته شده در ميان گروه خاصى است که عامل خاصى آن ها را به هم پيوند داده و باعث جدايى آن ها از ديگران مى گردد.</a:t>
            </a:r>
          </a:p>
          <a:p>
            <a:pPr algn="just"/>
            <a:r>
              <a:rPr lang="fa-IR" sz="2400" b="1" dirty="0" smtClean="0">
                <a:solidFill>
                  <a:srgbClr val="002060"/>
                </a:solidFill>
                <a:cs typeface="B Compset" pitchFamily="2" charset="-78"/>
              </a:rPr>
              <a:t> عامل ارتباط دهنده ممکن است عصر يا زمان خاص, ناحيه, شهر , عمل خاص , اتحاد در صنف و فرهنگ و زبان خاص باشد . </a:t>
            </a:r>
          </a:p>
          <a:p>
            <a:pPr algn="just"/>
            <a:r>
              <a:rPr lang="fa-IR" sz="2400" b="1" dirty="0" smtClean="0">
                <a:solidFill>
                  <a:srgbClr val="002060"/>
                </a:solidFill>
                <a:cs typeface="B Compset" pitchFamily="2" charset="-78"/>
              </a:rPr>
              <a:t> در چنین عرفهایی اگر مفاهیم مجملی در عقود و ایقاعات واقع شد برای تبیین انها به همان عرف باید رجوع کرد مثلا إذا باع اللحم ثمّ اختلفا في مفهومه، فالمرجع هو المتبادر في عرف المتبايعين یا إذا أوصي الوالد بشيء لولده، فالمرجع في تفسير الولد و انّه هو الذکر و الأُنثي أو الذکر فقط هو العرف. </a:t>
            </a:r>
            <a:endParaRPr lang="en-US" sz="2400" dirty="0" smtClean="0">
              <a:solidFill>
                <a:srgbClr val="002060"/>
              </a:solidFill>
              <a:cs typeface="B Compset" pitchFamily="2" charset="-78"/>
            </a:endParaRPr>
          </a:p>
          <a:p>
            <a:pPr algn="just"/>
            <a:endParaRPr kumimoji="0" lang="fa-IR" sz="2400" b="0" i="0" u="none" strike="noStrike" cap="none" normalizeH="0" baseline="0" dirty="0" smtClean="0">
              <a:ln>
                <a:noFill/>
              </a:ln>
              <a:solidFill>
                <a:srgbClr val="002060"/>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285720" y="214290"/>
            <a:ext cx="8643998" cy="4401205"/>
          </a:xfrm>
          <a:prstGeom prst="rect">
            <a:avLst/>
          </a:prstGeom>
        </p:spPr>
        <p:txBody>
          <a:bodyPr wrap="square">
            <a:spAutoFit/>
          </a:bodyPr>
          <a:lstStyle/>
          <a:p>
            <a:pPr algn="just"/>
            <a:r>
              <a:rPr lang="fa-IR" sz="2800" b="1" dirty="0" smtClean="0">
                <a:cs typeface="B Compset" pitchFamily="2" charset="-78"/>
                <a:hlinkClick r:id="rId3" action="ppaction://hlinksldjump"/>
              </a:rPr>
              <a:t>ظن</a:t>
            </a:r>
            <a:endParaRPr lang="fa-IR" sz="2800" b="1" dirty="0" smtClean="0">
              <a:cs typeface="B Compset" pitchFamily="2" charset="-78"/>
            </a:endParaRPr>
          </a:p>
          <a:p>
            <a:pPr algn="just"/>
            <a:r>
              <a:rPr lang="fa-IR" sz="2800" b="1" dirty="0" smtClean="0">
                <a:cs typeface="B Compset" pitchFamily="2" charset="-78"/>
              </a:rPr>
              <a:t>ظن , صفت نفسانى انسان است که در نفس وى پديد مى آيد , مانند علم و شک , با اين تفاوت که مرتبه اش از شک بالاتر و از علم و قطع پايين تر است. </a:t>
            </a:r>
          </a:p>
          <a:p>
            <a:pPr algn="just"/>
            <a:r>
              <a:rPr lang="fa-IR" sz="2800" b="1" dirty="0" smtClean="0">
                <a:cs typeface="B Compset" pitchFamily="2" charset="-78"/>
              </a:rPr>
              <a:t> به بيان ديگر , در مواقعى که ذهن انسان دچار ترديد در مسئله اى مى گردد , اگر ميل به يک طرف ترديد , در نظر شخص مردد , قوى بوده ، و ميل به طرف ديگر , ضعيف باشد , طرف راجح و قوى را ظن مى گويند . </a:t>
            </a:r>
          </a:p>
          <a:p>
            <a:pPr algn="just"/>
            <a:r>
              <a:rPr lang="fa-IR" sz="2800" b="1" dirty="0" smtClean="0">
                <a:cs typeface="B Compset" pitchFamily="2" charset="-78"/>
              </a:rPr>
              <a:t>تعريفى که آورده شد , تعريف ظن شخصي است , ولى گاهى ظن به اسبابى اطلاق مى شود که موجب ايجاد ظن در نوع عقلا مى گردد اين نوع از ظن را ظن نوعى مى نامند .</a:t>
            </a:r>
          </a:p>
        </p:txBody>
      </p:sp>
    </p:spTree>
  </p:cSld>
  <p:clrMapOvr>
    <a:masterClrMapping/>
  </p:clrMapOvr>
  <p:transition advClick="0">
    <p:dissolve/>
  </p:transition>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7290" y="71414"/>
            <a:ext cx="7572396" cy="6494085"/>
          </a:xfrm>
          <a:prstGeom prst="rect">
            <a:avLst/>
          </a:prstGeom>
        </p:spPr>
        <p:txBody>
          <a:bodyPr wrap="square">
            <a:spAutoFit/>
          </a:bodyPr>
          <a:lstStyle/>
          <a:p>
            <a:pPr algn="just"/>
            <a:r>
              <a:rPr lang="fa-IR" sz="2600" b="1" dirty="0" smtClean="0">
                <a:solidFill>
                  <a:srgbClr val="002060"/>
                </a:solidFill>
                <a:cs typeface="B Compset" pitchFamily="2" charset="-78"/>
                <a:hlinkClick r:id="rId2" action="ppaction://hlinksldjump"/>
              </a:rPr>
              <a:t>امکان تعبد به ظن</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تعبد به ظن به معناى صحت عمل کردن طبق ظن و استناد به آن در استنباط احکام شرع است . </a:t>
            </a:r>
          </a:p>
          <a:p>
            <a:pPr algn="just"/>
            <a:r>
              <a:rPr lang="fa-IR" sz="2600" b="1" dirty="0" smtClean="0">
                <a:solidFill>
                  <a:srgbClr val="002060"/>
                </a:solidFill>
                <a:cs typeface="B Compset" pitchFamily="2" charset="-78"/>
              </a:rPr>
              <a:t>مراد از امکان در اين بحث ، امکان وقوعي تشريعي است يعني بر وقوع آن ، مفسده اي در عالم تشريع مترتب مي شود يا نه ؟ </a:t>
            </a:r>
          </a:p>
          <a:p>
            <a:pPr algn="just"/>
            <a:r>
              <a:rPr lang="fa-IR" sz="2600" b="1" dirty="0" smtClean="0">
                <a:solidFill>
                  <a:srgbClr val="002060"/>
                </a:solidFill>
                <a:cs typeface="B Compset" pitchFamily="2" charset="-78"/>
              </a:rPr>
              <a:t>در رابطه با امکان تعبد به ظن , اين بحث مطرح است که آيا امکان دارد شارع مقدس ظن را بر بندگان حجت قرار دهد و آن ها را به آن متعبد سازد يا خير , به ديگر سخن , آيا شارع مى تواند از راه جعل حجيت براى ظن , کشف ناقص آن را از واقع , تعبدا کامل نمايد ( تتميم کشف ) و به مکلف بگويد با ظن , معامله قطع بنما و مؤداى آن را تعبدا حکم واقعى محسوب نما يا خير ؟</a:t>
            </a:r>
          </a:p>
          <a:p>
            <a:pPr algn="just"/>
            <a:r>
              <a:rPr lang="fa-IR" sz="2600" b="1" dirty="0" smtClean="0">
                <a:solidFill>
                  <a:srgbClr val="002060"/>
                </a:solidFill>
                <a:cs typeface="B Compset" pitchFamily="2" charset="-78"/>
              </a:rPr>
              <a:t>" ابن قبة " به خلاف مشهور , معتقد است که عقلا ـ يعنى صرف نظر از هر گونه دليل و با فرض اين که هيچ دليلى بر تعبد به ظن وجود نداشته باشد ـ تعبد به ظن , ثبوتا محال و ممتنع است . به اين معنا که اگر شارع چنين کارى کند , مفسده و محالى بر آن مترتب مى شود .</a:t>
            </a:r>
          </a:p>
          <a:p>
            <a:pPr algn="just"/>
            <a:r>
              <a:rPr lang="fa-IR" sz="2600" b="1" dirty="0" smtClean="0">
                <a:solidFill>
                  <a:srgbClr val="002060"/>
                </a:solidFill>
                <a:cs typeface="B Compset" pitchFamily="2" charset="-78"/>
              </a:rPr>
              <a:t>اما بنظر ما ادل الدلیل علی امکان التعبد بالظن وقوعه فی الشریعة</a:t>
            </a:r>
          </a:p>
        </p:txBody>
      </p:sp>
    </p:spTree>
  </p:cSld>
  <p:clrMapOvr>
    <a:masterClrMapping/>
  </p:clrMapOvr>
  <p:transition advClick="0">
    <p:dissolve/>
  </p:transition>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6699"/>
            </a:gs>
            <a:gs pos="100000">
              <a:srgbClr val="666699">
                <a:gamma/>
                <a:shade val="46275"/>
                <a:invGamma/>
              </a:srgbClr>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142844" y="142852"/>
            <a:ext cx="8929718" cy="4031873"/>
          </a:xfrm>
          <a:prstGeom prst="rect">
            <a:avLst/>
          </a:prstGeom>
        </p:spPr>
        <p:txBody>
          <a:bodyPr wrap="square">
            <a:spAutoFit/>
          </a:bodyPr>
          <a:lstStyle/>
          <a:p>
            <a:pPr algn="just"/>
            <a:r>
              <a:rPr lang="fa-IR" sz="3200" b="1" dirty="0" smtClean="0">
                <a:cs typeface="B Compset" pitchFamily="2" charset="-78"/>
                <a:hlinkClick r:id="rId2" action="ppaction://hlinksldjump"/>
              </a:rPr>
              <a:t>القاعدة الأوّلية في العمل بالظن</a:t>
            </a:r>
            <a:endParaRPr lang="fa-IR" sz="3200" b="1" dirty="0" smtClean="0">
              <a:cs typeface="B Compset" pitchFamily="2" charset="-78"/>
            </a:endParaRPr>
          </a:p>
          <a:p>
            <a:pPr algn="just"/>
            <a:r>
              <a:rPr lang="fa-IR" sz="3200" b="1" dirty="0" smtClean="0">
                <a:cs typeface="B Compset" pitchFamily="2" charset="-78"/>
              </a:rPr>
              <a:t>إنّ القاعدة الأوّلية في العمل بالظن هو الحرمة و عدم الحجّية إلاّ ما خرج بالدليل. </a:t>
            </a:r>
            <a:endParaRPr lang="en-US" sz="3200" dirty="0" smtClean="0">
              <a:cs typeface="B Compset" pitchFamily="2" charset="-78"/>
            </a:endParaRPr>
          </a:p>
          <a:p>
            <a:pPr algn="just"/>
            <a:r>
              <a:rPr lang="fa-IR" sz="3200" b="1" dirty="0" smtClean="0">
                <a:cs typeface="B Compset" pitchFamily="2" charset="-78"/>
              </a:rPr>
              <a:t>دلیلش این است که عمل به ظن یعنی اسناد مودای ظن به شارع و من المعلوم أنّ إسناد المؤدّي إلي الشارع إنّما يصحّ في حالة الإذعان بأنّه حکم الشارع و إلاّ يکون الإسناد تشريعاً و المفروض أنّ العامل بالظن شاکّ في إذنه سبحانه و مع ذلک ينسبه إليه. </a:t>
            </a:r>
            <a:endParaRPr lang="en-US" sz="3200" dirty="0" smtClean="0">
              <a:cs typeface="B Compset" pitchFamily="2" charset="-78"/>
            </a:endParaRPr>
          </a:p>
          <a:p>
            <a:pPr algn="just"/>
            <a:endParaRPr lang="fa-IR" sz="32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76" y="1094416"/>
            <a:ext cx="8929718" cy="3970318"/>
          </a:xfrm>
          <a:prstGeom prst="rect">
            <a:avLst/>
          </a:prstGeom>
        </p:spPr>
        <p:txBody>
          <a:bodyPr wrap="square">
            <a:spAutoFit/>
          </a:bodyPr>
          <a:lstStyle/>
          <a:p>
            <a:pPr algn="just"/>
            <a:r>
              <a:rPr lang="fa-IR" sz="2800" b="1" dirty="0" smtClean="0">
                <a:solidFill>
                  <a:srgbClr val="002060"/>
                </a:solidFill>
                <a:cs typeface="B Compset" pitchFamily="2" charset="-78"/>
                <a:hlinkClick r:id="rId4" action="ppaction://hlinksldjump"/>
              </a:rPr>
              <a:t>حجيت ظواهر</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مراد از حجيت ظواهر, صحت تمسک به ظواهر قرآن و سنت - در مقابل نصوص قران - براى دست يابى به حکم شرع مى باشد که لازمه آن , منجزيت و معذريت است . بدين معنا که اگر مکلفى به حکم به دست آمده از ظاهر قرآن يا روايتى عمل کند، اگر عمل او مطابق واقع باشد , واقع در حق او منجز است و در غير اين صورت , عمل به ظاهر براى او عذر مى آورد.</a:t>
            </a:r>
          </a:p>
          <a:p>
            <a:pPr algn="just"/>
            <a:r>
              <a:rPr lang="fa-IR" sz="2800" b="1" dirty="0" smtClean="0">
                <a:solidFill>
                  <a:srgbClr val="002060"/>
                </a:solidFill>
                <a:cs typeface="B Compset" pitchFamily="2" charset="-78"/>
              </a:rPr>
              <a:t>خود قران هم به حجیت ظواهرش اشاره می کند مانند : (وَ لَقَدْ يَسّرنا القُرآنَ لِلذِّکْرِ فَهَلْ مِنْ مُدَّکِر) یا (أَفلا يَتَدَبَّرُونَ القُرآنَ أَمْ عَلي قُلُوبٍ أَقْفالُها) لذاست که می توان به ظواهر قران احتجاج کرد و انها را مورد استناد و استفاده قرار داد.</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amma/>
                <a:shade val="46275"/>
                <a:invGamma/>
              </a:srgbClr>
            </a:gs>
            <a:gs pos="100000">
              <a:srgbClr val="003366"/>
            </a:gs>
          </a:gsLst>
          <a:lin ang="2700000" scaled="1"/>
        </a:gradFill>
        <a:effectLst/>
      </p:bgPr>
    </p:bg>
    <p:spTree>
      <p:nvGrpSpPr>
        <p:cNvPr id="1" name=""/>
        <p:cNvGrpSpPr/>
        <p:nvPr/>
      </p:nvGrpSpPr>
      <p:grpSpPr>
        <a:xfrm>
          <a:off x="0" y="0"/>
          <a:ext cx="0" cy="0"/>
          <a:chOff x="0" y="0"/>
          <a:chExt cx="0" cy="0"/>
        </a:xfrm>
      </p:grpSpPr>
      <p:sp>
        <p:nvSpPr>
          <p:cNvPr id="3" name="Rectangle 2"/>
          <p:cNvSpPr/>
          <p:nvPr/>
        </p:nvSpPr>
        <p:spPr>
          <a:xfrm>
            <a:off x="71406" y="285728"/>
            <a:ext cx="8929718" cy="6370975"/>
          </a:xfrm>
          <a:prstGeom prst="rect">
            <a:avLst/>
          </a:prstGeom>
        </p:spPr>
        <p:txBody>
          <a:bodyPr wrap="square">
            <a:spAutoFit/>
          </a:bodyPr>
          <a:lstStyle/>
          <a:p>
            <a:pPr algn="just"/>
            <a:r>
              <a:rPr lang="fa-IR" sz="2400" b="1" dirty="0" smtClean="0">
                <a:cs typeface="B Compset" pitchFamily="2" charset="-78"/>
                <a:hlinkClick r:id="rId2" action="ppaction://hlinksldjump"/>
              </a:rPr>
              <a:t>شروط احتجاج به کلام متکلم</a:t>
            </a:r>
            <a:endParaRPr lang="fa-IR" sz="2400" b="1" dirty="0" smtClean="0">
              <a:cs typeface="B Compset" pitchFamily="2" charset="-78"/>
            </a:endParaRPr>
          </a:p>
          <a:p>
            <a:pPr algn="just"/>
            <a:r>
              <a:rPr lang="fa-IR" sz="2400" b="1" dirty="0" smtClean="0">
                <a:solidFill>
                  <a:srgbClr val="FFFF00"/>
                </a:solidFill>
                <a:cs typeface="B Compset" pitchFamily="2" charset="-78"/>
              </a:rPr>
              <a:t>الأوّل: ثبوت صدوره من المتکلّم</a:t>
            </a:r>
          </a:p>
          <a:p>
            <a:pPr algn="just"/>
            <a:r>
              <a:rPr lang="fa-IR" sz="2400" b="1" dirty="0" smtClean="0">
                <a:cs typeface="B Compset" pitchFamily="2" charset="-78"/>
              </a:rPr>
              <a:t>در مورد صدور قران از جانب خدای متعال تواتر داریم لذا قران را قطعی الصدور می دانیم.</a:t>
            </a:r>
          </a:p>
          <a:p>
            <a:pPr algn="just"/>
            <a:r>
              <a:rPr lang="fa-IR" sz="2400" b="1" dirty="0" smtClean="0">
                <a:solidFill>
                  <a:srgbClr val="FFFF00"/>
                </a:solidFill>
                <a:cs typeface="B Compset" pitchFamily="2" charset="-78"/>
              </a:rPr>
              <a:t>الثاني: ثبوت جهة صدوره و أنّه لم يکن هازلاً مثلاً</a:t>
            </a:r>
          </a:p>
          <a:p>
            <a:pPr algn="just"/>
            <a:r>
              <a:rPr lang="fa-IR" sz="2400" b="1" dirty="0" smtClean="0">
                <a:cs typeface="B Compset" pitchFamily="2" charset="-78"/>
              </a:rPr>
              <a:t>بدیهی است که قران از جانب حکیم و برای تربیت انسانها صادر شده و ربّ حکیم نمی تواند هازل باشد .</a:t>
            </a:r>
            <a:endParaRPr lang="en-US" sz="2400" dirty="0" smtClean="0">
              <a:cs typeface="B Compset" pitchFamily="2" charset="-78"/>
            </a:endParaRPr>
          </a:p>
          <a:p>
            <a:pPr algn="just"/>
            <a:r>
              <a:rPr lang="fa-IR" sz="2400" b="1" dirty="0" smtClean="0">
                <a:solidFill>
                  <a:srgbClr val="FFFF00"/>
                </a:solidFill>
                <a:cs typeface="B Compset" pitchFamily="2" charset="-78"/>
              </a:rPr>
              <a:t>الثالث: ثبوت ظهور مفرداته و جمله</a:t>
            </a:r>
          </a:p>
          <a:p>
            <a:pPr algn="just"/>
            <a:r>
              <a:rPr lang="fa-IR" sz="2400" b="1" dirty="0" smtClean="0">
                <a:cs typeface="B Compset" pitchFamily="2" charset="-78"/>
              </a:rPr>
              <a:t>راههایی که در اثبات ظهور برای مفردات و جمل ذکر کردیم مانند تبادر و صحت سلب و ..... همگی در این مرحله مورد استفاده قرار می گیرند.</a:t>
            </a:r>
            <a:endParaRPr lang="en-US" sz="2400" dirty="0" smtClean="0">
              <a:cs typeface="B Compset" pitchFamily="2" charset="-78"/>
            </a:endParaRPr>
          </a:p>
          <a:p>
            <a:pPr algn="just"/>
            <a:r>
              <a:rPr lang="fa-IR" sz="2400" b="1" dirty="0" smtClean="0">
                <a:solidFill>
                  <a:srgbClr val="FFFF00"/>
                </a:solidFill>
                <a:cs typeface="B Compset" pitchFamily="2" charset="-78"/>
              </a:rPr>
              <a:t>الرابع: حجّية ظهور کلامه و کونه متبعاً في کشف المراد</a:t>
            </a:r>
          </a:p>
          <a:p>
            <a:pPr algn="just"/>
            <a:r>
              <a:rPr lang="fa-IR" sz="2400" b="1" dirty="0" smtClean="0">
                <a:cs typeface="B Compset" pitchFamily="2" charset="-78"/>
              </a:rPr>
              <a:t>تمام راههایی که در اثبات مراد متکلم بیان کردیم مانند اصالة الحقیقة و اصالة عدم التقدیر و اصالة العموم و ....... و همچنین اینکه قران کتاب هدایت و زندگی است و برای هدایت انسانها به کمال حقیقی نازل شده است ما را به یقین می رساند که ظواهرش مانند سائر ظواهر حجت است مع أنّ الکتاب هو المعجزة الکبري للنبيّ صلي الله عليه و آله و سلّم. </a:t>
            </a:r>
          </a:p>
          <a:p>
            <a:pPr algn="just"/>
            <a:r>
              <a:rPr lang="fa-IR" sz="2400" b="1" dirty="0" smtClean="0">
                <a:cs typeface="B Compset" pitchFamily="2" charset="-78"/>
              </a:rPr>
              <a:t>البته صحت استدلال به ظواهر کتاب به این معنا نیست که بدون مراجعه به عقل و نقل , ظواهر را حجت بدانیم بلکه همه این حرفها بعد از مراجعه به قرائن و روایات است.</a:t>
            </a:r>
          </a:p>
          <a:p>
            <a:pPr algn="just"/>
            <a:endParaRPr lang="fa-IR" sz="24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14290"/>
            <a:ext cx="8858280" cy="4401205"/>
          </a:xfrm>
          <a:prstGeom prst="rect">
            <a:avLst/>
          </a:prstGeom>
        </p:spPr>
        <p:txBody>
          <a:bodyPr wrap="square">
            <a:spAutoFit/>
          </a:bodyPr>
          <a:lstStyle/>
          <a:p>
            <a:pPr algn="just"/>
            <a:r>
              <a:rPr lang="fa-IR" sz="2800" b="1" dirty="0" smtClean="0">
                <a:solidFill>
                  <a:srgbClr val="002060"/>
                </a:solidFill>
                <a:cs typeface="B Compset" pitchFamily="2" charset="-78"/>
                <a:hlinkClick r:id="rId2" action="ppaction://hlinksldjump"/>
              </a:rPr>
              <a:t>قطعی بودن دلالت ظواهر نسبت به مراد استعمالی</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اصولیون ظواهر را جزء ظنون ذکر کرده اند اما ما می گوییم ظواهر فی الجمله قطعی الدلاله هستند و در برخی از جاها هم ظنی الدلالة .</a:t>
            </a:r>
          </a:p>
          <a:p>
            <a:pPr algn="just"/>
            <a:r>
              <a:rPr lang="fa-IR" sz="2800" b="1" dirty="0" smtClean="0">
                <a:solidFill>
                  <a:srgbClr val="FF0000"/>
                </a:solidFill>
                <a:cs typeface="B Compset" pitchFamily="2" charset="-78"/>
              </a:rPr>
              <a:t>اما ظواهر نسبت به مراد استعمالی </a:t>
            </a:r>
            <a:r>
              <a:rPr lang="fa-IR" sz="2800" b="1" dirty="0" smtClean="0">
                <a:solidFill>
                  <a:srgbClr val="002060"/>
                </a:solidFill>
                <a:cs typeface="B Compset" pitchFamily="2" charset="-78"/>
              </a:rPr>
              <a:t>شان قطعی الدلالة هستند زیرا کلام , عهده دار کشف معنای موضوع له الفاظ است و می دانیم که موضوع له الفاظ را فقط با مراد استعمالی می توان کشف کرد لذا اگر قائل به حجیت ظواهر شدیم در اصل , اذعان به قطعی الدلالة بودن مفاد استعمالی ظواهر کرده ایم و هو المطلوب .</a:t>
            </a:r>
          </a:p>
          <a:p>
            <a:pPr algn="just"/>
            <a:r>
              <a:rPr lang="fa-IR" sz="2800" b="1" dirty="0" smtClean="0">
                <a:solidFill>
                  <a:srgbClr val="FF0000"/>
                </a:solidFill>
                <a:cs typeface="B Compset" pitchFamily="2" charset="-78"/>
              </a:rPr>
              <a:t>اما نسبت به مراد جدی </a:t>
            </a:r>
            <a:r>
              <a:rPr lang="fa-IR" sz="2800" b="1" dirty="0" smtClean="0">
                <a:solidFill>
                  <a:srgbClr val="002060"/>
                </a:solidFill>
                <a:cs typeface="B Compset" pitchFamily="2" charset="-78"/>
              </a:rPr>
              <a:t>ظواهر نمی توان گفت که قطعا ظواهر بر انها دلالت دارند لذا دلالت ظواهر کلام متکلم بر مراد جدی را ظنی می دانیم فانّما يعلم بالأصل العقلائي، أعني: أصالة تطابق الإرادة الاستعمالية مع الجدّية .</a:t>
            </a:r>
            <a:endParaRPr lang="fa-IR" sz="28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42976" y="1066744"/>
            <a:ext cx="7929586" cy="5509200"/>
          </a:xfrm>
          <a:prstGeom prst="rect">
            <a:avLst/>
          </a:prstGeom>
        </p:spPr>
        <p:txBody>
          <a:bodyPr wrap="square">
            <a:spAutoFit/>
          </a:bodyPr>
          <a:lstStyle/>
          <a:p>
            <a:pPr algn="just"/>
            <a:r>
              <a:rPr lang="fa-IR" sz="3200" b="1" dirty="0" smtClean="0">
                <a:cs typeface="B Compset" pitchFamily="2" charset="-78"/>
                <a:hlinkClick r:id="rId3" action="ppaction://hlinksldjump"/>
              </a:rPr>
              <a:t>علل ظنی دانستن ظواهر</a:t>
            </a:r>
            <a:endParaRPr lang="fa-IR" sz="3200" b="1" dirty="0" smtClean="0">
              <a:cs typeface="B Compset" pitchFamily="2" charset="-78"/>
            </a:endParaRPr>
          </a:p>
          <a:p>
            <a:pPr algn="just"/>
            <a:r>
              <a:rPr lang="fa-IR" sz="3200" b="1" dirty="0" smtClean="0">
                <a:cs typeface="B Compset" pitchFamily="2" charset="-78"/>
              </a:rPr>
              <a:t>اینکه اصولیون چرا ظواهر را از ظنون قرار داده اند بخاطر احتمالاتی است که در ظواهر کلام متکلم راه پیدا کرده و مانع قطعی دانستن دلالت انها شده است , ام احتمالات عبارتند از :</a:t>
            </a:r>
          </a:p>
          <a:p>
            <a:pPr algn="just"/>
            <a:r>
              <a:rPr lang="fa-IR" sz="3200" b="1" dirty="0" smtClean="0">
                <a:cs typeface="B Compset" pitchFamily="2" charset="-78"/>
              </a:rPr>
              <a:t>1. احتمال کون المتکلّم هازلاً</a:t>
            </a:r>
            <a:endParaRPr lang="en-US" sz="3200" dirty="0" smtClean="0">
              <a:cs typeface="B Compset" pitchFamily="2" charset="-78"/>
            </a:endParaRPr>
          </a:p>
          <a:p>
            <a:pPr algn="just"/>
            <a:r>
              <a:rPr lang="fa-IR" sz="3200" b="1" dirty="0" smtClean="0">
                <a:cs typeface="B Compset" pitchFamily="2" charset="-78"/>
              </a:rPr>
              <a:t>2. احتمال کونه مورّياً في مقاله</a:t>
            </a:r>
            <a:endParaRPr lang="en-US" sz="3200" dirty="0" smtClean="0">
              <a:cs typeface="B Compset" pitchFamily="2" charset="-78"/>
            </a:endParaRPr>
          </a:p>
          <a:p>
            <a:pPr algn="just"/>
            <a:r>
              <a:rPr lang="fa-IR" sz="3200" b="1" dirty="0" smtClean="0">
                <a:cs typeface="B Compset" pitchFamily="2" charset="-78"/>
              </a:rPr>
              <a:t>3. احتمال کونه ملقياً علي وجه التقية</a:t>
            </a:r>
            <a:endParaRPr lang="en-US" sz="3200" dirty="0" smtClean="0">
              <a:cs typeface="B Compset" pitchFamily="2" charset="-78"/>
            </a:endParaRPr>
          </a:p>
          <a:p>
            <a:pPr algn="just"/>
            <a:r>
              <a:rPr lang="fa-IR" sz="3200" b="1" dirty="0" smtClean="0">
                <a:cs typeface="B Compset" pitchFamily="2" charset="-78"/>
              </a:rPr>
              <a:t>4. احتمال کون المراد الجدّي غير المراد الاستعمالي من حيث السعة و الضيق بورود التخصيص أو التقييد عليه.</a:t>
            </a:r>
            <a:endParaRPr lang="en-US" sz="3200" dirty="0" smtClean="0">
              <a:cs typeface="B Compset" pitchFamily="2" charset="-78"/>
            </a:endParaRPr>
          </a:p>
          <a:p>
            <a:pPr algn="just"/>
            <a:endParaRPr lang="fa-IR" sz="3200" b="1" dirty="0" smtClean="0">
              <a:cs typeface="B Compset" pitchFamily="2" charset="-78"/>
            </a:endParaRPr>
          </a:p>
          <a:p>
            <a:pPr algn="just"/>
            <a:endParaRPr lang="en-US" sz="3200" b="1" dirty="0" smtClean="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100000">
              <a:schemeClr val="accent1">
                <a:lumMod val="75000"/>
                <a:alpha val="58000"/>
              </a:schemeClr>
            </a:gs>
            <a:gs pos="100000">
              <a:srgbClr val="96AB94"/>
            </a:gs>
          </a:gsLst>
          <a:lin ang="5400000" scaled="0"/>
        </a:gradFill>
        <a:effectLst/>
      </p:bgPr>
    </p:bg>
    <p:spTree>
      <p:nvGrpSpPr>
        <p:cNvPr id="1" name=""/>
        <p:cNvGrpSpPr/>
        <p:nvPr/>
      </p:nvGrpSpPr>
      <p:grpSpPr>
        <a:xfrm>
          <a:off x="0" y="0"/>
          <a:ext cx="0" cy="0"/>
          <a:chOff x="0" y="0"/>
          <a:chExt cx="0" cy="0"/>
        </a:xfrm>
      </p:grpSpPr>
      <p:sp>
        <p:nvSpPr>
          <p:cNvPr id="7" name="Rectangle 3"/>
          <p:cNvSpPr>
            <a:spLocks noChangeArrowheads="1"/>
          </p:cNvSpPr>
          <p:nvPr/>
        </p:nvSpPr>
        <p:spPr bwMode="gray">
          <a:xfrm>
            <a:off x="1643041" y="2624126"/>
            <a:ext cx="1643075" cy="1304940"/>
          </a:xfrm>
          <a:prstGeom prst="rect">
            <a:avLst/>
          </a:prstGeom>
          <a:gradFill rotWithShape="1">
            <a:gsLst>
              <a:gs pos="0">
                <a:srgbClr val="C9AA5D"/>
              </a:gs>
              <a:gs pos="50000">
                <a:srgbClr val="C9AA5D">
                  <a:gamma/>
                  <a:tint val="36471"/>
                  <a:invGamma/>
                </a:srgbClr>
              </a:gs>
              <a:gs pos="100000">
                <a:srgbClr val="C9AA5D"/>
              </a:gs>
            </a:gsLst>
            <a:lin ang="2700000" scaled="1"/>
          </a:gradFill>
          <a:ln w="9525" algn="ctr">
            <a:noFill/>
            <a:miter lim="800000"/>
            <a:headEnd/>
            <a:tailEnd/>
          </a:ln>
          <a:effectLst>
            <a:prstShdw prst="shdw17" dist="63500" dir="5400000">
              <a:srgbClr val="C9AA5D">
                <a:gamma/>
                <a:shade val="60000"/>
                <a:invGamma/>
              </a:srgbClr>
            </a:prstShdw>
          </a:effectLst>
        </p:spPr>
        <p:txBody>
          <a:bodyPr wrap="none" anchor="ctr"/>
          <a:lstStyle/>
          <a:p>
            <a:r>
              <a:rPr lang="fa-IR" sz="2000" dirty="0" smtClean="0">
                <a:solidFill>
                  <a:schemeClr val="accent5">
                    <a:lumMod val="10000"/>
                  </a:schemeClr>
                </a:solidFill>
                <a:cs typeface="B Titr" pitchFamily="2" charset="-78"/>
                <a:hlinkClick r:id="rId2" action="ppaction://hlinksldjump"/>
              </a:rPr>
              <a:t>مراد از (واحد) </a:t>
            </a:r>
          </a:p>
          <a:p>
            <a:r>
              <a:rPr lang="fa-IR" sz="2000" dirty="0" smtClean="0">
                <a:solidFill>
                  <a:schemeClr val="accent5">
                    <a:lumMod val="10000"/>
                  </a:schemeClr>
                </a:solidFill>
                <a:cs typeface="B Titr" pitchFamily="2" charset="-78"/>
                <a:hlinkClick r:id="rId2" action="ppaction://hlinksldjump"/>
              </a:rPr>
              <a:t>در عنوان مساله</a:t>
            </a:r>
            <a:endParaRPr lang="fa-IR" sz="2000" dirty="0">
              <a:solidFill>
                <a:schemeClr val="accent5">
                  <a:lumMod val="10000"/>
                </a:schemeClr>
              </a:solidFill>
              <a:cs typeface="B Titr" pitchFamily="2" charset="-78"/>
            </a:endParaRPr>
          </a:p>
        </p:txBody>
      </p:sp>
      <p:sp>
        <p:nvSpPr>
          <p:cNvPr id="9" name="Rectangle 13"/>
          <p:cNvSpPr>
            <a:spLocks noChangeArrowheads="1"/>
          </p:cNvSpPr>
          <p:nvPr/>
        </p:nvSpPr>
        <p:spPr bwMode="gray">
          <a:xfrm>
            <a:off x="3571868" y="928670"/>
            <a:ext cx="1643075" cy="1252542"/>
          </a:xfrm>
          <a:prstGeom prst="rect">
            <a:avLst/>
          </a:prstGeom>
          <a:gradFill rotWithShape="1">
            <a:gsLst>
              <a:gs pos="0">
                <a:srgbClr val="9595B9"/>
              </a:gs>
              <a:gs pos="50000">
                <a:srgbClr val="9595B9">
                  <a:gamma/>
                  <a:tint val="36471"/>
                  <a:invGamma/>
                </a:srgbClr>
              </a:gs>
              <a:gs pos="100000">
                <a:srgbClr val="9595B9"/>
              </a:gs>
            </a:gsLst>
            <a:lin ang="2700000" scaled="1"/>
          </a:gradFill>
          <a:ln w="9525" algn="ctr">
            <a:noFill/>
            <a:miter lim="800000"/>
            <a:headEnd/>
            <a:tailEnd/>
          </a:ln>
          <a:effectLst>
            <a:prstShdw prst="shdw17" dist="63500" dir="5400000">
              <a:srgbClr val="9595B9">
                <a:gamma/>
                <a:shade val="60000"/>
                <a:invGamma/>
              </a:srgbClr>
            </a:prstShdw>
          </a:effectLst>
        </p:spPr>
        <p:txBody>
          <a:bodyPr wrap="none" anchor="ctr"/>
          <a:lstStyle/>
          <a:p>
            <a:r>
              <a:rPr lang="fa-IR" sz="2400" dirty="0" smtClean="0">
                <a:solidFill>
                  <a:schemeClr val="accent5">
                    <a:lumMod val="10000"/>
                  </a:schemeClr>
                </a:solidFill>
                <a:cs typeface="B Titr" pitchFamily="2" charset="-78"/>
                <a:hlinkClick r:id="rId3" action="ppaction://hlinksldjump"/>
              </a:rPr>
              <a:t>انواع اجتماع</a:t>
            </a:r>
            <a:endParaRPr lang="fa-IR" sz="2400" dirty="0">
              <a:solidFill>
                <a:schemeClr val="accent5">
                  <a:lumMod val="10000"/>
                </a:schemeClr>
              </a:solidFill>
              <a:cs typeface="B Titr" pitchFamily="2" charset="-78"/>
            </a:endParaRPr>
          </a:p>
        </p:txBody>
      </p:sp>
      <p:grpSp>
        <p:nvGrpSpPr>
          <p:cNvPr id="11" name="Group 64"/>
          <p:cNvGrpSpPr>
            <a:grpSpLocks/>
          </p:cNvGrpSpPr>
          <p:nvPr/>
        </p:nvGrpSpPr>
        <p:grpSpPr bwMode="auto">
          <a:xfrm>
            <a:off x="5713100" y="1714488"/>
            <a:ext cx="2930866" cy="2832931"/>
            <a:chOff x="2065" y="1496"/>
            <a:chExt cx="1498" cy="1496"/>
          </a:xfrm>
        </p:grpSpPr>
        <p:sp>
          <p:nvSpPr>
            <p:cNvPr id="13" name="Oval 65"/>
            <p:cNvSpPr>
              <a:spLocks noChangeArrowheads="1"/>
            </p:cNvSpPr>
            <p:nvPr/>
          </p:nvSpPr>
          <p:spPr bwMode="gray">
            <a:xfrm>
              <a:off x="2065" y="1496"/>
              <a:ext cx="1496" cy="1496"/>
            </a:xfrm>
            <a:prstGeom prst="ellipse">
              <a:avLst/>
            </a:prstGeom>
            <a:gradFill rotWithShape="1">
              <a:gsLst>
                <a:gs pos="0">
                  <a:srgbClr val="FCDF06">
                    <a:gamma/>
                    <a:tint val="0"/>
                    <a:invGamma/>
                  </a:srgbClr>
                </a:gs>
                <a:gs pos="50000">
                  <a:srgbClr val="FCDF06"/>
                </a:gs>
                <a:gs pos="100000">
                  <a:srgbClr val="FCDF06">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6" name="Oval 66"/>
            <p:cNvSpPr>
              <a:spLocks noChangeArrowheads="1"/>
            </p:cNvSpPr>
            <p:nvPr/>
          </p:nvSpPr>
          <p:spPr bwMode="gray">
            <a:xfrm>
              <a:off x="2067" y="1496"/>
              <a:ext cx="1496" cy="1496"/>
            </a:xfrm>
            <a:prstGeom prst="ellipse">
              <a:avLst/>
            </a:prstGeom>
            <a:gradFill rotWithShape="1">
              <a:gsLst>
                <a:gs pos="0">
                  <a:srgbClr val="FCDF06">
                    <a:alpha val="32001"/>
                  </a:srgbClr>
                </a:gs>
                <a:gs pos="100000">
                  <a:srgbClr val="FCDF06">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7" name="Oval 67"/>
            <p:cNvSpPr>
              <a:spLocks noChangeArrowheads="1"/>
            </p:cNvSpPr>
            <p:nvPr/>
          </p:nvSpPr>
          <p:spPr bwMode="gray">
            <a:xfrm>
              <a:off x="2163" y="1594"/>
              <a:ext cx="1300" cy="1300"/>
            </a:xfrm>
            <a:prstGeom prst="ellipse">
              <a:avLst/>
            </a:prstGeom>
            <a:gradFill rotWithShape="1">
              <a:gsLst>
                <a:gs pos="0">
                  <a:srgbClr val="FCDF06">
                    <a:gamma/>
                    <a:shade val="54118"/>
                    <a:invGamma/>
                  </a:srgbClr>
                </a:gs>
                <a:gs pos="50000">
                  <a:srgbClr val="FCDF06"/>
                </a:gs>
                <a:gs pos="100000">
                  <a:srgbClr val="FCDF06">
                    <a:gamma/>
                    <a:shade val="54118"/>
                    <a:invGamma/>
                  </a:srgbClr>
                </a:gs>
              </a:gsLst>
              <a:lin ang="18900000" scaled="1"/>
            </a:gradFill>
            <a:ln w="38100" algn="ctr">
              <a:noFill/>
              <a:round/>
              <a:headEnd/>
              <a:tailEnd/>
            </a:ln>
            <a:effectLst/>
          </p:spPr>
          <p:txBody>
            <a:bodyPr anchor="ctr">
              <a:spAutoFit/>
            </a:bodyPr>
            <a:lstStyle/>
            <a:p>
              <a:endParaRPr lang="fa-IR"/>
            </a:p>
          </p:txBody>
        </p:sp>
        <p:sp>
          <p:nvSpPr>
            <p:cNvPr id="18" name="Oval 68"/>
            <p:cNvSpPr>
              <a:spLocks noChangeArrowheads="1"/>
            </p:cNvSpPr>
            <p:nvPr/>
          </p:nvSpPr>
          <p:spPr bwMode="gray">
            <a:xfrm>
              <a:off x="2160" y="1582"/>
              <a:ext cx="1300" cy="1300"/>
            </a:xfrm>
            <a:prstGeom prst="ellipse">
              <a:avLst/>
            </a:prstGeom>
            <a:gradFill rotWithShape="1">
              <a:gsLst>
                <a:gs pos="0">
                  <a:srgbClr val="FCDF06">
                    <a:gamma/>
                    <a:shade val="63529"/>
                    <a:invGamma/>
                  </a:srgbClr>
                </a:gs>
                <a:gs pos="100000">
                  <a:srgbClr val="FCDF06">
                    <a:alpha val="0"/>
                  </a:srgbClr>
                </a:gs>
              </a:gsLst>
              <a:lin ang="2700000" scaled="1"/>
            </a:gradFill>
            <a:ln w="38100" algn="ctr">
              <a:noFill/>
              <a:round/>
              <a:headEnd/>
              <a:tailEnd/>
            </a:ln>
            <a:effectLst/>
          </p:spPr>
          <p:txBody>
            <a:bodyPr anchor="ctr">
              <a:spAutoFit/>
            </a:bodyPr>
            <a:lstStyle/>
            <a:p>
              <a:endParaRPr lang="fa-IR"/>
            </a:p>
          </p:txBody>
        </p:sp>
        <p:sp>
          <p:nvSpPr>
            <p:cNvPr id="19" name="Oval 69"/>
            <p:cNvSpPr>
              <a:spLocks noChangeArrowheads="1"/>
            </p:cNvSpPr>
            <p:nvPr/>
          </p:nvSpPr>
          <p:spPr bwMode="gray">
            <a:xfrm>
              <a:off x="2228" y="1659"/>
              <a:ext cx="1170" cy="1170"/>
            </a:xfrm>
            <a:prstGeom prst="ellipse">
              <a:avLst/>
            </a:prstGeom>
            <a:solidFill>
              <a:srgbClr val="333333"/>
            </a:solidFill>
            <a:ln w="38100" algn="ctr">
              <a:noFill/>
              <a:round/>
              <a:headEnd/>
              <a:tailEnd/>
            </a:ln>
            <a:effectLst/>
          </p:spPr>
          <p:txBody>
            <a:bodyPr anchor="ctr">
              <a:spAutoFit/>
            </a:bodyPr>
            <a:lstStyle/>
            <a:p>
              <a:endParaRPr lang="fa-IR"/>
            </a:p>
          </p:txBody>
        </p:sp>
        <p:sp>
          <p:nvSpPr>
            <p:cNvPr id="22" name="Oval 70"/>
            <p:cNvSpPr>
              <a:spLocks noChangeArrowheads="1"/>
            </p:cNvSpPr>
            <p:nvPr/>
          </p:nvSpPr>
          <p:spPr bwMode="gray">
            <a:xfrm>
              <a:off x="2246" y="1678"/>
              <a:ext cx="1134" cy="1134"/>
            </a:xfrm>
            <a:prstGeom prst="ellipse">
              <a:avLst/>
            </a:prstGeom>
            <a:gradFill rotWithShape="1">
              <a:gsLst>
                <a:gs pos="0">
                  <a:srgbClr val="C0C0C0">
                    <a:gamma/>
                    <a:shade val="46275"/>
                    <a:invGamma/>
                  </a:srgbClr>
                </a:gs>
                <a:gs pos="100000">
                  <a:srgbClr val="C0C0C0"/>
                </a:gs>
              </a:gsLst>
              <a:lin ang="5400000" scaled="1"/>
            </a:gradFill>
            <a:ln w="9525" algn="ctr">
              <a:noFill/>
              <a:round/>
              <a:headEnd/>
              <a:tailEnd/>
            </a:ln>
            <a:effectLst/>
          </p:spPr>
          <p:txBody>
            <a:bodyPr vert="eaVert" wrap="none" anchor="ctr"/>
            <a:lstStyle/>
            <a:p>
              <a:endParaRPr lang="fa-IR"/>
            </a:p>
          </p:txBody>
        </p:sp>
        <p:sp>
          <p:nvSpPr>
            <p:cNvPr id="23" name="Oval 71"/>
            <p:cNvSpPr>
              <a:spLocks noChangeArrowheads="1"/>
            </p:cNvSpPr>
            <p:nvPr/>
          </p:nvSpPr>
          <p:spPr bwMode="gray">
            <a:xfrm>
              <a:off x="2261" y="1685"/>
              <a:ext cx="1105" cy="1105"/>
            </a:xfrm>
            <a:prstGeom prst="ellipse">
              <a:avLst/>
            </a:prstGeom>
            <a:gradFill rotWithShape="1">
              <a:gsLst>
                <a:gs pos="0">
                  <a:srgbClr val="C0C0C0">
                    <a:alpha val="0"/>
                  </a:srgbClr>
                </a:gs>
                <a:gs pos="100000">
                  <a:srgbClr val="C0C0C0">
                    <a:gamma/>
                    <a:tint val="34902"/>
                    <a:invGamma/>
                  </a:srgbClr>
                </a:gs>
              </a:gsLst>
              <a:lin ang="5400000" scaled="1"/>
            </a:gradFill>
            <a:ln w="9525" algn="ctr">
              <a:noFill/>
              <a:round/>
              <a:headEnd/>
              <a:tailEnd/>
            </a:ln>
            <a:effectLst/>
          </p:spPr>
          <p:txBody>
            <a:bodyPr vert="eaVert" wrap="none" anchor="ctr"/>
            <a:lstStyle/>
            <a:p>
              <a:endParaRPr lang="fa-IR"/>
            </a:p>
          </p:txBody>
        </p:sp>
        <p:sp>
          <p:nvSpPr>
            <p:cNvPr id="24" name="Oval 72"/>
            <p:cNvSpPr>
              <a:spLocks noChangeArrowheads="1"/>
            </p:cNvSpPr>
            <p:nvPr/>
          </p:nvSpPr>
          <p:spPr bwMode="gray">
            <a:xfrm>
              <a:off x="2273" y="1696"/>
              <a:ext cx="1052" cy="1032"/>
            </a:xfrm>
            <a:prstGeom prst="ellipse">
              <a:avLst/>
            </a:prstGeom>
            <a:gradFill rotWithShape="1">
              <a:gsLst>
                <a:gs pos="0">
                  <a:srgbClr val="C0C0C0">
                    <a:gamma/>
                    <a:shade val="79216"/>
                    <a:invGamma/>
                  </a:srgbClr>
                </a:gs>
                <a:gs pos="100000">
                  <a:srgbClr val="C0C0C0">
                    <a:alpha val="48000"/>
                  </a:srgbClr>
                </a:gs>
              </a:gsLst>
              <a:lin ang="5400000" scaled="1"/>
            </a:gradFill>
            <a:ln w="9525" algn="ctr">
              <a:noFill/>
              <a:round/>
              <a:headEnd/>
              <a:tailEnd/>
            </a:ln>
            <a:effectLst/>
          </p:spPr>
          <p:txBody>
            <a:bodyPr vert="eaVert" wrap="none" anchor="ctr"/>
            <a:lstStyle/>
            <a:p>
              <a:endParaRPr lang="fa-IR"/>
            </a:p>
          </p:txBody>
        </p:sp>
        <p:sp>
          <p:nvSpPr>
            <p:cNvPr id="25" name="Oval 73"/>
            <p:cNvSpPr>
              <a:spLocks noChangeArrowheads="1"/>
            </p:cNvSpPr>
            <p:nvPr/>
          </p:nvSpPr>
          <p:spPr bwMode="gray">
            <a:xfrm>
              <a:off x="2334" y="1725"/>
              <a:ext cx="936" cy="838"/>
            </a:xfrm>
            <a:prstGeom prst="ellipse">
              <a:avLst/>
            </a:prstGeom>
            <a:gradFill rotWithShape="1">
              <a:gsLst>
                <a:gs pos="0">
                  <a:srgbClr val="C0C0C0">
                    <a:gamma/>
                    <a:tint val="0"/>
                    <a:invGamma/>
                  </a:srgbClr>
                </a:gs>
                <a:gs pos="100000">
                  <a:srgbClr val="C0C0C0">
                    <a:alpha val="38000"/>
                  </a:srgbClr>
                </a:gs>
              </a:gsLst>
              <a:lin ang="5400000" scaled="1"/>
            </a:gradFill>
            <a:ln w="9525" algn="ctr">
              <a:noFill/>
              <a:round/>
              <a:headEnd/>
              <a:tailEnd/>
            </a:ln>
            <a:effectLst/>
          </p:spPr>
          <p:txBody>
            <a:bodyPr vert="eaVert" wrap="none" anchor="ctr"/>
            <a:lstStyle/>
            <a:p>
              <a:endParaRPr lang="fa-IR"/>
            </a:p>
          </p:txBody>
        </p:sp>
      </p:grpSp>
      <p:sp>
        <p:nvSpPr>
          <p:cNvPr id="27" name="Rectangle 26"/>
          <p:cNvSpPr/>
          <p:nvPr/>
        </p:nvSpPr>
        <p:spPr>
          <a:xfrm>
            <a:off x="6000760" y="2285992"/>
            <a:ext cx="2214578" cy="1200329"/>
          </a:xfrm>
          <a:prstGeom prst="rect">
            <a:avLst/>
          </a:prstGeom>
        </p:spPr>
        <p:txBody>
          <a:bodyPr wrap="square">
            <a:spAutoFit/>
          </a:bodyPr>
          <a:lstStyle/>
          <a:p>
            <a:r>
              <a:rPr lang="fa-IR" sz="2400" b="1" dirty="0" smtClean="0">
                <a:solidFill>
                  <a:srgbClr val="001D3A"/>
                </a:solidFill>
                <a:cs typeface="B Titr" pitchFamily="2" charset="-78"/>
              </a:rPr>
              <a:t>             (2)</a:t>
            </a:r>
          </a:p>
          <a:p>
            <a:r>
              <a:rPr lang="fa-IR" sz="2400" b="1" dirty="0" smtClean="0">
                <a:solidFill>
                  <a:srgbClr val="001D3A"/>
                </a:solidFill>
                <a:cs typeface="B Titr" pitchFamily="2" charset="-78"/>
                <a:hlinkClick r:id="rId4" action="ppaction://hlinksldjump"/>
              </a:rPr>
              <a:t>اجتماع امر و نهی</a:t>
            </a:r>
          </a:p>
          <a:p>
            <a:r>
              <a:rPr lang="fa-IR" sz="2400" b="1" dirty="0" smtClean="0">
                <a:solidFill>
                  <a:srgbClr val="001D3A"/>
                </a:solidFill>
                <a:cs typeface="B Titr" pitchFamily="2" charset="-78"/>
                <a:hlinkClick r:id="rId4" action="ppaction://hlinksldjump"/>
              </a:rPr>
              <a:t>  در شیئ واحد</a:t>
            </a:r>
            <a:endParaRPr lang="fa-IR" sz="2400" dirty="0"/>
          </a:p>
        </p:txBody>
      </p:sp>
      <p:sp>
        <p:nvSpPr>
          <p:cNvPr id="21" name="Action Button: Return 20">
            <a:hlinkClick r:id="rId5" action="ppaction://hlinksldjump" highlightClick="1"/>
          </p:cNvPr>
          <p:cNvSpPr/>
          <p:nvPr/>
        </p:nvSpPr>
        <p:spPr bwMode="auto">
          <a:xfrm>
            <a:off x="7429520" y="2428868"/>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grpSp>
        <p:nvGrpSpPr>
          <p:cNvPr id="28" name="Group 24"/>
          <p:cNvGrpSpPr>
            <a:grpSpLocks/>
          </p:cNvGrpSpPr>
          <p:nvPr/>
        </p:nvGrpSpPr>
        <p:grpSpPr bwMode="auto">
          <a:xfrm>
            <a:off x="3382287" y="6092849"/>
            <a:ext cx="2090742" cy="698501"/>
            <a:chOff x="1920" y="990"/>
            <a:chExt cx="1920" cy="440"/>
          </a:xfrm>
        </p:grpSpPr>
        <p:sp>
          <p:nvSpPr>
            <p:cNvPr id="29" name="AutoShape 16"/>
            <p:cNvSpPr>
              <a:spLocks noChangeArrowheads="1"/>
            </p:cNvSpPr>
            <p:nvPr/>
          </p:nvSpPr>
          <p:spPr bwMode="gray">
            <a:xfrm>
              <a:off x="1920" y="990"/>
              <a:ext cx="1920" cy="437"/>
            </a:xfrm>
            <a:prstGeom prst="can">
              <a:avLst>
                <a:gd name="adj" fmla="val 32032"/>
              </a:avLst>
            </a:prstGeom>
            <a:gradFill rotWithShape="1">
              <a:gsLst>
                <a:gs pos="0">
                  <a:srgbClr val="FF9933"/>
                </a:gs>
                <a:gs pos="50000">
                  <a:srgbClr val="FF9933">
                    <a:gamma/>
                    <a:tint val="39216"/>
                    <a:invGamma/>
                  </a:srgbClr>
                </a:gs>
                <a:gs pos="100000">
                  <a:srgbClr val="FF9933"/>
                </a:gs>
              </a:gsLst>
              <a:lin ang="0" scaled="1"/>
            </a:gradFill>
            <a:ln w="9525">
              <a:noFill/>
              <a:round/>
              <a:headEnd/>
              <a:tailEnd/>
            </a:ln>
            <a:effectLst/>
          </p:spPr>
          <p:txBody>
            <a:bodyPr wrap="none" anchor="ctr"/>
            <a:lstStyle/>
            <a:p>
              <a:endParaRPr lang="fa-IR" sz="2000">
                <a:cs typeface="B Titr" pitchFamily="2" charset="-78"/>
              </a:endParaRPr>
            </a:p>
          </p:txBody>
        </p:sp>
        <p:sp>
          <p:nvSpPr>
            <p:cNvPr id="30" name="Text Box 18"/>
            <p:cNvSpPr txBox="1">
              <a:spLocks noChangeArrowheads="1"/>
            </p:cNvSpPr>
            <p:nvPr/>
          </p:nvSpPr>
          <p:spPr bwMode="gray">
            <a:xfrm>
              <a:off x="2056" y="1139"/>
              <a:ext cx="1547" cy="291"/>
            </a:xfrm>
            <a:prstGeom prst="rect">
              <a:avLst/>
            </a:prstGeom>
            <a:noFill/>
            <a:ln w="9525">
              <a:noFill/>
              <a:miter lim="800000"/>
              <a:headEnd/>
              <a:tailEnd/>
            </a:ln>
            <a:effectLst/>
          </p:spPr>
          <p:txBody>
            <a:bodyPr wrap="none">
              <a:spAutoFit/>
            </a:bodyPr>
            <a:lstStyle/>
            <a:p>
              <a:r>
                <a:rPr lang="fa-IR" sz="2400" b="1" dirty="0" smtClean="0">
                  <a:solidFill>
                    <a:srgbClr val="000000"/>
                  </a:solidFill>
                  <a:cs typeface="B Titr" pitchFamily="2" charset="-78"/>
                  <a:hlinkClick r:id="rId6" action="ppaction://hlinksldjump"/>
                </a:rPr>
                <a:t>امتناع اجتماع</a:t>
              </a:r>
              <a:endParaRPr lang="en-US" sz="2400" b="1" dirty="0">
                <a:solidFill>
                  <a:srgbClr val="000000"/>
                </a:solidFill>
                <a:cs typeface="B Titr" pitchFamily="2" charset="-78"/>
              </a:endParaRPr>
            </a:p>
          </p:txBody>
        </p:sp>
      </p:grpSp>
      <p:grpSp>
        <p:nvGrpSpPr>
          <p:cNvPr id="31" name="Group 24"/>
          <p:cNvGrpSpPr>
            <a:grpSpLocks/>
          </p:cNvGrpSpPr>
          <p:nvPr/>
        </p:nvGrpSpPr>
        <p:grpSpPr bwMode="auto">
          <a:xfrm rot="21591052">
            <a:off x="3358454" y="5447186"/>
            <a:ext cx="2090742" cy="693738"/>
            <a:chOff x="1920" y="990"/>
            <a:chExt cx="1920" cy="437"/>
          </a:xfrm>
        </p:grpSpPr>
        <p:sp>
          <p:nvSpPr>
            <p:cNvPr id="32" name="AutoShape 16"/>
            <p:cNvSpPr>
              <a:spLocks noChangeArrowheads="1"/>
            </p:cNvSpPr>
            <p:nvPr/>
          </p:nvSpPr>
          <p:spPr bwMode="gray">
            <a:xfrm>
              <a:off x="1920" y="990"/>
              <a:ext cx="1920" cy="437"/>
            </a:xfrm>
            <a:prstGeom prst="can">
              <a:avLst>
                <a:gd name="adj" fmla="val 32032"/>
              </a:avLst>
            </a:prstGeom>
            <a:gradFill rotWithShape="1">
              <a:gsLst>
                <a:gs pos="0">
                  <a:srgbClr val="FF9933"/>
                </a:gs>
                <a:gs pos="50000">
                  <a:srgbClr val="FF9933">
                    <a:gamma/>
                    <a:tint val="39216"/>
                    <a:invGamma/>
                  </a:srgbClr>
                </a:gs>
                <a:gs pos="100000">
                  <a:srgbClr val="FF9933"/>
                </a:gs>
              </a:gsLst>
              <a:lin ang="0" scaled="1"/>
            </a:gradFill>
            <a:ln w="9525">
              <a:noFill/>
              <a:round/>
              <a:headEnd/>
              <a:tailEnd/>
            </a:ln>
            <a:effectLst/>
          </p:spPr>
          <p:txBody>
            <a:bodyPr wrap="none" anchor="ctr"/>
            <a:lstStyle/>
            <a:p>
              <a:endParaRPr lang="fa-IR" sz="2000">
                <a:cs typeface="B Titr" pitchFamily="2" charset="-78"/>
              </a:endParaRPr>
            </a:p>
          </p:txBody>
        </p:sp>
        <p:sp>
          <p:nvSpPr>
            <p:cNvPr id="33" name="Text Box 18"/>
            <p:cNvSpPr txBox="1">
              <a:spLocks noChangeArrowheads="1"/>
            </p:cNvSpPr>
            <p:nvPr/>
          </p:nvSpPr>
          <p:spPr bwMode="gray">
            <a:xfrm>
              <a:off x="2158" y="1119"/>
              <a:ext cx="1436" cy="291"/>
            </a:xfrm>
            <a:prstGeom prst="rect">
              <a:avLst/>
            </a:prstGeom>
            <a:noFill/>
            <a:ln w="9525">
              <a:noFill/>
              <a:miter lim="800000"/>
              <a:headEnd/>
              <a:tailEnd/>
            </a:ln>
            <a:effectLst/>
          </p:spPr>
          <p:txBody>
            <a:bodyPr wrap="none">
              <a:spAutoFit/>
            </a:bodyPr>
            <a:lstStyle/>
            <a:p>
              <a:r>
                <a:rPr lang="fa-IR" sz="2400" b="1" dirty="0" smtClean="0">
                  <a:solidFill>
                    <a:srgbClr val="000000"/>
                  </a:solidFill>
                  <a:cs typeface="B Titr" pitchFamily="2" charset="-78"/>
                  <a:hlinkClick r:id="rId7" action="ppaction://hlinksldjump"/>
                </a:rPr>
                <a:t>جواز اجتماع</a:t>
              </a:r>
              <a:endParaRPr lang="en-US" sz="2400" b="1" dirty="0">
                <a:solidFill>
                  <a:srgbClr val="000000"/>
                </a:solidFill>
                <a:cs typeface="B Titr" pitchFamily="2" charset="-78"/>
              </a:endParaRPr>
            </a:p>
          </p:txBody>
        </p:sp>
      </p:grpSp>
      <p:sp>
        <p:nvSpPr>
          <p:cNvPr id="5" name="Rectangle 13"/>
          <p:cNvSpPr>
            <a:spLocks noChangeArrowheads="1"/>
          </p:cNvSpPr>
          <p:nvPr/>
        </p:nvSpPr>
        <p:spPr bwMode="gray">
          <a:xfrm>
            <a:off x="3571869" y="4105284"/>
            <a:ext cx="1628756" cy="1252542"/>
          </a:xfrm>
          <a:prstGeom prst="rect">
            <a:avLst/>
          </a:prstGeom>
          <a:gradFill rotWithShape="1">
            <a:gsLst>
              <a:gs pos="0">
                <a:srgbClr val="9595B9"/>
              </a:gs>
              <a:gs pos="50000">
                <a:srgbClr val="9595B9">
                  <a:gamma/>
                  <a:tint val="36471"/>
                  <a:invGamma/>
                </a:srgbClr>
              </a:gs>
              <a:gs pos="100000">
                <a:srgbClr val="9595B9"/>
              </a:gs>
            </a:gsLst>
            <a:lin ang="2700000" scaled="1"/>
          </a:gradFill>
          <a:ln w="9525" algn="ctr">
            <a:noFill/>
            <a:miter lim="800000"/>
            <a:headEnd/>
            <a:tailEnd/>
          </a:ln>
          <a:effectLst>
            <a:prstShdw prst="shdw17" dist="63500" dir="5400000">
              <a:srgbClr val="9595B9">
                <a:gamma/>
                <a:shade val="60000"/>
                <a:invGamma/>
              </a:srgbClr>
            </a:prstShdw>
          </a:effectLst>
        </p:spPr>
        <p:txBody>
          <a:bodyPr wrap="none" anchor="ctr"/>
          <a:lstStyle/>
          <a:p>
            <a:r>
              <a:rPr lang="fa-IR" sz="2300" dirty="0" smtClean="0">
                <a:solidFill>
                  <a:schemeClr val="accent5">
                    <a:lumMod val="10000"/>
                  </a:schemeClr>
                </a:solidFill>
                <a:cs typeface="B Titr" pitchFamily="2" charset="-78"/>
              </a:rPr>
              <a:t>اقوال در مساله</a:t>
            </a:r>
            <a:endParaRPr lang="fa-IR" sz="2300" dirty="0">
              <a:solidFill>
                <a:schemeClr val="accent5">
                  <a:lumMod val="10000"/>
                </a:schemeClr>
              </a:solidFill>
              <a:cs typeface="B Titr" pitchFamily="2" charset="-78"/>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decel="100000"/>
                                        <p:tgtEl>
                                          <p:spTgt spid="7"/>
                                        </p:tgtEl>
                                      </p:cBhvr>
                                    </p:animEffect>
                                    <p:anim calcmode="lin" valueType="num">
                                      <p:cBhvr>
                                        <p:cTn id="8" dur="800" decel="100000" fill="hold"/>
                                        <p:tgtEl>
                                          <p:spTgt spid="7"/>
                                        </p:tgtEl>
                                        <p:attrNameLst>
                                          <p:attrName>style.rotation</p:attrName>
                                        </p:attrNameLst>
                                      </p:cBhvr>
                                      <p:tavLst>
                                        <p:tav tm="0">
                                          <p:val>
                                            <p:fltVal val="-90"/>
                                          </p:val>
                                        </p:tav>
                                        <p:tav tm="100000">
                                          <p:val>
                                            <p:fltVal val="0"/>
                                          </p:val>
                                        </p:tav>
                                      </p:tavLst>
                                    </p:anim>
                                    <p:anim calcmode="lin" valueType="num">
                                      <p:cBhvr>
                                        <p:cTn id="9" dur="800" decel="100000" fill="hold"/>
                                        <p:tgtEl>
                                          <p:spTgt spid="7"/>
                                        </p:tgtEl>
                                        <p:attrNameLst>
                                          <p:attrName>ppt_x</p:attrName>
                                        </p:attrNameLst>
                                      </p:cBhvr>
                                      <p:tavLst>
                                        <p:tav tm="0">
                                          <p:val>
                                            <p:strVal val="#ppt_x+0.4"/>
                                          </p:val>
                                        </p:tav>
                                        <p:tav tm="100000">
                                          <p:val>
                                            <p:strVal val="#ppt_x-0.05"/>
                                          </p:val>
                                        </p:tav>
                                      </p:tavLst>
                                    </p:anim>
                                    <p:anim calcmode="lin" valueType="num">
                                      <p:cBhvr>
                                        <p:cTn id="10" dur="800" decel="100000" fill="hold"/>
                                        <p:tgtEl>
                                          <p:spTgt spid="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800" decel="100000"/>
                                        <p:tgtEl>
                                          <p:spTgt spid="9"/>
                                        </p:tgtEl>
                                      </p:cBhvr>
                                    </p:animEffect>
                                    <p:anim calcmode="lin" valueType="num">
                                      <p:cBhvr>
                                        <p:cTn id="16" dur="800" decel="100000" fill="hold"/>
                                        <p:tgtEl>
                                          <p:spTgt spid="9"/>
                                        </p:tgtEl>
                                        <p:attrNameLst>
                                          <p:attrName>style.rotation</p:attrName>
                                        </p:attrNameLst>
                                      </p:cBhvr>
                                      <p:tavLst>
                                        <p:tav tm="0">
                                          <p:val>
                                            <p:fltVal val="-90"/>
                                          </p:val>
                                        </p:tav>
                                        <p:tav tm="100000">
                                          <p:val>
                                            <p:fltVal val="0"/>
                                          </p:val>
                                        </p:tav>
                                      </p:tavLst>
                                    </p:anim>
                                    <p:anim calcmode="lin" valueType="num">
                                      <p:cBhvr>
                                        <p:cTn id="17" dur="800" decel="100000" fill="hold"/>
                                        <p:tgtEl>
                                          <p:spTgt spid="9"/>
                                        </p:tgtEl>
                                        <p:attrNameLst>
                                          <p:attrName>ppt_x</p:attrName>
                                        </p:attrNameLst>
                                      </p:cBhvr>
                                      <p:tavLst>
                                        <p:tav tm="0">
                                          <p:val>
                                            <p:strVal val="#ppt_x+0.4"/>
                                          </p:val>
                                        </p:tav>
                                        <p:tav tm="100000">
                                          <p:val>
                                            <p:strVal val="#ppt_x-0.05"/>
                                          </p:val>
                                        </p:tav>
                                      </p:tavLst>
                                    </p:anim>
                                    <p:anim calcmode="lin" valueType="num">
                                      <p:cBhvr>
                                        <p:cTn id="18" dur="800" decel="100000" fill="hold"/>
                                        <p:tgtEl>
                                          <p:spTgt spid="9"/>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800" decel="100000"/>
                                        <p:tgtEl>
                                          <p:spTgt spid="11"/>
                                        </p:tgtEl>
                                      </p:cBhvr>
                                    </p:animEffect>
                                    <p:anim calcmode="lin" valueType="num">
                                      <p:cBhvr>
                                        <p:cTn id="24" dur="800" decel="100000" fill="hold"/>
                                        <p:tgtEl>
                                          <p:spTgt spid="11"/>
                                        </p:tgtEl>
                                        <p:attrNameLst>
                                          <p:attrName>style.rotation</p:attrName>
                                        </p:attrNameLst>
                                      </p:cBhvr>
                                      <p:tavLst>
                                        <p:tav tm="0">
                                          <p:val>
                                            <p:fltVal val="-90"/>
                                          </p:val>
                                        </p:tav>
                                        <p:tav tm="100000">
                                          <p:val>
                                            <p:fltVal val="0"/>
                                          </p:val>
                                        </p:tav>
                                      </p:tavLst>
                                    </p:anim>
                                    <p:anim calcmode="lin" valueType="num">
                                      <p:cBhvr>
                                        <p:cTn id="25" dur="800" decel="100000" fill="hold"/>
                                        <p:tgtEl>
                                          <p:spTgt spid="11"/>
                                        </p:tgtEl>
                                        <p:attrNameLst>
                                          <p:attrName>ppt_x</p:attrName>
                                        </p:attrNameLst>
                                      </p:cBhvr>
                                      <p:tavLst>
                                        <p:tav tm="0">
                                          <p:val>
                                            <p:strVal val="#ppt_x+0.4"/>
                                          </p:val>
                                        </p:tav>
                                        <p:tav tm="100000">
                                          <p:val>
                                            <p:strVal val="#ppt_x-0.05"/>
                                          </p:val>
                                        </p:tav>
                                      </p:tavLst>
                                    </p:anim>
                                    <p:anim calcmode="lin" valueType="num">
                                      <p:cBhvr>
                                        <p:cTn id="26" dur="800" decel="100000" fill="hold"/>
                                        <p:tgtEl>
                                          <p:spTgt spid="11"/>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800" decel="100000"/>
                                        <p:tgtEl>
                                          <p:spTgt spid="27"/>
                                        </p:tgtEl>
                                      </p:cBhvr>
                                    </p:animEffect>
                                    <p:anim calcmode="lin" valueType="num">
                                      <p:cBhvr>
                                        <p:cTn id="32" dur="800" decel="100000" fill="hold"/>
                                        <p:tgtEl>
                                          <p:spTgt spid="27"/>
                                        </p:tgtEl>
                                        <p:attrNameLst>
                                          <p:attrName>style.rotation</p:attrName>
                                        </p:attrNameLst>
                                      </p:cBhvr>
                                      <p:tavLst>
                                        <p:tav tm="0">
                                          <p:val>
                                            <p:fltVal val="-90"/>
                                          </p:val>
                                        </p:tav>
                                        <p:tav tm="100000">
                                          <p:val>
                                            <p:fltVal val="0"/>
                                          </p:val>
                                        </p:tav>
                                      </p:tavLst>
                                    </p:anim>
                                    <p:anim calcmode="lin" valueType="num">
                                      <p:cBhvr>
                                        <p:cTn id="33" dur="800" decel="100000" fill="hold"/>
                                        <p:tgtEl>
                                          <p:spTgt spid="27"/>
                                        </p:tgtEl>
                                        <p:attrNameLst>
                                          <p:attrName>ppt_x</p:attrName>
                                        </p:attrNameLst>
                                      </p:cBhvr>
                                      <p:tavLst>
                                        <p:tav tm="0">
                                          <p:val>
                                            <p:strVal val="#ppt_x+0.4"/>
                                          </p:val>
                                        </p:tav>
                                        <p:tav tm="100000">
                                          <p:val>
                                            <p:strVal val="#ppt_x-0.05"/>
                                          </p:val>
                                        </p:tav>
                                      </p:tavLst>
                                    </p:anim>
                                    <p:anim calcmode="lin" valueType="num">
                                      <p:cBhvr>
                                        <p:cTn id="34" dur="800" decel="100000" fill="hold"/>
                                        <p:tgtEl>
                                          <p:spTgt spid="27"/>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27"/>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27"/>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800" decel="100000"/>
                                        <p:tgtEl>
                                          <p:spTgt spid="21"/>
                                        </p:tgtEl>
                                      </p:cBhvr>
                                    </p:animEffect>
                                    <p:anim calcmode="lin" valueType="num">
                                      <p:cBhvr>
                                        <p:cTn id="40" dur="800" decel="100000" fill="hold"/>
                                        <p:tgtEl>
                                          <p:spTgt spid="21"/>
                                        </p:tgtEl>
                                        <p:attrNameLst>
                                          <p:attrName>style.rotation</p:attrName>
                                        </p:attrNameLst>
                                      </p:cBhvr>
                                      <p:tavLst>
                                        <p:tav tm="0">
                                          <p:val>
                                            <p:fltVal val="-90"/>
                                          </p:val>
                                        </p:tav>
                                        <p:tav tm="100000">
                                          <p:val>
                                            <p:fltVal val="0"/>
                                          </p:val>
                                        </p:tav>
                                      </p:tavLst>
                                    </p:anim>
                                    <p:anim calcmode="lin" valueType="num">
                                      <p:cBhvr>
                                        <p:cTn id="41" dur="800" decel="100000" fill="hold"/>
                                        <p:tgtEl>
                                          <p:spTgt spid="21"/>
                                        </p:tgtEl>
                                        <p:attrNameLst>
                                          <p:attrName>ppt_x</p:attrName>
                                        </p:attrNameLst>
                                      </p:cBhvr>
                                      <p:tavLst>
                                        <p:tav tm="0">
                                          <p:val>
                                            <p:strVal val="#ppt_x+0.4"/>
                                          </p:val>
                                        </p:tav>
                                        <p:tav tm="100000">
                                          <p:val>
                                            <p:strVal val="#ppt_x-0.05"/>
                                          </p:val>
                                        </p:tav>
                                      </p:tavLst>
                                    </p:anim>
                                    <p:anim calcmode="lin" valueType="num">
                                      <p:cBhvr>
                                        <p:cTn id="42" dur="800" decel="100000" fill="hold"/>
                                        <p:tgtEl>
                                          <p:spTgt spid="21"/>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par>
                                <p:cTn id="45" presetID="30"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800" decel="100000"/>
                                        <p:tgtEl>
                                          <p:spTgt spid="28"/>
                                        </p:tgtEl>
                                      </p:cBhvr>
                                    </p:animEffect>
                                    <p:anim calcmode="lin" valueType="num">
                                      <p:cBhvr>
                                        <p:cTn id="48" dur="800" decel="100000" fill="hold"/>
                                        <p:tgtEl>
                                          <p:spTgt spid="28"/>
                                        </p:tgtEl>
                                        <p:attrNameLst>
                                          <p:attrName>style.rotation</p:attrName>
                                        </p:attrNameLst>
                                      </p:cBhvr>
                                      <p:tavLst>
                                        <p:tav tm="0">
                                          <p:val>
                                            <p:fltVal val="-90"/>
                                          </p:val>
                                        </p:tav>
                                        <p:tav tm="100000">
                                          <p:val>
                                            <p:fltVal val="0"/>
                                          </p:val>
                                        </p:tav>
                                      </p:tavLst>
                                    </p:anim>
                                    <p:anim calcmode="lin" valueType="num">
                                      <p:cBhvr>
                                        <p:cTn id="49" dur="800" decel="100000" fill="hold"/>
                                        <p:tgtEl>
                                          <p:spTgt spid="28"/>
                                        </p:tgtEl>
                                        <p:attrNameLst>
                                          <p:attrName>ppt_x</p:attrName>
                                        </p:attrNameLst>
                                      </p:cBhvr>
                                      <p:tavLst>
                                        <p:tav tm="0">
                                          <p:val>
                                            <p:strVal val="#ppt_x+0.4"/>
                                          </p:val>
                                        </p:tav>
                                        <p:tav tm="100000">
                                          <p:val>
                                            <p:strVal val="#ppt_x-0.05"/>
                                          </p:val>
                                        </p:tav>
                                      </p:tavLst>
                                    </p:anim>
                                    <p:anim calcmode="lin" valueType="num">
                                      <p:cBhvr>
                                        <p:cTn id="50" dur="800" decel="100000" fill="hold"/>
                                        <p:tgtEl>
                                          <p:spTgt spid="28"/>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par>
                                <p:cTn id="53" presetID="30" presetClass="entr" presetSubtype="0"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800" decel="100000"/>
                                        <p:tgtEl>
                                          <p:spTgt spid="31"/>
                                        </p:tgtEl>
                                      </p:cBhvr>
                                    </p:animEffect>
                                    <p:anim calcmode="lin" valueType="num">
                                      <p:cBhvr>
                                        <p:cTn id="56" dur="800" decel="100000" fill="hold"/>
                                        <p:tgtEl>
                                          <p:spTgt spid="31"/>
                                        </p:tgtEl>
                                        <p:attrNameLst>
                                          <p:attrName>style.rotation</p:attrName>
                                        </p:attrNameLst>
                                      </p:cBhvr>
                                      <p:tavLst>
                                        <p:tav tm="0">
                                          <p:val>
                                            <p:fltVal val="-90"/>
                                          </p:val>
                                        </p:tav>
                                        <p:tav tm="100000">
                                          <p:val>
                                            <p:fltVal val="0"/>
                                          </p:val>
                                        </p:tav>
                                      </p:tavLst>
                                    </p:anim>
                                    <p:anim calcmode="lin" valueType="num">
                                      <p:cBhvr>
                                        <p:cTn id="57" dur="800" decel="100000" fill="hold"/>
                                        <p:tgtEl>
                                          <p:spTgt spid="31"/>
                                        </p:tgtEl>
                                        <p:attrNameLst>
                                          <p:attrName>ppt_x</p:attrName>
                                        </p:attrNameLst>
                                      </p:cBhvr>
                                      <p:tavLst>
                                        <p:tav tm="0">
                                          <p:val>
                                            <p:strVal val="#ppt_x+0.4"/>
                                          </p:val>
                                        </p:tav>
                                        <p:tav tm="100000">
                                          <p:val>
                                            <p:strVal val="#ppt_x-0.05"/>
                                          </p:val>
                                        </p:tav>
                                      </p:tavLst>
                                    </p:anim>
                                    <p:anim calcmode="lin" valueType="num">
                                      <p:cBhvr>
                                        <p:cTn id="58" dur="800" decel="100000" fill="hold"/>
                                        <p:tgtEl>
                                          <p:spTgt spid="31"/>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fade">
                                      <p:cBhvr>
                                        <p:cTn id="63" dur="800" decel="100000"/>
                                        <p:tgtEl>
                                          <p:spTgt spid="5"/>
                                        </p:tgtEl>
                                      </p:cBhvr>
                                    </p:animEffect>
                                    <p:anim calcmode="lin" valueType="num">
                                      <p:cBhvr>
                                        <p:cTn id="64" dur="800" decel="100000" fill="hold"/>
                                        <p:tgtEl>
                                          <p:spTgt spid="5"/>
                                        </p:tgtEl>
                                        <p:attrNameLst>
                                          <p:attrName>style.rotation</p:attrName>
                                        </p:attrNameLst>
                                      </p:cBhvr>
                                      <p:tavLst>
                                        <p:tav tm="0">
                                          <p:val>
                                            <p:fltVal val="-90"/>
                                          </p:val>
                                        </p:tav>
                                        <p:tav tm="100000">
                                          <p:val>
                                            <p:fltVal val="0"/>
                                          </p:val>
                                        </p:tav>
                                      </p:tavLst>
                                    </p:anim>
                                    <p:anim calcmode="lin" valueType="num">
                                      <p:cBhvr>
                                        <p:cTn id="65" dur="800" decel="100000" fill="hold"/>
                                        <p:tgtEl>
                                          <p:spTgt spid="5"/>
                                        </p:tgtEl>
                                        <p:attrNameLst>
                                          <p:attrName>ppt_x</p:attrName>
                                        </p:attrNameLst>
                                      </p:cBhvr>
                                      <p:tavLst>
                                        <p:tav tm="0">
                                          <p:val>
                                            <p:strVal val="#ppt_x+0.4"/>
                                          </p:val>
                                        </p:tav>
                                        <p:tav tm="100000">
                                          <p:val>
                                            <p:strVal val="#ppt_x-0.05"/>
                                          </p:val>
                                        </p:tav>
                                      </p:tavLst>
                                    </p:anim>
                                    <p:anim calcmode="lin" valueType="num">
                                      <p:cBhvr>
                                        <p:cTn id="66" dur="800" decel="100000" fill="hold"/>
                                        <p:tgtEl>
                                          <p:spTgt spid="5"/>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27" grpId="0"/>
      <p:bldP spid="21" grpId="0" animBg="1"/>
      <p:bldP spid="5" grpId="0" animBg="1"/>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00100" y="71414"/>
            <a:ext cx="8072461" cy="6555641"/>
          </a:xfrm>
          <a:prstGeom prst="rect">
            <a:avLst/>
          </a:prstGeom>
        </p:spPr>
        <p:txBody>
          <a:bodyPr wrap="square">
            <a:spAutoFit/>
          </a:bodyPr>
          <a:lstStyle/>
          <a:p>
            <a:pPr algn="just"/>
            <a:r>
              <a:rPr lang="fa-IR" sz="2800" b="1" dirty="0" smtClean="0">
                <a:solidFill>
                  <a:srgbClr val="002060"/>
                </a:solidFill>
                <a:cs typeface="B Compset" pitchFamily="2" charset="-78"/>
                <a:hlinkClick r:id="rId2" action="ppaction://hlinksldjump"/>
              </a:rPr>
              <a:t>رد احتمالات وارده در ظواهر</a:t>
            </a:r>
            <a:endParaRPr lang="fa-IR" sz="2800" b="1" dirty="0" smtClean="0">
              <a:solidFill>
                <a:srgbClr val="002060"/>
              </a:solidFill>
              <a:cs typeface="B Compset" pitchFamily="2" charset="-78"/>
            </a:endParaRPr>
          </a:p>
          <a:p>
            <a:pPr algn="just"/>
            <a:r>
              <a:rPr lang="fa-IR" sz="2800" b="1" dirty="0" smtClean="0">
                <a:solidFill>
                  <a:srgbClr val="FF0000"/>
                </a:solidFill>
                <a:cs typeface="B Compset" pitchFamily="2" charset="-78"/>
              </a:rPr>
              <a:t>دلیل نقضی</a:t>
            </a:r>
          </a:p>
          <a:p>
            <a:pPr algn="just"/>
            <a:r>
              <a:rPr lang="fa-IR" sz="2800" b="1" dirty="0" smtClean="0">
                <a:solidFill>
                  <a:srgbClr val="002060"/>
                </a:solidFill>
                <a:cs typeface="B Compset" pitchFamily="2" charset="-78"/>
              </a:rPr>
              <a:t>احتمالاتی که ذکر شد در نصوص هم تطرق پیدا می کند و مختص ظواهر نیست پس باید نصوص را هم ظنی الدلالة بدانید و حال اینکه نصوص را از قطعیات قرار داده اند.</a:t>
            </a:r>
          </a:p>
          <a:p>
            <a:pPr algn="just"/>
            <a:r>
              <a:rPr lang="fa-IR" sz="2800" b="1" dirty="0" smtClean="0">
                <a:solidFill>
                  <a:srgbClr val="FF0000"/>
                </a:solidFill>
                <a:cs typeface="B Compset" pitchFamily="2" charset="-78"/>
              </a:rPr>
              <a:t>دلیل حلی</a:t>
            </a:r>
          </a:p>
          <a:p>
            <a:pPr algn="just"/>
            <a:r>
              <a:rPr lang="fa-IR" sz="2800" b="1" dirty="0" smtClean="0">
                <a:solidFill>
                  <a:srgbClr val="002060"/>
                </a:solidFill>
                <a:cs typeface="B Compset" pitchFamily="2" charset="-78"/>
              </a:rPr>
              <a:t>دفع این احتمالات ربطی به مراد استعمالی ظواهر ندارد زیرا الوظيفة الملقاة علي عهدة الظواهر هي إحضار المراد الاستعمالي في ذهن المخاطب و یقینا معنای موضوع له از ظواهر استنباط می شود .</a:t>
            </a:r>
          </a:p>
          <a:p>
            <a:pPr algn="just"/>
            <a:r>
              <a:rPr lang="fa-IR" sz="2800" b="1" dirty="0" smtClean="0">
                <a:solidFill>
                  <a:srgbClr val="002060"/>
                </a:solidFill>
                <a:cs typeface="B Compset" pitchFamily="2" charset="-78"/>
              </a:rPr>
              <a:t>و إنّما الدافع لتلک الاحتمالات هو الأُصول العقلائية الدالّة علي أنّ الأصل في کلام المتکلّم کونه جادّاً، لا هازلاً و لا مورّياً ولا ملقياً علي وجه التقية، کما أنّ الأصل هو تطابق الإرادة الاستعمالية مع الإرادة الجدية، ما لم يدل دليل علي خلافه کما في مورد التخصيص و التقييد. </a:t>
            </a:r>
          </a:p>
          <a:p>
            <a:pPr algn="just"/>
            <a:r>
              <a:rPr lang="fa-IR" sz="2800" b="1" dirty="0" smtClean="0">
                <a:solidFill>
                  <a:srgbClr val="002060"/>
                </a:solidFill>
                <a:cs typeface="B Compset" pitchFamily="2" charset="-78"/>
              </a:rPr>
              <a:t>علي أنّ أکثر هذه الاحتمالات بل جميعها منتفية في المحاورات العرفية و إنّما هي شکوک علميّة مغفولة للعقلاء</a:t>
            </a:r>
          </a:p>
        </p:txBody>
      </p:sp>
    </p:spTree>
  </p:cSld>
  <p:clrMapOvr>
    <a:masterClrMapping/>
  </p:clrMapOvr>
  <p:transition advClick="0">
    <p:dissolve/>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42852"/>
            <a:ext cx="8929718" cy="5509200"/>
          </a:xfrm>
          <a:prstGeom prst="rect">
            <a:avLst/>
          </a:prstGeom>
        </p:spPr>
        <p:txBody>
          <a:bodyPr wrap="square">
            <a:spAutoFit/>
          </a:bodyPr>
          <a:lstStyle/>
          <a:p>
            <a:pPr algn="just"/>
            <a:r>
              <a:rPr lang="fa-IR" sz="3200" b="1" dirty="0" smtClean="0">
                <a:solidFill>
                  <a:srgbClr val="FFFFFF"/>
                </a:solidFill>
                <a:cs typeface="B Compset" pitchFamily="2" charset="-78"/>
                <a:hlinkClick r:id="rId2" action="ppaction://hlinksldjump"/>
              </a:rPr>
              <a:t>نتیجه بحث حجیت ظواهر</a:t>
            </a:r>
            <a:endParaRPr lang="fa-IR" sz="3200" b="1" dirty="0" smtClean="0">
              <a:solidFill>
                <a:srgbClr val="FFFFFF"/>
              </a:solidFill>
              <a:cs typeface="B Compset" pitchFamily="2" charset="-78"/>
            </a:endParaRPr>
          </a:p>
          <a:p>
            <a:pPr algn="just"/>
            <a:r>
              <a:rPr lang="fa-IR" sz="3200" b="1" dirty="0" smtClean="0">
                <a:solidFill>
                  <a:srgbClr val="FFFF00"/>
                </a:solidFill>
                <a:cs typeface="B Compset" pitchFamily="2" charset="-78"/>
              </a:rPr>
              <a:t>اولا</a:t>
            </a:r>
          </a:p>
          <a:p>
            <a:pPr algn="just"/>
            <a:r>
              <a:rPr lang="fa-IR" sz="3200" b="1" dirty="0" smtClean="0">
                <a:solidFill>
                  <a:srgbClr val="FFFFFF"/>
                </a:solidFill>
                <a:cs typeface="B Compset" pitchFamily="2" charset="-78"/>
              </a:rPr>
              <a:t>دلالت قران و سنت و هر کلامی که از متکلم صادر می شود مشروط به این است که مجمل و متشابه نباشد و ظهور در مراد او داشته باشد.</a:t>
            </a:r>
          </a:p>
          <a:p>
            <a:pPr algn="just"/>
            <a:r>
              <a:rPr lang="fa-IR" sz="3200" b="1" dirty="0" smtClean="0">
                <a:solidFill>
                  <a:srgbClr val="FFFF00"/>
                </a:solidFill>
                <a:cs typeface="B Compset" pitchFamily="2" charset="-78"/>
              </a:rPr>
              <a:t>ثانیا</a:t>
            </a:r>
          </a:p>
          <a:p>
            <a:pPr algn="just"/>
            <a:r>
              <a:rPr lang="fa-IR" sz="3200" b="1" dirty="0" smtClean="0">
                <a:solidFill>
                  <a:srgbClr val="FFFFFF"/>
                </a:solidFill>
                <a:cs typeface="B Compset" pitchFamily="2" charset="-78"/>
              </a:rPr>
              <a:t>مراد از قطعی بودن دلالت ظواهر , دلالت بر مراد استعمالی است نه مراد جدی.</a:t>
            </a:r>
          </a:p>
          <a:p>
            <a:pPr algn="just"/>
            <a:r>
              <a:rPr lang="fa-IR" sz="3200" b="1" dirty="0" smtClean="0">
                <a:solidFill>
                  <a:srgbClr val="FFFF00"/>
                </a:solidFill>
                <a:cs typeface="B Compset" pitchFamily="2" charset="-78"/>
              </a:rPr>
              <a:t>ثالثا</a:t>
            </a:r>
          </a:p>
          <a:p>
            <a:pPr algn="just"/>
            <a:r>
              <a:rPr lang="fa-IR" sz="3200" b="1" dirty="0" smtClean="0">
                <a:solidFill>
                  <a:srgbClr val="FFFFFF"/>
                </a:solidFill>
                <a:cs typeface="B Compset" pitchFamily="2" charset="-78"/>
              </a:rPr>
              <a:t>فرق نص و ظاهر این است که ظاهر در صورتی </a:t>
            </a:r>
            <a:r>
              <a:rPr lang="fa-IR" sz="3200" b="1" smtClean="0">
                <a:solidFill>
                  <a:srgbClr val="FFFFFF"/>
                </a:solidFill>
                <a:cs typeface="B Compset" pitchFamily="2" charset="-78"/>
              </a:rPr>
              <a:t>که قرینه بر خلاف </a:t>
            </a:r>
            <a:r>
              <a:rPr lang="fa-IR" sz="3200" b="1" dirty="0" smtClean="0">
                <a:solidFill>
                  <a:srgbClr val="FFFFFF"/>
                </a:solidFill>
                <a:cs typeface="B Compset" pitchFamily="2" charset="-78"/>
              </a:rPr>
              <a:t>داشته باشیم قابل تاویل است اما در نص اگر قرینه ای بر خلاف داشته باشیم انرا تناقض می گویند نه تاویل.</a:t>
            </a:r>
          </a:p>
        </p:txBody>
      </p:sp>
    </p:spTree>
  </p:cSld>
  <p:clrMapOvr>
    <a:masterClrMapping/>
  </p:clrMapOvr>
  <p:transition advClick="0">
    <p:dissolve/>
  </p:transition>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1000108"/>
            <a:ext cx="8858280" cy="5632311"/>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شهرت</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شهرت در لغت به معناى شايع بودن, رواج داشتن و وضوح مى آيد که در اصطلاح هم به همین معناست و دارای 3 قسم است , شهرت روایی و فتوایی و عملی .</a:t>
            </a:r>
          </a:p>
          <a:p>
            <a:pPr algn="just"/>
            <a:r>
              <a:rPr lang="fa-IR" sz="2400" b="1" dirty="0" smtClean="0">
                <a:solidFill>
                  <a:srgbClr val="FF0000"/>
                </a:solidFill>
                <a:cs typeface="B Compset" pitchFamily="2" charset="-78"/>
              </a:rPr>
              <a:t>شهرت روایی : </a:t>
            </a:r>
            <a:r>
              <a:rPr lang="fa-IR" sz="2400" b="1" dirty="0" smtClean="0">
                <a:solidFill>
                  <a:srgbClr val="002060"/>
                </a:solidFill>
                <a:cs typeface="B Compset" pitchFamily="2" charset="-78"/>
              </a:rPr>
              <a:t>اگر روايتى از نظر متن, شهرت داشته باشد يعنى عده زيادى از راويان که شأنشان نقل روايت و احاديث است آن حديث را نقل ـ و آن را در جوامع روايى خودشان ثبت و ضبط ـ کرده باشند اين روايت , شهرت روايى دارد .</a:t>
            </a:r>
          </a:p>
          <a:p>
            <a:pPr algn="just"/>
            <a:r>
              <a:rPr lang="fa-IR" sz="2400" b="1" dirty="0" smtClean="0">
                <a:solidFill>
                  <a:srgbClr val="FF0000"/>
                </a:solidFill>
                <a:cs typeface="B Compset" pitchFamily="2" charset="-78"/>
              </a:rPr>
              <a:t>شهرت عملى : </a:t>
            </a:r>
            <a:r>
              <a:rPr lang="fa-IR" sz="2400" b="1" dirty="0" smtClean="0">
                <a:solidFill>
                  <a:srgbClr val="002060"/>
                </a:solidFill>
                <a:cs typeface="B Compset" pitchFamily="2" charset="-78"/>
              </a:rPr>
              <a:t>به معناى اشتهار عمل به روايتى از جانب عده زيادى از فقها است که تعدادشان به حد اجماع نمى رسد، به اين معنا که مشهور فقها در مقام فتوا و انتخابِ رأى و نظر خويش در يکى از مسائل فقهى، اين روايت را مستند قرار داده و با تکيه بر مضمون آن رأى و نظر خويش را برگزيده اند و فتواى آن ها به اين روايت استناد دارد</a:t>
            </a:r>
          </a:p>
          <a:p>
            <a:pPr algn="just"/>
            <a:r>
              <a:rPr lang="fa-IR" sz="2400" b="1" dirty="0" smtClean="0">
                <a:solidFill>
                  <a:srgbClr val="FF0000"/>
                </a:solidFill>
                <a:cs typeface="B Compset" pitchFamily="2" charset="-78"/>
              </a:rPr>
              <a:t>شهرت فتوايى :</a:t>
            </a:r>
            <a:r>
              <a:rPr lang="fa-IR" sz="2400" b="1" dirty="0" smtClean="0">
                <a:solidFill>
                  <a:srgbClr val="002060"/>
                </a:solidFill>
                <a:cs typeface="B Compset" pitchFamily="2" charset="-78"/>
              </a:rPr>
              <a:t> به معناى اشتهار فتوايى ـ در يکى از مسائل فقهى ـ در ميان جمع کثيرى از فقها است بدون آن که اين فتوا به روايتى مستند باشد. و فرق نمى کند که اين عدم استناد ، به خاطر نبود روايت در مسئله باشد، يا به خاطر عدم استناد فتوا به روايت موجود .</a:t>
            </a:r>
          </a:p>
          <a:p>
            <a:pPr algn="just"/>
            <a:r>
              <a:rPr lang="fa-IR" sz="2400" b="1" dirty="0" smtClean="0">
                <a:solidFill>
                  <a:srgbClr val="002060"/>
                </a:solidFill>
                <a:cs typeface="B Compset" pitchFamily="2" charset="-78"/>
              </a:rPr>
              <a:t>مراد ما از شهرت در اینجا همین شهرت فتوایی است.</a:t>
            </a:r>
          </a:p>
          <a:p>
            <a:pPr algn="just"/>
            <a:endParaRPr lang="fa-IR" sz="24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214290"/>
            <a:ext cx="8929718" cy="5078313"/>
          </a:xfrm>
          <a:prstGeom prst="rect">
            <a:avLst/>
          </a:prstGeom>
        </p:spPr>
        <p:txBody>
          <a:bodyPr wrap="square">
            <a:spAutoFit/>
          </a:bodyPr>
          <a:lstStyle/>
          <a:p>
            <a:pPr algn="just"/>
            <a:r>
              <a:rPr lang="fa-IR" sz="3600" b="1" dirty="0" smtClean="0">
                <a:cs typeface="B Compset" pitchFamily="2" charset="-78"/>
                <a:hlinkClick r:id="rId3" action="ppaction://hlinksldjump"/>
              </a:rPr>
              <a:t>دلیل حجيت شهرت فتوايى</a:t>
            </a:r>
            <a:endParaRPr lang="fa-IR" sz="3600" b="1" dirty="0" smtClean="0">
              <a:cs typeface="B Compset" pitchFamily="2" charset="-78"/>
            </a:endParaRPr>
          </a:p>
          <a:p>
            <a:pPr algn="just"/>
            <a:r>
              <a:rPr lang="fa-IR" sz="3600" b="1" dirty="0" smtClean="0">
                <a:cs typeface="B Compset" pitchFamily="2" charset="-78"/>
              </a:rPr>
              <a:t>حجيت شهرت فتوايى به معناى صحت استناد به شهرت فتوايى به عنوان اماره اى از امارات ظنى معتبر , براى استنباط احکام شرعى است . در حجيت شهرت فتوايى اختلاف وجود دارد.</a:t>
            </a:r>
          </a:p>
          <a:p>
            <a:pPr algn="just"/>
            <a:r>
              <a:rPr lang="fa-IR" sz="3600" b="1" dirty="0" smtClean="0">
                <a:cs typeface="B Compset" pitchFamily="2" charset="-78"/>
              </a:rPr>
              <a:t>ما قائلیم که شهرت فتوایی بین قدماء,حجت است زیرا بعید است که قدما در مورد چیزی فتوا داده باشند اما دلیل یا روایت معتبری بر ان وجود نداشته باشد چون این فتوا حاکی از این است که نصی در میان بوده که به انها رسیده اما به دست ما نرسیده است.</a:t>
            </a:r>
            <a:endParaRPr lang="fa-IR" sz="36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142844" y="71414"/>
            <a:ext cx="8929718" cy="5940088"/>
          </a:xfrm>
          <a:prstGeom prst="rect">
            <a:avLst/>
          </a:prstGeom>
        </p:spPr>
        <p:txBody>
          <a:bodyPr wrap="square">
            <a:spAutoFit/>
          </a:bodyPr>
          <a:lstStyle/>
          <a:p>
            <a:pPr algn="just"/>
            <a:r>
              <a:rPr lang="fa-IR" sz="2800" b="1" dirty="0" smtClean="0">
                <a:cs typeface="B Compset" pitchFamily="2" charset="-78"/>
                <a:hlinkClick r:id="rId3" action="ppaction://hlinksldjump"/>
              </a:rPr>
              <a:t>حجية السنة المحکية بخبر الواحد </a:t>
            </a:r>
            <a:endParaRPr lang="fa-IR" sz="2800" b="1" dirty="0" smtClean="0">
              <a:cs typeface="B Compset" pitchFamily="2" charset="-78"/>
            </a:endParaRPr>
          </a:p>
          <a:p>
            <a:pPr algn="just"/>
            <a:r>
              <a:rPr lang="fa-IR" sz="3200" b="1" dirty="0" smtClean="0">
                <a:cs typeface="B Compset" pitchFamily="2" charset="-78"/>
              </a:rPr>
              <a:t>سنت يکى از ادله اربعه و پس از قرآن دومين منبع اجتهاد است.</a:t>
            </a:r>
          </a:p>
          <a:p>
            <a:pPr algn="just"/>
            <a:r>
              <a:rPr lang="fa-IR" sz="3200" b="1" dirty="0" smtClean="0">
                <a:cs typeface="B Compset" pitchFamily="2" charset="-78"/>
              </a:rPr>
              <a:t>سنت در اصطلاح اصوليان به معناى گفتار , کردار و تقرير معصوم (ع) است .</a:t>
            </a:r>
          </a:p>
          <a:p>
            <a:pPr algn="just"/>
            <a:r>
              <a:rPr lang="fa-IR" sz="3200" b="1" dirty="0" smtClean="0">
                <a:cs typeface="B Compset" pitchFamily="2" charset="-78"/>
              </a:rPr>
              <a:t>اعتقاد علماى شيعه آن است که بيان احکام از جانب معصومان ( ع ) از نوع روايت و حکايت سنت نيست و هم چنين از باب اجتهاد ظنى و استنباط از مصادر تشريع نيست ; بلکه خود اهل بيت مصدر براى تشريع هستند يعني از طريق دريافت و تعليم از رسول خدا (ص) يا امام قبلي يا الهام ، بيانگر احکام واقعي الهي هستند پس قول آن ها خود سنت است نه حکايت از سنت . و اين که گاهى معصومان از نبى مکرم اسلام روايت نقل مى کنند يا از باب نقل نص است و يا انگيزه هاى ديگر سبب نقل سنت نبوى از طرف آن ها مى شود.</a:t>
            </a:r>
            <a:endParaRPr lang="fa-IR" sz="32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71414"/>
            <a:ext cx="8001056" cy="6632585"/>
          </a:xfrm>
          <a:prstGeom prst="rect">
            <a:avLst/>
          </a:prstGeom>
        </p:spPr>
        <p:txBody>
          <a:bodyPr wrap="square">
            <a:spAutoFit/>
          </a:bodyPr>
          <a:lstStyle/>
          <a:p>
            <a:pPr algn="just"/>
            <a:r>
              <a:rPr lang="fa-IR" sz="2500" b="1" dirty="0" smtClean="0">
                <a:cs typeface="B Compset" pitchFamily="2" charset="-78"/>
                <a:hlinkClick r:id="rId3" action="ppaction://hlinksldjump"/>
              </a:rPr>
              <a:t>اقسام خبر</a:t>
            </a:r>
            <a:endParaRPr lang="fa-IR" sz="2500" b="1" dirty="0" smtClean="0">
              <a:cs typeface="B Compset" pitchFamily="2" charset="-78"/>
            </a:endParaRPr>
          </a:p>
          <a:p>
            <a:pPr algn="just"/>
            <a:r>
              <a:rPr lang="fa-IR" sz="2500" b="1" dirty="0" smtClean="0">
                <a:solidFill>
                  <a:srgbClr val="FF0000"/>
                </a:solidFill>
                <a:cs typeface="B Compset" pitchFamily="2" charset="-78"/>
              </a:rPr>
              <a:t>1- خبر متواتر</a:t>
            </a:r>
          </a:p>
          <a:p>
            <a:pPr algn="just"/>
            <a:r>
              <a:rPr lang="fa-IR" sz="2500" b="1" dirty="0" smtClean="0">
                <a:solidFill>
                  <a:srgbClr val="002060"/>
                </a:solidFill>
                <a:cs typeface="B Compset" pitchFamily="2" charset="-78"/>
              </a:rPr>
              <a:t>خبر متواتر , روايتى است که به تنهايى ( يعنى بنفسه و بدون وساطت عقل و بدون خبر دادن صادق امين به صدق آن ) افاده سکون و اطمينان خاطر نمايد و اين سکون خاطر برخاسته از نقل راويان متعددى ( در همه طبقات ) است که تبانى و هم دستى آنان بر جعل خبر و دروغ پردازى .عادتا محال باشد ,مثل علم به وجود شهر مکه , براى کسى که تاکنون به آن شهر نرفته;در صورتى که چنين علمى ناشى از خبر دادن کسان زيادى باشد که به آن جا رفته اند و از وجود چنين شهرى خبر آورده اند.</a:t>
            </a:r>
          </a:p>
          <a:p>
            <a:pPr algn="just"/>
            <a:r>
              <a:rPr lang="fa-IR" sz="2500" b="1" dirty="0" smtClean="0">
                <a:solidFill>
                  <a:srgbClr val="FF0000"/>
                </a:solidFill>
                <a:cs typeface="B Compset" pitchFamily="2" charset="-78"/>
              </a:rPr>
              <a:t>2- خبر واحد</a:t>
            </a:r>
          </a:p>
          <a:p>
            <a:pPr algn="just"/>
            <a:r>
              <a:rPr lang="fa-IR" sz="2500" b="1" dirty="0" smtClean="0">
                <a:solidFill>
                  <a:srgbClr val="FF0000"/>
                </a:solidFill>
                <a:cs typeface="B Compset" pitchFamily="2" charset="-78"/>
              </a:rPr>
              <a:t>الف : خبر مستفیض</a:t>
            </a:r>
          </a:p>
          <a:p>
            <a:pPr algn="just"/>
            <a:r>
              <a:rPr lang="fa-IR" sz="2500" b="1" dirty="0" smtClean="0">
                <a:solidFill>
                  <a:srgbClr val="002060"/>
                </a:solidFill>
                <a:cs typeface="B Compset" pitchFamily="2" charset="-78"/>
              </a:rPr>
              <a:t>خبر مشهور که به آن ، خبر مستفيض هم مي گويند ، در مقابل خبر شاذ قرار دارد , و خبرى است که راويان آن زياداند ; ولى تعداد آن به حد تواتر نمى رسد.</a:t>
            </a:r>
          </a:p>
          <a:p>
            <a:pPr algn="just"/>
            <a:r>
              <a:rPr lang="fa-IR" sz="2500" b="1" dirty="0" smtClean="0">
                <a:solidFill>
                  <a:srgbClr val="FF0000"/>
                </a:solidFill>
                <a:cs typeface="B Compset" pitchFamily="2" charset="-78"/>
              </a:rPr>
              <a:t>ب : خبر غیر مستفیض (شاذ)</a:t>
            </a:r>
          </a:p>
          <a:p>
            <a:pPr algn="just"/>
            <a:r>
              <a:rPr lang="fa-IR" sz="2500" b="1" dirty="0" smtClean="0">
                <a:solidFill>
                  <a:srgbClr val="002060"/>
                </a:solidFill>
                <a:cs typeface="B Compset" pitchFamily="2" charset="-78"/>
              </a:rPr>
              <a:t>خبر شاذ در برابر خبر مشهور قرار مى گيرد و به حديثى مى گويند که راوى آن ثقه بوده و مخالف با روايتى باشد که بيش تر راويان آن را نقل کرده اند .</a:t>
            </a:r>
          </a:p>
        </p:txBody>
      </p:sp>
    </p:spTree>
  </p:cSld>
  <p:clrMapOvr>
    <a:masterClrMapping/>
  </p:clrMapOvr>
  <p:transition advClick="0">
    <p:dissolve/>
  </p:transition>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6699"/>
            </a:gs>
            <a:gs pos="100000">
              <a:srgbClr val="666699">
                <a:gamma/>
                <a:shade val="46275"/>
                <a:invGamma/>
              </a:srgb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71406" y="142852"/>
            <a:ext cx="8929718" cy="5509200"/>
          </a:xfrm>
          <a:prstGeom prst="rect">
            <a:avLst/>
          </a:prstGeom>
        </p:spPr>
        <p:txBody>
          <a:bodyPr wrap="square">
            <a:spAutoFit/>
          </a:bodyPr>
          <a:lstStyle/>
          <a:p>
            <a:pPr algn="just"/>
            <a:r>
              <a:rPr lang="fa-IR" sz="3200" b="1" dirty="0" smtClean="0">
                <a:cs typeface="B Compset" pitchFamily="2" charset="-78"/>
                <a:hlinkClick r:id="rId2" action="ppaction://hlinksldjump"/>
              </a:rPr>
              <a:t>حجية الخبر الواحد</a:t>
            </a:r>
            <a:endParaRPr lang="fa-IR" sz="3200" b="1" dirty="0" smtClean="0">
              <a:cs typeface="B Compset" pitchFamily="2" charset="-78"/>
            </a:endParaRPr>
          </a:p>
          <a:p>
            <a:pPr algn="just"/>
            <a:r>
              <a:rPr lang="fa-IR" sz="3200" b="1" dirty="0" smtClean="0">
                <a:cs typeface="B Compset" pitchFamily="2" charset="-78"/>
              </a:rPr>
              <a:t>2 قول در حجیت خبر واحد نقل شده است :</a:t>
            </a:r>
          </a:p>
          <a:p>
            <a:pPr marL="342900" indent="-342900" algn="just"/>
            <a:r>
              <a:rPr lang="fa-IR" sz="3200" b="1" dirty="0" smtClean="0">
                <a:solidFill>
                  <a:srgbClr val="FFFF00"/>
                </a:solidFill>
                <a:cs typeface="B Compset" pitchFamily="2" charset="-78"/>
              </a:rPr>
              <a:t>1- عدم حجیت</a:t>
            </a:r>
          </a:p>
          <a:p>
            <a:pPr marL="342900" indent="-342900" algn="just"/>
            <a:r>
              <a:rPr lang="fa-IR" sz="3200" b="1" dirty="0" smtClean="0">
                <a:cs typeface="B Compset" pitchFamily="2" charset="-78"/>
              </a:rPr>
              <a:t>ذهب الیه الشيخ المفيد و السيد المرتضي و القاضي ابن البراج و الطبرسي و ابن ادريس.</a:t>
            </a:r>
          </a:p>
          <a:p>
            <a:pPr marL="342900" indent="-342900" algn="just"/>
            <a:r>
              <a:rPr lang="fa-IR" sz="3200" b="1" dirty="0" smtClean="0">
                <a:solidFill>
                  <a:srgbClr val="FFFF00"/>
                </a:solidFill>
                <a:cs typeface="B Compset" pitchFamily="2" charset="-78"/>
              </a:rPr>
              <a:t>2- حجیت (مختار مصنف)</a:t>
            </a:r>
          </a:p>
          <a:p>
            <a:pPr marL="342900" indent="-342900" algn="just"/>
            <a:r>
              <a:rPr lang="fa-IR" sz="3200" b="1" dirty="0" smtClean="0">
                <a:cs typeface="B Compset" pitchFamily="2" charset="-78"/>
              </a:rPr>
              <a:t>ذهب الیه الشيخ الطوسي و قاطبة المتاخرين</a:t>
            </a:r>
          </a:p>
          <a:p>
            <a:pPr marL="342900" indent="-342900" algn="just"/>
            <a:r>
              <a:rPr lang="fa-IR" sz="3200" b="1" dirty="0" smtClean="0">
                <a:solidFill>
                  <a:srgbClr val="FFFF00"/>
                </a:solidFill>
                <a:cs typeface="B Compset" pitchFamily="2" charset="-78"/>
              </a:rPr>
              <a:t>نکته :</a:t>
            </a:r>
          </a:p>
          <a:p>
            <a:pPr marL="342900" indent="-342900" algn="just"/>
            <a:r>
              <a:rPr lang="fa-IR" sz="3200" b="1" dirty="0" smtClean="0">
                <a:cs typeface="B Compset" pitchFamily="2" charset="-78"/>
              </a:rPr>
              <a:t>ما در اینجا قصد داریم بنحو موجبه جزئیه حجیت خبر واحد را ثابت کنیم اما اینکه مقدار و سعه حجیتش تا چه اندازه است را بعد از بیان ادله حجیت بحث می کنیم.</a:t>
            </a:r>
          </a:p>
        </p:txBody>
      </p:sp>
    </p:spTree>
  </p:cSld>
  <p:clrMapOvr>
    <a:masterClrMapping/>
  </p:clrMapOvr>
  <p:transition advClick="0">
    <p:dissolve/>
  </p:transition>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000108"/>
            <a:ext cx="8786841" cy="5016758"/>
          </a:xfrm>
          <a:prstGeom prst="rect">
            <a:avLst/>
          </a:prstGeom>
        </p:spPr>
        <p:txBody>
          <a:bodyPr wrap="square">
            <a:spAutoFit/>
          </a:bodyPr>
          <a:lstStyle/>
          <a:p>
            <a:pPr algn="just"/>
            <a:r>
              <a:rPr lang="fa-IR" sz="2000" b="1" dirty="0" smtClean="0">
                <a:solidFill>
                  <a:srgbClr val="002060"/>
                </a:solidFill>
                <a:cs typeface="B Compset" pitchFamily="2" charset="-78"/>
                <a:hlinkClick r:id="rId4" action="ppaction://hlinksldjump"/>
              </a:rPr>
              <a:t>آية النبأ</a:t>
            </a:r>
            <a:endParaRPr lang="en-US"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قال سبحانه: ( ان جاءکم فاسق بنبا فتبينوا ان تصيبوا قوما بجهالة فتصبحوا علي ما فعلتم نادمين)</a:t>
            </a:r>
          </a:p>
          <a:p>
            <a:pPr algn="just"/>
            <a:r>
              <a:rPr lang="fa-IR" sz="2000" b="1" dirty="0" smtClean="0">
                <a:solidFill>
                  <a:srgbClr val="002060"/>
                </a:solidFill>
                <a:cs typeface="B Compset" pitchFamily="2" charset="-78"/>
              </a:rPr>
              <a:t>الف : (تبین) اگر لازم باشد بمعنای ظهور است و اگر متعدی باشد بمعنای تثبت و جستجو و تحقیق است.</a:t>
            </a:r>
          </a:p>
          <a:p>
            <a:pPr algn="just"/>
            <a:r>
              <a:rPr lang="fa-IR" sz="2000" b="1" dirty="0" smtClean="0">
                <a:solidFill>
                  <a:srgbClr val="002060"/>
                </a:solidFill>
                <a:cs typeface="B Compset" pitchFamily="2" charset="-78"/>
              </a:rPr>
              <a:t>ب : مراد از ( ان تصيبوا قوما بجهالة) علت تبین است برای اینکه برخورد جاهلانه نکنند.</a:t>
            </a:r>
          </a:p>
          <a:p>
            <a:pPr algn="just"/>
            <a:r>
              <a:rPr lang="fa-IR" sz="2000" b="1" dirty="0" smtClean="0">
                <a:solidFill>
                  <a:srgbClr val="002060"/>
                </a:solidFill>
                <a:cs typeface="B Compset" pitchFamily="2" charset="-78"/>
              </a:rPr>
              <a:t>ج : مراد از (بجهالة) </a:t>
            </a:r>
          </a:p>
          <a:p>
            <a:pPr algn="just"/>
            <a:r>
              <a:rPr lang="fa-IR" sz="2000" b="1" dirty="0" smtClean="0">
                <a:solidFill>
                  <a:srgbClr val="FF0000"/>
                </a:solidFill>
                <a:cs typeface="B Compset" pitchFamily="2" charset="-78"/>
              </a:rPr>
              <a:t>استدلال به مفهوم شرط</a:t>
            </a:r>
          </a:p>
          <a:p>
            <a:pPr algn="just"/>
            <a:r>
              <a:rPr lang="fa-IR" sz="2000" b="1" dirty="0" smtClean="0">
                <a:solidFill>
                  <a:srgbClr val="002060"/>
                </a:solidFill>
                <a:cs typeface="B Compset" pitchFamily="2" charset="-78"/>
              </a:rPr>
              <a:t>در (ان جاءکم فاسق بنبا فتبينوا ... ) موضوع ,خبر فاسق و شرط , مجیئ و جزاء , تبین و تثبت است فکانه سبحانه قال: نبأ الفاسق - ان جاء به – فتبينه و مفهومش این است که : نبأ الفاسق - ان لم يجئ به - فلا يجب التبين عنه.</a:t>
            </a:r>
          </a:p>
          <a:p>
            <a:pPr algn="just"/>
            <a:r>
              <a:rPr lang="fa-IR" sz="2000" b="1" dirty="0" smtClean="0">
                <a:solidFill>
                  <a:srgbClr val="002060"/>
                </a:solidFill>
                <a:cs typeface="B Compset" pitchFamily="2" charset="-78"/>
              </a:rPr>
              <a:t>عدم مجیئ فاسق دو مصداق دارد :</a:t>
            </a:r>
          </a:p>
          <a:p>
            <a:pPr algn="just"/>
            <a:r>
              <a:rPr lang="fa-IR" sz="2000" b="1" dirty="0" smtClean="0">
                <a:solidFill>
                  <a:srgbClr val="002060"/>
                </a:solidFill>
                <a:cs typeface="B Compset" pitchFamily="2" charset="-78"/>
              </a:rPr>
              <a:t>الف) اصلا خبری نمی اید فاسقا او عادلا , فيکون من قبيل السالبة بانتفاء الموضوع</a:t>
            </a:r>
          </a:p>
          <a:p>
            <a:pPr algn="just"/>
            <a:r>
              <a:rPr lang="fa-IR" sz="2000" b="1" dirty="0" smtClean="0">
                <a:solidFill>
                  <a:srgbClr val="002060"/>
                </a:solidFill>
                <a:cs typeface="B Compset" pitchFamily="2" charset="-78"/>
              </a:rPr>
              <a:t>ب) خبر عادل می اید فيکون عدم التبين من قبيل السالبة بانتفاء المحمول. اي النبأ موجود و المنفي هو المحمول، اعني: التثبت. </a:t>
            </a:r>
            <a:endParaRPr lang="en-US" sz="2000" b="1" dirty="0" smtClean="0">
              <a:solidFill>
                <a:srgbClr val="002060"/>
              </a:solidFill>
              <a:cs typeface="B Compset" pitchFamily="2" charset="-78"/>
            </a:endParaRPr>
          </a:p>
          <a:p>
            <a:pPr algn="just"/>
            <a:r>
              <a:rPr lang="fa-IR" sz="2000" b="1" dirty="0" smtClean="0">
                <a:solidFill>
                  <a:srgbClr val="FF0000"/>
                </a:solidFill>
                <a:cs typeface="B Compset" pitchFamily="2" charset="-78"/>
              </a:rPr>
              <a:t>اشکال : </a:t>
            </a:r>
            <a:r>
              <a:rPr lang="fa-IR" sz="2000" b="1" dirty="0" smtClean="0">
                <a:solidFill>
                  <a:srgbClr val="002060"/>
                </a:solidFill>
                <a:cs typeface="B Compset" pitchFamily="2" charset="-78"/>
              </a:rPr>
              <a:t>سالبه به انتفاء محمول در اینجا راه ندارد زیرا همان موضوعی که در منطوق امده عدمش در مفهوم باید بیاید و در اینجا عدم موضوع تنها یک مصداق دارد و ان عدم الخبر مطلقا است نه خبر عادل پس این ایه برای اثبات حجیت خبر عادل , حجت نیست.</a:t>
            </a:r>
            <a:endParaRPr lang="fa-IR" sz="2000" b="1" dirty="0">
              <a:solidFill>
                <a:srgbClr val="002060"/>
              </a:solidFill>
              <a:cs typeface="B Compset" pitchFamily="2" charset="-78"/>
            </a:endParaRPr>
          </a:p>
        </p:txBody>
      </p:sp>
      <p:sp>
        <p:nvSpPr>
          <p:cNvPr id="3" name="Left Arrow 2">
            <a:hlinkClick r:id="rId5" action="ppaction://hlinksldjump"/>
          </p:cNvPr>
          <p:cNvSpPr/>
          <p:nvPr/>
        </p:nvSpPr>
        <p:spPr bwMode="auto">
          <a:xfrm>
            <a:off x="214282" y="6143644"/>
            <a:ext cx="928694" cy="642942"/>
          </a:xfrm>
          <a:prstGeom prst="leftArrow">
            <a:avLst/>
          </a:prstGeom>
          <a:ln>
            <a:headEnd type="none" w="med" len="med"/>
            <a:tailEnd type="none" w="med" len="med"/>
          </a:ln>
        </p:spPr>
        <p:style>
          <a:lnRef idx="0">
            <a:schemeClr val="accent2"/>
          </a:lnRef>
          <a:fillRef idx="1002">
            <a:schemeClr val="lt1"/>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Arial" pitchFamily="34"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amma/>
                <a:shade val="46275"/>
                <a:invGamma/>
              </a:srgbClr>
            </a:gs>
            <a:gs pos="100000">
              <a:srgbClr val="003366"/>
            </a:gs>
          </a:gsLst>
          <a:lin ang="2700000" scaled="1"/>
        </a:gradFill>
        <a:effectLst/>
      </p:bgPr>
    </p:bg>
    <p:spTree>
      <p:nvGrpSpPr>
        <p:cNvPr id="1" name=""/>
        <p:cNvGrpSpPr/>
        <p:nvPr/>
      </p:nvGrpSpPr>
      <p:grpSpPr>
        <a:xfrm>
          <a:off x="0" y="0"/>
          <a:ext cx="0" cy="0"/>
          <a:chOff x="0" y="0"/>
          <a:chExt cx="0" cy="0"/>
        </a:xfrm>
      </p:grpSpPr>
      <p:sp>
        <p:nvSpPr>
          <p:cNvPr id="2" name="Right Arrow 1">
            <a:hlinkClick r:id="rId2" action="ppaction://hlinksldjump"/>
          </p:cNvPr>
          <p:cNvSpPr/>
          <p:nvPr/>
        </p:nvSpPr>
        <p:spPr bwMode="auto">
          <a:xfrm>
            <a:off x="8072462" y="142852"/>
            <a:ext cx="785818" cy="571504"/>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a-IR" sz="2000" b="0" i="0" u="none" strike="noStrike" cap="none" normalizeH="0" baseline="0" dirty="0" smtClean="0">
                <a:ln>
                  <a:noFill/>
                </a:ln>
                <a:solidFill>
                  <a:srgbClr val="000000"/>
                </a:solidFill>
                <a:effectLst/>
                <a:latin typeface="Arial" pitchFamily="34" charset="0"/>
                <a:cs typeface="B Titr" pitchFamily="2" charset="-78"/>
              </a:rPr>
              <a:t>قبل</a:t>
            </a:r>
          </a:p>
        </p:txBody>
      </p:sp>
      <p:sp>
        <p:nvSpPr>
          <p:cNvPr id="3" name="Rectangle 2"/>
          <p:cNvSpPr/>
          <p:nvPr/>
        </p:nvSpPr>
        <p:spPr>
          <a:xfrm>
            <a:off x="357159" y="705882"/>
            <a:ext cx="8429684" cy="5509200"/>
          </a:xfrm>
          <a:prstGeom prst="rect">
            <a:avLst/>
          </a:prstGeom>
        </p:spPr>
        <p:txBody>
          <a:bodyPr wrap="square">
            <a:spAutoFit/>
          </a:bodyPr>
          <a:lstStyle/>
          <a:p>
            <a:pPr algn="just"/>
            <a:r>
              <a:rPr lang="fa-IR" sz="3200" b="1" dirty="0" smtClean="0">
                <a:cs typeface="B Compset" pitchFamily="2" charset="-78"/>
              </a:rPr>
              <a:t>          استدلال بمفهوم الوصف </a:t>
            </a:r>
          </a:p>
          <a:p>
            <a:pPr algn="just"/>
            <a:r>
              <a:rPr lang="fa-IR" sz="3200" b="1" dirty="0" smtClean="0">
                <a:cs typeface="B Compset" pitchFamily="2" charset="-78"/>
              </a:rPr>
              <a:t>اینکه خدای متعال در کریمه ( ان جاءکم فاسق بنبا فتبينوا ...... ) حکم تبین را روی عنوان فاسق برده نشان می دهد که اگر عنوان فسق تبدیل به عنوان عدل شد فتبينوا  دیگر لازم نیست در اینصورت یا خبر عادل واجب القبول است و هو المطلوب یا واجب الرد است که در اینصورت از خبر فاسق بدتر می شود زیرا در خبر فاسق فرمود تبین کن اگر دروغ بود انرا رد کن اما خبر عادل را می گوید بدون تبین رد کن .</a:t>
            </a:r>
          </a:p>
          <a:p>
            <a:pPr algn="just"/>
            <a:r>
              <a:rPr lang="fa-IR" sz="3200" b="1" dirty="0" smtClean="0">
                <a:cs typeface="B Compset" pitchFamily="2" charset="-78"/>
              </a:rPr>
              <a:t>اشکال:</a:t>
            </a:r>
          </a:p>
          <a:p>
            <a:pPr algn="just"/>
            <a:r>
              <a:rPr lang="fa-IR" sz="3200" b="1" dirty="0" smtClean="0">
                <a:cs typeface="B Compset" pitchFamily="2" charset="-78"/>
              </a:rPr>
              <a:t>قبلا گفتیم که وصف نمی تواند مفهوم داشته باشد پس این ایه بمفهوم وصف هم نمی تواند حجیت خبر عادل را اثبات کند.</a:t>
            </a:r>
            <a:endParaRPr lang="fa-IR" sz="32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42852"/>
            <a:ext cx="8858280" cy="6124754"/>
          </a:xfrm>
          <a:prstGeom prst="rect">
            <a:avLst/>
          </a:prstGeom>
        </p:spPr>
        <p:txBody>
          <a:bodyPr wrap="square">
            <a:spAutoFit/>
          </a:bodyPr>
          <a:lstStyle/>
          <a:p>
            <a:pPr algn="just"/>
            <a:r>
              <a:rPr lang="fa-IR" sz="2200" b="1" dirty="0" smtClean="0">
                <a:cs typeface="B Compset" pitchFamily="2" charset="-78"/>
                <a:hlinkClick r:id="rId2" action="ppaction://hlinksldjump"/>
              </a:rPr>
              <a:t>آیه نفر</a:t>
            </a:r>
            <a:endParaRPr lang="fa-IR" sz="2200" b="1" dirty="0" smtClean="0">
              <a:cs typeface="B Compset" pitchFamily="2" charset="-78"/>
            </a:endParaRPr>
          </a:p>
          <a:p>
            <a:pPr algn="just"/>
            <a:r>
              <a:rPr lang="fa-IR" sz="2200" b="1" dirty="0" smtClean="0">
                <a:cs typeface="B Compset" pitchFamily="2" charset="-78"/>
              </a:rPr>
              <a:t>( و ما کان المؤمنون لينفروا کافة فلولا نفر من کل فرقة منهم طائفة ليتفقهوا فى الدين و لينذروا قومهم اذا رجعوا اليهم لعلهم يحذرون ) </a:t>
            </a:r>
          </a:p>
          <a:p>
            <a:pPr algn="just"/>
            <a:r>
              <a:rPr lang="fa-IR" sz="2200" b="1" dirty="0" smtClean="0">
                <a:cs typeface="B Compset" pitchFamily="2" charset="-78"/>
              </a:rPr>
              <a:t>به چند وجه , به اين آيه استدلال شده است: </a:t>
            </a:r>
          </a:p>
          <a:p>
            <a:pPr algn="just"/>
            <a:r>
              <a:rPr lang="fa-IR" sz="2200" b="1" dirty="0" smtClean="0">
                <a:cs typeface="B Compset" pitchFamily="2" charset="-78"/>
              </a:rPr>
              <a:t> الف: کلمه " لعل " در " لعلهم يحذرون " دلالت بر وجوب تحذر مى کند ; به اين بيان که وقتى منذرين , مردم را به ترک واجب و فعل حرام انذار مى دهند, بر مردم هم واجب است منذرين را تصديق کنند و به سخن آنان ترتيب اثر دهند . </a:t>
            </a:r>
          </a:p>
          <a:p>
            <a:pPr algn="just"/>
            <a:r>
              <a:rPr lang="fa-IR" sz="2200" b="1" dirty="0" smtClean="0">
                <a:cs typeface="B Compset" pitchFamily="2" charset="-78"/>
              </a:rPr>
              <a:t> ب: در اين آيه , چند چيز به دنبال هم ذکر شده است: خداوند در مقام اعتراض , با لولاى تحضيضيه مى فرمايد: " فلولا نفر من کل فرقة ... " چرا کوچ تحقق پيدا نمى کند ؟ اين لحن دلالت بر وجوب کوچ دارد. هنگامى که کوچ واجب شد , غايت آن هم که انذار است واجب مى شود و وقتى انذار واجب شد , حذر کردن مردم هم واجب مى شود ; بنا بر اين, مردم بايد خبر کوچ کنندگان را - هر چند به صورت خبر واحد و غير متواتر - بشنوند و بترسند , پس خبر آنان که واحد است , حجيت دارد .</a:t>
            </a:r>
          </a:p>
          <a:p>
            <a:pPr algn="just"/>
            <a:r>
              <a:rPr lang="fa-IR" sz="2200" b="1" dirty="0" smtClean="0">
                <a:solidFill>
                  <a:srgbClr val="FF0000"/>
                </a:solidFill>
                <a:cs typeface="B Compset" pitchFamily="2" charset="-78"/>
              </a:rPr>
              <a:t>اشکال:</a:t>
            </a:r>
          </a:p>
          <a:p>
            <a:pPr algn="just"/>
            <a:r>
              <a:rPr lang="fa-IR" sz="2100" b="1" dirty="0" smtClean="0">
                <a:cs typeface="B Compset" pitchFamily="2" charset="-78"/>
              </a:rPr>
              <a:t>آیه در مقام بیان وجوب نفر طائفه ای از مومنین است اما کیفیت انذار و اینکه ایا تواتری باشد یا انفرادی را کاری ندارد لذا چون در مقام بیان کیفیت انذار نیست نمی توان به اطلاقش تمسک کرد و شاهدش هم </a:t>
            </a:r>
            <a:r>
              <a:rPr lang="fa-IR" sz="2100" b="1" smtClean="0">
                <a:cs typeface="B Compset" pitchFamily="2" charset="-78"/>
              </a:rPr>
              <a:t>اینکه ایه, </a:t>
            </a:r>
            <a:r>
              <a:rPr lang="fa-IR" sz="2100" b="1" dirty="0" smtClean="0">
                <a:cs typeface="B Compset" pitchFamily="2" charset="-78"/>
              </a:rPr>
              <a:t>حرفی از عدالت و وثاقت که شرط انذار است بیان نکرد پس معلوم می شود که در مقام بیان کیفیت انذار نیست.</a:t>
            </a:r>
            <a:endParaRPr lang="fa-IR" sz="21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57379" name="AutoShape 3"/>
          <p:cNvSpPr>
            <a:spLocks noChangeArrowheads="1"/>
          </p:cNvSpPr>
          <p:nvPr/>
        </p:nvSpPr>
        <p:spPr bwMode="gray">
          <a:xfrm>
            <a:off x="428596" y="1738306"/>
            <a:ext cx="1828800"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80" name="AutoShape 4"/>
          <p:cNvSpPr>
            <a:spLocks noChangeArrowheads="1"/>
          </p:cNvSpPr>
          <p:nvPr/>
        </p:nvSpPr>
        <p:spPr bwMode="gray">
          <a:xfrm>
            <a:off x="428596" y="852470"/>
            <a:ext cx="1828800"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dirty="0"/>
          </a:p>
        </p:txBody>
      </p:sp>
      <p:sp>
        <p:nvSpPr>
          <p:cNvPr id="357381" name="AutoShape 5"/>
          <p:cNvSpPr>
            <a:spLocks noChangeArrowheads="1"/>
          </p:cNvSpPr>
          <p:nvPr/>
        </p:nvSpPr>
        <p:spPr bwMode="gray">
          <a:xfrm>
            <a:off x="428596" y="-23826"/>
            <a:ext cx="1828800"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96" name="Text Box 20"/>
          <p:cNvSpPr txBox="1">
            <a:spLocks noChangeArrowheads="1"/>
          </p:cNvSpPr>
          <p:nvPr/>
        </p:nvSpPr>
        <p:spPr bwMode="gray">
          <a:xfrm>
            <a:off x="493998" y="162214"/>
            <a:ext cx="1577675"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2" action="ppaction://hlinksldjump"/>
              </a:rPr>
              <a:t>معنای عبادت</a:t>
            </a:r>
            <a:endParaRPr lang="en-US" sz="2400" b="1" dirty="0">
              <a:cs typeface="B Titr" pitchFamily="2" charset="-78"/>
            </a:endParaRPr>
          </a:p>
        </p:txBody>
      </p:sp>
      <p:sp>
        <p:nvSpPr>
          <p:cNvPr id="357397" name="Text Box 21"/>
          <p:cNvSpPr txBox="1">
            <a:spLocks noChangeArrowheads="1"/>
          </p:cNvSpPr>
          <p:nvPr/>
        </p:nvSpPr>
        <p:spPr bwMode="gray">
          <a:xfrm>
            <a:off x="556510" y="1038510"/>
            <a:ext cx="1515158"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3" action="ppaction://hlinksldjump"/>
              </a:rPr>
              <a:t>معنای صحت</a:t>
            </a:r>
            <a:endParaRPr lang="en-US" sz="2400" b="1" dirty="0">
              <a:cs typeface="B Titr" pitchFamily="2" charset="-78"/>
            </a:endParaRPr>
          </a:p>
        </p:txBody>
      </p:sp>
      <p:sp>
        <p:nvSpPr>
          <p:cNvPr id="357398" name="Text Box 22"/>
          <p:cNvSpPr txBox="1">
            <a:spLocks noChangeArrowheads="1"/>
          </p:cNvSpPr>
          <p:nvPr/>
        </p:nvSpPr>
        <p:spPr bwMode="gray">
          <a:xfrm>
            <a:off x="371472" y="1785926"/>
            <a:ext cx="1771639" cy="707886"/>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4" action="ppaction://hlinksldjump"/>
              </a:rPr>
              <a:t>دخول همه اقسام</a:t>
            </a:r>
          </a:p>
          <a:p>
            <a:r>
              <a:rPr lang="fa-IR" sz="2000" b="1" dirty="0" smtClean="0">
                <a:cs typeface="B Titr" pitchFamily="2" charset="-78"/>
                <a:hlinkClick r:id="rId4" action="ppaction://hlinksldjump"/>
              </a:rPr>
              <a:t>نهی در محل بحث</a:t>
            </a:r>
            <a:endParaRPr lang="en-US" sz="2000" b="1" dirty="0">
              <a:cs typeface="B Titr" pitchFamily="2" charset="-78"/>
            </a:endParaRPr>
          </a:p>
        </p:txBody>
      </p:sp>
      <p:sp>
        <p:nvSpPr>
          <p:cNvPr id="357383" name="AutoShape 7"/>
          <p:cNvSpPr>
            <a:spLocks noChangeArrowheads="1"/>
          </p:cNvSpPr>
          <p:nvPr/>
        </p:nvSpPr>
        <p:spPr bwMode="gray">
          <a:xfrm>
            <a:off x="1785919" y="5000636"/>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84" name="AutoShape 8"/>
          <p:cNvSpPr>
            <a:spLocks noChangeArrowheads="1"/>
          </p:cNvSpPr>
          <p:nvPr/>
        </p:nvSpPr>
        <p:spPr bwMode="gray">
          <a:xfrm>
            <a:off x="1785919" y="414338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99" name="Text Box 23"/>
          <p:cNvSpPr txBox="1">
            <a:spLocks noChangeArrowheads="1"/>
          </p:cNvSpPr>
          <p:nvPr/>
        </p:nvSpPr>
        <p:spPr bwMode="gray">
          <a:xfrm>
            <a:off x="2000233" y="4314774"/>
            <a:ext cx="1680267"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5" action="ppaction://hlinksldjump"/>
              </a:rPr>
              <a:t>4- نهی ارشادی</a:t>
            </a:r>
            <a:endParaRPr lang="en-US" sz="2000" b="1" dirty="0">
              <a:cs typeface="B Titr" pitchFamily="2" charset="-78"/>
            </a:endParaRPr>
          </a:p>
        </p:txBody>
      </p:sp>
      <p:sp>
        <p:nvSpPr>
          <p:cNvPr id="357400" name="Text Box 24"/>
          <p:cNvSpPr txBox="1">
            <a:spLocks noChangeArrowheads="1"/>
          </p:cNvSpPr>
          <p:nvPr/>
        </p:nvSpPr>
        <p:spPr bwMode="gray">
          <a:xfrm>
            <a:off x="1861353" y="5148212"/>
            <a:ext cx="1853391" cy="707886"/>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6" action="ppaction://hlinksldjump"/>
              </a:rPr>
              <a:t>5- فرق این مساله</a:t>
            </a:r>
          </a:p>
          <a:p>
            <a:r>
              <a:rPr lang="fa-IR" sz="2000" b="1" dirty="0" smtClean="0">
                <a:cs typeface="B Titr" pitchFamily="2" charset="-78"/>
                <a:hlinkClick r:id="rId6" action="ppaction://hlinksldjump"/>
              </a:rPr>
              <a:t>   با مساله اجتماع</a:t>
            </a:r>
            <a:endParaRPr lang="en-US" sz="2000" b="1" dirty="0">
              <a:cs typeface="B Titr" pitchFamily="2" charset="-78"/>
            </a:endParaRPr>
          </a:p>
        </p:txBody>
      </p:sp>
      <p:sp>
        <p:nvSpPr>
          <p:cNvPr id="45" name="AutoShape 122"/>
          <p:cNvSpPr>
            <a:spLocks noChangeArrowheads="1"/>
          </p:cNvSpPr>
          <p:nvPr/>
        </p:nvSpPr>
        <p:spPr bwMode="gray">
          <a:xfrm rot="2962102">
            <a:off x="5945334" y="2106391"/>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46" name="AutoShape 122"/>
          <p:cNvSpPr>
            <a:spLocks noChangeArrowheads="1"/>
          </p:cNvSpPr>
          <p:nvPr/>
        </p:nvSpPr>
        <p:spPr bwMode="gray">
          <a:xfrm>
            <a:off x="5786446" y="2854664"/>
            <a:ext cx="2181167"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grpSp>
        <p:nvGrpSpPr>
          <p:cNvPr id="6" name="Group 9"/>
          <p:cNvGrpSpPr>
            <a:grpSpLocks/>
          </p:cNvGrpSpPr>
          <p:nvPr/>
        </p:nvGrpSpPr>
        <p:grpSpPr bwMode="auto">
          <a:xfrm>
            <a:off x="6909029" y="2428868"/>
            <a:ext cx="2163567" cy="2063553"/>
            <a:chOff x="2078" y="1296"/>
            <a:chExt cx="1615" cy="1615"/>
          </a:xfrm>
        </p:grpSpPr>
        <p:sp>
          <p:nvSpPr>
            <p:cNvPr id="357389" name="Oval 13"/>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2170" y="1408"/>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95" name="Text Box 19"/>
            <p:cNvSpPr txBox="1">
              <a:spLocks noChangeArrowheads="1"/>
            </p:cNvSpPr>
            <p:nvPr/>
          </p:nvSpPr>
          <p:spPr bwMode="gray">
            <a:xfrm>
              <a:off x="2172" y="1576"/>
              <a:ext cx="1361" cy="1036"/>
            </a:xfrm>
            <a:prstGeom prst="rect">
              <a:avLst/>
            </a:prstGeom>
            <a:noFill/>
            <a:ln w="9525">
              <a:noFill/>
              <a:miter lim="800000"/>
              <a:headEnd/>
              <a:tailEnd/>
            </a:ln>
            <a:effectLst/>
          </p:spPr>
          <p:txBody>
            <a:bodyPr wrap="none">
              <a:spAutoFit/>
            </a:bodyPr>
            <a:lstStyle/>
            <a:p>
              <a:r>
                <a:rPr lang="fa-IR" sz="2400" dirty="0" smtClean="0">
                  <a:solidFill>
                    <a:schemeClr val="bg1"/>
                  </a:solidFill>
                  <a:cs typeface="B Titr" pitchFamily="2" charset="-78"/>
                </a:rPr>
                <a:t>         (3) </a:t>
              </a:r>
            </a:p>
            <a:p>
              <a:r>
                <a:rPr lang="fa-IR" sz="2800" dirty="0" smtClean="0">
                  <a:solidFill>
                    <a:schemeClr val="bg1"/>
                  </a:solidFill>
                  <a:cs typeface="B Titr" pitchFamily="2" charset="-78"/>
                  <a:hlinkClick r:id="rId7" action="ppaction://hlinksldjump"/>
                </a:rPr>
                <a:t>اقتضاء النهي </a:t>
              </a:r>
            </a:p>
            <a:p>
              <a:r>
                <a:rPr lang="fa-IR" sz="2800" dirty="0" smtClean="0">
                  <a:solidFill>
                    <a:schemeClr val="bg1"/>
                  </a:solidFill>
                  <a:cs typeface="B Titr" pitchFamily="2" charset="-78"/>
                  <a:hlinkClick r:id="rId7" action="ppaction://hlinksldjump"/>
                </a:rPr>
                <a:t>      للفساد</a:t>
              </a:r>
              <a:endParaRPr lang="en-US" sz="2800" b="1" dirty="0">
                <a:solidFill>
                  <a:schemeClr val="bg1"/>
                </a:solidFill>
                <a:cs typeface="B Titr" pitchFamily="2" charset="-78"/>
              </a:endParaRPr>
            </a:p>
          </p:txBody>
        </p:sp>
      </p:grpSp>
      <p:sp>
        <p:nvSpPr>
          <p:cNvPr id="38" name="AutoShape 6"/>
          <p:cNvSpPr>
            <a:spLocks noChangeArrowheads="1"/>
          </p:cNvSpPr>
          <p:nvPr/>
        </p:nvSpPr>
        <p:spPr bwMode="gray">
          <a:xfrm>
            <a:off x="4595825" y="588171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9" name="AutoShape 7"/>
          <p:cNvSpPr>
            <a:spLocks noChangeArrowheads="1"/>
          </p:cNvSpPr>
          <p:nvPr/>
        </p:nvSpPr>
        <p:spPr bwMode="gray">
          <a:xfrm>
            <a:off x="4595825" y="5000636"/>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43" name="AutoShape 8"/>
          <p:cNvSpPr>
            <a:spLocks noChangeArrowheads="1"/>
          </p:cNvSpPr>
          <p:nvPr/>
        </p:nvSpPr>
        <p:spPr bwMode="gray">
          <a:xfrm>
            <a:off x="4595825" y="414338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47" name="Text Box 23"/>
          <p:cNvSpPr txBox="1">
            <a:spLocks noChangeArrowheads="1"/>
          </p:cNvSpPr>
          <p:nvPr/>
        </p:nvSpPr>
        <p:spPr bwMode="gray">
          <a:xfrm>
            <a:off x="4752327" y="4357694"/>
            <a:ext cx="1677061"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8" action="ppaction://hlinksldjump"/>
              </a:rPr>
              <a:t>1- معنای معامله</a:t>
            </a:r>
            <a:endParaRPr lang="en-US" sz="2000" b="1" dirty="0">
              <a:cs typeface="B Titr" pitchFamily="2" charset="-78"/>
            </a:endParaRPr>
          </a:p>
        </p:txBody>
      </p:sp>
      <p:sp>
        <p:nvSpPr>
          <p:cNvPr id="48" name="Text Box 24"/>
          <p:cNvSpPr txBox="1">
            <a:spLocks noChangeArrowheads="1"/>
          </p:cNvSpPr>
          <p:nvPr/>
        </p:nvSpPr>
        <p:spPr bwMode="gray">
          <a:xfrm>
            <a:off x="4766755" y="5213361"/>
            <a:ext cx="1662635"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9" action="ppaction://hlinksldjump"/>
              </a:rPr>
              <a:t>2- معنای صحت</a:t>
            </a:r>
            <a:endParaRPr lang="en-US" sz="2000" b="1" dirty="0">
              <a:cs typeface="B Titr" pitchFamily="2" charset="-78"/>
            </a:endParaRPr>
          </a:p>
        </p:txBody>
      </p:sp>
      <p:sp>
        <p:nvSpPr>
          <p:cNvPr id="49" name="Text Box 25"/>
          <p:cNvSpPr txBox="1">
            <a:spLocks noChangeArrowheads="1"/>
          </p:cNvSpPr>
          <p:nvPr/>
        </p:nvSpPr>
        <p:spPr bwMode="gray">
          <a:xfrm>
            <a:off x="4845298" y="6094435"/>
            <a:ext cx="1584087"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10" action="ppaction://hlinksldjump"/>
              </a:rPr>
              <a:t>3- نهی مولوی</a:t>
            </a:r>
            <a:endParaRPr lang="en-US" sz="2000" b="1" dirty="0">
              <a:cs typeface="B Titr" pitchFamily="2" charset="-78"/>
            </a:endParaRPr>
          </a:p>
        </p:txBody>
      </p:sp>
      <p:sp>
        <p:nvSpPr>
          <p:cNvPr id="52" name="AutoShape 42"/>
          <p:cNvSpPr>
            <a:spLocks noChangeArrowheads="1"/>
          </p:cNvSpPr>
          <p:nvPr/>
        </p:nvSpPr>
        <p:spPr bwMode="gray">
          <a:xfrm>
            <a:off x="2500299" y="3571876"/>
            <a:ext cx="571504" cy="500066"/>
          </a:xfrm>
          <a:prstGeom prst="downArrow">
            <a:avLst>
              <a:gd name="adj1" fmla="val 38889"/>
              <a:gd name="adj2" fmla="val 50519"/>
            </a:avLst>
          </a:prstGeom>
          <a:solidFill>
            <a:srgbClr val="CC9900"/>
          </a:solidFill>
          <a:ln w="9525">
            <a:noFill/>
            <a:miter lim="800000"/>
            <a:headEnd/>
            <a:tailEnd/>
          </a:ln>
          <a:effectLst/>
        </p:spPr>
        <p:txBody>
          <a:bodyPr wrap="none" anchor="ctr"/>
          <a:lstStyle/>
          <a:p>
            <a:endParaRPr lang="fa-IR"/>
          </a:p>
        </p:txBody>
      </p:sp>
      <p:sp>
        <p:nvSpPr>
          <p:cNvPr id="53" name="AutoShape 42"/>
          <p:cNvSpPr>
            <a:spLocks noChangeArrowheads="1"/>
          </p:cNvSpPr>
          <p:nvPr/>
        </p:nvSpPr>
        <p:spPr bwMode="gray">
          <a:xfrm>
            <a:off x="5286380" y="3571876"/>
            <a:ext cx="571504" cy="500066"/>
          </a:xfrm>
          <a:prstGeom prst="downArrow">
            <a:avLst>
              <a:gd name="adj1" fmla="val 38889"/>
              <a:gd name="adj2" fmla="val 50519"/>
            </a:avLst>
          </a:prstGeom>
          <a:solidFill>
            <a:srgbClr val="CC9900"/>
          </a:solidFill>
          <a:ln w="9525">
            <a:noFill/>
            <a:miter lim="800000"/>
            <a:headEnd/>
            <a:tailEnd/>
          </a:ln>
          <a:effectLst/>
        </p:spPr>
        <p:txBody>
          <a:bodyPr wrap="none" anchor="ctr"/>
          <a:lstStyle/>
          <a:p>
            <a:endParaRPr lang="fa-IR"/>
          </a:p>
        </p:txBody>
      </p:sp>
      <p:sp>
        <p:nvSpPr>
          <p:cNvPr id="37" name="Text Box 5"/>
          <p:cNvSpPr txBox="1">
            <a:spLocks noChangeArrowheads="1"/>
          </p:cNvSpPr>
          <p:nvPr/>
        </p:nvSpPr>
        <p:spPr bwMode="gray">
          <a:xfrm>
            <a:off x="3214679" y="2902342"/>
            <a:ext cx="1849575" cy="646331"/>
          </a:xfrm>
          <a:prstGeom prst="rect">
            <a:avLst/>
          </a:prstGeom>
          <a:noFill/>
          <a:ln w="9525" algn="ctr">
            <a:noFill/>
            <a:miter lim="800000"/>
            <a:headEnd/>
            <a:tailEnd/>
          </a:ln>
          <a:effectLst/>
        </p:spPr>
        <p:txBody>
          <a:bodyPr>
            <a:spAutoFit/>
          </a:bodyPr>
          <a:lstStyle/>
          <a:p>
            <a:r>
              <a:rPr lang="en-US" b="1" dirty="0">
                <a:solidFill>
                  <a:srgbClr val="000000"/>
                </a:solidFill>
              </a:rPr>
              <a:t>Click to add Title</a:t>
            </a:r>
          </a:p>
        </p:txBody>
      </p:sp>
      <p:sp>
        <p:nvSpPr>
          <p:cNvPr id="36" name="AutoShape 4"/>
          <p:cNvSpPr>
            <a:spLocks noChangeArrowheads="1"/>
          </p:cNvSpPr>
          <p:nvPr/>
        </p:nvSpPr>
        <p:spPr bwMode="gray">
          <a:xfrm>
            <a:off x="2571737" y="2786059"/>
            <a:ext cx="3214711"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dirty="0"/>
          </a:p>
        </p:txBody>
      </p:sp>
      <p:sp>
        <p:nvSpPr>
          <p:cNvPr id="56" name="AutoShape 42"/>
          <p:cNvSpPr>
            <a:spLocks noChangeArrowheads="1"/>
          </p:cNvSpPr>
          <p:nvPr/>
        </p:nvSpPr>
        <p:spPr bwMode="gray">
          <a:xfrm rot="5400000">
            <a:off x="2643175" y="878348"/>
            <a:ext cx="571504" cy="571504"/>
          </a:xfrm>
          <a:prstGeom prst="downArrow">
            <a:avLst>
              <a:gd name="adj1" fmla="val 38889"/>
              <a:gd name="adj2" fmla="val 50519"/>
            </a:avLst>
          </a:prstGeom>
          <a:solidFill>
            <a:srgbClr val="CC9900"/>
          </a:solidFill>
          <a:ln w="9525">
            <a:noFill/>
            <a:miter lim="800000"/>
            <a:headEnd/>
            <a:tailEnd/>
          </a:ln>
          <a:effectLst/>
        </p:spPr>
        <p:txBody>
          <a:bodyPr wrap="none" anchor="ctr"/>
          <a:lstStyle/>
          <a:p>
            <a:endParaRPr lang="fa-IR" dirty="0"/>
          </a:p>
        </p:txBody>
      </p:sp>
      <p:grpSp>
        <p:nvGrpSpPr>
          <p:cNvPr id="5" name="Group 38"/>
          <p:cNvGrpSpPr/>
          <p:nvPr/>
        </p:nvGrpSpPr>
        <p:grpSpPr>
          <a:xfrm>
            <a:off x="3214678" y="686197"/>
            <a:ext cx="3214711" cy="956853"/>
            <a:chOff x="5572132" y="3900907"/>
            <a:chExt cx="3214710" cy="956853"/>
          </a:xfrm>
        </p:grpSpPr>
        <p:sp>
          <p:nvSpPr>
            <p:cNvPr id="40"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cs typeface="B Titr" pitchFamily="2" charset="-78"/>
              </a:endParaRPr>
            </a:p>
          </p:txBody>
        </p:sp>
        <p:sp>
          <p:nvSpPr>
            <p:cNvPr id="41" name="Text Box 5"/>
            <p:cNvSpPr txBox="1">
              <a:spLocks noChangeArrowheads="1"/>
            </p:cNvSpPr>
            <p:nvPr/>
          </p:nvSpPr>
          <p:spPr bwMode="gray">
            <a:xfrm>
              <a:off x="6143636" y="3929066"/>
              <a:ext cx="1849576" cy="830997"/>
            </a:xfrm>
            <a:prstGeom prst="rect">
              <a:avLst/>
            </a:prstGeom>
            <a:noFill/>
            <a:ln w="9525" algn="ctr">
              <a:noFill/>
              <a:miter lim="800000"/>
              <a:headEnd/>
              <a:tailEnd/>
            </a:ln>
            <a:effectLst/>
          </p:spPr>
          <p:txBody>
            <a:bodyPr>
              <a:spAutoFit/>
            </a:bodyPr>
            <a:lstStyle/>
            <a:p>
              <a:r>
                <a:rPr lang="fa-IR" sz="4800" b="1" dirty="0" smtClean="0">
                  <a:solidFill>
                    <a:srgbClr val="000000"/>
                  </a:solidFill>
                  <a:cs typeface="B Titr" pitchFamily="2" charset="-78"/>
                </a:rPr>
                <a:t>عبادات</a:t>
              </a:r>
              <a:endParaRPr lang="en-US" sz="4800" b="1" dirty="0">
                <a:solidFill>
                  <a:srgbClr val="000000"/>
                </a:solidFill>
                <a:cs typeface="B Titr" pitchFamily="2" charset="-78"/>
              </a:endParaRPr>
            </a:p>
          </p:txBody>
        </p:sp>
      </p:grpSp>
      <p:sp>
        <p:nvSpPr>
          <p:cNvPr id="59" name="Text Box 5"/>
          <p:cNvSpPr txBox="1">
            <a:spLocks noChangeArrowheads="1"/>
          </p:cNvSpPr>
          <p:nvPr/>
        </p:nvSpPr>
        <p:spPr bwMode="gray">
          <a:xfrm>
            <a:off x="3214679" y="2857497"/>
            <a:ext cx="1849575" cy="769441"/>
          </a:xfrm>
          <a:prstGeom prst="rect">
            <a:avLst/>
          </a:prstGeom>
          <a:noFill/>
          <a:ln w="9525" algn="ctr">
            <a:noFill/>
            <a:miter lim="800000"/>
            <a:headEnd/>
            <a:tailEnd/>
          </a:ln>
          <a:effectLst/>
        </p:spPr>
        <p:txBody>
          <a:bodyPr>
            <a:spAutoFit/>
          </a:bodyPr>
          <a:lstStyle/>
          <a:p>
            <a:r>
              <a:rPr lang="fa-IR" sz="4400" b="1" dirty="0" smtClean="0">
                <a:solidFill>
                  <a:srgbClr val="000000"/>
                </a:solidFill>
                <a:cs typeface="B Titr" pitchFamily="2" charset="-78"/>
              </a:rPr>
              <a:t>معاملات</a:t>
            </a:r>
            <a:endParaRPr lang="en-US" sz="4400" b="1" dirty="0">
              <a:solidFill>
                <a:srgbClr val="000000"/>
              </a:solidFill>
              <a:cs typeface="B Titr" pitchFamily="2" charset="-78"/>
            </a:endParaRPr>
          </a:p>
        </p:txBody>
      </p:sp>
      <p:sp>
        <p:nvSpPr>
          <p:cNvPr id="60" name="AutoShape 3"/>
          <p:cNvSpPr>
            <a:spLocks noChangeArrowheads="1"/>
          </p:cNvSpPr>
          <p:nvPr/>
        </p:nvSpPr>
        <p:spPr bwMode="gray">
          <a:xfrm>
            <a:off x="385747" y="2571744"/>
            <a:ext cx="1828800"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61" name="Text Box 22"/>
          <p:cNvSpPr txBox="1">
            <a:spLocks noChangeArrowheads="1"/>
          </p:cNvSpPr>
          <p:nvPr/>
        </p:nvSpPr>
        <p:spPr bwMode="gray">
          <a:xfrm>
            <a:off x="447301" y="2714620"/>
            <a:ext cx="1481495" cy="523220"/>
          </a:xfrm>
          <a:prstGeom prst="rect">
            <a:avLst/>
          </a:prstGeom>
          <a:noFill/>
          <a:ln w="9525">
            <a:noFill/>
            <a:miter lim="800000"/>
            <a:headEnd/>
            <a:tailEnd/>
          </a:ln>
          <a:effectLst/>
        </p:spPr>
        <p:txBody>
          <a:bodyPr wrap="none">
            <a:spAutoFit/>
          </a:bodyPr>
          <a:lstStyle/>
          <a:p>
            <a:r>
              <a:rPr lang="fa-IR" sz="2800" b="1" dirty="0" smtClean="0">
                <a:cs typeface="B Titr" pitchFamily="2" charset="-78"/>
                <a:hlinkClick r:id="rId11" action="ppaction://hlinksldjump"/>
              </a:rPr>
              <a:t>قول مختار</a:t>
            </a:r>
            <a:endParaRPr lang="en-US" sz="2800" b="1" dirty="0">
              <a:cs typeface="B Titr" pitchFamily="2" charset="-78"/>
            </a:endParaRPr>
          </a:p>
        </p:txBody>
      </p:sp>
      <p:sp>
        <p:nvSpPr>
          <p:cNvPr id="42" name="Action Button: Return 41">
            <a:hlinkClick r:id="rId12" action="ppaction://hlinksldjump" highlightClick="1"/>
          </p:cNvPr>
          <p:cNvSpPr/>
          <p:nvPr/>
        </p:nvSpPr>
        <p:spPr bwMode="auto">
          <a:xfrm>
            <a:off x="8286776" y="2928935"/>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357379"/>
                                        </p:tgtEl>
                                        <p:attrNameLst>
                                          <p:attrName>style.visibility</p:attrName>
                                        </p:attrNameLst>
                                      </p:cBhvr>
                                      <p:to>
                                        <p:strVal val="visible"/>
                                      </p:to>
                                    </p:set>
                                    <p:animEffect transition="in" filter="fade">
                                      <p:cBhvr>
                                        <p:cTn id="7" dur="770" decel="100000"/>
                                        <p:tgtEl>
                                          <p:spTgt spid="357379"/>
                                        </p:tgtEl>
                                      </p:cBhvr>
                                    </p:animEffect>
                                    <p:animScale>
                                      <p:cBhvr>
                                        <p:cTn id="8" dur="770" decel="100000"/>
                                        <p:tgtEl>
                                          <p:spTgt spid="357379"/>
                                        </p:tgtEl>
                                      </p:cBhvr>
                                      <p:from x="10000" y="10000"/>
                                      <p:to x="200000" y="450000"/>
                                    </p:animScale>
                                    <p:animScale>
                                      <p:cBhvr>
                                        <p:cTn id="9" dur="1230" accel="100000" fill="hold">
                                          <p:stCondLst>
                                            <p:cond delay="770"/>
                                          </p:stCondLst>
                                        </p:cTn>
                                        <p:tgtEl>
                                          <p:spTgt spid="357379"/>
                                        </p:tgtEl>
                                      </p:cBhvr>
                                      <p:from x="200000" y="450000"/>
                                      <p:to x="100000" y="100000"/>
                                    </p:animScale>
                                    <p:set>
                                      <p:cBhvr>
                                        <p:cTn id="10" dur="770" fill="hold"/>
                                        <p:tgtEl>
                                          <p:spTgt spid="357379"/>
                                        </p:tgtEl>
                                        <p:attrNameLst>
                                          <p:attrName>ppt_x</p:attrName>
                                        </p:attrNameLst>
                                      </p:cBhvr>
                                      <p:to>
                                        <p:strVal val="(0.5)"/>
                                      </p:to>
                                    </p:set>
                                    <p:anim from="(0.5)" to="(#ppt_x)" calcmode="lin" valueType="num">
                                      <p:cBhvr>
                                        <p:cTn id="11" dur="1230" accel="100000" fill="hold">
                                          <p:stCondLst>
                                            <p:cond delay="770"/>
                                          </p:stCondLst>
                                        </p:cTn>
                                        <p:tgtEl>
                                          <p:spTgt spid="357379"/>
                                        </p:tgtEl>
                                        <p:attrNameLst>
                                          <p:attrName>ppt_x</p:attrName>
                                        </p:attrNameLst>
                                      </p:cBhvr>
                                    </p:anim>
                                    <p:set>
                                      <p:cBhvr>
                                        <p:cTn id="12" dur="770" fill="hold"/>
                                        <p:tgtEl>
                                          <p:spTgt spid="357379"/>
                                        </p:tgtEl>
                                        <p:attrNameLst>
                                          <p:attrName>ppt_y</p:attrName>
                                        </p:attrNameLst>
                                      </p:cBhvr>
                                      <p:to>
                                        <p:strVal val="(#ppt_y+0.4)"/>
                                      </p:to>
                                    </p:set>
                                    <p:anim from="(#ppt_y+0.4)" to="(#ppt_y)" calcmode="lin" valueType="num">
                                      <p:cBhvr>
                                        <p:cTn id="13" dur="1230" accel="100000" fill="hold">
                                          <p:stCondLst>
                                            <p:cond delay="770"/>
                                          </p:stCondLst>
                                        </p:cTn>
                                        <p:tgtEl>
                                          <p:spTgt spid="357379"/>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357380"/>
                                        </p:tgtEl>
                                        <p:attrNameLst>
                                          <p:attrName>style.visibility</p:attrName>
                                        </p:attrNameLst>
                                      </p:cBhvr>
                                      <p:to>
                                        <p:strVal val="visible"/>
                                      </p:to>
                                    </p:set>
                                    <p:animEffect transition="in" filter="fade">
                                      <p:cBhvr>
                                        <p:cTn id="16" dur="770" decel="100000"/>
                                        <p:tgtEl>
                                          <p:spTgt spid="357380"/>
                                        </p:tgtEl>
                                      </p:cBhvr>
                                    </p:animEffect>
                                    <p:animScale>
                                      <p:cBhvr>
                                        <p:cTn id="17" dur="770" decel="100000"/>
                                        <p:tgtEl>
                                          <p:spTgt spid="357380"/>
                                        </p:tgtEl>
                                      </p:cBhvr>
                                      <p:from x="10000" y="10000"/>
                                      <p:to x="200000" y="450000"/>
                                    </p:animScale>
                                    <p:animScale>
                                      <p:cBhvr>
                                        <p:cTn id="18" dur="1230" accel="100000" fill="hold">
                                          <p:stCondLst>
                                            <p:cond delay="770"/>
                                          </p:stCondLst>
                                        </p:cTn>
                                        <p:tgtEl>
                                          <p:spTgt spid="357380"/>
                                        </p:tgtEl>
                                      </p:cBhvr>
                                      <p:from x="200000" y="450000"/>
                                      <p:to x="100000" y="100000"/>
                                    </p:animScale>
                                    <p:set>
                                      <p:cBhvr>
                                        <p:cTn id="19" dur="770" fill="hold"/>
                                        <p:tgtEl>
                                          <p:spTgt spid="357380"/>
                                        </p:tgtEl>
                                        <p:attrNameLst>
                                          <p:attrName>ppt_x</p:attrName>
                                        </p:attrNameLst>
                                      </p:cBhvr>
                                      <p:to>
                                        <p:strVal val="(0.5)"/>
                                      </p:to>
                                    </p:set>
                                    <p:anim from="(0.5)" to="(#ppt_x)" calcmode="lin" valueType="num">
                                      <p:cBhvr>
                                        <p:cTn id="20" dur="1230" accel="100000" fill="hold">
                                          <p:stCondLst>
                                            <p:cond delay="770"/>
                                          </p:stCondLst>
                                        </p:cTn>
                                        <p:tgtEl>
                                          <p:spTgt spid="357380"/>
                                        </p:tgtEl>
                                        <p:attrNameLst>
                                          <p:attrName>ppt_x</p:attrName>
                                        </p:attrNameLst>
                                      </p:cBhvr>
                                    </p:anim>
                                    <p:set>
                                      <p:cBhvr>
                                        <p:cTn id="21" dur="770" fill="hold"/>
                                        <p:tgtEl>
                                          <p:spTgt spid="357380"/>
                                        </p:tgtEl>
                                        <p:attrNameLst>
                                          <p:attrName>ppt_y</p:attrName>
                                        </p:attrNameLst>
                                      </p:cBhvr>
                                      <p:to>
                                        <p:strVal val="(#ppt_y+0.4)"/>
                                      </p:to>
                                    </p:set>
                                    <p:anim from="(#ppt_y+0.4)" to="(#ppt_y)" calcmode="lin" valueType="num">
                                      <p:cBhvr>
                                        <p:cTn id="22" dur="1230" accel="100000" fill="hold">
                                          <p:stCondLst>
                                            <p:cond delay="770"/>
                                          </p:stCondLst>
                                        </p:cTn>
                                        <p:tgtEl>
                                          <p:spTgt spid="357380"/>
                                        </p:tgtEl>
                                        <p:attrNameLst>
                                          <p:attrName>ppt_y</p:attrName>
                                        </p:attrNameLst>
                                      </p:cBhvr>
                                    </p:anim>
                                  </p:childTnLst>
                                </p:cTn>
                              </p:par>
                              <p:par>
                                <p:cTn id="23" presetID="51" presetClass="entr" presetSubtype="0" fill="hold" grpId="0" nodeType="withEffect">
                                  <p:stCondLst>
                                    <p:cond delay="0"/>
                                  </p:stCondLst>
                                  <p:childTnLst>
                                    <p:set>
                                      <p:cBhvr>
                                        <p:cTn id="24" dur="1" fill="hold">
                                          <p:stCondLst>
                                            <p:cond delay="0"/>
                                          </p:stCondLst>
                                        </p:cTn>
                                        <p:tgtEl>
                                          <p:spTgt spid="357381"/>
                                        </p:tgtEl>
                                        <p:attrNameLst>
                                          <p:attrName>style.visibility</p:attrName>
                                        </p:attrNameLst>
                                      </p:cBhvr>
                                      <p:to>
                                        <p:strVal val="visible"/>
                                      </p:to>
                                    </p:set>
                                    <p:animEffect transition="in" filter="fade">
                                      <p:cBhvr>
                                        <p:cTn id="25" dur="770" decel="100000"/>
                                        <p:tgtEl>
                                          <p:spTgt spid="357381"/>
                                        </p:tgtEl>
                                      </p:cBhvr>
                                    </p:animEffect>
                                    <p:animScale>
                                      <p:cBhvr>
                                        <p:cTn id="26" dur="770" decel="100000"/>
                                        <p:tgtEl>
                                          <p:spTgt spid="357381"/>
                                        </p:tgtEl>
                                      </p:cBhvr>
                                      <p:from x="10000" y="10000"/>
                                      <p:to x="200000" y="450000"/>
                                    </p:animScale>
                                    <p:animScale>
                                      <p:cBhvr>
                                        <p:cTn id="27" dur="1230" accel="100000" fill="hold">
                                          <p:stCondLst>
                                            <p:cond delay="770"/>
                                          </p:stCondLst>
                                        </p:cTn>
                                        <p:tgtEl>
                                          <p:spTgt spid="357381"/>
                                        </p:tgtEl>
                                      </p:cBhvr>
                                      <p:from x="200000" y="450000"/>
                                      <p:to x="100000" y="100000"/>
                                    </p:animScale>
                                    <p:set>
                                      <p:cBhvr>
                                        <p:cTn id="28" dur="770" fill="hold"/>
                                        <p:tgtEl>
                                          <p:spTgt spid="357381"/>
                                        </p:tgtEl>
                                        <p:attrNameLst>
                                          <p:attrName>ppt_x</p:attrName>
                                        </p:attrNameLst>
                                      </p:cBhvr>
                                      <p:to>
                                        <p:strVal val="(0.5)"/>
                                      </p:to>
                                    </p:set>
                                    <p:anim from="(0.5)" to="(#ppt_x)" calcmode="lin" valueType="num">
                                      <p:cBhvr>
                                        <p:cTn id="29" dur="1230" accel="100000" fill="hold">
                                          <p:stCondLst>
                                            <p:cond delay="770"/>
                                          </p:stCondLst>
                                        </p:cTn>
                                        <p:tgtEl>
                                          <p:spTgt spid="357381"/>
                                        </p:tgtEl>
                                        <p:attrNameLst>
                                          <p:attrName>ppt_x</p:attrName>
                                        </p:attrNameLst>
                                      </p:cBhvr>
                                    </p:anim>
                                    <p:set>
                                      <p:cBhvr>
                                        <p:cTn id="30" dur="770" fill="hold"/>
                                        <p:tgtEl>
                                          <p:spTgt spid="357381"/>
                                        </p:tgtEl>
                                        <p:attrNameLst>
                                          <p:attrName>ppt_y</p:attrName>
                                        </p:attrNameLst>
                                      </p:cBhvr>
                                      <p:to>
                                        <p:strVal val="(#ppt_y+0.4)"/>
                                      </p:to>
                                    </p:set>
                                    <p:anim from="(#ppt_y+0.4)" to="(#ppt_y)" calcmode="lin" valueType="num">
                                      <p:cBhvr>
                                        <p:cTn id="31" dur="1230" accel="100000" fill="hold">
                                          <p:stCondLst>
                                            <p:cond delay="770"/>
                                          </p:stCondLst>
                                        </p:cTn>
                                        <p:tgtEl>
                                          <p:spTgt spid="357381"/>
                                        </p:tgtEl>
                                        <p:attrNameLst>
                                          <p:attrName>ppt_y</p:attrName>
                                        </p:attrNameLst>
                                      </p:cBhvr>
                                    </p:anim>
                                  </p:childTnLst>
                                </p:cTn>
                              </p:par>
                              <p:par>
                                <p:cTn id="32" presetID="51" presetClass="entr" presetSubtype="0" fill="hold" grpId="0" nodeType="withEffect">
                                  <p:stCondLst>
                                    <p:cond delay="0"/>
                                  </p:stCondLst>
                                  <p:childTnLst>
                                    <p:set>
                                      <p:cBhvr>
                                        <p:cTn id="33" dur="1" fill="hold">
                                          <p:stCondLst>
                                            <p:cond delay="0"/>
                                          </p:stCondLst>
                                        </p:cTn>
                                        <p:tgtEl>
                                          <p:spTgt spid="357396"/>
                                        </p:tgtEl>
                                        <p:attrNameLst>
                                          <p:attrName>style.visibility</p:attrName>
                                        </p:attrNameLst>
                                      </p:cBhvr>
                                      <p:to>
                                        <p:strVal val="visible"/>
                                      </p:to>
                                    </p:set>
                                    <p:animEffect transition="in" filter="fade">
                                      <p:cBhvr>
                                        <p:cTn id="34" dur="770" decel="100000"/>
                                        <p:tgtEl>
                                          <p:spTgt spid="357396"/>
                                        </p:tgtEl>
                                      </p:cBhvr>
                                    </p:animEffect>
                                    <p:animScale>
                                      <p:cBhvr>
                                        <p:cTn id="35" dur="770" decel="100000"/>
                                        <p:tgtEl>
                                          <p:spTgt spid="357396"/>
                                        </p:tgtEl>
                                      </p:cBhvr>
                                      <p:from x="10000" y="10000"/>
                                      <p:to x="200000" y="450000"/>
                                    </p:animScale>
                                    <p:animScale>
                                      <p:cBhvr>
                                        <p:cTn id="36" dur="1230" accel="100000" fill="hold">
                                          <p:stCondLst>
                                            <p:cond delay="770"/>
                                          </p:stCondLst>
                                        </p:cTn>
                                        <p:tgtEl>
                                          <p:spTgt spid="357396"/>
                                        </p:tgtEl>
                                      </p:cBhvr>
                                      <p:from x="200000" y="450000"/>
                                      <p:to x="100000" y="100000"/>
                                    </p:animScale>
                                    <p:set>
                                      <p:cBhvr>
                                        <p:cTn id="37" dur="770" fill="hold"/>
                                        <p:tgtEl>
                                          <p:spTgt spid="357396"/>
                                        </p:tgtEl>
                                        <p:attrNameLst>
                                          <p:attrName>ppt_x</p:attrName>
                                        </p:attrNameLst>
                                      </p:cBhvr>
                                      <p:to>
                                        <p:strVal val="(0.5)"/>
                                      </p:to>
                                    </p:set>
                                    <p:anim from="(0.5)" to="(#ppt_x)" calcmode="lin" valueType="num">
                                      <p:cBhvr>
                                        <p:cTn id="38" dur="1230" accel="100000" fill="hold">
                                          <p:stCondLst>
                                            <p:cond delay="770"/>
                                          </p:stCondLst>
                                        </p:cTn>
                                        <p:tgtEl>
                                          <p:spTgt spid="357396"/>
                                        </p:tgtEl>
                                        <p:attrNameLst>
                                          <p:attrName>ppt_x</p:attrName>
                                        </p:attrNameLst>
                                      </p:cBhvr>
                                    </p:anim>
                                    <p:set>
                                      <p:cBhvr>
                                        <p:cTn id="39" dur="770" fill="hold"/>
                                        <p:tgtEl>
                                          <p:spTgt spid="357396"/>
                                        </p:tgtEl>
                                        <p:attrNameLst>
                                          <p:attrName>ppt_y</p:attrName>
                                        </p:attrNameLst>
                                      </p:cBhvr>
                                      <p:to>
                                        <p:strVal val="(#ppt_y+0.4)"/>
                                      </p:to>
                                    </p:set>
                                    <p:anim from="(#ppt_y+0.4)" to="(#ppt_y)" calcmode="lin" valueType="num">
                                      <p:cBhvr>
                                        <p:cTn id="40" dur="1230" accel="100000" fill="hold">
                                          <p:stCondLst>
                                            <p:cond delay="770"/>
                                          </p:stCondLst>
                                        </p:cTn>
                                        <p:tgtEl>
                                          <p:spTgt spid="357396"/>
                                        </p:tgtEl>
                                        <p:attrNameLst>
                                          <p:attrName>ppt_y</p:attrName>
                                        </p:attrNameLst>
                                      </p:cBhvr>
                                    </p:anim>
                                  </p:childTnLst>
                                </p:cTn>
                              </p:par>
                              <p:par>
                                <p:cTn id="41" presetID="51" presetClass="entr" presetSubtype="0" fill="hold" grpId="0" nodeType="withEffect">
                                  <p:stCondLst>
                                    <p:cond delay="0"/>
                                  </p:stCondLst>
                                  <p:childTnLst>
                                    <p:set>
                                      <p:cBhvr>
                                        <p:cTn id="42" dur="1" fill="hold">
                                          <p:stCondLst>
                                            <p:cond delay="0"/>
                                          </p:stCondLst>
                                        </p:cTn>
                                        <p:tgtEl>
                                          <p:spTgt spid="357397"/>
                                        </p:tgtEl>
                                        <p:attrNameLst>
                                          <p:attrName>style.visibility</p:attrName>
                                        </p:attrNameLst>
                                      </p:cBhvr>
                                      <p:to>
                                        <p:strVal val="visible"/>
                                      </p:to>
                                    </p:set>
                                    <p:animEffect transition="in" filter="fade">
                                      <p:cBhvr>
                                        <p:cTn id="43" dur="770" decel="100000"/>
                                        <p:tgtEl>
                                          <p:spTgt spid="357397"/>
                                        </p:tgtEl>
                                      </p:cBhvr>
                                    </p:animEffect>
                                    <p:animScale>
                                      <p:cBhvr>
                                        <p:cTn id="44" dur="770" decel="100000"/>
                                        <p:tgtEl>
                                          <p:spTgt spid="357397"/>
                                        </p:tgtEl>
                                      </p:cBhvr>
                                      <p:from x="10000" y="10000"/>
                                      <p:to x="200000" y="450000"/>
                                    </p:animScale>
                                    <p:animScale>
                                      <p:cBhvr>
                                        <p:cTn id="45" dur="1230" accel="100000" fill="hold">
                                          <p:stCondLst>
                                            <p:cond delay="770"/>
                                          </p:stCondLst>
                                        </p:cTn>
                                        <p:tgtEl>
                                          <p:spTgt spid="357397"/>
                                        </p:tgtEl>
                                      </p:cBhvr>
                                      <p:from x="200000" y="450000"/>
                                      <p:to x="100000" y="100000"/>
                                    </p:animScale>
                                    <p:set>
                                      <p:cBhvr>
                                        <p:cTn id="46" dur="770" fill="hold"/>
                                        <p:tgtEl>
                                          <p:spTgt spid="357397"/>
                                        </p:tgtEl>
                                        <p:attrNameLst>
                                          <p:attrName>ppt_x</p:attrName>
                                        </p:attrNameLst>
                                      </p:cBhvr>
                                      <p:to>
                                        <p:strVal val="(0.5)"/>
                                      </p:to>
                                    </p:set>
                                    <p:anim from="(0.5)" to="(#ppt_x)" calcmode="lin" valueType="num">
                                      <p:cBhvr>
                                        <p:cTn id="47" dur="1230" accel="100000" fill="hold">
                                          <p:stCondLst>
                                            <p:cond delay="770"/>
                                          </p:stCondLst>
                                        </p:cTn>
                                        <p:tgtEl>
                                          <p:spTgt spid="357397"/>
                                        </p:tgtEl>
                                        <p:attrNameLst>
                                          <p:attrName>ppt_x</p:attrName>
                                        </p:attrNameLst>
                                      </p:cBhvr>
                                    </p:anim>
                                    <p:set>
                                      <p:cBhvr>
                                        <p:cTn id="48" dur="770" fill="hold"/>
                                        <p:tgtEl>
                                          <p:spTgt spid="357397"/>
                                        </p:tgtEl>
                                        <p:attrNameLst>
                                          <p:attrName>ppt_y</p:attrName>
                                        </p:attrNameLst>
                                      </p:cBhvr>
                                      <p:to>
                                        <p:strVal val="(#ppt_y+0.4)"/>
                                      </p:to>
                                    </p:set>
                                    <p:anim from="(#ppt_y+0.4)" to="(#ppt_y)" calcmode="lin" valueType="num">
                                      <p:cBhvr>
                                        <p:cTn id="49" dur="1230" accel="100000" fill="hold">
                                          <p:stCondLst>
                                            <p:cond delay="770"/>
                                          </p:stCondLst>
                                        </p:cTn>
                                        <p:tgtEl>
                                          <p:spTgt spid="357397"/>
                                        </p:tgtEl>
                                        <p:attrNameLst>
                                          <p:attrName>ppt_y</p:attrName>
                                        </p:attrNameLst>
                                      </p:cBhvr>
                                    </p:anim>
                                  </p:childTnLst>
                                </p:cTn>
                              </p:par>
                              <p:par>
                                <p:cTn id="50" presetID="51" presetClass="entr" presetSubtype="0" fill="hold" grpId="0" nodeType="withEffect">
                                  <p:stCondLst>
                                    <p:cond delay="0"/>
                                  </p:stCondLst>
                                  <p:childTnLst>
                                    <p:set>
                                      <p:cBhvr>
                                        <p:cTn id="51" dur="1" fill="hold">
                                          <p:stCondLst>
                                            <p:cond delay="0"/>
                                          </p:stCondLst>
                                        </p:cTn>
                                        <p:tgtEl>
                                          <p:spTgt spid="357398"/>
                                        </p:tgtEl>
                                        <p:attrNameLst>
                                          <p:attrName>style.visibility</p:attrName>
                                        </p:attrNameLst>
                                      </p:cBhvr>
                                      <p:to>
                                        <p:strVal val="visible"/>
                                      </p:to>
                                    </p:set>
                                    <p:animEffect transition="in" filter="fade">
                                      <p:cBhvr>
                                        <p:cTn id="52" dur="770" decel="100000"/>
                                        <p:tgtEl>
                                          <p:spTgt spid="357398"/>
                                        </p:tgtEl>
                                      </p:cBhvr>
                                    </p:animEffect>
                                    <p:animScale>
                                      <p:cBhvr>
                                        <p:cTn id="53" dur="770" decel="100000"/>
                                        <p:tgtEl>
                                          <p:spTgt spid="357398"/>
                                        </p:tgtEl>
                                      </p:cBhvr>
                                      <p:from x="10000" y="10000"/>
                                      <p:to x="200000" y="450000"/>
                                    </p:animScale>
                                    <p:animScale>
                                      <p:cBhvr>
                                        <p:cTn id="54" dur="1230" accel="100000" fill="hold">
                                          <p:stCondLst>
                                            <p:cond delay="770"/>
                                          </p:stCondLst>
                                        </p:cTn>
                                        <p:tgtEl>
                                          <p:spTgt spid="357398"/>
                                        </p:tgtEl>
                                      </p:cBhvr>
                                      <p:from x="200000" y="450000"/>
                                      <p:to x="100000" y="100000"/>
                                    </p:animScale>
                                    <p:set>
                                      <p:cBhvr>
                                        <p:cTn id="55" dur="770" fill="hold"/>
                                        <p:tgtEl>
                                          <p:spTgt spid="357398"/>
                                        </p:tgtEl>
                                        <p:attrNameLst>
                                          <p:attrName>ppt_x</p:attrName>
                                        </p:attrNameLst>
                                      </p:cBhvr>
                                      <p:to>
                                        <p:strVal val="(0.5)"/>
                                      </p:to>
                                    </p:set>
                                    <p:anim from="(0.5)" to="(#ppt_x)" calcmode="lin" valueType="num">
                                      <p:cBhvr>
                                        <p:cTn id="56" dur="1230" accel="100000" fill="hold">
                                          <p:stCondLst>
                                            <p:cond delay="770"/>
                                          </p:stCondLst>
                                        </p:cTn>
                                        <p:tgtEl>
                                          <p:spTgt spid="357398"/>
                                        </p:tgtEl>
                                        <p:attrNameLst>
                                          <p:attrName>ppt_x</p:attrName>
                                        </p:attrNameLst>
                                      </p:cBhvr>
                                    </p:anim>
                                    <p:set>
                                      <p:cBhvr>
                                        <p:cTn id="57" dur="770" fill="hold"/>
                                        <p:tgtEl>
                                          <p:spTgt spid="357398"/>
                                        </p:tgtEl>
                                        <p:attrNameLst>
                                          <p:attrName>ppt_y</p:attrName>
                                        </p:attrNameLst>
                                      </p:cBhvr>
                                      <p:to>
                                        <p:strVal val="(#ppt_y+0.4)"/>
                                      </p:to>
                                    </p:set>
                                    <p:anim from="(#ppt_y+0.4)" to="(#ppt_y)" calcmode="lin" valueType="num">
                                      <p:cBhvr>
                                        <p:cTn id="58" dur="1230" accel="100000" fill="hold">
                                          <p:stCondLst>
                                            <p:cond delay="770"/>
                                          </p:stCondLst>
                                        </p:cTn>
                                        <p:tgtEl>
                                          <p:spTgt spid="357398"/>
                                        </p:tgtEl>
                                        <p:attrNameLst>
                                          <p:attrName>ppt_y</p:attrName>
                                        </p:attrNameLst>
                                      </p:cBhvr>
                                    </p:anim>
                                  </p:childTnLst>
                                </p:cTn>
                              </p:par>
                              <p:par>
                                <p:cTn id="59" presetID="51" presetClass="entr" presetSubtype="0" fill="hold" grpId="0" nodeType="withEffect">
                                  <p:stCondLst>
                                    <p:cond delay="0"/>
                                  </p:stCondLst>
                                  <p:childTnLst>
                                    <p:set>
                                      <p:cBhvr>
                                        <p:cTn id="60" dur="1" fill="hold">
                                          <p:stCondLst>
                                            <p:cond delay="0"/>
                                          </p:stCondLst>
                                        </p:cTn>
                                        <p:tgtEl>
                                          <p:spTgt spid="357383"/>
                                        </p:tgtEl>
                                        <p:attrNameLst>
                                          <p:attrName>style.visibility</p:attrName>
                                        </p:attrNameLst>
                                      </p:cBhvr>
                                      <p:to>
                                        <p:strVal val="visible"/>
                                      </p:to>
                                    </p:set>
                                    <p:animEffect transition="in" filter="fade">
                                      <p:cBhvr>
                                        <p:cTn id="61" dur="770" decel="100000"/>
                                        <p:tgtEl>
                                          <p:spTgt spid="357383"/>
                                        </p:tgtEl>
                                      </p:cBhvr>
                                    </p:animEffect>
                                    <p:animScale>
                                      <p:cBhvr>
                                        <p:cTn id="62" dur="770" decel="100000"/>
                                        <p:tgtEl>
                                          <p:spTgt spid="357383"/>
                                        </p:tgtEl>
                                      </p:cBhvr>
                                      <p:from x="10000" y="10000"/>
                                      <p:to x="200000" y="450000"/>
                                    </p:animScale>
                                    <p:animScale>
                                      <p:cBhvr>
                                        <p:cTn id="63" dur="1230" accel="100000" fill="hold">
                                          <p:stCondLst>
                                            <p:cond delay="770"/>
                                          </p:stCondLst>
                                        </p:cTn>
                                        <p:tgtEl>
                                          <p:spTgt spid="357383"/>
                                        </p:tgtEl>
                                      </p:cBhvr>
                                      <p:from x="200000" y="450000"/>
                                      <p:to x="100000" y="100000"/>
                                    </p:animScale>
                                    <p:set>
                                      <p:cBhvr>
                                        <p:cTn id="64" dur="770" fill="hold"/>
                                        <p:tgtEl>
                                          <p:spTgt spid="357383"/>
                                        </p:tgtEl>
                                        <p:attrNameLst>
                                          <p:attrName>ppt_x</p:attrName>
                                        </p:attrNameLst>
                                      </p:cBhvr>
                                      <p:to>
                                        <p:strVal val="(0.5)"/>
                                      </p:to>
                                    </p:set>
                                    <p:anim from="(0.5)" to="(#ppt_x)" calcmode="lin" valueType="num">
                                      <p:cBhvr>
                                        <p:cTn id="65" dur="1230" accel="100000" fill="hold">
                                          <p:stCondLst>
                                            <p:cond delay="770"/>
                                          </p:stCondLst>
                                        </p:cTn>
                                        <p:tgtEl>
                                          <p:spTgt spid="357383"/>
                                        </p:tgtEl>
                                        <p:attrNameLst>
                                          <p:attrName>ppt_x</p:attrName>
                                        </p:attrNameLst>
                                      </p:cBhvr>
                                    </p:anim>
                                    <p:set>
                                      <p:cBhvr>
                                        <p:cTn id="66" dur="770" fill="hold"/>
                                        <p:tgtEl>
                                          <p:spTgt spid="357383"/>
                                        </p:tgtEl>
                                        <p:attrNameLst>
                                          <p:attrName>ppt_y</p:attrName>
                                        </p:attrNameLst>
                                      </p:cBhvr>
                                      <p:to>
                                        <p:strVal val="(#ppt_y+0.4)"/>
                                      </p:to>
                                    </p:set>
                                    <p:anim from="(#ppt_y+0.4)" to="(#ppt_y)" calcmode="lin" valueType="num">
                                      <p:cBhvr>
                                        <p:cTn id="67" dur="1230" accel="100000" fill="hold">
                                          <p:stCondLst>
                                            <p:cond delay="770"/>
                                          </p:stCondLst>
                                        </p:cTn>
                                        <p:tgtEl>
                                          <p:spTgt spid="357383"/>
                                        </p:tgtEl>
                                        <p:attrNameLst>
                                          <p:attrName>ppt_y</p:attrName>
                                        </p:attrNameLst>
                                      </p:cBhvr>
                                    </p:anim>
                                  </p:childTnLst>
                                </p:cTn>
                              </p:par>
                              <p:par>
                                <p:cTn id="68" presetID="51" presetClass="entr" presetSubtype="0" fill="hold" grpId="0" nodeType="withEffect">
                                  <p:stCondLst>
                                    <p:cond delay="0"/>
                                  </p:stCondLst>
                                  <p:childTnLst>
                                    <p:set>
                                      <p:cBhvr>
                                        <p:cTn id="69" dur="1" fill="hold">
                                          <p:stCondLst>
                                            <p:cond delay="0"/>
                                          </p:stCondLst>
                                        </p:cTn>
                                        <p:tgtEl>
                                          <p:spTgt spid="357384"/>
                                        </p:tgtEl>
                                        <p:attrNameLst>
                                          <p:attrName>style.visibility</p:attrName>
                                        </p:attrNameLst>
                                      </p:cBhvr>
                                      <p:to>
                                        <p:strVal val="visible"/>
                                      </p:to>
                                    </p:set>
                                    <p:animEffect transition="in" filter="fade">
                                      <p:cBhvr>
                                        <p:cTn id="70" dur="770" decel="100000"/>
                                        <p:tgtEl>
                                          <p:spTgt spid="357384"/>
                                        </p:tgtEl>
                                      </p:cBhvr>
                                    </p:animEffect>
                                    <p:animScale>
                                      <p:cBhvr>
                                        <p:cTn id="71" dur="770" decel="100000"/>
                                        <p:tgtEl>
                                          <p:spTgt spid="357384"/>
                                        </p:tgtEl>
                                      </p:cBhvr>
                                      <p:from x="10000" y="10000"/>
                                      <p:to x="200000" y="450000"/>
                                    </p:animScale>
                                    <p:animScale>
                                      <p:cBhvr>
                                        <p:cTn id="72" dur="1230" accel="100000" fill="hold">
                                          <p:stCondLst>
                                            <p:cond delay="770"/>
                                          </p:stCondLst>
                                        </p:cTn>
                                        <p:tgtEl>
                                          <p:spTgt spid="357384"/>
                                        </p:tgtEl>
                                      </p:cBhvr>
                                      <p:from x="200000" y="450000"/>
                                      <p:to x="100000" y="100000"/>
                                    </p:animScale>
                                    <p:set>
                                      <p:cBhvr>
                                        <p:cTn id="73" dur="770" fill="hold"/>
                                        <p:tgtEl>
                                          <p:spTgt spid="357384"/>
                                        </p:tgtEl>
                                        <p:attrNameLst>
                                          <p:attrName>ppt_x</p:attrName>
                                        </p:attrNameLst>
                                      </p:cBhvr>
                                      <p:to>
                                        <p:strVal val="(0.5)"/>
                                      </p:to>
                                    </p:set>
                                    <p:anim from="(0.5)" to="(#ppt_x)" calcmode="lin" valueType="num">
                                      <p:cBhvr>
                                        <p:cTn id="74" dur="1230" accel="100000" fill="hold">
                                          <p:stCondLst>
                                            <p:cond delay="770"/>
                                          </p:stCondLst>
                                        </p:cTn>
                                        <p:tgtEl>
                                          <p:spTgt spid="357384"/>
                                        </p:tgtEl>
                                        <p:attrNameLst>
                                          <p:attrName>ppt_x</p:attrName>
                                        </p:attrNameLst>
                                      </p:cBhvr>
                                    </p:anim>
                                    <p:set>
                                      <p:cBhvr>
                                        <p:cTn id="75" dur="770" fill="hold"/>
                                        <p:tgtEl>
                                          <p:spTgt spid="357384"/>
                                        </p:tgtEl>
                                        <p:attrNameLst>
                                          <p:attrName>ppt_y</p:attrName>
                                        </p:attrNameLst>
                                      </p:cBhvr>
                                      <p:to>
                                        <p:strVal val="(#ppt_y+0.4)"/>
                                      </p:to>
                                    </p:set>
                                    <p:anim from="(#ppt_y+0.4)" to="(#ppt_y)" calcmode="lin" valueType="num">
                                      <p:cBhvr>
                                        <p:cTn id="76" dur="1230" accel="100000" fill="hold">
                                          <p:stCondLst>
                                            <p:cond delay="770"/>
                                          </p:stCondLst>
                                        </p:cTn>
                                        <p:tgtEl>
                                          <p:spTgt spid="357384"/>
                                        </p:tgtEl>
                                        <p:attrNameLst>
                                          <p:attrName>ppt_y</p:attrName>
                                        </p:attrNameLst>
                                      </p:cBhvr>
                                    </p:anim>
                                  </p:childTnLst>
                                </p:cTn>
                              </p:par>
                              <p:par>
                                <p:cTn id="77" presetID="51" presetClass="entr" presetSubtype="0" fill="hold" grpId="0" nodeType="withEffect">
                                  <p:stCondLst>
                                    <p:cond delay="0"/>
                                  </p:stCondLst>
                                  <p:childTnLst>
                                    <p:set>
                                      <p:cBhvr>
                                        <p:cTn id="78" dur="1" fill="hold">
                                          <p:stCondLst>
                                            <p:cond delay="0"/>
                                          </p:stCondLst>
                                        </p:cTn>
                                        <p:tgtEl>
                                          <p:spTgt spid="357399"/>
                                        </p:tgtEl>
                                        <p:attrNameLst>
                                          <p:attrName>style.visibility</p:attrName>
                                        </p:attrNameLst>
                                      </p:cBhvr>
                                      <p:to>
                                        <p:strVal val="visible"/>
                                      </p:to>
                                    </p:set>
                                    <p:animEffect transition="in" filter="fade">
                                      <p:cBhvr>
                                        <p:cTn id="79" dur="770" decel="100000"/>
                                        <p:tgtEl>
                                          <p:spTgt spid="357399"/>
                                        </p:tgtEl>
                                      </p:cBhvr>
                                    </p:animEffect>
                                    <p:animScale>
                                      <p:cBhvr>
                                        <p:cTn id="80" dur="770" decel="100000"/>
                                        <p:tgtEl>
                                          <p:spTgt spid="357399"/>
                                        </p:tgtEl>
                                      </p:cBhvr>
                                      <p:from x="10000" y="10000"/>
                                      <p:to x="200000" y="450000"/>
                                    </p:animScale>
                                    <p:animScale>
                                      <p:cBhvr>
                                        <p:cTn id="81" dur="1230" accel="100000" fill="hold">
                                          <p:stCondLst>
                                            <p:cond delay="770"/>
                                          </p:stCondLst>
                                        </p:cTn>
                                        <p:tgtEl>
                                          <p:spTgt spid="357399"/>
                                        </p:tgtEl>
                                      </p:cBhvr>
                                      <p:from x="200000" y="450000"/>
                                      <p:to x="100000" y="100000"/>
                                    </p:animScale>
                                    <p:set>
                                      <p:cBhvr>
                                        <p:cTn id="82" dur="770" fill="hold"/>
                                        <p:tgtEl>
                                          <p:spTgt spid="357399"/>
                                        </p:tgtEl>
                                        <p:attrNameLst>
                                          <p:attrName>ppt_x</p:attrName>
                                        </p:attrNameLst>
                                      </p:cBhvr>
                                      <p:to>
                                        <p:strVal val="(0.5)"/>
                                      </p:to>
                                    </p:set>
                                    <p:anim from="(0.5)" to="(#ppt_x)" calcmode="lin" valueType="num">
                                      <p:cBhvr>
                                        <p:cTn id="83" dur="1230" accel="100000" fill="hold">
                                          <p:stCondLst>
                                            <p:cond delay="770"/>
                                          </p:stCondLst>
                                        </p:cTn>
                                        <p:tgtEl>
                                          <p:spTgt spid="357399"/>
                                        </p:tgtEl>
                                        <p:attrNameLst>
                                          <p:attrName>ppt_x</p:attrName>
                                        </p:attrNameLst>
                                      </p:cBhvr>
                                    </p:anim>
                                    <p:set>
                                      <p:cBhvr>
                                        <p:cTn id="84" dur="770" fill="hold"/>
                                        <p:tgtEl>
                                          <p:spTgt spid="357399"/>
                                        </p:tgtEl>
                                        <p:attrNameLst>
                                          <p:attrName>ppt_y</p:attrName>
                                        </p:attrNameLst>
                                      </p:cBhvr>
                                      <p:to>
                                        <p:strVal val="(#ppt_y+0.4)"/>
                                      </p:to>
                                    </p:set>
                                    <p:anim from="(#ppt_y+0.4)" to="(#ppt_y)" calcmode="lin" valueType="num">
                                      <p:cBhvr>
                                        <p:cTn id="85" dur="1230" accel="100000" fill="hold">
                                          <p:stCondLst>
                                            <p:cond delay="770"/>
                                          </p:stCondLst>
                                        </p:cTn>
                                        <p:tgtEl>
                                          <p:spTgt spid="357399"/>
                                        </p:tgtEl>
                                        <p:attrNameLst>
                                          <p:attrName>ppt_y</p:attrName>
                                        </p:attrNameLst>
                                      </p:cBhvr>
                                    </p:anim>
                                  </p:childTnLst>
                                </p:cTn>
                              </p:par>
                              <p:par>
                                <p:cTn id="86" presetID="51" presetClass="entr" presetSubtype="0" fill="hold" grpId="0" nodeType="withEffect">
                                  <p:stCondLst>
                                    <p:cond delay="0"/>
                                  </p:stCondLst>
                                  <p:childTnLst>
                                    <p:set>
                                      <p:cBhvr>
                                        <p:cTn id="87" dur="1" fill="hold">
                                          <p:stCondLst>
                                            <p:cond delay="0"/>
                                          </p:stCondLst>
                                        </p:cTn>
                                        <p:tgtEl>
                                          <p:spTgt spid="357400"/>
                                        </p:tgtEl>
                                        <p:attrNameLst>
                                          <p:attrName>style.visibility</p:attrName>
                                        </p:attrNameLst>
                                      </p:cBhvr>
                                      <p:to>
                                        <p:strVal val="visible"/>
                                      </p:to>
                                    </p:set>
                                    <p:animEffect transition="in" filter="fade">
                                      <p:cBhvr>
                                        <p:cTn id="88" dur="770" decel="100000"/>
                                        <p:tgtEl>
                                          <p:spTgt spid="357400"/>
                                        </p:tgtEl>
                                      </p:cBhvr>
                                    </p:animEffect>
                                    <p:animScale>
                                      <p:cBhvr>
                                        <p:cTn id="89" dur="770" decel="100000"/>
                                        <p:tgtEl>
                                          <p:spTgt spid="357400"/>
                                        </p:tgtEl>
                                      </p:cBhvr>
                                      <p:from x="10000" y="10000"/>
                                      <p:to x="200000" y="450000"/>
                                    </p:animScale>
                                    <p:animScale>
                                      <p:cBhvr>
                                        <p:cTn id="90" dur="1230" accel="100000" fill="hold">
                                          <p:stCondLst>
                                            <p:cond delay="770"/>
                                          </p:stCondLst>
                                        </p:cTn>
                                        <p:tgtEl>
                                          <p:spTgt spid="357400"/>
                                        </p:tgtEl>
                                      </p:cBhvr>
                                      <p:from x="200000" y="450000"/>
                                      <p:to x="100000" y="100000"/>
                                    </p:animScale>
                                    <p:set>
                                      <p:cBhvr>
                                        <p:cTn id="91" dur="770" fill="hold"/>
                                        <p:tgtEl>
                                          <p:spTgt spid="357400"/>
                                        </p:tgtEl>
                                        <p:attrNameLst>
                                          <p:attrName>ppt_x</p:attrName>
                                        </p:attrNameLst>
                                      </p:cBhvr>
                                      <p:to>
                                        <p:strVal val="(0.5)"/>
                                      </p:to>
                                    </p:set>
                                    <p:anim from="(0.5)" to="(#ppt_x)" calcmode="lin" valueType="num">
                                      <p:cBhvr>
                                        <p:cTn id="92" dur="1230" accel="100000" fill="hold">
                                          <p:stCondLst>
                                            <p:cond delay="770"/>
                                          </p:stCondLst>
                                        </p:cTn>
                                        <p:tgtEl>
                                          <p:spTgt spid="357400"/>
                                        </p:tgtEl>
                                        <p:attrNameLst>
                                          <p:attrName>ppt_x</p:attrName>
                                        </p:attrNameLst>
                                      </p:cBhvr>
                                    </p:anim>
                                    <p:set>
                                      <p:cBhvr>
                                        <p:cTn id="93" dur="770" fill="hold"/>
                                        <p:tgtEl>
                                          <p:spTgt spid="357400"/>
                                        </p:tgtEl>
                                        <p:attrNameLst>
                                          <p:attrName>ppt_y</p:attrName>
                                        </p:attrNameLst>
                                      </p:cBhvr>
                                      <p:to>
                                        <p:strVal val="(#ppt_y+0.4)"/>
                                      </p:to>
                                    </p:set>
                                    <p:anim from="(#ppt_y+0.4)" to="(#ppt_y)" calcmode="lin" valueType="num">
                                      <p:cBhvr>
                                        <p:cTn id="94" dur="1230" accel="100000" fill="hold">
                                          <p:stCondLst>
                                            <p:cond delay="770"/>
                                          </p:stCondLst>
                                        </p:cTn>
                                        <p:tgtEl>
                                          <p:spTgt spid="357400"/>
                                        </p:tgtEl>
                                        <p:attrNameLst>
                                          <p:attrName>ppt_y</p:attrName>
                                        </p:attrNameLst>
                                      </p:cBhvr>
                                    </p:anim>
                                  </p:childTnLst>
                                </p:cTn>
                              </p:par>
                              <p:par>
                                <p:cTn id="95" presetID="51" presetClass="entr" presetSubtype="0" fill="hold" grpId="0" nodeType="with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770" decel="100000"/>
                                        <p:tgtEl>
                                          <p:spTgt spid="45"/>
                                        </p:tgtEl>
                                      </p:cBhvr>
                                    </p:animEffect>
                                    <p:animScale>
                                      <p:cBhvr>
                                        <p:cTn id="98" dur="770" decel="100000"/>
                                        <p:tgtEl>
                                          <p:spTgt spid="45"/>
                                        </p:tgtEl>
                                      </p:cBhvr>
                                      <p:from x="10000" y="10000"/>
                                      <p:to x="200000" y="450000"/>
                                    </p:animScale>
                                    <p:animScale>
                                      <p:cBhvr>
                                        <p:cTn id="99" dur="1230" accel="100000" fill="hold">
                                          <p:stCondLst>
                                            <p:cond delay="770"/>
                                          </p:stCondLst>
                                        </p:cTn>
                                        <p:tgtEl>
                                          <p:spTgt spid="45"/>
                                        </p:tgtEl>
                                      </p:cBhvr>
                                      <p:from x="200000" y="450000"/>
                                      <p:to x="100000" y="100000"/>
                                    </p:animScale>
                                    <p:set>
                                      <p:cBhvr>
                                        <p:cTn id="100" dur="770" fill="hold"/>
                                        <p:tgtEl>
                                          <p:spTgt spid="45"/>
                                        </p:tgtEl>
                                        <p:attrNameLst>
                                          <p:attrName>ppt_x</p:attrName>
                                        </p:attrNameLst>
                                      </p:cBhvr>
                                      <p:to>
                                        <p:strVal val="(0.5)"/>
                                      </p:to>
                                    </p:set>
                                    <p:anim from="(0.5)" to="(#ppt_x)" calcmode="lin" valueType="num">
                                      <p:cBhvr>
                                        <p:cTn id="101" dur="1230" accel="100000" fill="hold">
                                          <p:stCondLst>
                                            <p:cond delay="770"/>
                                          </p:stCondLst>
                                        </p:cTn>
                                        <p:tgtEl>
                                          <p:spTgt spid="45"/>
                                        </p:tgtEl>
                                        <p:attrNameLst>
                                          <p:attrName>ppt_x</p:attrName>
                                        </p:attrNameLst>
                                      </p:cBhvr>
                                    </p:anim>
                                    <p:set>
                                      <p:cBhvr>
                                        <p:cTn id="102" dur="770" fill="hold"/>
                                        <p:tgtEl>
                                          <p:spTgt spid="45"/>
                                        </p:tgtEl>
                                        <p:attrNameLst>
                                          <p:attrName>ppt_y</p:attrName>
                                        </p:attrNameLst>
                                      </p:cBhvr>
                                      <p:to>
                                        <p:strVal val="(#ppt_y+0.4)"/>
                                      </p:to>
                                    </p:set>
                                    <p:anim from="(#ppt_y+0.4)" to="(#ppt_y)" calcmode="lin" valueType="num">
                                      <p:cBhvr>
                                        <p:cTn id="103" dur="1230" accel="100000" fill="hold">
                                          <p:stCondLst>
                                            <p:cond delay="770"/>
                                          </p:stCondLst>
                                        </p:cTn>
                                        <p:tgtEl>
                                          <p:spTgt spid="45"/>
                                        </p:tgtEl>
                                        <p:attrNameLst>
                                          <p:attrName>ppt_y</p:attrName>
                                        </p:attrNameLst>
                                      </p:cBhvr>
                                    </p:anim>
                                  </p:childTnLst>
                                </p:cTn>
                              </p:par>
                              <p:par>
                                <p:cTn id="104" presetID="51" presetClass="entr" presetSubtype="0"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Effect transition="in" filter="fade">
                                      <p:cBhvr>
                                        <p:cTn id="106" dur="770" decel="100000"/>
                                        <p:tgtEl>
                                          <p:spTgt spid="46"/>
                                        </p:tgtEl>
                                      </p:cBhvr>
                                    </p:animEffect>
                                    <p:animScale>
                                      <p:cBhvr>
                                        <p:cTn id="107" dur="770" decel="100000"/>
                                        <p:tgtEl>
                                          <p:spTgt spid="46"/>
                                        </p:tgtEl>
                                      </p:cBhvr>
                                      <p:from x="10000" y="10000"/>
                                      <p:to x="200000" y="450000"/>
                                    </p:animScale>
                                    <p:animScale>
                                      <p:cBhvr>
                                        <p:cTn id="108" dur="1230" accel="100000" fill="hold">
                                          <p:stCondLst>
                                            <p:cond delay="770"/>
                                          </p:stCondLst>
                                        </p:cTn>
                                        <p:tgtEl>
                                          <p:spTgt spid="46"/>
                                        </p:tgtEl>
                                      </p:cBhvr>
                                      <p:from x="200000" y="450000"/>
                                      <p:to x="100000" y="100000"/>
                                    </p:animScale>
                                    <p:set>
                                      <p:cBhvr>
                                        <p:cTn id="109" dur="770" fill="hold"/>
                                        <p:tgtEl>
                                          <p:spTgt spid="46"/>
                                        </p:tgtEl>
                                        <p:attrNameLst>
                                          <p:attrName>ppt_x</p:attrName>
                                        </p:attrNameLst>
                                      </p:cBhvr>
                                      <p:to>
                                        <p:strVal val="(0.5)"/>
                                      </p:to>
                                    </p:set>
                                    <p:anim from="(0.5)" to="(#ppt_x)" calcmode="lin" valueType="num">
                                      <p:cBhvr>
                                        <p:cTn id="110" dur="1230" accel="100000" fill="hold">
                                          <p:stCondLst>
                                            <p:cond delay="770"/>
                                          </p:stCondLst>
                                        </p:cTn>
                                        <p:tgtEl>
                                          <p:spTgt spid="46"/>
                                        </p:tgtEl>
                                        <p:attrNameLst>
                                          <p:attrName>ppt_x</p:attrName>
                                        </p:attrNameLst>
                                      </p:cBhvr>
                                    </p:anim>
                                    <p:set>
                                      <p:cBhvr>
                                        <p:cTn id="111" dur="770" fill="hold"/>
                                        <p:tgtEl>
                                          <p:spTgt spid="46"/>
                                        </p:tgtEl>
                                        <p:attrNameLst>
                                          <p:attrName>ppt_y</p:attrName>
                                        </p:attrNameLst>
                                      </p:cBhvr>
                                      <p:to>
                                        <p:strVal val="(#ppt_y+0.4)"/>
                                      </p:to>
                                    </p:set>
                                    <p:anim from="(#ppt_y+0.4)" to="(#ppt_y)" calcmode="lin" valueType="num">
                                      <p:cBhvr>
                                        <p:cTn id="112" dur="1230" accel="100000" fill="hold">
                                          <p:stCondLst>
                                            <p:cond delay="770"/>
                                          </p:stCondLst>
                                        </p:cTn>
                                        <p:tgtEl>
                                          <p:spTgt spid="46"/>
                                        </p:tgtEl>
                                        <p:attrNameLst>
                                          <p:attrName>ppt_y</p:attrName>
                                        </p:attrNameLst>
                                      </p:cBhvr>
                                    </p:anim>
                                  </p:childTnLst>
                                </p:cTn>
                              </p:par>
                              <p:par>
                                <p:cTn id="113" presetID="51" presetClass="entr" presetSubtype="0" fill="hold" nodeType="withEffect">
                                  <p:stCondLst>
                                    <p:cond delay="0"/>
                                  </p:stCondLst>
                                  <p:childTnLst>
                                    <p:set>
                                      <p:cBhvr>
                                        <p:cTn id="114" dur="1" fill="hold">
                                          <p:stCondLst>
                                            <p:cond delay="0"/>
                                          </p:stCondLst>
                                        </p:cTn>
                                        <p:tgtEl>
                                          <p:spTgt spid="6"/>
                                        </p:tgtEl>
                                        <p:attrNameLst>
                                          <p:attrName>style.visibility</p:attrName>
                                        </p:attrNameLst>
                                      </p:cBhvr>
                                      <p:to>
                                        <p:strVal val="visible"/>
                                      </p:to>
                                    </p:set>
                                    <p:animEffect transition="in" filter="fade">
                                      <p:cBhvr>
                                        <p:cTn id="115" dur="770" decel="100000"/>
                                        <p:tgtEl>
                                          <p:spTgt spid="6"/>
                                        </p:tgtEl>
                                      </p:cBhvr>
                                    </p:animEffect>
                                    <p:animScale>
                                      <p:cBhvr>
                                        <p:cTn id="116" dur="770" decel="100000"/>
                                        <p:tgtEl>
                                          <p:spTgt spid="6"/>
                                        </p:tgtEl>
                                      </p:cBhvr>
                                      <p:from x="10000" y="10000"/>
                                      <p:to x="200000" y="450000"/>
                                    </p:animScale>
                                    <p:animScale>
                                      <p:cBhvr>
                                        <p:cTn id="117" dur="1230" accel="100000" fill="hold">
                                          <p:stCondLst>
                                            <p:cond delay="770"/>
                                          </p:stCondLst>
                                        </p:cTn>
                                        <p:tgtEl>
                                          <p:spTgt spid="6"/>
                                        </p:tgtEl>
                                      </p:cBhvr>
                                      <p:from x="200000" y="450000"/>
                                      <p:to x="100000" y="100000"/>
                                    </p:animScale>
                                    <p:set>
                                      <p:cBhvr>
                                        <p:cTn id="118" dur="770" fill="hold"/>
                                        <p:tgtEl>
                                          <p:spTgt spid="6"/>
                                        </p:tgtEl>
                                        <p:attrNameLst>
                                          <p:attrName>ppt_x</p:attrName>
                                        </p:attrNameLst>
                                      </p:cBhvr>
                                      <p:to>
                                        <p:strVal val="(0.5)"/>
                                      </p:to>
                                    </p:set>
                                    <p:anim from="(0.5)" to="(#ppt_x)" calcmode="lin" valueType="num">
                                      <p:cBhvr>
                                        <p:cTn id="119" dur="1230" accel="100000" fill="hold">
                                          <p:stCondLst>
                                            <p:cond delay="770"/>
                                          </p:stCondLst>
                                        </p:cTn>
                                        <p:tgtEl>
                                          <p:spTgt spid="6"/>
                                        </p:tgtEl>
                                        <p:attrNameLst>
                                          <p:attrName>ppt_x</p:attrName>
                                        </p:attrNameLst>
                                      </p:cBhvr>
                                    </p:anim>
                                    <p:set>
                                      <p:cBhvr>
                                        <p:cTn id="120" dur="770" fill="hold"/>
                                        <p:tgtEl>
                                          <p:spTgt spid="6"/>
                                        </p:tgtEl>
                                        <p:attrNameLst>
                                          <p:attrName>ppt_y</p:attrName>
                                        </p:attrNameLst>
                                      </p:cBhvr>
                                      <p:to>
                                        <p:strVal val="(#ppt_y+0.4)"/>
                                      </p:to>
                                    </p:set>
                                    <p:anim from="(#ppt_y+0.4)" to="(#ppt_y)" calcmode="lin" valueType="num">
                                      <p:cBhvr>
                                        <p:cTn id="121" dur="1230" accel="100000" fill="hold">
                                          <p:stCondLst>
                                            <p:cond delay="770"/>
                                          </p:stCondLst>
                                        </p:cTn>
                                        <p:tgtEl>
                                          <p:spTgt spid="6"/>
                                        </p:tgtEl>
                                        <p:attrNameLst>
                                          <p:attrName>ppt_y</p:attrName>
                                        </p:attrNameLst>
                                      </p:cBhvr>
                                    </p:anim>
                                  </p:childTnLst>
                                </p:cTn>
                              </p:par>
                              <p:par>
                                <p:cTn id="122" presetID="51" presetClass="entr" presetSubtype="0" fill="hold" grpId="0" nodeType="with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fade">
                                      <p:cBhvr>
                                        <p:cTn id="124" dur="770" decel="100000"/>
                                        <p:tgtEl>
                                          <p:spTgt spid="38"/>
                                        </p:tgtEl>
                                      </p:cBhvr>
                                    </p:animEffect>
                                    <p:animScale>
                                      <p:cBhvr>
                                        <p:cTn id="125" dur="770" decel="100000"/>
                                        <p:tgtEl>
                                          <p:spTgt spid="38"/>
                                        </p:tgtEl>
                                      </p:cBhvr>
                                      <p:from x="10000" y="10000"/>
                                      <p:to x="200000" y="450000"/>
                                    </p:animScale>
                                    <p:animScale>
                                      <p:cBhvr>
                                        <p:cTn id="126" dur="1230" accel="100000" fill="hold">
                                          <p:stCondLst>
                                            <p:cond delay="770"/>
                                          </p:stCondLst>
                                        </p:cTn>
                                        <p:tgtEl>
                                          <p:spTgt spid="38"/>
                                        </p:tgtEl>
                                      </p:cBhvr>
                                      <p:from x="200000" y="450000"/>
                                      <p:to x="100000" y="100000"/>
                                    </p:animScale>
                                    <p:set>
                                      <p:cBhvr>
                                        <p:cTn id="127" dur="770" fill="hold"/>
                                        <p:tgtEl>
                                          <p:spTgt spid="38"/>
                                        </p:tgtEl>
                                        <p:attrNameLst>
                                          <p:attrName>ppt_x</p:attrName>
                                        </p:attrNameLst>
                                      </p:cBhvr>
                                      <p:to>
                                        <p:strVal val="(0.5)"/>
                                      </p:to>
                                    </p:set>
                                    <p:anim from="(0.5)" to="(#ppt_x)" calcmode="lin" valueType="num">
                                      <p:cBhvr>
                                        <p:cTn id="128" dur="1230" accel="100000" fill="hold">
                                          <p:stCondLst>
                                            <p:cond delay="770"/>
                                          </p:stCondLst>
                                        </p:cTn>
                                        <p:tgtEl>
                                          <p:spTgt spid="38"/>
                                        </p:tgtEl>
                                        <p:attrNameLst>
                                          <p:attrName>ppt_x</p:attrName>
                                        </p:attrNameLst>
                                      </p:cBhvr>
                                    </p:anim>
                                    <p:set>
                                      <p:cBhvr>
                                        <p:cTn id="129" dur="770" fill="hold"/>
                                        <p:tgtEl>
                                          <p:spTgt spid="38"/>
                                        </p:tgtEl>
                                        <p:attrNameLst>
                                          <p:attrName>ppt_y</p:attrName>
                                        </p:attrNameLst>
                                      </p:cBhvr>
                                      <p:to>
                                        <p:strVal val="(#ppt_y+0.4)"/>
                                      </p:to>
                                    </p:set>
                                    <p:anim from="(#ppt_y+0.4)" to="(#ppt_y)" calcmode="lin" valueType="num">
                                      <p:cBhvr>
                                        <p:cTn id="130" dur="1230" accel="100000" fill="hold">
                                          <p:stCondLst>
                                            <p:cond delay="770"/>
                                          </p:stCondLst>
                                        </p:cTn>
                                        <p:tgtEl>
                                          <p:spTgt spid="38"/>
                                        </p:tgtEl>
                                        <p:attrNameLst>
                                          <p:attrName>ppt_y</p:attrName>
                                        </p:attrNameLst>
                                      </p:cBhvr>
                                    </p:anim>
                                  </p:childTnLst>
                                </p:cTn>
                              </p:par>
                              <p:par>
                                <p:cTn id="131" presetID="51" presetClass="entr" presetSubtype="0" fill="hold" grpId="0" nodeType="withEffect">
                                  <p:stCondLst>
                                    <p:cond delay="0"/>
                                  </p:stCondLst>
                                  <p:childTnLst>
                                    <p:set>
                                      <p:cBhvr>
                                        <p:cTn id="132" dur="1" fill="hold">
                                          <p:stCondLst>
                                            <p:cond delay="0"/>
                                          </p:stCondLst>
                                        </p:cTn>
                                        <p:tgtEl>
                                          <p:spTgt spid="39"/>
                                        </p:tgtEl>
                                        <p:attrNameLst>
                                          <p:attrName>style.visibility</p:attrName>
                                        </p:attrNameLst>
                                      </p:cBhvr>
                                      <p:to>
                                        <p:strVal val="visible"/>
                                      </p:to>
                                    </p:set>
                                    <p:animEffect transition="in" filter="fade">
                                      <p:cBhvr>
                                        <p:cTn id="133" dur="770" decel="100000"/>
                                        <p:tgtEl>
                                          <p:spTgt spid="39"/>
                                        </p:tgtEl>
                                      </p:cBhvr>
                                    </p:animEffect>
                                    <p:animScale>
                                      <p:cBhvr>
                                        <p:cTn id="134" dur="770" decel="100000"/>
                                        <p:tgtEl>
                                          <p:spTgt spid="39"/>
                                        </p:tgtEl>
                                      </p:cBhvr>
                                      <p:from x="10000" y="10000"/>
                                      <p:to x="200000" y="450000"/>
                                    </p:animScale>
                                    <p:animScale>
                                      <p:cBhvr>
                                        <p:cTn id="135" dur="1230" accel="100000" fill="hold">
                                          <p:stCondLst>
                                            <p:cond delay="770"/>
                                          </p:stCondLst>
                                        </p:cTn>
                                        <p:tgtEl>
                                          <p:spTgt spid="39"/>
                                        </p:tgtEl>
                                      </p:cBhvr>
                                      <p:from x="200000" y="450000"/>
                                      <p:to x="100000" y="100000"/>
                                    </p:animScale>
                                    <p:set>
                                      <p:cBhvr>
                                        <p:cTn id="136" dur="770" fill="hold"/>
                                        <p:tgtEl>
                                          <p:spTgt spid="39"/>
                                        </p:tgtEl>
                                        <p:attrNameLst>
                                          <p:attrName>ppt_x</p:attrName>
                                        </p:attrNameLst>
                                      </p:cBhvr>
                                      <p:to>
                                        <p:strVal val="(0.5)"/>
                                      </p:to>
                                    </p:set>
                                    <p:anim from="(0.5)" to="(#ppt_x)" calcmode="lin" valueType="num">
                                      <p:cBhvr>
                                        <p:cTn id="137" dur="1230" accel="100000" fill="hold">
                                          <p:stCondLst>
                                            <p:cond delay="770"/>
                                          </p:stCondLst>
                                        </p:cTn>
                                        <p:tgtEl>
                                          <p:spTgt spid="39"/>
                                        </p:tgtEl>
                                        <p:attrNameLst>
                                          <p:attrName>ppt_x</p:attrName>
                                        </p:attrNameLst>
                                      </p:cBhvr>
                                    </p:anim>
                                    <p:set>
                                      <p:cBhvr>
                                        <p:cTn id="138" dur="770" fill="hold"/>
                                        <p:tgtEl>
                                          <p:spTgt spid="39"/>
                                        </p:tgtEl>
                                        <p:attrNameLst>
                                          <p:attrName>ppt_y</p:attrName>
                                        </p:attrNameLst>
                                      </p:cBhvr>
                                      <p:to>
                                        <p:strVal val="(#ppt_y+0.4)"/>
                                      </p:to>
                                    </p:set>
                                    <p:anim from="(#ppt_y+0.4)" to="(#ppt_y)" calcmode="lin" valueType="num">
                                      <p:cBhvr>
                                        <p:cTn id="139" dur="1230" accel="100000" fill="hold">
                                          <p:stCondLst>
                                            <p:cond delay="770"/>
                                          </p:stCondLst>
                                        </p:cTn>
                                        <p:tgtEl>
                                          <p:spTgt spid="39"/>
                                        </p:tgtEl>
                                        <p:attrNameLst>
                                          <p:attrName>ppt_y</p:attrName>
                                        </p:attrNameLst>
                                      </p:cBhvr>
                                    </p:anim>
                                  </p:childTnLst>
                                </p:cTn>
                              </p:par>
                              <p:par>
                                <p:cTn id="140" presetID="51" presetClass="entr" presetSubtype="0" fill="hold" grpId="0" nodeType="withEffect">
                                  <p:stCondLst>
                                    <p:cond delay="0"/>
                                  </p:stCondLst>
                                  <p:childTnLst>
                                    <p:set>
                                      <p:cBhvr>
                                        <p:cTn id="141" dur="1" fill="hold">
                                          <p:stCondLst>
                                            <p:cond delay="0"/>
                                          </p:stCondLst>
                                        </p:cTn>
                                        <p:tgtEl>
                                          <p:spTgt spid="43"/>
                                        </p:tgtEl>
                                        <p:attrNameLst>
                                          <p:attrName>style.visibility</p:attrName>
                                        </p:attrNameLst>
                                      </p:cBhvr>
                                      <p:to>
                                        <p:strVal val="visible"/>
                                      </p:to>
                                    </p:set>
                                    <p:animEffect transition="in" filter="fade">
                                      <p:cBhvr>
                                        <p:cTn id="142" dur="770" decel="100000"/>
                                        <p:tgtEl>
                                          <p:spTgt spid="43"/>
                                        </p:tgtEl>
                                      </p:cBhvr>
                                    </p:animEffect>
                                    <p:animScale>
                                      <p:cBhvr>
                                        <p:cTn id="143" dur="770" decel="100000"/>
                                        <p:tgtEl>
                                          <p:spTgt spid="43"/>
                                        </p:tgtEl>
                                      </p:cBhvr>
                                      <p:from x="10000" y="10000"/>
                                      <p:to x="200000" y="450000"/>
                                    </p:animScale>
                                    <p:animScale>
                                      <p:cBhvr>
                                        <p:cTn id="144" dur="1230" accel="100000" fill="hold">
                                          <p:stCondLst>
                                            <p:cond delay="770"/>
                                          </p:stCondLst>
                                        </p:cTn>
                                        <p:tgtEl>
                                          <p:spTgt spid="43"/>
                                        </p:tgtEl>
                                      </p:cBhvr>
                                      <p:from x="200000" y="450000"/>
                                      <p:to x="100000" y="100000"/>
                                    </p:animScale>
                                    <p:set>
                                      <p:cBhvr>
                                        <p:cTn id="145" dur="770" fill="hold"/>
                                        <p:tgtEl>
                                          <p:spTgt spid="43"/>
                                        </p:tgtEl>
                                        <p:attrNameLst>
                                          <p:attrName>ppt_x</p:attrName>
                                        </p:attrNameLst>
                                      </p:cBhvr>
                                      <p:to>
                                        <p:strVal val="(0.5)"/>
                                      </p:to>
                                    </p:set>
                                    <p:anim from="(0.5)" to="(#ppt_x)" calcmode="lin" valueType="num">
                                      <p:cBhvr>
                                        <p:cTn id="146" dur="1230" accel="100000" fill="hold">
                                          <p:stCondLst>
                                            <p:cond delay="770"/>
                                          </p:stCondLst>
                                        </p:cTn>
                                        <p:tgtEl>
                                          <p:spTgt spid="43"/>
                                        </p:tgtEl>
                                        <p:attrNameLst>
                                          <p:attrName>ppt_x</p:attrName>
                                        </p:attrNameLst>
                                      </p:cBhvr>
                                    </p:anim>
                                    <p:set>
                                      <p:cBhvr>
                                        <p:cTn id="147" dur="770" fill="hold"/>
                                        <p:tgtEl>
                                          <p:spTgt spid="43"/>
                                        </p:tgtEl>
                                        <p:attrNameLst>
                                          <p:attrName>ppt_y</p:attrName>
                                        </p:attrNameLst>
                                      </p:cBhvr>
                                      <p:to>
                                        <p:strVal val="(#ppt_y+0.4)"/>
                                      </p:to>
                                    </p:set>
                                    <p:anim from="(#ppt_y+0.4)" to="(#ppt_y)" calcmode="lin" valueType="num">
                                      <p:cBhvr>
                                        <p:cTn id="148" dur="1230" accel="100000" fill="hold">
                                          <p:stCondLst>
                                            <p:cond delay="770"/>
                                          </p:stCondLst>
                                        </p:cTn>
                                        <p:tgtEl>
                                          <p:spTgt spid="43"/>
                                        </p:tgtEl>
                                        <p:attrNameLst>
                                          <p:attrName>ppt_y</p:attrName>
                                        </p:attrNameLst>
                                      </p:cBhvr>
                                    </p:anim>
                                  </p:childTnLst>
                                </p:cTn>
                              </p:par>
                              <p:par>
                                <p:cTn id="149" presetID="51" presetClass="entr" presetSubtype="0" fill="hold" grpId="0" nodeType="withEffect">
                                  <p:stCondLst>
                                    <p:cond delay="0"/>
                                  </p:stCondLst>
                                  <p:childTnLst>
                                    <p:set>
                                      <p:cBhvr>
                                        <p:cTn id="150" dur="1" fill="hold">
                                          <p:stCondLst>
                                            <p:cond delay="0"/>
                                          </p:stCondLst>
                                        </p:cTn>
                                        <p:tgtEl>
                                          <p:spTgt spid="47"/>
                                        </p:tgtEl>
                                        <p:attrNameLst>
                                          <p:attrName>style.visibility</p:attrName>
                                        </p:attrNameLst>
                                      </p:cBhvr>
                                      <p:to>
                                        <p:strVal val="visible"/>
                                      </p:to>
                                    </p:set>
                                    <p:animEffect transition="in" filter="fade">
                                      <p:cBhvr>
                                        <p:cTn id="151" dur="770" decel="100000"/>
                                        <p:tgtEl>
                                          <p:spTgt spid="47"/>
                                        </p:tgtEl>
                                      </p:cBhvr>
                                    </p:animEffect>
                                    <p:animScale>
                                      <p:cBhvr>
                                        <p:cTn id="152" dur="770" decel="100000"/>
                                        <p:tgtEl>
                                          <p:spTgt spid="47"/>
                                        </p:tgtEl>
                                      </p:cBhvr>
                                      <p:from x="10000" y="10000"/>
                                      <p:to x="200000" y="450000"/>
                                    </p:animScale>
                                    <p:animScale>
                                      <p:cBhvr>
                                        <p:cTn id="153" dur="1230" accel="100000" fill="hold">
                                          <p:stCondLst>
                                            <p:cond delay="770"/>
                                          </p:stCondLst>
                                        </p:cTn>
                                        <p:tgtEl>
                                          <p:spTgt spid="47"/>
                                        </p:tgtEl>
                                      </p:cBhvr>
                                      <p:from x="200000" y="450000"/>
                                      <p:to x="100000" y="100000"/>
                                    </p:animScale>
                                    <p:set>
                                      <p:cBhvr>
                                        <p:cTn id="154" dur="770" fill="hold"/>
                                        <p:tgtEl>
                                          <p:spTgt spid="47"/>
                                        </p:tgtEl>
                                        <p:attrNameLst>
                                          <p:attrName>ppt_x</p:attrName>
                                        </p:attrNameLst>
                                      </p:cBhvr>
                                      <p:to>
                                        <p:strVal val="(0.5)"/>
                                      </p:to>
                                    </p:set>
                                    <p:anim from="(0.5)" to="(#ppt_x)" calcmode="lin" valueType="num">
                                      <p:cBhvr>
                                        <p:cTn id="155" dur="1230" accel="100000" fill="hold">
                                          <p:stCondLst>
                                            <p:cond delay="770"/>
                                          </p:stCondLst>
                                        </p:cTn>
                                        <p:tgtEl>
                                          <p:spTgt spid="47"/>
                                        </p:tgtEl>
                                        <p:attrNameLst>
                                          <p:attrName>ppt_x</p:attrName>
                                        </p:attrNameLst>
                                      </p:cBhvr>
                                    </p:anim>
                                    <p:set>
                                      <p:cBhvr>
                                        <p:cTn id="156" dur="770" fill="hold"/>
                                        <p:tgtEl>
                                          <p:spTgt spid="47"/>
                                        </p:tgtEl>
                                        <p:attrNameLst>
                                          <p:attrName>ppt_y</p:attrName>
                                        </p:attrNameLst>
                                      </p:cBhvr>
                                      <p:to>
                                        <p:strVal val="(#ppt_y+0.4)"/>
                                      </p:to>
                                    </p:set>
                                    <p:anim from="(#ppt_y+0.4)" to="(#ppt_y)" calcmode="lin" valueType="num">
                                      <p:cBhvr>
                                        <p:cTn id="157" dur="1230" accel="100000" fill="hold">
                                          <p:stCondLst>
                                            <p:cond delay="770"/>
                                          </p:stCondLst>
                                        </p:cTn>
                                        <p:tgtEl>
                                          <p:spTgt spid="47"/>
                                        </p:tgtEl>
                                        <p:attrNameLst>
                                          <p:attrName>ppt_y</p:attrName>
                                        </p:attrNameLst>
                                      </p:cBhvr>
                                    </p:anim>
                                  </p:childTnLst>
                                </p:cTn>
                              </p:par>
                              <p:par>
                                <p:cTn id="158" presetID="51" presetClass="entr" presetSubtype="0" fill="hold" grpId="0" nodeType="withEffect">
                                  <p:stCondLst>
                                    <p:cond delay="0"/>
                                  </p:stCondLst>
                                  <p:childTnLst>
                                    <p:set>
                                      <p:cBhvr>
                                        <p:cTn id="159" dur="1" fill="hold">
                                          <p:stCondLst>
                                            <p:cond delay="0"/>
                                          </p:stCondLst>
                                        </p:cTn>
                                        <p:tgtEl>
                                          <p:spTgt spid="48"/>
                                        </p:tgtEl>
                                        <p:attrNameLst>
                                          <p:attrName>style.visibility</p:attrName>
                                        </p:attrNameLst>
                                      </p:cBhvr>
                                      <p:to>
                                        <p:strVal val="visible"/>
                                      </p:to>
                                    </p:set>
                                    <p:animEffect transition="in" filter="fade">
                                      <p:cBhvr>
                                        <p:cTn id="160" dur="770" decel="100000"/>
                                        <p:tgtEl>
                                          <p:spTgt spid="48"/>
                                        </p:tgtEl>
                                      </p:cBhvr>
                                    </p:animEffect>
                                    <p:animScale>
                                      <p:cBhvr>
                                        <p:cTn id="161" dur="770" decel="100000"/>
                                        <p:tgtEl>
                                          <p:spTgt spid="48"/>
                                        </p:tgtEl>
                                      </p:cBhvr>
                                      <p:from x="10000" y="10000"/>
                                      <p:to x="200000" y="450000"/>
                                    </p:animScale>
                                    <p:animScale>
                                      <p:cBhvr>
                                        <p:cTn id="162" dur="1230" accel="100000" fill="hold">
                                          <p:stCondLst>
                                            <p:cond delay="770"/>
                                          </p:stCondLst>
                                        </p:cTn>
                                        <p:tgtEl>
                                          <p:spTgt spid="48"/>
                                        </p:tgtEl>
                                      </p:cBhvr>
                                      <p:from x="200000" y="450000"/>
                                      <p:to x="100000" y="100000"/>
                                    </p:animScale>
                                    <p:set>
                                      <p:cBhvr>
                                        <p:cTn id="163" dur="770" fill="hold"/>
                                        <p:tgtEl>
                                          <p:spTgt spid="48"/>
                                        </p:tgtEl>
                                        <p:attrNameLst>
                                          <p:attrName>ppt_x</p:attrName>
                                        </p:attrNameLst>
                                      </p:cBhvr>
                                      <p:to>
                                        <p:strVal val="(0.5)"/>
                                      </p:to>
                                    </p:set>
                                    <p:anim from="(0.5)" to="(#ppt_x)" calcmode="lin" valueType="num">
                                      <p:cBhvr>
                                        <p:cTn id="164" dur="1230" accel="100000" fill="hold">
                                          <p:stCondLst>
                                            <p:cond delay="770"/>
                                          </p:stCondLst>
                                        </p:cTn>
                                        <p:tgtEl>
                                          <p:spTgt spid="48"/>
                                        </p:tgtEl>
                                        <p:attrNameLst>
                                          <p:attrName>ppt_x</p:attrName>
                                        </p:attrNameLst>
                                      </p:cBhvr>
                                    </p:anim>
                                    <p:set>
                                      <p:cBhvr>
                                        <p:cTn id="165" dur="770" fill="hold"/>
                                        <p:tgtEl>
                                          <p:spTgt spid="48"/>
                                        </p:tgtEl>
                                        <p:attrNameLst>
                                          <p:attrName>ppt_y</p:attrName>
                                        </p:attrNameLst>
                                      </p:cBhvr>
                                      <p:to>
                                        <p:strVal val="(#ppt_y+0.4)"/>
                                      </p:to>
                                    </p:set>
                                    <p:anim from="(#ppt_y+0.4)" to="(#ppt_y)" calcmode="lin" valueType="num">
                                      <p:cBhvr>
                                        <p:cTn id="166" dur="1230" accel="100000" fill="hold">
                                          <p:stCondLst>
                                            <p:cond delay="770"/>
                                          </p:stCondLst>
                                        </p:cTn>
                                        <p:tgtEl>
                                          <p:spTgt spid="48"/>
                                        </p:tgtEl>
                                        <p:attrNameLst>
                                          <p:attrName>ppt_y</p:attrName>
                                        </p:attrNameLst>
                                      </p:cBhvr>
                                    </p:anim>
                                  </p:childTnLst>
                                </p:cTn>
                              </p:par>
                              <p:par>
                                <p:cTn id="167" presetID="51" presetClass="entr" presetSubtype="0" fill="hold" grpId="0" nodeType="withEffect">
                                  <p:stCondLst>
                                    <p:cond delay="0"/>
                                  </p:stCondLst>
                                  <p:childTnLst>
                                    <p:set>
                                      <p:cBhvr>
                                        <p:cTn id="168" dur="1" fill="hold">
                                          <p:stCondLst>
                                            <p:cond delay="0"/>
                                          </p:stCondLst>
                                        </p:cTn>
                                        <p:tgtEl>
                                          <p:spTgt spid="49"/>
                                        </p:tgtEl>
                                        <p:attrNameLst>
                                          <p:attrName>style.visibility</p:attrName>
                                        </p:attrNameLst>
                                      </p:cBhvr>
                                      <p:to>
                                        <p:strVal val="visible"/>
                                      </p:to>
                                    </p:set>
                                    <p:animEffect transition="in" filter="fade">
                                      <p:cBhvr>
                                        <p:cTn id="169" dur="770" decel="100000"/>
                                        <p:tgtEl>
                                          <p:spTgt spid="49"/>
                                        </p:tgtEl>
                                      </p:cBhvr>
                                    </p:animEffect>
                                    <p:animScale>
                                      <p:cBhvr>
                                        <p:cTn id="170" dur="770" decel="100000"/>
                                        <p:tgtEl>
                                          <p:spTgt spid="49"/>
                                        </p:tgtEl>
                                      </p:cBhvr>
                                      <p:from x="10000" y="10000"/>
                                      <p:to x="200000" y="450000"/>
                                    </p:animScale>
                                    <p:animScale>
                                      <p:cBhvr>
                                        <p:cTn id="171" dur="1230" accel="100000" fill="hold">
                                          <p:stCondLst>
                                            <p:cond delay="770"/>
                                          </p:stCondLst>
                                        </p:cTn>
                                        <p:tgtEl>
                                          <p:spTgt spid="49"/>
                                        </p:tgtEl>
                                      </p:cBhvr>
                                      <p:from x="200000" y="450000"/>
                                      <p:to x="100000" y="100000"/>
                                    </p:animScale>
                                    <p:set>
                                      <p:cBhvr>
                                        <p:cTn id="172" dur="770" fill="hold"/>
                                        <p:tgtEl>
                                          <p:spTgt spid="49"/>
                                        </p:tgtEl>
                                        <p:attrNameLst>
                                          <p:attrName>ppt_x</p:attrName>
                                        </p:attrNameLst>
                                      </p:cBhvr>
                                      <p:to>
                                        <p:strVal val="(0.5)"/>
                                      </p:to>
                                    </p:set>
                                    <p:anim from="(0.5)" to="(#ppt_x)" calcmode="lin" valueType="num">
                                      <p:cBhvr>
                                        <p:cTn id="173" dur="1230" accel="100000" fill="hold">
                                          <p:stCondLst>
                                            <p:cond delay="770"/>
                                          </p:stCondLst>
                                        </p:cTn>
                                        <p:tgtEl>
                                          <p:spTgt spid="49"/>
                                        </p:tgtEl>
                                        <p:attrNameLst>
                                          <p:attrName>ppt_x</p:attrName>
                                        </p:attrNameLst>
                                      </p:cBhvr>
                                    </p:anim>
                                    <p:set>
                                      <p:cBhvr>
                                        <p:cTn id="174" dur="770" fill="hold"/>
                                        <p:tgtEl>
                                          <p:spTgt spid="49"/>
                                        </p:tgtEl>
                                        <p:attrNameLst>
                                          <p:attrName>ppt_y</p:attrName>
                                        </p:attrNameLst>
                                      </p:cBhvr>
                                      <p:to>
                                        <p:strVal val="(#ppt_y+0.4)"/>
                                      </p:to>
                                    </p:set>
                                    <p:anim from="(#ppt_y+0.4)" to="(#ppt_y)" calcmode="lin" valueType="num">
                                      <p:cBhvr>
                                        <p:cTn id="175" dur="1230" accel="100000" fill="hold">
                                          <p:stCondLst>
                                            <p:cond delay="770"/>
                                          </p:stCondLst>
                                        </p:cTn>
                                        <p:tgtEl>
                                          <p:spTgt spid="49"/>
                                        </p:tgtEl>
                                        <p:attrNameLst>
                                          <p:attrName>ppt_y</p:attrName>
                                        </p:attrNameLst>
                                      </p:cBhvr>
                                    </p:anim>
                                  </p:childTnLst>
                                </p:cTn>
                              </p:par>
                              <p:par>
                                <p:cTn id="176" presetID="51" presetClass="entr" presetSubtype="0" fill="hold" grpId="0" nodeType="withEffect">
                                  <p:stCondLst>
                                    <p:cond delay="0"/>
                                  </p:stCondLst>
                                  <p:childTnLst>
                                    <p:set>
                                      <p:cBhvr>
                                        <p:cTn id="177" dur="1" fill="hold">
                                          <p:stCondLst>
                                            <p:cond delay="0"/>
                                          </p:stCondLst>
                                        </p:cTn>
                                        <p:tgtEl>
                                          <p:spTgt spid="52"/>
                                        </p:tgtEl>
                                        <p:attrNameLst>
                                          <p:attrName>style.visibility</p:attrName>
                                        </p:attrNameLst>
                                      </p:cBhvr>
                                      <p:to>
                                        <p:strVal val="visible"/>
                                      </p:to>
                                    </p:set>
                                    <p:animEffect transition="in" filter="fade">
                                      <p:cBhvr>
                                        <p:cTn id="178" dur="770" decel="100000"/>
                                        <p:tgtEl>
                                          <p:spTgt spid="52"/>
                                        </p:tgtEl>
                                      </p:cBhvr>
                                    </p:animEffect>
                                    <p:animScale>
                                      <p:cBhvr>
                                        <p:cTn id="179" dur="770" decel="100000"/>
                                        <p:tgtEl>
                                          <p:spTgt spid="52"/>
                                        </p:tgtEl>
                                      </p:cBhvr>
                                      <p:from x="10000" y="10000"/>
                                      <p:to x="200000" y="450000"/>
                                    </p:animScale>
                                    <p:animScale>
                                      <p:cBhvr>
                                        <p:cTn id="180" dur="1230" accel="100000" fill="hold">
                                          <p:stCondLst>
                                            <p:cond delay="770"/>
                                          </p:stCondLst>
                                        </p:cTn>
                                        <p:tgtEl>
                                          <p:spTgt spid="52"/>
                                        </p:tgtEl>
                                      </p:cBhvr>
                                      <p:from x="200000" y="450000"/>
                                      <p:to x="100000" y="100000"/>
                                    </p:animScale>
                                    <p:set>
                                      <p:cBhvr>
                                        <p:cTn id="181" dur="770" fill="hold"/>
                                        <p:tgtEl>
                                          <p:spTgt spid="52"/>
                                        </p:tgtEl>
                                        <p:attrNameLst>
                                          <p:attrName>ppt_x</p:attrName>
                                        </p:attrNameLst>
                                      </p:cBhvr>
                                      <p:to>
                                        <p:strVal val="(0.5)"/>
                                      </p:to>
                                    </p:set>
                                    <p:anim from="(0.5)" to="(#ppt_x)" calcmode="lin" valueType="num">
                                      <p:cBhvr>
                                        <p:cTn id="182" dur="1230" accel="100000" fill="hold">
                                          <p:stCondLst>
                                            <p:cond delay="770"/>
                                          </p:stCondLst>
                                        </p:cTn>
                                        <p:tgtEl>
                                          <p:spTgt spid="52"/>
                                        </p:tgtEl>
                                        <p:attrNameLst>
                                          <p:attrName>ppt_x</p:attrName>
                                        </p:attrNameLst>
                                      </p:cBhvr>
                                    </p:anim>
                                    <p:set>
                                      <p:cBhvr>
                                        <p:cTn id="183" dur="770" fill="hold"/>
                                        <p:tgtEl>
                                          <p:spTgt spid="52"/>
                                        </p:tgtEl>
                                        <p:attrNameLst>
                                          <p:attrName>ppt_y</p:attrName>
                                        </p:attrNameLst>
                                      </p:cBhvr>
                                      <p:to>
                                        <p:strVal val="(#ppt_y+0.4)"/>
                                      </p:to>
                                    </p:set>
                                    <p:anim from="(#ppt_y+0.4)" to="(#ppt_y)" calcmode="lin" valueType="num">
                                      <p:cBhvr>
                                        <p:cTn id="184" dur="1230" accel="100000" fill="hold">
                                          <p:stCondLst>
                                            <p:cond delay="770"/>
                                          </p:stCondLst>
                                        </p:cTn>
                                        <p:tgtEl>
                                          <p:spTgt spid="52"/>
                                        </p:tgtEl>
                                        <p:attrNameLst>
                                          <p:attrName>ppt_y</p:attrName>
                                        </p:attrNameLst>
                                      </p:cBhvr>
                                    </p:anim>
                                  </p:childTnLst>
                                </p:cTn>
                              </p:par>
                              <p:par>
                                <p:cTn id="185" presetID="51" presetClass="entr" presetSubtype="0" fill="hold" grpId="0" nodeType="withEffect">
                                  <p:stCondLst>
                                    <p:cond delay="0"/>
                                  </p:stCondLst>
                                  <p:childTnLst>
                                    <p:set>
                                      <p:cBhvr>
                                        <p:cTn id="186" dur="1" fill="hold">
                                          <p:stCondLst>
                                            <p:cond delay="0"/>
                                          </p:stCondLst>
                                        </p:cTn>
                                        <p:tgtEl>
                                          <p:spTgt spid="53"/>
                                        </p:tgtEl>
                                        <p:attrNameLst>
                                          <p:attrName>style.visibility</p:attrName>
                                        </p:attrNameLst>
                                      </p:cBhvr>
                                      <p:to>
                                        <p:strVal val="visible"/>
                                      </p:to>
                                    </p:set>
                                    <p:animEffect transition="in" filter="fade">
                                      <p:cBhvr>
                                        <p:cTn id="187" dur="770" decel="100000"/>
                                        <p:tgtEl>
                                          <p:spTgt spid="53"/>
                                        </p:tgtEl>
                                      </p:cBhvr>
                                    </p:animEffect>
                                    <p:animScale>
                                      <p:cBhvr>
                                        <p:cTn id="188" dur="770" decel="100000"/>
                                        <p:tgtEl>
                                          <p:spTgt spid="53"/>
                                        </p:tgtEl>
                                      </p:cBhvr>
                                      <p:from x="10000" y="10000"/>
                                      <p:to x="200000" y="450000"/>
                                    </p:animScale>
                                    <p:animScale>
                                      <p:cBhvr>
                                        <p:cTn id="189" dur="1230" accel="100000" fill="hold">
                                          <p:stCondLst>
                                            <p:cond delay="770"/>
                                          </p:stCondLst>
                                        </p:cTn>
                                        <p:tgtEl>
                                          <p:spTgt spid="53"/>
                                        </p:tgtEl>
                                      </p:cBhvr>
                                      <p:from x="200000" y="450000"/>
                                      <p:to x="100000" y="100000"/>
                                    </p:animScale>
                                    <p:set>
                                      <p:cBhvr>
                                        <p:cTn id="190" dur="770" fill="hold"/>
                                        <p:tgtEl>
                                          <p:spTgt spid="53"/>
                                        </p:tgtEl>
                                        <p:attrNameLst>
                                          <p:attrName>ppt_x</p:attrName>
                                        </p:attrNameLst>
                                      </p:cBhvr>
                                      <p:to>
                                        <p:strVal val="(0.5)"/>
                                      </p:to>
                                    </p:set>
                                    <p:anim from="(0.5)" to="(#ppt_x)" calcmode="lin" valueType="num">
                                      <p:cBhvr>
                                        <p:cTn id="191" dur="1230" accel="100000" fill="hold">
                                          <p:stCondLst>
                                            <p:cond delay="770"/>
                                          </p:stCondLst>
                                        </p:cTn>
                                        <p:tgtEl>
                                          <p:spTgt spid="53"/>
                                        </p:tgtEl>
                                        <p:attrNameLst>
                                          <p:attrName>ppt_x</p:attrName>
                                        </p:attrNameLst>
                                      </p:cBhvr>
                                    </p:anim>
                                    <p:set>
                                      <p:cBhvr>
                                        <p:cTn id="192" dur="770" fill="hold"/>
                                        <p:tgtEl>
                                          <p:spTgt spid="53"/>
                                        </p:tgtEl>
                                        <p:attrNameLst>
                                          <p:attrName>ppt_y</p:attrName>
                                        </p:attrNameLst>
                                      </p:cBhvr>
                                      <p:to>
                                        <p:strVal val="(#ppt_y+0.4)"/>
                                      </p:to>
                                    </p:set>
                                    <p:anim from="(#ppt_y+0.4)" to="(#ppt_y)" calcmode="lin" valueType="num">
                                      <p:cBhvr>
                                        <p:cTn id="193" dur="1230" accel="100000" fill="hold">
                                          <p:stCondLst>
                                            <p:cond delay="770"/>
                                          </p:stCondLst>
                                        </p:cTn>
                                        <p:tgtEl>
                                          <p:spTgt spid="53"/>
                                        </p:tgtEl>
                                        <p:attrNameLst>
                                          <p:attrName>ppt_y</p:attrName>
                                        </p:attrNameLst>
                                      </p:cBhvr>
                                    </p:anim>
                                  </p:childTnLst>
                                </p:cTn>
                              </p:par>
                              <p:par>
                                <p:cTn id="194" presetID="51" presetClass="entr" presetSubtype="0" fill="hold" grpId="0" nodeType="withEffect">
                                  <p:stCondLst>
                                    <p:cond delay="0"/>
                                  </p:stCondLst>
                                  <p:childTnLst>
                                    <p:set>
                                      <p:cBhvr>
                                        <p:cTn id="195" dur="1" fill="hold">
                                          <p:stCondLst>
                                            <p:cond delay="0"/>
                                          </p:stCondLst>
                                        </p:cTn>
                                        <p:tgtEl>
                                          <p:spTgt spid="37"/>
                                        </p:tgtEl>
                                        <p:attrNameLst>
                                          <p:attrName>style.visibility</p:attrName>
                                        </p:attrNameLst>
                                      </p:cBhvr>
                                      <p:to>
                                        <p:strVal val="visible"/>
                                      </p:to>
                                    </p:set>
                                    <p:animEffect transition="in" filter="fade">
                                      <p:cBhvr>
                                        <p:cTn id="196" dur="770" decel="100000"/>
                                        <p:tgtEl>
                                          <p:spTgt spid="37"/>
                                        </p:tgtEl>
                                      </p:cBhvr>
                                    </p:animEffect>
                                    <p:animScale>
                                      <p:cBhvr>
                                        <p:cTn id="197" dur="770" decel="100000"/>
                                        <p:tgtEl>
                                          <p:spTgt spid="37"/>
                                        </p:tgtEl>
                                      </p:cBhvr>
                                      <p:from x="10000" y="10000"/>
                                      <p:to x="200000" y="450000"/>
                                    </p:animScale>
                                    <p:animScale>
                                      <p:cBhvr>
                                        <p:cTn id="198" dur="1230" accel="100000" fill="hold">
                                          <p:stCondLst>
                                            <p:cond delay="770"/>
                                          </p:stCondLst>
                                        </p:cTn>
                                        <p:tgtEl>
                                          <p:spTgt spid="37"/>
                                        </p:tgtEl>
                                      </p:cBhvr>
                                      <p:from x="200000" y="450000"/>
                                      <p:to x="100000" y="100000"/>
                                    </p:animScale>
                                    <p:set>
                                      <p:cBhvr>
                                        <p:cTn id="199" dur="770" fill="hold"/>
                                        <p:tgtEl>
                                          <p:spTgt spid="37"/>
                                        </p:tgtEl>
                                        <p:attrNameLst>
                                          <p:attrName>ppt_x</p:attrName>
                                        </p:attrNameLst>
                                      </p:cBhvr>
                                      <p:to>
                                        <p:strVal val="(0.5)"/>
                                      </p:to>
                                    </p:set>
                                    <p:anim from="(0.5)" to="(#ppt_x)" calcmode="lin" valueType="num">
                                      <p:cBhvr>
                                        <p:cTn id="200" dur="1230" accel="100000" fill="hold">
                                          <p:stCondLst>
                                            <p:cond delay="770"/>
                                          </p:stCondLst>
                                        </p:cTn>
                                        <p:tgtEl>
                                          <p:spTgt spid="37"/>
                                        </p:tgtEl>
                                        <p:attrNameLst>
                                          <p:attrName>ppt_x</p:attrName>
                                        </p:attrNameLst>
                                      </p:cBhvr>
                                    </p:anim>
                                    <p:set>
                                      <p:cBhvr>
                                        <p:cTn id="201" dur="770" fill="hold"/>
                                        <p:tgtEl>
                                          <p:spTgt spid="37"/>
                                        </p:tgtEl>
                                        <p:attrNameLst>
                                          <p:attrName>ppt_y</p:attrName>
                                        </p:attrNameLst>
                                      </p:cBhvr>
                                      <p:to>
                                        <p:strVal val="(#ppt_y+0.4)"/>
                                      </p:to>
                                    </p:set>
                                    <p:anim from="(#ppt_y+0.4)" to="(#ppt_y)" calcmode="lin" valueType="num">
                                      <p:cBhvr>
                                        <p:cTn id="202" dur="1230" accel="100000" fill="hold">
                                          <p:stCondLst>
                                            <p:cond delay="770"/>
                                          </p:stCondLst>
                                        </p:cTn>
                                        <p:tgtEl>
                                          <p:spTgt spid="37"/>
                                        </p:tgtEl>
                                        <p:attrNameLst>
                                          <p:attrName>ppt_y</p:attrName>
                                        </p:attrNameLst>
                                      </p:cBhvr>
                                    </p:anim>
                                  </p:childTnLst>
                                </p:cTn>
                              </p:par>
                              <p:par>
                                <p:cTn id="203" presetID="51" presetClass="entr" presetSubtype="0" fill="hold" grpId="0" nodeType="withEffect">
                                  <p:stCondLst>
                                    <p:cond delay="0"/>
                                  </p:stCondLst>
                                  <p:childTnLst>
                                    <p:set>
                                      <p:cBhvr>
                                        <p:cTn id="204" dur="1" fill="hold">
                                          <p:stCondLst>
                                            <p:cond delay="0"/>
                                          </p:stCondLst>
                                        </p:cTn>
                                        <p:tgtEl>
                                          <p:spTgt spid="36"/>
                                        </p:tgtEl>
                                        <p:attrNameLst>
                                          <p:attrName>style.visibility</p:attrName>
                                        </p:attrNameLst>
                                      </p:cBhvr>
                                      <p:to>
                                        <p:strVal val="visible"/>
                                      </p:to>
                                    </p:set>
                                    <p:animEffect transition="in" filter="fade">
                                      <p:cBhvr>
                                        <p:cTn id="205" dur="770" decel="100000"/>
                                        <p:tgtEl>
                                          <p:spTgt spid="36"/>
                                        </p:tgtEl>
                                      </p:cBhvr>
                                    </p:animEffect>
                                    <p:animScale>
                                      <p:cBhvr>
                                        <p:cTn id="206" dur="770" decel="100000"/>
                                        <p:tgtEl>
                                          <p:spTgt spid="36"/>
                                        </p:tgtEl>
                                      </p:cBhvr>
                                      <p:from x="10000" y="10000"/>
                                      <p:to x="200000" y="450000"/>
                                    </p:animScale>
                                    <p:animScale>
                                      <p:cBhvr>
                                        <p:cTn id="207" dur="1230" accel="100000" fill="hold">
                                          <p:stCondLst>
                                            <p:cond delay="770"/>
                                          </p:stCondLst>
                                        </p:cTn>
                                        <p:tgtEl>
                                          <p:spTgt spid="36"/>
                                        </p:tgtEl>
                                      </p:cBhvr>
                                      <p:from x="200000" y="450000"/>
                                      <p:to x="100000" y="100000"/>
                                    </p:animScale>
                                    <p:set>
                                      <p:cBhvr>
                                        <p:cTn id="208" dur="770" fill="hold"/>
                                        <p:tgtEl>
                                          <p:spTgt spid="36"/>
                                        </p:tgtEl>
                                        <p:attrNameLst>
                                          <p:attrName>ppt_x</p:attrName>
                                        </p:attrNameLst>
                                      </p:cBhvr>
                                      <p:to>
                                        <p:strVal val="(0.5)"/>
                                      </p:to>
                                    </p:set>
                                    <p:anim from="(0.5)" to="(#ppt_x)" calcmode="lin" valueType="num">
                                      <p:cBhvr>
                                        <p:cTn id="209" dur="1230" accel="100000" fill="hold">
                                          <p:stCondLst>
                                            <p:cond delay="770"/>
                                          </p:stCondLst>
                                        </p:cTn>
                                        <p:tgtEl>
                                          <p:spTgt spid="36"/>
                                        </p:tgtEl>
                                        <p:attrNameLst>
                                          <p:attrName>ppt_x</p:attrName>
                                        </p:attrNameLst>
                                      </p:cBhvr>
                                    </p:anim>
                                    <p:set>
                                      <p:cBhvr>
                                        <p:cTn id="210" dur="770" fill="hold"/>
                                        <p:tgtEl>
                                          <p:spTgt spid="36"/>
                                        </p:tgtEl>
                                        <p:attrNameLst>
                                          <p:attrName>ppt_y</p:attrName>
                                        </p:attrNameLst>
                                      </p:cBhvr>
                                      <p:to>
                                        <p:strVal val="(#ppt_y+0.4)"/>
                                      </p:to>
                                    </p:set>
                                    <p:anim from="(#ppt_y+0.4)" to="(#ppt_y)" calcmode="lin" valueType="num">
                                      <p:cBhvr>
                                        <p:cTn id="211" dur="1230" accel="100000" fill="hold">
                                          <p:stCondLst>
                                            <p:cond delay="770"/>
                                          </p:stCondLst>
                                        </p:cTn>
                                        <p:tgtEl>
                                          <p:spTgt spid="36"/>
                                        </p:tgtEl>
                                        <p:attrNameLst>
                                          <p:attrName>ppt_y</p:attrName>
                                        </p:attrNameLst>
                                      </p:cBhvr>
                                    </p:anim>
                                  </p:childTnLst>
                                </p:cTn>
                              </p:par>
                              <p:par>
                                <p:cTn id="212" presetID="51" presetClass="entr" presetSubtype="0" fill="hold" grpId="0" nodeType="withEffect">
                                  <p:stCondLst>
                                    <p:cond delay="0"/>
                                  </p:stCondLst>
                                  <p:childTnLst>
                                    <p:set>
                                      <p:cBhvr>
                                        <p:cTn id="213" dur="1" fill="hold">
                                          <p:stCondLst>
                                            <p:cond delay="0"/>
                                          </p:stCondLst>
                                        </p:cTn>
                                        <p:tgtEl>
                                          <p:spTgt spid="56"/>
                                        </p:tgtEl>
                                        <p:attrNameLst>
                                          <p:attrName>style.visibility</p:attrName>
                                        </p:attrNameLst>
                                      </p:cBhvr>
                                      <p:to>
                                        <p:strVal val="visible"/>
                                      </p:to>
                                    </p:set>
                                    <p:animEffect transition="in" filter="fade">
                                      <p:cBhvr>
                                        <p:cTn id="214" dur="770" decel="100000"/>
                                        <p:tgtEl>
                                          <p:spTgt spid="56"/>
                                        </p:tgtEl>
                                      </p:cBhvr>
                                    </p:animEffect>
                                    <p:animScale>
                                      <p:cBhvr>
                                        <p:cTn id="215" dur="770" decel="100000"/>
                                        <p:tgtEl>
                                          <p:spTgt spid="56"/>
                                        </p:tgtEl>
                                      </p:cBhvr>
                                      <p:from x="10000" y="10000"/>
                                      <p:to x="200000" y="450000"/>
                                    </p:animScale>
                                    <p:animScale>
                                      <p:cBhvr>
                                        <p:cTn id="216" dur="1230" accel="100000" fill="hold">
                                          <p:stCondLst>
                                            <p:cond delay="770"/>
                                          </p:stCondLst>
                                        </p:cTn>
                                        <p:tgtEl>
                                          <p:spTgt spid="56"/>
                                        </p:tgtEl>
                                      </p:cBhvr>
                                      <p:from x="200000" y="450000"/>
                                      <p:to x="100000" y="100000"/>
                                    </p:animScale>
                                    <p:set>
                                      <p:cBhvr>
                                        <p:cTn id="217" dur="770" fill="hold"/>
                                        <p:tgtEl>
                                          <p:spTgt spid="56"/>
                                        </p:tgtEl>
                                        <p:attrNameLst>
                                          <p:attrName>ppt_x</p:attrName>
                                        </p:attrNameLst>
                                      </p:cBhvr>
                                      <p:to>
                                        <p:strVal val="(0.5)"/>
                                      </p:to>
                                    </p:set>
                                    <p:anim from="(0.5)" to="(#ppt_x)" calcmode="lin" valueType="num">
                                      <p:cBhvr>
                                        <p:cTn id="218" dur="1230" accel="100000" fill="hold">
                                          <p:stCondLst>
                                            <p:cond delay="770"/>
                                          </p:stCondLst>
                                        </p:cTn>
                                        <p:tgtEl>
                                          <p:spTgt spid="56"/>
                                        </p:tgtEl>
                                        <p:attrNameLst>
                                          <p:attrName>ppt_x</p:attrName>
                                        </p:attrNameLst>
                                      </p:cBhvr>
                                    </p:anim>
                                    <p:set>
                                      <p:cBhvr>
                                        <p:cTn id="219" dur="770" fill="hold"/>
                                        <p:tgtEl>
                                          <p:spTgt spid="56"/>
                                        </p:tgtEl>
                                        <p:attrNameLst>
                                          <p:attrName>ppt_y</p:attrName>
                                        </p:attrNameLst>
                                      </p:cBhvr>
                                      <p:to>
                                        <p:strVal val="(#ppt_y+0.4)"/>
                                      </p:to>
                                    </p:set>
                                    <p:anim from="(#ppt_y+0.4)" to="(#ppt_y)" calcmode="lin" valueType="num">
                                      <p:cBhvr>
                                        <p:cTn id="220" dur="1230" accel="100000" fill="hold">
                                          <p:stCondLst>
                                            <p:cond delay="770"/>
                                          </p:stCondLst>
                                        </p:cTn>
                                        <p:tgtEl>
                                          <p:spTgt spid="56"/>
                                        </p:tgtEl>
                                        <p:attrNameLst>
                                          <p:attrName>ppt_y</p:attrName>
                                        </p:attrNameLst>
                                      </p:cBhvr>
                                    </p:anim>
                                  </p:childTnLst>
                                </p:cTn>
                              </p:par>
                              <p:par>
                                <p:cTn id="221" presetID="51" presetClass="entr" presetSubtype="0" fill="hold" nodeType="withEffect">
                                  <p:stCondLst>
                                    <p:cond delay="0"/>
                                  </p:stCondLst>
                                  <p:childTnLst>
                                    <p:set>
                                      <p:cBhvr>
                                        <p:cTn id="222" dur="1" fill="hold">
                                          <p:stCondLst>
                                            <p:cond delay="0"/>
                                          </p:stCondLst>
                                        </p:cTn>
                                        <p:tgtEl>
                                          <p:spTgt spid="5"/>
                                        </p:tgtEl>
                                        <p:attrNameLst>
                                          <p:attrName>style.visibility</p:attrName>
                                        </p:attrNameLst>
                                      </p:cBhvr>
                                      <p:to>
                                        <p:strVal val="visible"/>
                                      </p:to>
                                    </p:set>
                                    <p:animEffect transition="in" filter="fade">
                                      <p:cBhvr>
                                        <p:cTn id="223" dur="770" decel="100000"/>
                                        <p:tgtEl>
                                          <p:spTgt spid="5"/>
                                        </p:tgtEl>
                                      </p:cBhvr>
                                    </p:animEffect>
                                    <p:animScale>
                                      <p:cBhvr>
                                        <p:cTn id="224" dur="770" decel="100000"/>
                                        <p:tgtEl>
                                          <p:spTgt spid="5"/>
                                        </p:tgtEl>
                                      </p:cBhvr>
                                      <p:from x="10000" y="10000"/>
                                      <p:to x="200000" y="450000"/>
                                    </p:animScale>
                                    <p:animScale>
                                      <p:cBhvr>
                                        <p:cTn id="225" dur="1230" accel="100000" fill="hold">
                                          <p:stCondLst>
                                            <p:cond delay="770"/>
                                          </p:stCondLst>
                                        </p:cTn>
                                        <p:tgtEl>
                                          <p:spTgt spid="5"/>
                                        </p:tgtEl>
                                      </p:cBhvr>
                                      <p:from x="200000" y="450000"/>
                                      <p:to x="100000" y="100000"/>
                                    </p:animScale>
                                    <p:set>
                                      <p:cBhvr>
                                        <p:cTn id="226" dur="770" fill="hold"/>
                                        <p:tgtEl>
                                          <p:spTgt spid="5"/>
                                        </p:tgtEl>
                                        <p:attrNameLst>
                                          <p:attrName>ppt_x</p:attrName>
                                        </p:attrNameLst>
                                      </p:cBhvr>
                                      <p:to>
                                        <p:strVal val="(0.5)"/>
                                      </p:to>
                                    </p:set>
                                    <p:anim from="(0.5)" to="(#ppt_x)" calcmode="lin" valueType="num">
                                      <p:cBhvr>
                                        <p:cTn id="227" dur="1230" accel="100000" fill="hold">
                                          <p:stCondLst>
                                            <p:cond delay="770"/>
                                          </p:stCondLst>
                                        </p:cTn>
                                        <p:tgtEl>
                                          <p:spTgt spid="5"/>
                                        </p:tgtEl>
                                        <p:attrNameLst>
                                          <p:attrName>ppt_x</p:attrName>
                                        </p:attrNameLst>
                                      </p:cBhvr>
                                    </p:anim>
                                    <p:set>
                                      <p:cBhvr>
                                        <p:cTn id="228" dur="770" fill="hold"/>
                                        <p:tgtEl>
                                          <p:spTgt spid="5"/>
                                        </p:tgtEl>
                                        <p:attrNameLst>
                                          <p:attrName>ppt_y</p:attrName>
                                        </p:attrNameLst>
                                      </p:cBhvr>
                                      <p:to>
                                        <p:strVal val="(#ppt_y+0.4)"/>
                                      </p:to>
                                    </p:set>
                                    <p:anim from="(#ppt_y+0.4)" to="(#ppt_y)" calcmode="lin" valueType="num">
                                      <p:cBhvr>
                                        <p:cTn id="229" dur="1230" accel="100000" fill="hold">
                                          <p:stCondLst>
                                            <p:cond delay="770"/>
                                          </p:stCondLst>
                                        </p:cTn>
                                        <p:tgtEl>
                                          <p:spTgt spid="5"/>
                                        </p:tgtEl>
                                        <p:attrNameLst>
                                          <p:attrName>ppt_y</p:attrName>
                                        </p:attrNameLst>
                                      </p:cBhvr>
                                    </p:anim>
                                  </p:childTnLst>
                                </p:cTn>
                              </p:par>
                              <p:par>
                                <p:cTn id="230" presetID="51" presetClass="entr" presetSubtype="0" fill="hold" grpId="0" nodeType="withEffect">
                                  <p:stCondLst>
                                    <p:cond delay="0"/>
                                  </p:stCondLst>
                                  <p:childTnLst>
                                    <p:set>
                                      <p:cBhvr>
                                        <p:cTn id="231" dur="1" fill="hold">
                                          <p:stCondLst>
                                            <p:cond delay="0"/>
                                          </p:stCondLst>
                                        </p:cTn>
                                        <p:tgtEl>
                                          <p:spTgt spid="59"/>
                                        </p:tgtEl>
                                        <p:attrNameLst>
                                          <p:attrName>style.visibility</p:attrName>
                                        </p:attrNameLst>
                                      </p:cBhvr>
                                      <p:to>
                                        <p:strVal val="visible"/>
                                      </p:to>
                                    </p:set>
                                    <p:animEffect transition="in" filter="fade">
                                      <p:cBhvr>
                                        <p:cTn id="232" dur="770" decel="100000"/>
                                        <p:tgtEl>
                                          <p:spTgt spid="59"/>
                                        </p:tgtEl>
                                      </p:cBhvr>
                                    </p:animEffect>
                                    <p:animScale>
                                      <p:cBhvr>
                                        <p:cTn id="233" dur="770" decel="100000"/>
                                        <p:tgtEl>
                                          <p:spTgt spid="59"/>
                                        </p:tgtEl>
                                      </p:cBhvr>
                                      <p:from x="10000" y="10000"/>
                                      <p:to x="200000" y="450000"/>
                                    </p:animScale>
                                    <p:animScale>
                                      <p:cBhvr>
                                        <p:cTn id="234" dur="1230" accel="100000" fill="hold">
                                          <p:stCondLst>
                                            <p:cond delay="770"/>
                                          </p:stCondLst>
                                        </p:cTn>
                                        <p:tgtEl>
                                          <p:spTgt spid="59"/>
                                        </p:tgtEl>
                                      </p:cBhvr>
                                      <p:from x="200000" y="450000"/>
                                      <p:to x="100000" y="100000"/>
                                    </p:animScale>
                                    <p:set>
                                      <p:cBhvr>
                                        <p:cTn id="235" dur="770" fill="hold"/>
                                        <p:tgtEl>
                                          <p:spTgt spid="59"/>
                                        </p:tgtEl>
                                        <p:attrNameLst>
                                          <p:attrName>ppt_x</p:attrName>
                                        </p:attrNameLst>
                                      </p:cBhvr>
                                      <p:to>
                                        <p:strVal val="(0.5)"/>
                                      </p:to>
                                    </p:set>
                                    <p:anim from="(0.5)" to="(#ppt_x)" calcmode="lin" valueType="num">
                                      <p:cBhvr>
                                        <p:cTn id="236" dur="1230" accel="100000" fill="hold">
                                          <p:stCondLst>
                                            <p:cond delay="770"/>
                                          </p:stCondLst>
                                        </p:cTn>
                                        <p:tgtEl>
                                          <p:spTgt spid="59"/>
                                        </p:tgtEl>
                                        <p:attrNameLst>
                                          <p:attrName>ppt_x</p:attrName>
                                        </p:attrNameLst>
                                      </p:cBhvr>
                                    </p:anim>
                                    <p:set>
                                      <p:cBhvr>
                                        <p:cTn id="237" dur="770" fill="hold"/>
                                        <p:tgtEl>
                                          <p:spTgt spid="59"/>
                                        </p:tgtEl>
                                        <p:attrNameLst>
                                          <p:attrName>ppt_y</p:attrName>
                                        </p:attrNameLst>
                                      </p:cBhvr>
                                      <p:to>
                                        <p:strVal val="(#ppt_y+0.4)"/>
                                      </p:to>
                                    </p:set>
                                    <p:anim from="(#ppt_y+0.4)" to="(#ppt_y)" calcmode="lin" valueType="num">
                                      <p:cBhvr>
                                        <p:cTn id="238" dur="1230" accel="100000" fill="hold">
                                          <p:stCondLst>
                                            <p:cond delay="770"/>
                                          </p:stCondLst>
                                        </p:cTn>
                                        <p:tgtEl>
                                          <p:spTgt spid="59"/>
                                        </p:tgtEl>
                                        <p:attrNameLst>
                                          <p:attrName>ppt_y</p:attrName>
                                        </p:attrNameLst>
                                      </p:cBhvr>
                                    </p:anim>
                                  </p:childTnLst>
                                </p:cTn>
                              </p:par>
                              <p:par>
                                <p:cTn id="239" presetID="51" presetClass="entr" presetSubtype="0" fill="hold" grpId="0" nodeType="withEffect">
                                  <p:stCondLst>
                                    <p:cond delay="0"/>
                                  </p:stCondLst>
                                  <p:childTnLst>
                                    <p:set>
                                      <p:cBhvr>
                                        <p:cTn id="240" dur="1" fill="hold">
                                          <p:stCondLst>
                                            <p:cond delay="0"/>
                                          </p:stCondLst>
                                        </p:cTn>
                                        <p:tgtEl>
                                          <p:spTgt spid="60"/>
                                        </p:tgtEl>
                                        <p:attrNameLst>
                                          <p:attrName>style.visibility</p:attrName>
                                        </p:attrNameLst>
                                      </p:cBhvr>
                                      <p:to>
                                        <p:strVal val="visible"/>
                                      </p:to>
                                    </p:set>
                                    <p:animEffect transition="in" filter="fade">
                                      <p:cBhvr>
                                        <p:cTn id="241" dur="770" decel="100000"/>
                                        <p:tgtEl>
                                          <p:spTgt spid="60"/>
                                        </p:tgtEl>
                                      </p:cBhvr>
                                    </p:animEffect>
                                    <p:animScale>
                                      <p:cBhvr>
                                        <p:cTn id="242" dur="770" decel="100000"/>
                                        <p:tgtEl>
                                          <p:spTgt spid="60"/>
                                        </p:tgtEl>
                                      </p:cBhvr>
                                      <p:from x="10000" y="10000"/>
                                      <p:to x="200000" y="450000"/>
                                    </p:animScale>
                                    <p:animScale>
                                      <p:cBhvr>
                                        <p:cTn id="243" dur="1230" accel="100000" fill="hold">
                                          <p:stCondLst>
                                            <p:cond delay="770"/>
                                          </p:stCondLst>
                                        </p:cTn>
                                        <p:tgtEl>
                                          <p:spTgt spid="60"/>
                                        </p:tgtEl>
                                      </p:cBhvr>
                                      <p:from x="200000" y="450000"/>
                                      <p:to x="100000" y="100000"/>
                                    </p:animScale>
                                    <p:set>
                                      <p:cBhvr>
                                        <p:cTn id="244" dur="770" fill="hold"/>
                                        <p:tgtEl>
                                          <p:spTgt spid="60"/>
                                        </p:tgtEl>
                                        <p:attrNameLst>
                                          <p:attrName>ppt_x</p:attrName>
                                        </p:attrNameLst>
                                      </p:cBhvr>
                                      <p:to>
                                        <p:strVal val="(0.5)"/>
                                      </p:to>
                                    </p:set>
                                    <p:anim from="(0.5)" to="(#ppt_x)" calcmode="lin" valueType="num">
                                      <p:cBhvr>
                                        <p:cTn id="245" dur="1230" accel="100000" fill="hold">
                                          <p:stCondLst>
                                            <p:cond delay="770"/>
                                          </p:stCondLst>
                                        </p:cTn>
                                        <p:tgtEl>
                                          <p:spTgt spid="60"/>
                                        </p:tgtEl>
                                        <p:attrNameLst>
                                          <p:attrName>ppt_x</p:attrName>
                                        </p:attrNameLst>
                                      </p:cBhvr>
                                    </p:anim>
                                    <p:set>
                                      <p:cBhvr>
                                        <p:cTn id="246" dur="770" fill="hold"/>
                                        <p:tgtEl>
                                          <p:spTgt spid="60"/>
                                        </p:tgtEl>
                                        <p:attrNameLst>
                                          <p:attrName>ppt_y</p:attrName>
                                        </p:attrNameLst>
                                      </p:cBhvr>
                                      <p:to>
                                        <p:strVal val="(#ppt_y+0.4)"/>
                                      </p:to>
                                    </p:set>
                                    <p:anim from="(#ppt_y+0.4)" to="(#ppt_y)" calcmode="lin" valueType="num">
                                      <p:cBhvr>
                                        <p:cTn id="247" dur="1230" accel="100000" fill="hold">
                                          <p:stCondLst>
                                            <p:cond delay="770"/>
                                          </p:stCondLst>
                                        </p:cTn>
                                        <p:tgtEl>
                                          <p:spTgt spid="60"/>
                                        </p:tgtEl>
                                        <p:attrNameLst>
                                          <p:attrName>ppt_y</p:attrName>
                                        </p:attrNameLst>
                                      </p:cBhvr>
                                    </p:anim>
                                  </p:childTnLst>
                                </p:cTn>
                              </p:par>
                              <p:par>
                                <p:cTn id="248" presetID="51" presetClass="entr" presetSubtype="0" fill="hold" grpId="0" nodeType="withEffect">
                                  <p:stCondLst>
                                    <p:cond delay="0"/>
                                  </p:stCondLst>
                                  <p:childTnLst>
                                    <p:set>
                                      <p:cBhvr>
                                        <p:cTn id="249" dur="1" fill="hold">
                                          <p:stCondLst>
                                            <p:cond delay="0"/>
                                          </p:stCondLst>
                                        </p:cTn>
                                        <p:tgtEl>
                                          <p:spTgt spid="61"/>
                                        </p:tgtEl>
                                        <p:attrNameLst>
                                          <p:attrName>style.visibility</p:attrName>
                                        </p:attrNameLst>
                                      </p:cBhvr>
                                      <p:to>
                                        <p:strVal val="visible"/>
                                      </p:to>
                                    </p:set>
                                    <p:animEffect transition="in" filter="fade">
                                      <p:cBhvr>
                                        <p:cTn id="250" dur="770" decel="100000"/>
                                        <p:tgtEl>
                                          <p:spTgt spid="61"/>
                                        </p:tgtEl>
                                      </p:cBhvr>
                                    </p:animEffect>
                                    <p:animScale>
                                      <p:cBhvr>
                                        <p:cTn id="251" dur="770" decel="100000"/>
                                        <p:tgtEl>
                                          <p:spTgt spid="61"/>
                                        </p:tgtEl>
                                      </p:cBhvr>
                                      <p:from x="10000" y="10000"/>
                                      <p:to x="200000" y="450000"/>
                                    </p:animScale>
                                    <p:animScale>
                                      <p:cBhvr>
                                        <p:cTn id="252" dur="1230" accel="100000" fill="hold">
                                          <p:stCondLst>
                                            <p:cond delay="770"/>
                                          </p:stCondLst>
                                        </p:cTn>
                                        <p:tgtEl>
                                          <p:spTgt spid="61"/>
                                        </p:tgtEl>
                                      </p:cBhvr>
                                      <p:from x="200000" y="450000"/>
                                      <p:to x="100000" y="100000"/>
                                    </p:animScale>
                                    <p:set>
                                      <p:cBhvr>
                                        <p:cTn id="253" dur="770" fill="hold"/>
                                        <p:tgtEl>
                                          <p:spTgt spid="61"/>
                                        </p:tgtEl>
                                        <p:attrNameLst>
                                          <p:attrName>ppt_x</p:attrName>
                                        </p:attrNameLst>
                                      </p:cBhvr>
                                      <p:to>
                                        <p:strVal val="(0.5)"/>
                                      </p:to>
                                    </p:set>
                                    <p:anim from="(0.5)" to="(#ppt_x)" calcmode="lin" valueType="num">
                                      <p:cBhvr>
                                        <p:cTn id="254" dur="1230" accel="100000" fill="hold">
                                          <p:stCondLst>
                                            <p:cond delay="770"/>
                                          </p:stCondLst>
                                        </p:cTn>
                                        <p:tgtEl>
                                          <p:spTgt spid="61"/>
                                        </p:tgtEl>
                                        <p:attrNameLst>
                                          <p:attrName>ppt_x</p:attrName>
                                        </p:attrNameLst>
                                      </p:cBhvr>
                                    </p:anim>
                                    <p:set>
                                      <p:cBhvr>
                                        <p:cTn id="255" dur="770" fill="hold"/>
                                        <p:tgtEl>
                                          <p:spTgt spid="61"/>
                                        </p:tgtEl>
                                        <p:attrNameLst>
                                          <p:attrName>ppt_y</p:attrName>
                                        </p:attrNameLst>
                                      </p:cBhvr>
                                      <p:to>
                                        <p:strVal val="(#ppt_y+0.4)"/>
                                      </p:to>
                                    </p:set>
                                    <p:anim from="(#ppt_y+0.4)" to="(#ppt_y)" calcmode="lin" valueType="num">
                                      <p:cBhvr>
                                        <p:cTn id="256" dur="1230" accel="100000" fill="hold">
                                          <p:stCondLst>
                                            <p:cond delay="770"/>
                                          </p:stCondLst>
                                        </p:cTn>
                                        <p:tgtEl>
                                          <p:spTgt spid="61"/>
                                        </p:tgtEl>
                                        <p:attrNameLst>
                                          <p:attrName>ppt_y</p:attrName>
                                        </p:attrNameLst>
                                      </p:cBhvr>
                                    </p:anim>
                                  </p:childTnLst>
                                </p:cTn>
                              </p:par>
                              <p:par>
                                <p:cTn id="257" presetID="51" presetClass="entr" presetSubtype="0" fill="hold" grpId="0" nodeType="withEffect">
                                  <p:stCondLst>
                                    <p:cond delay="0"/>
                                  </p:stCondLst>
                                  <p:childTnLst>
                                    <p:set>
                                      <p:cBhvr>
                                        <p:cTn id="258" dur="1" fill="hold">
                                          <p:stCondLst>
                                            <p:cond delay="0"/>
                                          </p:stCondLst>
                                        </p:cTn>
                                        <p:tgtEl>
                                          <p:spTgt spid="42"/>
                                        </p:tgtEl>
                                        <p:attrNameLst>
                                          <p:attrName>style.visibility</p:attrName>
                                        </p:attrNameLst>
                                      </p:cBhvr>
                                      <p:to>
                                        <p:strVal val="visible"/>
                                      </p:to>
                                    </p:set>
                                    <p:animEffect transition="in" filter="fade">
                                      <p:cBhvr>
                                        <p:cTn id="259" dur="770" decel="100000"/>
                                        <p:tgtEl>
                                          <p:spTgt spid="42"/>
                                        </p:tgtEl>
                                      </p:cBhvr>
                                    </p:animEffect>
                                    <p:animScale>
                                      <p:cBhvr>
                                        <p:cTn id="260" dur="770" decel="100000"/>
                                        <p:tgtEl>
                                          <p:spTgt spid="42"/>
                                        </p:tgtEl>
                                      </p:cBhvr>
                                      <p:from x="10000" y="10000"/>
                                      <p:to x="200000" y="450000"/>
                                    </p:animScale>
                                    <p:animScale>
                                      <p:cBhvr>
                                        <p:cTn id="261" dur="1230" accel="100000" fill="hold">
                                          <p:stCondLst>
                                            <p:cond delay="770"/>
                                          </p:stCondLst>
                                        </p:cTn>
                                        <p:tgtEl>
                                          <p:spTgt spid="42"/>
                                        </p:tgtEl>
                                      </p:cBhvr>
                                      <p:from x="200000" y="450000"/>
                                      <p:to x="100000" y="100000"/>
                                    </p:animScale>
                                    <p:set>
                                      <p:cBhvr>
                                        <p:cTn id="262" dur="770" fill="hold"/>
                                        <p:tgtEl>
                                          <p:spTgt spid="42"/>
                                        </p:tgtEl>
                                        <p:attrNameLst>
                                          <p:attrName>ppt_x</p:attrName>
                                        </p:attrNameLst>
                                      </p:cBhvr>
                                      <p:to>
                                        <p:strVal val="(0.5)"/>
                                      </p:to>
                                    </p:set>
                                    <p:anim from="(0.5)" to="(#ppt_x)" calcmode="lin" valueType="num">
                                      <p:cBhvr>
                                        <p:cTn id="263" dur="1230" accel="100000" fill="hold">
                                          <p:stCondLst>
                                            <p:cond delay="770"/>
                                          </p:stCondLst>
                                        </p:cTn>
                                        <p:tgtEl>
                                          <p:spTgt spid="42"/>
                                        </p:tgtEl>
                                        <p:attrNameLst>
                                          <p:attrName>ppt_x</p:attrName>
                                        </p:attrNameLst>
                                      </p:cBhvr>
                                    </p:anim>
                                    <p:set>
                                      <p:cBhvr>
                                        <p:cTn id="264" dur="770" fill="hold"/>
                                        <p:tgtEl>
                                          <p:spTgt spid="42"/>
                                        </p:tgtEl>
                                        <p:attrNameLst>
                                          <p:attrName>ppt_y</p:attrName>
                                        </p:attrNameLst>
                                      </p:cBhvr>
                                      <p:to>
                                        <p:strVal val="(#ppt_y+0.4)"/>
                                      </p:to>
                                    </p:set>
                                    <p:anim from="(#ppt_y+0.4)" to="(#ppt_y)" calcmode="lin" valueType="num">
                                      <p:cBhvr>
                                        <p:cTn id="265" dur="1230" accel="100000" fill="hold">
                                          <p:stCondLst>
                                            <p:cond delay="770"/>
                                          </p:stCondLst>
                                        </p:cTn>
                                        <p:tgtEl>
                                          <p:spTgt spid="4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9" grpId="0" animBg="1"/>
      <p:bldP spid="357380" grpId="0" animBg="1"/>
      <p:bldP spid="357381" grpId="0" animBg="1"/>
      <p:bldP spid="357396" grpId="0"/>
      <p:bldP spid="357397" grpId="0"/>
      <p:bldP spid="357398" grpId="0"/>
      <p:bldP spid="357383" grpId="0" animBg="1"/>
      <p:bldP spid="357384" grpId="0" animBg="1"/>
      <p:bldP spid="357399" grpId="0"/>
      <p:bldP spid="357400" grpId="0"/>
      <p:bldP spid="45" grpId="0" animBg="1"/>
      <p:bldP spid="46" grpId="0" animBg="1"/>
      <p:bldP spid="38" grpId="0" animBg="1"/>
      <p:bldP spid="39" grpId="0" animBg="1"/>
      <p:bldP spid="43" grpId="0" animBg="1"/>
      <p:bldP spid="47" grpId="0"/>
      <p:bldP spid="48" grpId="0"/>
      <p:bldP spid="49" grpId="0"/>
      <p:bldP spid="52" grpId="0" animBg="1"/>
      <p:bldP spid="53" grpId="0" animBg="1"/>
      <p:bldP spid="37" grpId="0"/>
      <p:bldP spid="36" grpId="0" animBg="1"/>
      <p:bldP spid="56" grpId="0" animBg="1"/>
      <p:bldP spid="59" grpId="0"/>
      <p:bldP spid="60" grpId="0" animBg="1"/>
      <p:bldP spid="61" grpId="0"/>
      <p:bldP spid="42"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bg>
      <p:bgPr>
        <a:gradFill rotWithShape="0">
          <a:gsLst>
            <a:gs pos="0">
              <a:srgbClr val="5D6E79">
                <a:gamma/>
                <a:shade val="46275"/>
                <a:invGamma/>
              </a:srgbClr>
            </a:gs>
            <a:gs pos="100000">
              <a:srgbClr val="5D6E79"/>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71406" y="71414"/>
            <a:ext cx="8929718" cy="6370975"/>
          </a:xfrm>
          <a:prstGeom prst="rect">
            <a:avLst/>
          </a:prstGeom>
        </p:spPr>
        <p:txBody>
          <a:bodyPr wrap="square">
            <a:spAutoFit/>
          </a:bodyPr>
          <a:lstStyle/>
          <a:p>
            <a:pPr algn="just"/>
            <a:r>
              <a:rPr lang="fa-IR" sz="3400" b="1" dirty="0" smtClean="0">
                <a:cs typeface="B Compset" pitchFamily="2" charset="-78"/>
                <a:hlinkClick r:id="rId2" action="ppaction://hlinksldjump"/>
              </a:rPr>
              <a:t>آیه کتمان</a:t>
            </a:r>
            <a:endParaRPr lang="fa-IR" sz="3400" b="1" dirty="0" smtClean="0">
              <a:cs typeface="B Compset" pitchFamily="2" charset="-78"/>
            </a:endParaRPr>
          </a:p>
          <a:p>
            <a:pPr algn="just"/>
            <a:r>
              <a:rPr lang="fa-IR" sz="3400" b="1" dirty="0" smtClean="0">
                <a:cs typeface="B Compset" pitchFamily="2" charset="-78"/>
              </a:rPr>
              <a:t> " ان الذين يکتمون ما انزلنا من البينات و الهدى من بعد ما بيّنّاه للناس فى الکتاب اولئک يلعنهم الله و يلعنهم اللاعنون ”</a:t>
            </a:r>
          </a:p>
          <a:p>
            <a:pPr algn="just"/>
            <a:r>
              <a:rPr lang="fa-IR" sz="3400" b="1" dirty="0" smtClean="0">
                <a:cs typeface="B Compset" pitchFamily="2" charset="-78"/>
              </a:rPr>
              <a:t> بيان استدلال آن است که: لازمه حرمت کتمان ادله شرعى , وجوب اظهار آن ها است , و لازمه وجوب اظهار , وجوب قبول آن اظهار است ; چرا که اگر قبول واجب نباشد, حکم به وجوب اظهار , لغو است.</a:t>
            </a:r>
          </a:p>
          <a:p>
            <a:pPr algn="just"/>
            <a:r>
              <a:rPr lang="fa-IR" sz="3400" b="1" dirty="0" smtClean="0">
                <a:solidFill>
                  <a:srgbClr val="FFFF00"/>
                </a:solidFill>
                <a:cs typeface="B Compset" pitchFamily="2" charset="-78"/>
              </a:rPr>
              <a:t>اشکال</a:t>
            </a:r>
          </a:p>
          <a:p>
            <a:pPr algn="just"/>
            <a:r>
              <a:rPr lang="fa-IR" sz="3400" b="1" dirty="0" smtClean="0">
                <a:cs typeface="B Compset" pitchFamily="2" charset="-78"/>
              </a:rPr>
              <a:t>این ایه در مقام بیان وجوب اظهار بر علماء اهل کتاب است که لازمه اش هم وجوب قبول است اما کیفیت این اظهار و اینکه ایا متعدد باشد یا خبر واحد باشد را در مقام بیانش نیست لذا نمی توان برای اثبات حجیت خبر عادل به این کریمه تمسک کرد.</a:t>
            </a:r>
            <a:endParaRPr lang="fa-IR" sz="34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42976" y="1071546"/>
            <a:ext cx="7929586" cy="4832092"/>
          </a:xfrm>
          <a:prstGeom prst="rect">
            <a:avLst/>
          </a:prstGeom>
        </p:spPr>
        <p:txBody>
          <a:bodyPr wrap="square">
            <a:spAutoFit/>
          </a:bodyPr>
          <a:lstStyle/>
          <a:p>
            <a:r>
              <a:rPr lang="fa-IR" sz="2800" b="1" dirty="0" smtClean="0">
                <a:cs typeface="B Compset" pitchFamily="2" charset="-78"/>
                <a:hlinkClick r:id="rId3" action="ppaction://hlinksldjump"/>
              </a:rPr>
              <a:t>آیه سوال</a:t>
            </a:r>
            <a:endParaRPr lang="fa-IR" sz="2800" b="1" dirty="0" smtClean="0">
              <a:cs typeface="B Compset" pitchFamily="2" charset="-78"/>
            </a:endParaRPr>
          </a:p>
          <a:p>
            <a:r>
              <a:rPr lang="fa-IR" sz="2800" b="1" dirty="0" smtClean="0">
                <a:cs typeface="B Compset" pitchFamily="2" charset="-78"/>
              </a:rPr>
              <a:t>(و ما ارسلنا من قبلک الا رجالا نوحي اليهم فاسالوا أهل الذکر إن کنتم لا تعلمون) </a:t>
            </a:r>
          </a:p>
          <a:p>
            <a:r>
              <a:rPr lang="fa-IR" sz="2800" b="1" dirty="0" smtClean="0">
                <a:cs typeface="B Compset" pitchFamily="2" charset="-78"/>
              </a:rPr>
              <a:t>استدلال به آيه شريفه اين چنين است که: </a:t>
            </a:r>
          </a:p>
          <a:p>
            <a:r>
              <a:rPr lang="fa-IR" sz="2800" b="1" dirty="0" smtClean="0">
                <a:cs typeface="B Compset" pitchFamily="2" charset="-78"/>
              </a:rPr>
              <a:t> اين آيه به واسطه کلمه " فاسئلوا " که امر است , سؤال از اهل ذکر را واجب کرده است , و لازمه وجوب سؤال , وجوب قبول و متعبد شدن به آن است چرا که در غير اين صورت , وجوب سؤال لغو مى گردد . </a:t>
            </a:r>
          </a:p>
          <a:p>
            <a:r>
              <a:rPr lang="fa-IR" sz="2800" b="1" dirty="0" smtClean="0">
                <a:solidFill>
                  <a:srgbClr val="FF0000"/>
                </a:solidFill>
                <a:cs typeface="B Compset" pitchFamily="2" charset="-78"/>
              </a:rPr>
              <a:t>اشکال :</a:t>
            </a:r>
          </a:p>
          <a:p>
            <a:r>
              <a:rPr lang="fa-IR" sz="2800" b="1" dirty="0" smtClean="0">
                <a:cs typeface="B Compset" pitchFamily="2" charset="-78"/>
              </a:rPr>
              <a:t>وجوب سؤال براى تحصيل علم است نه به معناى تعبد به آن لذا ایه در مقام بیان کیفیت قبول سوال نیست که خبر علمی و ظنی هر دو حجت باشد لذا ممکن است ایه فقط نظر به پذیرش جواب علمی داشته باشد.</a:t>
            </a:r>
            <a:endParaRPr lang="fa-IR" sz="28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71414"/>
            <a:ext cx="8001056" cy="6863417"/>
          </a:xfrm>
          <a:prstGeom prst="rect">
            <a:avLst/>
          </a:prstGeom>
        </p:spPr>
        <p:txBody>
          <a:bodyPr wrap="square">
            <a:spAutoFit/>
          </a:bodyPr>
          <a:lstStyle/>
          <a:p>
            <a:pPr algn="just"/>
            <a:r>
              <a:rPr lang="fa-IR" sz="2200" b="1" dirty="0" smtClean="0">
                <a:cs typeface="B Compset" pitchFamily="2" charset="-78"/>
                <a:hlinkClick r:id="rId3" action="ppaction://hlinksldjump"/>
              </a:rPr>
              <a:t>روایات داله بر حجیت خبر واحد</a:t>
            </a:r>
            <a:endParaRPr lang="fa-IR" sz="2200" b="1" dirty="0" smtClean="0">
              <a:cs typeface="B Compset" pitchFamily="2" charset="-78"/>
            </a:endParaRPr>
          </a:p>
          <a:p>
            <a:pPr algn="just"/>
            <a:r>
              <a:rPr lang="fa-IR" sz="2200" b="1" dirty="0" smtClean="0">
                <a:cs typeface="B Compset" pitchFamily="2" charset="-78"/>
              </a:rPr>
              <a:t>روایات در این باب چند طائفه اند که اهم انها روایاتی اند که دال بر رجوع به روات ثقه است که به تعدادی از انها اشاره می کنیم :</a:t>
            </a:r>
          </a:p>
          <a:p>
            <a:pPr algn="just"/>
            <a:r>
              <a:rPr lang="fa-IR" sz="2200" b="1" dirty="0" smtClean="0">
                <a:cs typeface="B Compset" pitchFamily="2" charset="-78"/>
              </a:rPr>
              <a:t>1- مُحَمَّدُ بْنُ عَلِيِّ بْنِ الْحُسَيْنِ بِإِسْنَادِهِ عَنْ أَبَانِ بْنِ عُثْمَانَ أَنَّ أَبَا عَبْدِ اللَّهِ ع قَالَ لَهُ إِنَّ أَبَانَ بْنَ تَغْلِبَ رَوَى عَنِّي رِوَايَةً كَثِيرَةً فَمَا رَوَاهُ لَكَ عَنِّي فَارْوِهِ عَنِّي </a:t>
            </a:r>
          </a:p>
          <a:p>
            <a:pPr algn="just"/>
            <a:r>
              <a:rPr lang="fa-IR" sz="2200" b="1" dirty="0" smtClean="0">
                <a:cs typeface="B Compset" pitchFamily="2" charset="-78"/>
              </a:rPr>
              <a:t>2- قَالَ أَبُو عَبْدِ اللَّهِ ع رَحِمَ اللَّهُ زُرَارَةَ بْنَ أَعْيَنَ لَوْ لَا زُرَارَةُ وَ نُظَرَاؤُهُ لَانْدَرَسَتْ أَحَادِيثُ أَبِي ع </a:t>
            </a:r>
          </a:p>
          <a:p>
            <a:pPr algn="just"/>
            <a:r>
              <a:rPr lang="fa-IR" sz="2200" b="1" dirty="0" smtClean="0">
                <a:cs typeface="B Compset" pitchFamily="2" charset="-78"/>
              </a:rPr>
              <a:t>3- عَنْ يُونُسَ بْنِ عَمَّارٍ أَنَّ أَبَا عَبْدِ اللَّهِ ع قَالَ لَهُ فِي حَدِيثٍ أَمَّا مَا رَوَاهُ زُرَارَةُ عَنْ أَبِي جَعْفَرٍ ع فَلَا يَجُوزُ لَكَ أَنْ تَرُدَّهُ </a:t>
            </a:r>
          </a:p>
          <a:p>
            <a:pPr algn="just"/>
            <a:r>
              <a:rPr lang="fa-IR" sz="2200" b="1" dirty="0" smtClean="0">
                <a:cs typeface="B Compset" pitchFamily="2" charset="-78"/>
              </a:rPr>
              <a:t>4- عَنِ الْمُفَضَّلِ بْنِ عُمَرَ أَنَّ أَبَا عَبْدِ اللَّهِ ع قَالَ لِلْفَيْضِ بْنِ الْمُخْتَارِ فِي حَدِيثٍ فَإِذَا أَرَدْتَ حَدِيثَنَا فَعَلَيْكَ بِهَذَا الْجَالِسِ وَ أَوْمَأَ إِلَى رَجُلٍ مِنْ أَصْحَابِهِ فَسَأَلْتُ أَصْحَابَنَا عَنْهُ فَقَالُوا زُرَارَةُ بْنُ أَعْيَنَ </a:t>
            </a:r>
          </a:p>
          <a:p>
            <a:pPr algn="just"/>
            <a:r>
              <a:rPr lang="fa-IR" sz="2200" b="1" dirty="0" smtClean="0">
                <a:cs typeface="B Compset" pitchFamily="2" charset="-78"/>
              </a:rPr>
              <a:t>5- َ عَنْ أَحْمَدَ بْنِ إِبْرَاهِيمَ الْمَرَاغِيِّ قَالَ وَرَدَ تَوْقِيعٌ عَلَى الْقَاسِمِ بْنِ الْعَلَاءِ وَ ذَكَرَ تَوْقِيعاً شَرِيفاً يَقُولُ فِيهِ فَإِنَّهُ لَا عُذْرَ لِأَحَدٍ مِنْ مَوَالِينَا فِي التَّشْكِيكِ فِيمَا يُؤَدِّيهِ عَنَّا ثِقَاتُنَا</a:t>
            </a:r>
          </a:p>
          <a:p>
            <a:pPr algn="just"/>
            <a:r>
              <a:rPr lang="fa-IR" sz="2200" b="1" dirty="0" smtClean="0">
                <a:solidFill>
                  <a:srgbClr val="FF0000"/>
                </a:solidFill>
                <a:cs typeface="B Compset" pitchFamily="2" charset="-78"/>
              </a:rPr>
              <a:t>نکته :</a:t>
            </a:r>
          </a:p>
          <a:p>
            <a:pPr algn="just"/>
            <a:r>
              <a:rPr lang="fa-IR" sz="2200" b="1" dirty="0" smtClean="0">
                <a:cs typeface="B Compset" pitchFamily="2" charset="-78"/>
              </a:rPr>
              <a:t>از خلال روایات ظاهر می شود که قول ثقه حجت است اما با توجه به سیره عقلاء در حجیت اقوال در می یابیم که اگر قول ثقه هم حجت است بخاطر اطمینانی است که از ان حاصل می شود و الا اگر ثقه ای قولی را نقل کند که قرائن بر خلاف ان باشد عقلا به ان عمل نمی کنند پس باید معیار را اطمینان به صدور از معصوم دانست نه ثقه بودن قائل .</a:t>
            </a:r>
          </a:p>
          <a:p>
            <a:pPr algn="just"/>
            <a:r>
              <a:rPr lang="fa-IR" sz="2200" b="1" dirty="0" smtClean="0">
                <a:cs typeface="B Compset" pitchFamily="2" charset="-78"/>
              </a:rPr>
              <a:t>پس وثوق بالصدور معیار است نه وثاقة الراوي</a:t>
            </a:r>
          </a:p>
          <a:p>
            <a:pPr algn="just"/>
            <a:endParaRPr lang="fa-IR" sz="2200" b="1" dirty="0" smtClean="0">
              <a:cs typeface="B Compset" pitchFamily="2" charset="-78"/>
            </a:endParaRPr>
          </a:p>
          <a:p>
            <a:pPr algn="just"/>
            <a:r>
              <a:rPr lang="fa-IR" sz="2200" b="1" dirty="0" smtClean="0">
                <a:cs typeface="B Compset" pitchFamily="2" charset="-78"/>
              </a:rPr>
              <a:t> </a:t>
            </a:r>
          </a:p>
        </p:txBody>
      </p:sp>
    </p:spTree>
  </p:cSld>
  <p:clrMapOvr>
    <a:masterClrMapping/>
  </p:clrMapOvr>
  <p:transition advClick="0">
    <p:dissolve/>
  </p:transition>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000108"/>
            <a:ext cx="8786842" cy="4524315"/>
          </a:xfrm>
          <a:prstGeom prst="rect">
            <a:avLst/>
          </a:prstGeom>
        </p:spPr>
        <p:txBody>
          <a:bodyPr wrap="square">
            <a:spAutoFit/>
          </a:bodyPr>
          <a:lstStyle/>
          <a:p>
            <a:pPr algn="just"/>
            <a:r>
              <a:rPr lang="fa-IR" sz="3200" b="1" dirty="0" smtClean="0">
                <a:cs typeface="B Compset" pitchFamily="2" charset="-78"/>
                <a:hlinkClick r:id="rId3" action="ppaction://hlinksldjump"/>
              </a:rPr>
              <a:t>اجماع بر حجیت خبر واحد</a:t>
            </a:r>
            <a:endParaRPr lang="fa-IR" sz="3200" b="1" dirty="0" smtClean="0">
              <a:cs typeface="B Compset" pitchFamily="2" charset="-78"/>
            </a:endParaRPr>
          </a:p>
          <a:p>
            <a:pPr algn="just"/>
            <a:r>
              <a:rPr lang="fa-IR" sz="3200" b="1" dirty="0" smtClean="0">
                <a:cs typeface="B Compset" pitchFamily="2" charset="-78"/>
              </a:rPr>
              <a:t>شیخ طوسی ادعای اجماع بر حجیت خبر واحدی که راوی ان ثقه است کرده اگر چه ان خبر , علم اور نباشد.</a:t>
            </a:r>
          </a:p>
          <a:p>
            <a:pPr algn="just"/>
            <a:r>
              <a:rPr lang="fa-IR" sz="3200" b="1" dirty="0" smtClean="0">
                <a:solidFill>
                  <a:srgbClr val="FF0000"/>
                </a:solidFill>
                <a:cs typeface="B Compset" pitchFamily="2" charset="-78"/>
              </a:rPr>
              <a:t>نکته :</a:t>
            </a:r>
          </a:p>
          <a:p>
            <a:pPr algn="just"/>
            <a:r>
              <a:rPr lang="fa-IR" sz="3200" b="1" dirty="0" smtClean="0">
                <a:cs typeface="B Compset" pitchFamily="2" charset="-78"/>
              </a:rPr>
              <a:t>سید مرتضی که استاد شیخ است ادعای اجماع بر عدم حجیت خبر واحد کرده اما شیخ در توجیه کلام سید فرموده :</a:t>
            </a:r>
          </a:p>
          <a:p>
            <a:pPr algn="just"/>
            <a:r>
              <a:rPr lang="fa-IR" sz="3200" b="1" dirty="0" smtClean="0">
                <a:cs typeface="B Compset" pitchFamily="2" charset="-78"/>
              </a:rPr>
              <a:t>سید خبر واحدی را ادعای اجماع بر حجیتش کرده که راوی ان سنی باشد اما خبر واحد عدل امامی را هم حجت می دانسته هم به ان عمل می کرده است.</a:t>
            </a:r>
          </a:p>
        </p:txBody>
      </p:sp>
    </p:spTree>
  </p:cSld>
  <p:clrMapOvr>
    <a:masterClrMapping/>
  </p:clrMapOvr>
  <p:transition advClick="0">
    <p:dissolve/>
  </p:transition>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68025"/>
            <a:ext cx="8858280" cy="4832092"/>
          </a:xfrm>
          <a:prstGeom prst="rect">
            <a:avLst/>
          </a:prstGeom>
        </p:spPr>
        <p:txBody>
          <a:bodyPr wrap="square">
            <a:spAutoFit/>
          </a:bodyPr>
          <a:lstStyle/>
          <a:p>
            <a:pPr algn="just"/>
            <a:r>
              <a:rPr lang="fa-IR" sz="2800" b="1" dirty="0" smtClean="0">
                <a:cs typeface="B Compset" pitchFamily="2" charset="-78"/>
                <a:hlinkClick r:id="rId2" action="ppaction://hlinksldjump"/>
              </a:rPr>
              <a:t>سیره عقلا در حجیت خبر واحد</a:t>
            </a:r>
            <a:endParaRPr lang="fa-IR" sz="2800" b="1" dirty="0" smtClean="0">
              <a:cs typeface="B Compset" pitchFamily="2" charset="-78"/>
            </a:endParaRPr>
          </a:p>
          <a:p>
            <a:pPr algn="just"/>
            <a:r>
              <a:rPr lang="fa-IR" sz="2800" b="1" dirty="0" smtClean="0">
                <a:cs typeface="B Compset" pitchFamily="2" charset="-78"/>
              </a:rPr>
              <a:t>عقلاء در جمیع اعصار و امکنه به خبر واحد مخصوصا خبر عادل عمل می کرده اند و مسلمین هم از همین باب اخبار احاد را مورد عمل قرار می داده اند پس اگر واقعا این سیره مرفوض عند الشارع بود باید از ان ردع می کرد فاذا لم يردع کُشِف ذلک عن رضاه بتلک السيرة و موافقته لها.</a:t>
            </a:r>
          </a:p>
          <a:p>
            <a:pPr algn="just"/>
            <a:r>
              <a:rPr lang="fa-IR" sz="2800" b="1" dirty="0" smtClean="0">
                <a:solidFill>
                  <a:srgbClr val="FF0000"/>
                </a:solidFill>
                <a:cs typeface="B Compset" pitchFamily="2" charset="-78"/>
              </a:rPr>
              <a:t>نکته :</a:t>
            </a:r>
          </a:p>
          <a:p>
            <a:pPr algn="just"/>
            <a:r>
              <a:rPr lang="fa-IR" sz="2800" b="1" dirty="0" smtClean="0">
                <a:cs typeface="B Compset" pitchFamily="2" charset="-78"/>
              </a:rPr>
              <a:t>آیاتی مانند ان يتبعون الا الظن و ان هم الا يخرصون .. و ان الذين لايومنون بالآخرة ليسمون الملائکة تسمية الانثي* و ما لهم به من علم ان يتبعون الا الظن و ان الظن لايغني من الحق شيئا ...... از ظنونی نهی می کنند که بدون استناد به عقل و شرع باشد مخصوصا ایه دوم , چون تسمیه ملائکه به دختران خدا از روی حس و عقل نبوده بلکه از روی تخمین و حدس بوده است.</a:t>
            </a:r>
            <a:endParaRPr lang="fa-IR" sz="28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00">
                <a:gamma/>
                <a:shade val="46275"/>
                <a:invGamma/>
              </a:srgbClr>
            </a:gs>
            <a:gs pos="100000">
              <a:srgbClr val="333300"/>
            </a:gs>
          </a:gsLst>
          <a:lin ang="2700000" scaled="1"/>
        </a:gradFill>
        <a:effectLst/>
      </p:bgPr>
    </p:bg>
    <p:spTree>
      <p:nvGrpSpPr>
        <p:cNvPr id="1" name=""/>
        <p:cNvGrpSpPr/>
        <p:nvPr/>
      </p:nvGrpSpPr>
      <p:grpSpPr>
        <a:xfrm>
          <a:off x="0" y="0"/>
          <a:ext cx="0" cy="0"/>
          <a:chOff x="0" y="0"/>
          <a:chExt cx="0" cy="0"/>
        </a:xfrm>
      </p:grpSpPr>
      <p:sp>
        <p:nvSpPr>
          <p:cNvPr id="2" name="Rectangle 1"/>
          <p:cNvSpPr/>
          <p:nvPr/>
        </p:nvSpPr>
        <p:spPr>
          <a:xfrm>
            <a:off x="214282" y="0"/>
            <a:ext cx="8929718" cy="6001643"/>
          </a:xfrm>
          <a:prstGeom prst="rect">
            <a:avLst/>
          </a:prstGeom>
        </p:spPr>
        <p:txBody>
          <a:bodyPr wrap="square">
            <a:spAutoFit/>
          </a:bodyPr>
          <a:lstStyle/>
          <a:p>
            <a:pPr algn="just"/>
            <a:r>
              <a:rPr lang="fa-IR" sz="3200" b="1" dirty="0" smtClean="0">
                <a:cs typeface="B Compset" pitchFamily="2" charset="-78"/>
                <a:hlinkClick r:id="rId3" action="ppaction://hlinksldjump"/>
              </a:rPr>
              <a:t>اجماع</a:t>
            </a:r>
            <a:endParaRPr lang="fa-IR" sz="3200" b="1" dirty="0" smtClean="0">
              <a:cs typeface="B Compset" pitchFamily="2" charset="-78"/>
            </a:endParaRPr>
          </a:p>
          <a:p>
            <a:pPr algn="just"/>
            <a:r>
              <a:rPr lang="fa-IR" sz="3200" b="1" dirty="0" smtClean="0">
                <a:cs typeface="B Compset" pitchFamily="2" charset="-78"/>
              </a:rPr>
              <a:t>اجماع در لغت معانى زيادى دارد, هم چون: 1 - عزم ; 2 - اتفاق  مانند فلما ذهبوا به و اجمعوا ان يجعلوه في غيابت الجب .</a:t>
            </a:r>
          </a:p>
          <a:p>
            <a:pPr algn="just"/>
            <a:r>
              <a:rPr lang="fa-IR" sz="3200" b="1" dirty="0" smtClean="0">
                <a:cs typeface="B Compset" pitchFamily="2" charset="-78"/>
              </a:rPr>
              <a:t> با توجه به اختلاف تعبيرهايى که در تعريف هاى اجماع وجود دارد , چنين نتيجه مى گيريم که اجماع به معناى اتفاق جماعتى بر حکم شرعى است به نحوى که در اثبات حکم شرعى مؤثر باشد .</a:t>
            </a:r>
          </a:p>
          <a:p>
            <a:pPr algn="just"/>
            <a:r>
              <a:rPr lang="fa-IR" sz="3200" b="1" dirty="0" smtClean="0">
                <a:cs typeface="B Compset" pitchFamily="2" charset="-78"/>
              </a:rPr>
              <a:t>علماى شيعه و سنى در دليل حجيت اختلاف دارند. اهل سنت مى گويند: دليل حجيت اين است که امت بر خطا اجتماع نمى کنند " لا تجتمع امتى على خطاء " ولى شيعه اجماع امت را به دليل کشف از حکم معصوم ( ع ) حجت مى داند . </a:t>
            </a:r>
          </a:p>
          <a:p>
            <a:pPr algn="just"/>
            <a:endParaRPr lang="fa-IR" sz="3200" b="1" dirty="0" smtClean="0">
              <a:cs typeface="B Compset" pitchFamily="2" charset="-78"/>
            </a:endParaRPr>
          </a:p>
          <a:p>
            <a:pPr algn="just"/>
            <a:endParaRPr lang="fa-IR" sz="32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71414"/>
            <a:ext cx="8001024" cy="6494085"/>
          </a:xfrm>
          <a:prstGeom prst="rect">
            <a:avLst/>
          </a:prstGeom>
        </p:spPr>
        <p:txBody>
          <a:bodyPr wrap="square">
            <a:spAutoFit/>
          </a:bodyPr>
          <a:lstStyle/>
          <a:p>
            <a:pPr algn="just"/>
            <a:r>
              <a:rPr lang="fa-IR" sz="2600" b="1" dirty="0" smtClean="0">
                <a:cs typeface="B Compset" pitchFamily="2" charset="-78"/>
                <a:hlinkClick r:id="rId2" action="ppaction://hlinksldjump"/>
              </a:rPr>
              <a:t>اجماع محصل</a:t>
            </a:r>
            <a:endParaRPr lang="fa-IR" sz="2600" b="1" dirty="0" smtClean="0">
              <a:cs typeface="B Compset" pitchFamily="2" charset="-78"/>
            </a:endParaRPr>
          </a:p>
          <a:p>
            <a:pPr algn="just"/>
            <a:r>
              <a:rPr lang="fa-IR" sz="2600" b="1" dirty="0" smtClean="0">
                <a:cs typeface="B Compset" pitchFamily="2" charset="-78"/>
              </a:rPr>
              <a:t>اجماع محصل اجماعى است که فقيه شخصا از طريق تتبع در اقوال اهل فتوا آن را به دست بياورد . </a:t>
            </a:r>
          </a:p>
          <a:p>
            <a:pPr algn="just"/>
            <a:r>
              <a:rPr lang="fa-IR" sz="2600" b="1" dirty="0" smtClean="0">
                <a:solidFill>
                  <a:srgbClr val="FF0000"/>
                </a:solidFill>
                <a:cs typeface="B Compset" pitchFamily="2" charset="-78"/>
              </a:rPr>
              <a:t>اجماع عند الشیعه</a:t>
            </a:r>
          </a:p>
          <a:p>
            <a:pPr algn="just"/>
            <a:r>
              <a:rPr lang="fa-IR" sz="2600" b="1" dirty="0" smtClean="0">
                <a:cs typeface="B Compset" pitchFamily="2" charset="-78"/>
              </a:rPr>
              <a:t>شیعه اجماع را فی حد ذاته حجت نمی داند اما اگر کاشف از قول معصوم باشد انرا حجت می داند زیرا مستند در اجماع علماء اگر معلوم باشد اجماع مدرکی است و حجت نیست و اگر معلوم نباشد گاهی کاشف از قول معصوم هست گاهی نیست پس در هر دو صورت اجماع فی حد نفسه حجت نیست بلکه انما هو کاشف عن الحجة.</a:t>
            </a:r>
          </a:p>
          <a:p>
            <a:pPr algn="just"/>
            <a:r>
              <a:rPr lang="fa-IR" sz="2600" b="1" dirty="0" smtClean="0">
                <a:solidFill>
                  <a:srgbClr val="FF0000"/>
                </a:solidFill>
                <a:cs typeface="B Compset" pitchFamily="2" charset="-78"/>
              </a:rPr>
              <a:t>دلیل حجیت :</a:t>
            </a:r>
          </a:p>
          <a:p>
            <a:pPr algn="just"/>
            <a:r>
              <a:rPr lang="fa-IR" sz="2600" b="1" dirty="0" smtClean="0">
                <a:cs typeface="B Compset" pitchFamily="2" charset="-78"/>
              </a:rPr>
              <a:t>امت پیامبر با ان همه اختلافاتی که دارند اگر در امری ااتفاق نظر داشتند کشف می کنیم که یک دلیل معتبر در بین بوده است که انها چنین اتفاقی داشته اند .</a:t>
            </a:r>
          </a:p>
          <a:p>
            <a:pPr algn="just"/>
            <a:r>
              <a:rPr lang="fa-IR" sz="2600" b="1" dirty="0" smtClean="0">
                <a:cs typeface="B Compset" pitchFamily="2" charset="-78"/>
              </a:rPr>
              <a:t>و بعبارة اخري: ان فتوي کل فقيه و ان کانت تفيد الظن و لو بادني مرتبة الا انها تتقوي بفتوي فقيه ثان، فثالث الي ان يحصل اليقين بان فتوي الجميع کانت مستندة الي الحجة، اذ من البعيد ان يتطرق الخطأ الي فتوي هولاء. </a:t>
            </a:r>
            <a:endParaRPr lang="en-US" sz="2600" dirty="0" smtClean="0">
              <a:cs typeface="B Compset" pitchFamily="2" charset="-78"/>
            </a:endParaRPr>
          </a:p>
        </p:txBody>
      </p:sp>
    </p:spTree>
  </p:cSld>
  <p:clrMapOvr>
    <a:masterClrMapping/>
  </p:clrMapOvr>
  <p:transition advClick="0">
    <p:dissolve/>
  </p:transition>
</p:sld>
</file>

<file path=ppt/slides/slide29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76" y="1071546"/>
            <a:ext cx="8929718" cy="4708981"/>
          </a:xfrm>
          <a:prstGeom prst="rect">
            <a:avLst/>
          </a:prstGeom>
        </p:spPr>
        <p:txBody>
          <a:bodyPr wrap="square">
            <a:spAutoFit/>
          </a:bodyPr>
          <a:lstStyle/>
          <a:p>
            <a:pPr algn="just"/>
            <a:r>
              <a:rPr lang="fa-IR" sz="2000" b="1" dirty="0" smtClean="0">
                <a:solidFill>
                  <a:srgbClr val="002060"/>
                </a:solidFill>
                <a:cs typeface="B Compset" pitchFamily="2" charset="-78"/>
                <a:hlinkClick r:id="rId3" action="ppaction://hlinksldjump"/>
              </a:rPr>
              <a:t>اجماع منقول</a:t>
            </a:r>
            <a:endParaRPr lang="fa-IR"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اجماع منقول اجماعى است که در آن فقيه شخصا اتفاق عالمان را در يک مسئله به دست نياورده , بلکه فقيه ديگرى آن را از راه تتبع در اقوال علما کسب کرده است و آن را براى ديگران نقل مى نمايد , ـ چه اين نقل با يک واسطه باشد يا بيش از يک واسطه . 3 قول در اجماع منقول ذکر شده است :</a:t>
            </a:r>
          </a:p>
          <a:p>
            <a:pPr algn="just"/>
            <a:r>
              <a:rPr lang="fa-IR" sz="2000" b="1" dirty="0" smtClean="0">
                <a:solidFill>
                  <a:srgbClr val="002060"/>
                </a:solidFill>
                <a:cs typeface="B Compset" pitchFamily="2" charset="-78"/>
              </a:rPr>
              <a:t>1- انه حجة مطلقا زیرا نقل حجت بواسطه ثقه , کاشف از دلیل معتبر است فيشمله ادلة حجية خبر الواحد.</a:t>
            </a:r>
          </a:p>
          <a:p>
            <a:pPr algn="just"/>
            <a:r>
              <a:rPr lang="fa-IR" sz="2000" b="1" dirty="0" smtClean="0">
                <a:solidFill>
                  <a:srgbClr val="002060"/>
                </a:solidFill>
                <a:cs typeface="B Compset" pitchFamily="2" charset="-78"/>
              </a:rPr>
              <a:t>2- انه ليس بحجة مطلقا زیرا خبر واحد حسی یا قریب به حس , حجت است اما نقل اجماع علماء که نه حکم شرعی است نه اثر شرعی دارد چون حدس از کاشفیت قول معصوم است نمی تواند حجت باشد و خبر الواحد حجة في مورد الحسيات لا الحدسيات الا ما خرج بالدليل کقول المقوِّم في أرش المعيب .</a:t>
            </a:r>
          </a:p>
          <a:p>
            <a:pPr algn="just"/>
            <a:r>
              <a:rPr lang="fa-IR" sz="2000" b="1" dirty="0" smtClean="0">
                <a:solidFill>
                  <a:srgbClr val="002060"/>
                </a:solidFill>
                <a:cs typeface="B Compset" pitchFamily="2" charset="-78"/>
              </a:rPr>
              <a:t>اشکال :</a:t>
            </a:r>
          </a:p>
          <a:p>
            <a:pPr algn="just"/>
            <a:r>
              <a:rPr lang="fa-IR" sz="2000" b="1" dirty="0" smtClean="0">
                <a:solidFill>
                  <a:srgbClr val="002060"/>
                </a:solidFill>
                <a:cs typeface="B Compset" pitchFamily="2" charset="-78"/>
              </a:rPr>
              <a:t>نقل امور حدسی اگر مستند به حس باشد فرقی با نقل حسی نمی کند و در اینجا چون ثقه از سبب حسی (کلام علماء) و مسبب حدسی (قول معصوم) خبر می دهند مانعی ندارد و عدم حجية خبر الواحد في الامور الحدسية، فانما يراد منه الحدسي المحض کتنبوات المنجمين لا في مثل المقام الذي يرجع واقعه الي الاستدلال بالسبب الحسي علي وجود المسبب. </a:t>
            </a:r>
            <a:endParaRPr lang="en-US"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3- اگر ناقل اجماع اهل تتبع بود قولش حجت است والا فلا . اما چون غالب نقل اجماعات از روی تسامح است قابل اعتنا نیست مگر اینکه کسی باشد که بسیار دقیق در تتبع اقوال باشد.</a:t>
            </a:r>
            <a:endParaRPr lang="fa-IR" sz="20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24"/>
            <a:ext cx="8929718" cy="6001643"/>
          </a:xfrm>
          <a:prstGeom prst="rect">
            <a:avLst/>
          </a:prstGeom>
        </p:spPr>
        <p:txBody>
          <a:bodyPr wrap="square">
            <a:spAutoFit/>
          </a:bodyPr>
          <a:lstStyle/>
          <a:p>
            <a:pPr algn="just"/>
            <a:r>
              <a:rPr lang="fa-IR" sz="3200" b="1" dirty="0" smtClean="0">
                <a:cs typeface="B Compset" pitchFamily="2" charset="-78"/>
                <a:hlinkClick r:id="rId2" action="ppaction://hlinksldjump"/>
              </a:rPr>
              <a:t>دلیل حجيت قول لغوى</a:t>
            </a:r>
            <a:endParaRPr lang="fa-IR" sz="3200" b="1" dirty="0" smtClean="0">
              <a:cs typeface="B Compset" pitchFamily="2" charset="-78"/>
            </a:endParaRPr>
          </a:p>
          <a:p>
            <a:pPr algn="just"/>
            <a:r>
              <a:rPr lang="fa-IR" sz="3200" b="1" dirty="0" smtClean="0">
                <a:cs typeface="B Compset" pitchFamily="2" charset="-78"/>
              </a:rPr>
              <a:t>حجيت قول لغوى به معناى صحت تمسک به قول اهل لغت در آن چه که مربوط به استنباط احکام شرعى است , مى باشد . </a:t>
            </a:r>
          </a:p>
          <a:p>
            <a:pPr algn="just"/>
            <a:r>
              <a:rPr lang="fa-IR" sz="3200" b="1" dirty="0" smtClean="0">
                <a:cs typeface="B Compset" pitchFamily="2" charset="-78"/>
              </a:rPr>
              <a:t> مشهور علماى اصول اعتقاد دارند قول لغوى از باب ظن خاص حجت است و براى اثبات آن گفته اند انّ الرجوع الي قول اللغوي من باب الرجوع الي اهل الخبرة، و لا اشکال في حجية قول اهل الخبرة فيما هم خبرة فيه. </a:t>
            </a:r>
            <a:endParaRPr lang="en-US" sz="3200" dirty="0" smtClean="0">
              <a:cs typeface="B Compset" pitchFamily="2" charset="-78"/>
            </a:endParaRPr>
          </a:p>
          <a:p>
            <a:pPr algn="just"/>
            <a:r>
              <a:rPr lang="fa-IR" sz="3200" b="1" dirty="0" smtClean="0">
                <a:solidFill>
                  <a:srgbClr val="FF0000"/>
                </a:solidFill>
                <a:cs typeface="B Compset" pitchFamily="2" charset="-78"/>
              </a:rPr>
              <a:t>اشکال :</a:t>
            </a:r>
          </a:p>
          <a:p>
            <a:pPr algn="just"/>
            <a:r>
              <a:rPr lang="fa-IR" sz="3200" b="1" dirty="0" smtClean="0">
                <a:cs typeface="B Compset" pitchFamily="2" charset="-78"/>
              </a:rPr>
              <a:t>گفته اند در کبرای این قباس که حجیت قول خبره است شکی نیست اما در صغرای ان که خبره بودن لغویین است اشکال داریم زیرا لغویین استعمالات الفاظ را بررسی کرده اند و نمی توان برای تعیین معنای حقیقی به انها رجوع کرد.</a:t>
            </a:r>
          </a:p>
        </p:txBody>
      </p:sp>
    </p:spTree>
  </p:cSld>
  <p:clrMapOvr>
    <a:masterClrMapping/>
  </p:clrMapOvr>
  <p:transition advClick="0">
    <p:dissolve/>
  </p:transition>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42976" y="1071546"/>
            <a:ext cx="7786742" cy="5262979"/>
          </a:xfrm>
          <a:prstGeom prst="rect">
            <a:avLst/>
          </a:prstGeom>
        </p:spPr>
        <p:txBody>
          <a:bodyPr wrap="square">
            <a:spAutoFit/>
          </a:bodyPr>
          <a:lstStyle/>
          <a:p>
            <a:pPr algn="just"/>
            <a:r>
              <a:rPr lang="fa-IR" sz="2800" b="1" dirty="0" smtClean="0">
                <a:cs typeface="B Compset" pitchFamily="2" charset="-78"/>
                <a:hlinkClick r:id="rId3" action="ppaction://hlinksldjump"/>
              </a:rPr>
              <a:t>قول مختار</a:t>
            </a:r>
            <a:endParaRPr lang="fa-IR" sz="2800" b="1" dirty="0" smtClean="0">
              <a:cs typeface="B Compset" pitchFamily="2" charset="-78"/>
            </a:endParaRPr>
          </a:p>
          <a:p>
            <a:pPr algn="just"/>
            <a:r>
              <a:rPr lang="fa-IR" sz="2800" b="1" dirty="0" smtClean="0">
                <a:cs typeface="B Compset" pitchFamily="2" charset="-78"/>
              </a:rPr>
              <a:t>اگر چه برخی از لغویین فقط استعمالات الفاظ را بیان کرده اند اما برخی از انها مانند المقاييس لمحمد بن فارس بن زکريا و اساس البلاغة للزمخشري از جمله کتبی است که معانی حقیقی را بیان کرده اند.</a:t>
            </a:r>
          </a:p>
          <a:p>
            <a:pPr algn="just"/>
            <a:r>
              <a:rPr lang="fa-IR" sz="2800" b="1" dirty="0" smtClean="0">
                <a:cs typeface="B Compset" pitchFamily="2" charset="-78"/>
              </a:rPr>
              <a:t>از طرفی سيره عقلا به خصوص علماى فقه و اصول , تمسک به قول لغوى است , زيرا عقلاى عالم در هر امرى به متخصص آن رجوع مى نمايند و به ظن حاصل از عقيده شخص متخصص و ماهر اعتماد مى کنند . </a:t>
            </a:r>
          </a:p>
          <a:p>
            <a:pPr algn="just"/>
            <a:r>
              <a:rPr lang="fa-IR" sz="2800" b="1" dirty="0" smtClean="0">
                <a:cs typeface="B Compset" pitchFamily="2" charset="-78"/>
              </a:rPr>
              <a:t>البته زمانی این قول لغوی حجت است که انسان به معنای حقیقی ان اطمینان پیدا کند و با این حال این قطع ماست که حجت است نه قول لغوی .</a:t>
            </a:r>
          </a:p>
          <a:p>
            <a:pPr algn="just"/>
            <a:endParaRPr lang="fa-IR" sz="2800" b="1" dirty="0" smtClean="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42" name="AutoShape 2"/>
          <p:cNvSpPr>
            <a:spLocks noChangeArrowheads="1"/>
          </p:cNvSpPr>
          <p:nvPr/>
        </p:nvSpPr>
        <p:spPr bwMode="gray">
          <a:xfrm>
            <a:off x="5072066" y="2582854"/>
            <a:ext cx="3786215"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bg2"/>
              </a:solidFill>
              <a:cs typeface="B Titr" pitchFamily="2" charset="-78"/>
            </a:endParaRPr>
          </a:p>
        </p:txBody>
      </p:sp>
      <p:sp>
        <p:nvSpPr>
          <p:cNvPr id="317443" name="Text Box 3"/>
          <p:cNvSpPr txBox="1">
            <a:spLocks noChangeArrowheads="1"/>
          </p:cNvSpPr>
          <p:nvPr/>
        </p:nvSpPr>
        <p:spPr bwMode="gray">
          <a:xfrm>
            <a:off x="5072067" y="2581590"/>
            <a:ext cx="3714775"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3" action="ppaction://hlinksldjump"/>
              </a:rPr>
              <a:t>2- تقسیم مباحث اصول</a:t>
            </a:r>
            <a:endParaRPr lang="fa-IR" sz="2400" dirty="0">
              <a:solidFill>
                <a:schemeClr val="bg2"/>
              </a:solidFill>
              <a:cs typeface="B Titr" pitchFamily="2" charset="-78"/>
            </a:endParaRPr>
          </a:p>
        </p:txBody>
      </p:sp>
      <p:sp>
        <p:nvSpPr>
          <p:cNvPr id="317444" name="AutoShape 4"/>
          <p:cNvSpPr>
            <a:spLocks noChangeArrowheads="1"/>
          </p:cNvSpPr>
          <p:nvPr/>
        </p:nvSpPr>
        <p:spPr bwMode="gray">
          <a:xfrm>
            <a:off x="5072066" y="3268654"/>
            <a:ext cx="3786215"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2"/>
              </a:solidFill>
              <a:cs typeface="B Titr" pitchFamily="2" charset="-78"/>
            </a:endParaRPr>
          </a:p>
        </p:txBody>
      </p:sp>
      <p:sp>
        <p:nvSpPr>
          <p:cNvPr id="317445" name="Text Box 5"/>
          <p:cNvSpPr txBox="1">
            <a:spLocks noChangeArrowheads="1"/>
          </p:cNvSpPr>
          <p:nvPr/>
        </p:nvSpPr>
        <p:spPr bwMode="gray">
          <a:xfrm>
            <a:off x="5072067" y="3267390"/>
            <a:ext cx="3786213"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4" action="ppaction://hlinksldjump"/>
              </a:rPr>
              <a:t>3- وضع و اقسام ان</a:t>
            </a:r>
            <a:endParaRPr lang="fa-IR" sz="2400" dirty="0">
              <a:solidFill>
                <a:schemeClr val="bg2"/>
              </a:solidFill>
              <a:cs typeface="B Titr" pitchFamily="2" charset="-78"/>
            </a:endParaRPr>
          </a:p>
        </p:txBody>
      </p:sp>
      <p:sp>
        <p:nvSpPr>
          <p:cNvPr id="317446" name="AutoShape 6"/>
          <p:cNvSpPr>
            <a:spLocks noChangeArrowheads="1"/>
          </p:cNvSpPr>
          <p:nvPr/>
        </p:nvSpPr>
        <p:spPr bwMode="gray">
          <a:xfrm>
            <a:off x="5072066" y="3897627"/>
            <a:ext cx="3786215"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bg2"/>
              </a:solidFill>
              <a:cs typeface="B Titr" pitchFamily="2" charset="-78"/>
            </a:endParaRPr>
          </a:p>
        </p:txBody>
      </p:sp>
      <p:sp>
        <p:nvSpPr>
          <p:cNvPr id="317447" name="Text Box 7"/>
          <p:cNvSpPr txBox="1">
            <a:spLocks noChangeArrowheads="1"/>
          </p:cNvSpPr>
          <p:nvPr/>
        </p:nvSpPr>
        <p:spPr bwMode="gray">
          <a:xfrm>
            <a:off x="5143506" y="3929067"/>
            <a:ext cx="3714775"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5" action="ppaction://hlinksldjump"/>
              </a:rPr>
              <a:t>4- اقسام دلالت</a:t>
            </a:r>
            <a:endParaRPr lang="fa-IR" sz="2400" dirty="0">
              <a:solidFill>
                <a:schemeClr val="bg2"/>
              </a:solidFill>
              <a:cs typeface="B Titr" pitchFamily="2" charset="-78"/>
            </a:endParaRPr>
          </a:p>
        </p:txBody>
      </p:sp>
      <p:sp>
        <p:nvSpPr>
          <p:cNvPr id="317448" name="AutoShape 8"/>
          <p:cNvSpPr>
            <a:spLocks noChangeArrowheads="1"/>
          </p:cNvSpPr>
          <p:nvPr/>
        </p:nvSpPr>
        <p:spPr bwMode="gray">
          <a:xfrm>
            <a:off x="5072066" y="4640254"/>
            <a:ext cx="3786215"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2"/>
              </a:solidFill>
              <a:cs typeface="B Titr" pitchFamily="2" charset="-78"/>
            </a:endParaRPr>
          </a:p>
        </p:txBody>
      </p:sp>
      <p:sp>
        <p:nvSpPr>
          <p:cNvPr id="317449" name="Text Box 9"/>
          <p:cNvSpPr txBox="1">
            <a:spLocks noChangeArrowheads="1"/>
          </p:cNvSpPr>
          <p:nvPr/>
        </p:nvSpPr>
        <p:spPr bwMode="gray">
          <a:xfrm>
            <a:off x="5214943" y="4638990"/>
            <a:ext cx="3500461"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6" action="ppaction://hlinksldjump"/>
              </a:rPr>
              <a:t>5- حقیقت و مجاز</a:t>
            </a:r>
            <a:endParaRPr lang="fa-IR" sz="2400" dirty="0">
              <a:solidFill>
                <a:schemeClr val="bg2"/>
              </a:solidFill>
              <a:cs typeface="B Titr" pitchFamily="2" charset="-78"/>
            </a:endParaRPr>
          </a:p>
        </p:txBody>
      </p:sp>
      <p:sp>
        <p:nvSpPr>
          <p:cNvPr id="317450" name="AutoShape 10"/>
          <p:cNvSpPr>
            <a:spLocks noChangeArrowheads="1"/>
          </p:cNvSpPr>
          <p:nvPr/>
        </p:nvSpPr>
        <p:spPr bwMode="gray">
          <a:xfrm>
            <a:off x="5072066" y="5343516"/>
            <a:ext cx="3786215"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bg2"/>
              </a:solidFill>
              <a:cs typeface="B Titr" pitchFamily="2" charset="-78"/>
            </a:endParaRPr>
          </a:p>
        </p:txBody>
      </p:sp>
      <p:sp>
        <p:nvSpPr>
          <p:cNvPr id="317451" name="Text Box 11"/>
          <p:cNvSpPr txBox="1">
            <a:spLocks noChangeArrowheads="1"/>
          </p:cNvSpPr>
          <p:nvPr/>
        </p:nvSpPr>
        <p:spPr bwMode="gray">
          <a:xfrm>
            <a:off x="5072067" y="5324790"/>
            <a:ext cx="3786213"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7" action="ppaction://hlinksldjump"/>
              </a:rPr>
              <a:t>6-علامات حقیقت و مجاز</a:t>
            </a:r>
            <a:endParaRPr lang="fa-IR" sz="2400" dirty="0">
              <a:solidFill>
                <a:schemeClr val="bg2"/>
              </a:solidFill>
              <a:cs typeface="B Titr" pitchFamily="2" charset="-78"/>
            </a:endParaRPr>
          </a:p>
        </p:txBody>
      </p:sp>
      <p:grpSp>
        <p:nvGrpSpPr>
          <p:cNvPr id="2" name="Group 12"/>
          <p:cNvGrpSpPr>
            <a:grpSpLocks/>
          </p:cNvGrpSpPr>
          <p:nvPr/>
        </p:nvGrpSpPr>
        <p:grpSpPr bwMode="auto">
          <a:xfrm>
            <a:off x="5639999" y="2144704"/>
            <a:ext cx="101229" cy="4030662"/>
            <a:chOff x="1824" y="1212"/>
            <a:chExt cx="77" cy="2539"/>
          </a:xfrm>
        </p:grpSpPr>
        <p:sp>
          <p:nvSpPr>
            <p:cNvPr id="317453" name="Rectangle 13"/>
            <p:cNvSpPr>
              <a:spLocks noChangeArrowheads="1"/>
            </p:cNvSpPr>
            <p:nvPr/>
          </p:nvSpPr>
          <p:spPr bwMode="gray">
            <a:xfrm>
              <a:off x="1825" y="1212"/>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54" name="Rectangle 14"/>
            <p:cNvSpPr>
              <a:spLocks noChangeArrowheads="1"/>
            </p:cNvSpPr>
            <p:nvPr/>
          </p:nvSpPr>
          <p:spPr bwMode="gray">
            <a:xfrm>
              <a:off x="1824" y="1780"/>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55" name="Rectangle 15"/>
            <p:cNvSpPr>
              <a:spLocks noChangeArrowheads="1"/>
            </p:cNvSpPr>
            <p:nvPr/>
          </p:nvSpPr>
          <p:spPr bwMode="gray">
            <a:xfrm>
              <a:off x="1827" y="2209"/>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56" name="Rectangle 16"/>
            <p:cNvSpPr>
              <a:spLocks noChangeArrowheads="1"/>
            </p:cNvSpPr>
            <p:nvPr/>
          </p:nvSpPr>
          <p:spPr bwMode="gray">
            <a:xfrm>
              <a:off x="1825" y="2641"/>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57" name="Rectangle 17"/>
            <p:cNvSpPr>
              <a:spLocks noChangeArrowheads="1"/>
            </p:cNvSpPr>
            <p:nvPr/>
          </p:nvSpPr>
          <p:spPr bwMode="gray">
            <a:xfrm>
              <a:off x="1825" y="3072"/>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58" name="Rectangle 18"/>
            <p:cNvSpPr>
              <a:spLocks noChangeArrowheads="1"/>
            </p:cNvSpPr>
            <p:nvPr/>
          </p:nvSpPr>
          <p:spPr bwMode="gray">
            <a:xfrm>
              <a:off x="1827" y="3511"/>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grpSp>
      <p:grpSp>
        <p:nvGrpSpPr>
          <p:cNvPr id="3" name="Group 19"/>
          <p:cNvGrpSpPr>
            <a:grpSpLocks/>
          </p:cNvGrpSpPr>
          <p:nvPr/>
        </p:nvGrpSpPr>
        <p:grpSpPr bwMode="auto">
          <a:xfrm>
            <a:off x="8123387" y="2143117"/>
            <a:ext cx="103859" cy="4030663"/>
            <a:chOff x="3597" y="1211"/>
            <a:chExt cx="79" cy="2539"/>
          </a:xfrm>
        </p:grpSpPr>
        <p:sp>
          <p:nvSpPr>
            <p:cNvPr id="317460" name="Rectangle 20"/>
            <p:cNvSpPr>
              <a:spLocks noChangeArrowheads="1"/>
            </p:cNvSpPr>
            <p:nvPr/>
          </p:nvSpPr>
          <p:spPr bwMode="gray">
            <a:xfrm>
              <a:off x="3598" y="1211"/>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61" name="Rectangle 21"/>
            <p:cNvSpPr>
              <a:spLocks noChangeArrowheads="1"/>
            </p:cNvSpPr>
            <p:nvPr/>
          </p:nvSpPr>
          <p:spPr bwMode="gray">
            <a:xfrm>
              <a:off x="3597" y="1779"/>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62" name="Rectangle 22"/>
            <p:cNvSpPr>
              <a:spLocks noChangeArrowheads="1"/>
            </p:cNvSpPr>
            <p:nvPr/>
          </p:nvSpPr>
          <p:spPr bwMode="gray">
            <a:xfrm>
              <a:off x="3600" y="2208"/>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63" name="Rectangle 23"/>
            <p:cNvSpPr>
              <a:spLocks noChangeArrowheads="1"/>
            </p:cNvSpPr>
            <p:nvPr/>
          </p:nvSpPr>
          <p:spPr bwMode="gray">
            <a:xfrm>
              <a:off x="3598" y="2640"/>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64" name="Rectangle 24"/>
            <p:cNvSpPr>
              <a:spLocks noChangeArrowheads="1"/>
            </p:cNvSpPr>
            <p:nvPr/>
          </p:nvSpPr>
          <p:spPr bwMode="gray">
            <a:xfrm>
              <a:off x="3598" y="3071"/>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17465" name="Rectangle 25"/>
            <p:cNvSpPr>
              <a:spLocks noChangeArrowheads="1"/>
            </p:cNvSpPr>
            <p:nvPr/>
          </p:nvSpPr>
          <p:spPr bwMode="gray">
            <a:xfrm>
              <a:off x="3600" y="3510"/>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grpSp>
      <p:sp>
        <p:nvSpPr>
          <p:cNvPr id="317466" name="Rectangle 26"/>
          <p:cNvSpPr>
            <a:spLocks noChangeArrowheads="1"/>
          </p:cNvSpPr>
          <p:nvPr/>
        </p:nvSpPr>
        <p:spPr bwMode="gray">
          <a:xfrm>
            <a:off x="5135170" y="6164254"/>
            <a:ext cx="3723111" cy="152400"/>
          </a:xfrm>
          <a:prstGeom prst="rect">
            <a:avLst/>
          </a:prstGeom>
          <a:gradFill rotWithShape="1">
            <a:gsLst>
              <a:gs pos="0">
                <a:srgbClr val="B2B2B2">
                  <a:alpha val="0"/>
                </a:srgbClr>
              </a:gs>
              <a:gs pos="50000">
                <a:srgbClr val="B2B2B2">
                  <a:gamma/>
                  <a:tint val="63529"/>
                  <a:invGamma/>
                  <a:alpha val="58000"/>
                </a:srgbClr>
              </a:gs>
              <a:gs pos="100000">
                <a:srgbClr val="B2B2B2">
                  <a:alpha val="0"/>
                </a:srgbClr>
              </a:gs>
            </a:gsLst>
            <a:lin ang="540000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30" name="AutoShape 2"/>
          <p:cNvSpPr>
            <a:spLocks noChangeArrowheads="1"/>
          </p:cNvSpPr>
          <p:nvPr/>
        </p:nvSpPr>
        <p:spPr bwMode="gray">
          <a:xfrm>
            <a:off x="714349" y="2511416"/>
            <a:ext cx="3786215"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bg2"/>
              </a:solidFill>
              <a:cs typeface="B Titr" pitchFamily="2" charset="-78"/>
            </a:endParaRPr>
          </a:p>
        </p:txBody>
      </p:sp>
      <p:sp>
        <p:nvSpPr>
          <p:cNvPr id="31" name="Text Box 3"/>
          <p:cNvSpPr txBox="1">
            <a:spLocks noChangeArrowheads="1"/>
          </p:cNvSpPr>
          <p:nvPr/>
        </p:nvSpPr>
        <p:spPr bwMode="gray">
          <a:xfrm>
            <a:off x="785787" y="2510152"/>
            <a:ext cx="3714775"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8" action="ppaction://hlinksldjump"/>
              </a:rPr>
              <a:t>8- اشتراک و ترادف</a:t>
            </a:r>
            <a:endParaRPr lang="fa-IR" sz="2400" dirty="0">
              <a:solidFill>
                <a:schemeClr val="bg2"/>
              </a:solidFill>
              <a:cs typeface="B Titr" pitchFamily="2" charset="-78"/>
            </a:endParaRPr>
          </a:p>
        </p:txBody>
      </p:sp>
      <p:sp>
        <p:nvSpPr>
          <p:cNvPr id="32" name="AutoShape 4"/>
          <p:cNvSpPr>
            <a:spLocks noChangeArrowheads="1"/>
          </p:cNvSpPr>
          <p:nvPr/>
        </p:nvSpPr>
        <p:spPr bwMode="gray">
          <a:xfrm>
            <a:off x="714349" y="3197216"/>
            <a:ext cx="3786215"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2"/>
              </a:solidFill>
              <a:cs typeface="B Titr" pitchFamily="2" charset="-78"/>
            </a:endParaRPr>
          </a:p>
        </p:txBody>
      </p:sp>
      <p:sp>
        <p:nvSpPr>
          <p:cNvPr id="33" name="Text Box 5"/>
          <p:cNvSpPr txBox="1">
            <a:spLocks noChangeArrowheads="1"/>
          </p:cNvSpPr>
          <p:nvPr/>
        </p:nvSpPr>
        <p:spPr bwMode="gray">
          <a:xfrm>
            <a:off x="714348" y="3195952"/>
            <a:ext cx="3786213"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9" action="ppaction://hlinksldjump"/>
              </a:rPr>
              <a:t>9- استعمال در اکثر از یک معنا</a:t>
            </a:r>
            <a:endParaRPr lang="fa-IR" sz="2400" dirty="0">
              <a:solidFill>
                <a:schemeClr val="bg2"/>
              </a:solidFill>
              <a:cs typeface="B Titr" pitchFamily="2" charset="-78"/>
            </a:endParaRPr>
          </a:p>
        </p:txBody>
      </p:sp>
      <p:sp>
        <p:nvSpPr>
          <p:cNvPr id="34" name="AutoShape 6"/>
          <p:cNvSpPr>
            <a:spLocks noChangeArrowheads="1"/>
          </p:cNvSpPr>
          <p:nvPr/>
        </p:nvSpPr>
        <p:spPr bwMode="gray">
          <a:xfrm>
            <a:off x="714349" y="3883016"/>
            <a:ext cx="3786215"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bg2"/>
              </a:solidFill>
              <a:cs typeface="B Titr" pitchFamily="2" charset="-78"/>
            </a:endParaRPr>
          </a:p>
        </p:txBody>
      </p:sp>
      <p:sp>
        <p:nvSpPr>
          <p:cNvPr id="35" name="Text Box 7"/>
          <p:cNvSpPr txBox="1">
            <a:spLocks noChangeArrowheads="1"/>
          </p:cNvSpPr>
          <p:nvPr/>
        </p:nvSpPr>
        <p:spPr bwMode="gray">
          <a:xfrm>
            <a:off x="642910" y="3881752"/>
            <a:ext cx="3786215"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10" action="ppaction://hlinksldjump"/>
              </a:rPr>
              <a:t>10- حقیقت شرعیه</a:t>
            </a:r>
            <a:endParaRPr lang="fa-IR" sz="2400" dirty="0">
              <a:solidFill>
                <a:schemeClr val="bg2"/>
              </a:solidFill>
              <a:cs typeface="B Titr" pitchFamily="2" charset="-78"/>
            </a:endParaRPr>
          </a:p>
        </p:txBody>
      </p:sp>
      <p:sp>
        <p:nvSpPr>
          <p:cNvPr id="36" name="AutoShape 8"/>
          <p:cNvSpPr>
            <a:spLocks noChangeArrowheads="1"/>
          </p:cNvSpPr>
          <p:nvPr/>
        </p:nvSpPr>
        <p:spPr bwMode="gray">
          <a:xfrm>
            <a:off x="714349" y="4568816"/>
            <a:ext cx="3786215"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2"/>
              </a:solidFill>
              <a:cs typeface="B Titr" pitchFamily="2" charset="-78"/>
            </a:endParaRPr>
          </a:p>
        </p:txBody>
      </p:sp>
      <p:sp>
        <p:nvSpPr>
          <p:cNvPr id="37" name="Text Box 9"/>
          <p:cNvSpPr txBox="1">
            <a:spLocks noChangeArrowheads="1"/>
          </p:cNvSpPr>
          <p:nvPr/>
        </p:nvSpPr>
        <p:spPr bwMode="gray">
          <a:xfrm>
            <a:off x="642911" y="4567552"/>
            <a:ext cx="3786213"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11" action="ppaction://hlinksldjump"/>
              </a:rPr>
              <a:t>11- صحیح و اعم</a:t>
            </a:r>
            <a:endParaRPr lang="fa-IR" sz="2400" dirty="0">
              <a:solidFill>
                <a:schemeClr val="bg2"/>
              </a:solidFill>
              <a:cs typeface="B Titr" pitchFamily="2" charset="-78"/>
            </a:endParaRPr>
          </a:p>
        </p:txBody>
      </p:sp>
      <p:sp>
        <p:nvSpPr>
          <p:cNvPr id="38" name="AutoShape 10"/>
          <p:cNvSpPr>
            <a:spLocks noChangeArrowheads="1"/>
          </p:cNvSpPr>
          <p:nvPr/>
        </p:nvSpPr>
        <p:spPr bwMode="gray">
          <a:xfrm>
            <a:off x="714349" y="5215251"/>
            <a:ext cx="3786215"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bg2"/>
              </a:solidFill>
              <a:cs typeface="B Titr" pitchFamily="2" charset="-78"/>
            </a:endParaRPr>
          </a:p>
        </p:txBody>
      </p:sp>
      <p:sp>
        <p:nvSpPr>
          <p:cNvPr id="39" name="Text Box 11"/>
          <p:cNvSpPr txBox="1">
            <a:spLocks noChangeArrowheads="1"/>
          </p:cNvSpPr>
          <p:nvPr/>
        </p:nvSpPr>
        <p:spPr bwMode="gray">
          <a:xfrm>
            <a:off x="785785" y="5214951"/>
            <a:ext cx="3714776" cy="461665"/>
          </a:xfrm>
          <a:prstGeom prst="rect">
            <a:avLst/>
          </a:prstGeom>
          <a:noFill/>
          <a:ln w="9525" algn="ctr">
            <a:noFill/>
            <a:miter lim="800000"/>
            <a:headEnd/>
            <a:tailEnd/>
          </a:ln>
          <a:effectLst/>
        </p:spPr>
        <p:txBody>
          <a:bodyPr wrap="square">
            <a:spAutoFit/>
          </a:bodyPr>
          <a:lstStyle/>
          <a:p>
            <a:pPr lvl="0"/>
            <a:r>
              <a:rPr lang="fa-IR" sz="2400" b="1" dirty="0" smtClean="0">
                <a:solidFill>
                  <a:schemeClr val="bg2"/>
                </a:solidFill>
                <a:cs typeface="B Titr" pitchFamily="2" charset="-78"/>
                <a:hlinkClick r:id="rId12" action="ppaction://hlinksldjump"/>
              </a:rPr>
              <a:t>12- </a:t>
            </a:r>
            <a:r>
              <a:rPr lang="fa-IR" sz="2400" dirty="0" smtClean="0">
                <a:solidFill>
                  <a:schemeClr val="bg2"/>
                </a:solidFill>
                <a:cs typeface="B Titr" pitchFamily="2" charset="-78"/>
                <a:hlinkClick r:id="rId12" action="ppaction://hlinksldjump"/>
              </a:rPr>
              <a:t>مشتق</a:t>
            </a:r>
            <a:endParaRPr lang="fa-IR" sz="2400" dirty="0" smtClean="0">
              <a:solidFill>
                <a:schemeClr val="bg2"/>
              </a:solidFill>
              <a:cs typeface="B Titr" pitchFamily="2" charset="-78"/>
            </a:endParaRPr>
          </a:p>
        </p:txBody>
      </p:sp>
      <p:grpSp>
        <p:nvGrpSpPr>
          <p:cNvPr id="40" name="Group 39"/>
          <p:cNvGrpSpPr>
            <a:grpSpLocks/>
          </p:cNvGrpSpPr>
          <p:nvPr/>
        </p:nvGrpSpPr>
        <p:grpSpPr bwMode="auto">
          <a:xfrm>
            <a:off x="1282283" y="2073267"/>
            <a:ext cx="101229" cy="4030664"/>
            <a:chOff x="1824" y="1212"/>
            <a:chExt cx="77" cy="2539"/>
          </a:xfrm>
        </p:grpSpPr>
        <p:sp>
          <p:nvSpPr>
            <p:cNvPr id="49" name="Rectangle 13"/>
            <p:cNvSpPr>
              <a:spLocks noChangeArrowheads="1"/>
            </p:cNvSpPr>
            <p:nvPr/>
          </p:nvSpPr>
          <p:spPr bwMode="gray">
            <a:xfrm>
              <a:off x="1825" y="1212"/>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50" name="Rectangle 14"/>
            <p:cNvSpPr>
              <a:spLocks noChangeArrowheads="1"/>
            </p:cNvSpPr>
            <p:nvPr/>
          </p:nvSpPr>
          <p:spPr bwMode="gray">
            <a:xfrm>
              <a:off x="1824" y="1780"/>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51" name="Rectangle 15"/>
            <p:cNvSpPr>
              <a:spLocks noChangeArrowheads="1"/>
            </p:cNvSpPr>
            <p:nvPr/>
          </p:nvSpPr>
          <p:spPr bwMode="gray">
            <a:xfrm>
              <a:off x="1827" y="2209"/>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52" name="Rectangle 16"/>
            <p:cNvSpPr>
              <a:spLocks noChangeArrowheads="1"/>
            </p:cNvSpPr>
            <p:nvPr/>
          </p:nvSpPr>
          <p:spPr bwMode="gray">
            <a:xfrm>
              <a:off x="1825" y="2641"/>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53" name="Rectangle 17"/>
            <p:cNvSpPr>
              <a:spLocks noChangeArrowheads="1"/>
            </p:cNvSpPr>
            <p:nvPr/>
          </p:nvSpPr>
          <p:spPr bwMode="gray">
            <a:xfrm>
              <a:off x="1825" y="3072"/>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54" name="Rectangle 18"/>
            <p:cNvSpPr>
              <a:spLocks noChangeArrowheads="1"/>
            </p:cNvSpPr>
            <p:nvPr/>
          </p:nvSpPr>
          <p:spPr bwMode="gray">
            <a:xfrm>
              <a:off x="1827" y="3511"/>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grpSp>
      <p:grpSp>
        <p:nvGrpSpPr>
          <p:cNvPr id="41" name="Group 19"/>
          <p:cNvGrpSpPr>
            <a:grpSpLocks/>
          </p:cNvGrpSpPr>
          <p:nvPr/>
        </p:nvGrpSpPr>
        <p:grpSpPr bwMode="auto">
          <a:xfrm>
            <a:off x="3765708" y="2071680"/>
            <a:ext cx="103859" cy="4030664"/>
            <a:chOff x="3597" y="1211"/>
            <a:chExt cx="79" cy="2539"/>
          </a:xfrm>
        </p:grpSpPr>
        <p:sp>
          <p:nvSpPr>
            <p:cNvPr id="43" name="Rectangle 20"/>
            <p:cNvSpPr>
              <a:spLocks noChangeArrowheads="1"/>
            </p:cNvSpPr>
            <p:nvPr/>
          </p:nvSpPr>
          <p:spPr bwMode="gray">
            <a:xfrm>
              <a:off x="3598" y="1211"/>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44" name="Rectangle 21"/>
            <p:cNvSpPr>
              <a:spLocks noChangeArrowheads="1"/>
            </p:cNvSpPr>
            <p:nvPr/>
          </p:nvSpPr>
          <p:spPr bwMode="gray">
            <a:xfrm>
              <a:off x="3597" y="1779"/>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45" name="Rectangle 22"/>
            <p:cNvSpPr>
              <a:spLocks noChangeArrowheads="1"/>
            </p:cNvSpPr>
            <p:nvPr/>
          </p:nvSpPr>
          <p:spPr bwMode="gray">
            <a:xfrm>
              <a:off x="3600" y="2208"/>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46" name="Rectangle 23"/>
            <p:cNvSpPr>
              <a:spLocks noChangeArrowheads="1"/>
            </p:cNvSpPr>
            <p:nvPr/>
          </p:nvSpPr>
          <p:spPr bwMode="gray">
            <a:xfrm>
              <a:off x="3598" y="2640"/>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47" name="Rectangle 24"/>
            <p:cNvSpPr>
              <a:spLocks noChangeArrowheads="1"/>
            </p:cNvSpPr>
            <p:nvPr/>
          </p:nvSpPr>
          <p:spPr bwMode="gray">
            <a:xfrm>
              <a:off x="3598" y="3071"/>
              <a:ext cx="76" cy="111"/>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48" name="Rectangle 25"/>
            <p:cNvSpPr>
              <a:spLocks noChangeArrowheads="1"/>
            </p:cNvSpPr>
            <p:nvPr/>
          </p:nvSpPr>
          <p:spPr bwMode="gray">
            <a:xfrm>
              <a:off x="3600" y="3510"/>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grpSp>
      <p:sp>
        <p:nvSpPr>
          <p:cNvPr id="42" name="Rectangle 26"/>
          <p:cNvSpPr>
            <a:spLocks noChangeArrowheads="1"/>
          </p:cNvSpPr>
          <p:nvPr/>
        </p:nvSpPr>
        <p:spPr bwMode="gray">
          <a:xfrm>
            <a:off x="777453" y="6092816"/>
            <a:ext cx="3723111" cy="152400"/>
          </a:xfrm>
          <a:prstGeom prst="rect">
            <a:avLst/>
          </a:prstGeom>
          <a:gradFill rotWithShape="1">
            <a:gsLst>
              <a:gs pos="0">
                <a:srgbClr val="B2B2B2">
                  <a:alpha val="0"/>
                </a:srgbClr>
              </a:gs>
              <a:gs pos="50000">
                <a:srgbClr val="B2B2B2">
                  <a:gamma/>
                  <a:tint val="63529"/>
                  <a:invGamma/>
                  <a:alpha val="58000"/>
                </a:srgbClr>
              </a:gs>
              <a:gs pos="100000">
                <a:srgbClr val="B2B2B2">
                  <a:alpha val="0"/>
                </a:srgbClr>
              </a:gs>
            </a:gsLst>
            <a:lin ang="5400000" scaled="1"/>
          </a:gradFill>
          <a:ln w="9525" algn="ctr">
            <a:noFill/>
            <a:miter lim="800000"/>
            <a:headEnd/>
            <a:tailEnd/>
          </a:ln>
          <a:effectLst/>
        </p:spPr>
        <p:txBody>
          <a:bodyPr wrap="none" anchor="ctr"/>
          <a:lstStyle/>
          <a:p>
            <a:endParaRPr lang="fa-IR" sz="2400">
              <a:solidFill>
                <a:schemeClr val="bg2"/>
              </a:solidFill>
              <a:cs typeface="B Titr" pitchFamily="2" charset="-78"/>
            </a:endParaRPr>
          </a:p>
        </p:txBody>
      </p:sp>
      <p:sp>
        <p:nvSpPr>
          <p:cNvPr id="55" name="AutoShape 4"/>
          <p:cNvSpPr>
            <a:spLocks noChangeArrowheads="1"/>
          </p:cNvSpPr>
          <p:nvPr/>
        </p:nvSpPr>
        <p:spPr bwMode="gray">
          <a:xfrm>
            <a:off x="714349" y="1785926"/>
            <a:ext cx="3786215"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2"/>
              </a:solidFill>
              <a:cs typeface="B Titr" pitchFamily="2" charset="-78"/>
            </a:endParaRPr>
          </a:p>
        </p:txBody>
      </p:sp>
      <p:sp>
        <p:nvSpPr>
          <p:cNvPr id="56" name="Text Box 5"/>
          <p:cNvSpPr txBox="1">
            <a:spLocks noChangeArrowheads="1"/>
          </p:cNvSpPr>
          <p:nvPr/>
        </p:nvSpPr>
        <p:spPr bwMode="gray">
          <a:xfrm>
            <a:off x="928663" y="1784662"/>
            <a:ext cx="3500461"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13" action="ppaction://hlinksldjump"/>
              </a:rPr>
              <a:t>7- اصول لفظیه</a:t>
            </a:r>
            <a:endParaRPr lang="fa-IR" sz="2400" dirty="0">
              <a:solidFill>
                <a:schemeClr val="bg2"/>
              </a:solidFill>
              <a:cs typeface="B Titr" pitchFamily="2" charset="-78"/>
            </a:endParaRPr>
          </a:p>
        </p:txBody>
      </p:sp>
      <p:sp>
        <p:nvSpPr>
          <p:cNvPr id="57" name="AutoShape 4"/>
          <p:cNvSpPr>
            <a:spLocks noChangeArrowheads="1"/>
          </p:cNvSpPr>
          <p:nvPr/>
        </p:nvSpPr>
        <p:spPr bwMode="gray">
          <a:xfrm>
            <a:off x="5072066" y="1785926"/>
            <a:ext cx="3786215"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sz="2400">
              <a:solidFill>
                <a:schemeClr val="bg2"/>
              </a:solidFill>
              <a:cs typeface="B Titr" pitchFamily="2" charset="-78"/>
            </a:endParaRPr>
          </a:p>
        </p:txBody>
      </p:sp>
      <p:sp>
        <p:nvSpPr>
          <p:cNvPr id="58" name="Text Box 5"/>
          <p:cNvSpPr txBox="1">
            <a:spLocks noChangeArrowheads="1"/>
          </p:cNvSpPr>
          <p:nvPr/>
        </p:nvSpPr>
        <p:spPr bwMode="gray">
          <a:xfrm>
            <a:off x="5000629" y="1784662"/>
            <a:ext cx="3857651" cy="461665"/>
          </a:xfrm>
          <a:prstGeom prst="rect">
            <a:avLst/>
          </a:prstGeom>
          <a:noFill/>
          <a:ln w="9525" algn="ctr">
            <a:noFill/>
            <a:miter lim="800000"/>
            <a:headEnd/>
            <a:tailEnd/>
          </a:ln>
          <a:effectLst/>
        </p:spPr>
        <p:txBody>
          <a:bodyPr wrap="square">
            <a:spAutoFit/>
          </a:bodyPr>
          <a:lstStyle/>
          <a:p>
            <a:pPr lvl="0"/>
            <a:r>
              <a:rPr lang="fa-IR" sz="2400" dirty="0" smtClean="0">
                <a:solidFill>
                  <a:schemeClr val="bg2"/>
                </a:solidFill>
                <a:cs typeface="B Titr" pitchFamily="2" charset="-78"/>
                <a:hlinkClick r:id="rId14" action="ppaction://hlinksldjump"/>
              </a:rPr>
              <a:t>1- امور عامه</a:t>
            </a:r>
            <a:endParaRPr lang="fa-IR" sz="2400" dirty="0">
              <a:solidFill>
                <a:schemeClr val="bg2"/>
              </a:solidFill>
              <a:cs typeface="B Titr" pitchFamily="2" charset="-78"/>
            </a:endParaRPr>
          </a:p>
        </p:txBody>
      </p:sp>
      <p:sp>
        <p:nvSpPr>
          <p:cNvPr id="60" name="AutoShape 66"/>
          <p:cNvSpPr>
            <a:spLocks noChangeArrowheads="1"/>
          </p:cNvSpPr>
          <p:nvPr/>
        </p:nvSpPr>
        <p:spPr bwMode="auto">
          <a:xfrm>
            <a:off x="2665430" y="500043"/>
            <a:ext cx="4335463" cy="928694"/>
          </a:xfrm>
          <a:prstGeom prst="roundRect">
            <a:avLst>
              <a:gd name="adj" fmla="val 50000"/>
            </a:avLst>
          </a:prstGeom>
          <a:gradFill rotWithShape="1">
            <a:gsLst>
              <a:gs pos="0">
                <a:schemeClr val="tx1">
                  <a:gamma/>
                  <a:shade val="75686"/>
                  <a:invGamma/>
                </a:schemeClr>
              </a:gs>
              <a:gs pos="50000">
                <a:schemeClr val="tx1"/>
              </a:gs>
              <a:gs pos="100000">
                <a:schemeClr val="tx1">
                  <a:gamma/>
                  <a:shade val="75686"/>
                  <a:invGamma/>
                </a:schemeClr>
              </a:gs>
            </a:gsLst>
            <a:lin ang="5400000" scaled="1"/>
          </a:gradFill>
          <a:ln w="28575" algn="ctr">
            <a:solidFill>
              <a:schemeClr val="tx1"/>
            </a:solidFill>
            <a:round/>
            <a:headEnd/>
            <a:tailEnd/>
          </a:ln>
          <a:effectLst/>
        </p:spPr>
        <p:txBody>
          <a:bodyPr wrap="none" anchor="ctr"/>
          <a:lstStyle/>
          <a:p>
            <a:r>
              <a:rPr lang="fa-IR" sz="6000" dirty="0" smtClean="0">
                <a:solidFill>
                  <a:srgbClr val="000000"/>
                </a:solidFill>
                <a:cs typeface="B Titr" pitchFamily="2" charset="-78"/>
              </a:rPr>
              <a:t>        مقدمه</a:t>
            </a:r>
            <a:endParaRPr lang="en-US" sz="6000" dirty="0">
              <a:cs typeface="B Titr" pitchFamily="2" charset="-78"/>
            </a:endParaRPr>
          </a:p>
        </p:txBody>
      </p:sp>
      <p:sp>
        <p:nvSpPr>
          <p:cNvPr id="61" name="Action Button: Return 60">
            <a:hlinkClick r:id="rId15" action="ppaction://hlinksldjump" highlightClick="1"/>
          </p:cNvPr>
          <p:cNvSpPr/>
          <p:nvPr/>
        </p:nvSpPr>
        <p:spPr bwMode="auto">
          <a:xfrm>
            <a:off x="5857884" y="928671"/>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17442"/>
                                        </p:tgtEl>
                                        <p:attrNameLst>
                                          <p:attrName>style.visibility</p:attrName>
                                        </p:attrNameLst>
                                      </p:cBhvr>
                                      <p:to>
                                        <p:strVal val="visible"/>
                                      </p:to>
                                    </p:set>
                                    <p:animEffect transition="in" filter="slide(fromBottom)">
                                      <p:cBhvr>
                                        <p:cTn id="7" dur="500"/>
                                        <p:tgtEl>
                                          <p:spTgt spid="31744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317443"/>
                                        </p:tgtEl>
                                        <p:attrNameLst>
                                          <p:attrName>style.visibility</p:attrName>
                                        </p:attrNameLst>
                                      </p:cBhvr>
                                      <p:to>
                                        <p:strVal val="visible"/>
                                      </p:to>
                                    </p:set>
                                    <p:animEffect transition="in" filter="slide(fromBottom)">
                                      <p:cBhvr>
                                        <p:cTn id="10" dur="500"/>
                                        <p:tgtEl>
                                          <p:spTgt spid="317443"/>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317444"/>
                                        </p:tgtEl>
                                        <p:attrNameLst>
                                          <p:attrName>style.visibility</p:attrName>
                                        </p:attrNameLst>
                                      </p:cBhvr>
                                      <p:to>
                                        <p:strVal val="visible"/>
                                      </p:to>
                                    </p:set>
                                    <p:animEffect transition="in" filter="slide(fromBottom)">
                                      <p:cBhvr>
                                        <p:cTn id="13" dur="500"/>
                                        <p:tgtEl>
                                          <p:spTgt spid="317444"/>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317445"/>
                                        </p:tgtEl>
                                        <p:attrNameLst>
                                          <p:attrName>style.visibility</p:attrName>
                                        </p:attrNameLst>
                                      </p:cBhvr>
                                      <p:to>
                                        <p:strVal val="visible"/>
                                      </p:to>
                                    </p:set>
                                    <p:animEffect transition="in" filter="slide(fromBottom)">
                                      <p:cBhvr>
                                        <p:cTn id="16" dur="500"/>
                                        <p:tgtEl>
                                          <p:spTgt spid="317445"/>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317446"/>
                                        </p:tgtEl>
                                        <p:attrNameLst>
                                          <p:attrName>style.visibility</p:attrName>
                                        </p:attrNameLst>
                                      </p:cBhvr>
                                      <p:to>
                                        <p:strVal val="visible"/>
                                      </p:to>
                                    </p:set>
                                    <p:animEffect transition="in" filter="slide(fromBottom)">
                                      <p:cBhvr>
                                        <p:cTn id="19" dur="500"/>
                                        <p:tgtEl>
                                          <p:spTgt spid="317446"/>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317447"/>
                                        </p:tgtEl>
                                        <p:attrNameLst>
                                          <p:attrName>style.visibility</p:attrName>
                                        </p:attrNameLst>
                                      </p:cBhvr>
                                      <p:to>
                                        <p:strVal val="visible"/>
                                      </p:to>
                                    </p:set>
                                    <p:animEffect transition="in" filter="slide(fromBottom)">
                                      <p:cBhvr>
                                        <p:cTn id="22" dur="500"/>
                                        <p:tgtEl>
                                          <p:spTgt spid="317447"/>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317448"/>
                                        </p:tgtEl>
                                        <p:attrNameLst>
                                          <p:attrName>style.visibility</p:attrName>
                                        </p:attrNameLst>
                                      </p:cBhvr>
                                      <p:to>
                                        <p:strVal val="visible"/>
                                      </p:to>
                                    </p:set>
                                    <p:animEffect transition="in" filter="slide(fromBottom)">
                                      <p:cBhvr>
                                        <p:cTn id="25" dur="500"/>
                                        <p:tgtEl>
                                          <p:spTgt spid="317448"/>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317449"/>
                                        </p:tgtEl>
                                        <p:attrNameLst>
                                          <p:attrName>style.visibility</p:attrName>
                                        </p:attrNameLst>
                                      </p:cBhvr>
                                      <p:to>
                                        <p:strVal val="visible"/>
                                      </p:to>
                                    </p:set>
                                    <p:animEffect transition="in" filter="slide(fromBottom)">
                                      <p:cBhvr>
                                        <p:cTn id="28" dur="500"/>
                                        <p:tgtEl>
                                          <p:spTgt spid="317449"/>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317450"/>
                                        </p:tgtEl>
                                        <p:attrNameLst>
                                          <p:attrName>style.visibility</p:attrName>
                                        </p:attrNameLst>
                                      </p:cBhvr>
                                      <p:to>
                                        <p:strVal val="visible"/>
                                      </p:to>
                                    </p:set>
                                    <p:animEffect transition="in" filter="slide(fromBottom)">
                                      <p:cBhvr>
                                        <p:cTn id="31" dur="500"/>
                                        <p:tgtEl>
                                          <p:spTgt spid="317450"/>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317451"/>
                                        </p:tgtEl>
                                        <p:attrNameLst>
                                          <p:attrName>style.visibility</p:attrName>
                                        </p:attrNameLst>
                                      </p:cBhvr>
                                      <p:to>
                                        <p:strVal val="visible"/>
                                      </p:to>
                                    </p:set>
                                    <p:animEffect transition="in" filter="slide(fromBottom)">
                                      <p:cBhvr>
                                        <p:cTn id="34" dur="500"/>
                                        <p:tgtEl>
                                          <p:spTgt spid="317451"/>
                                        </p:tgtEl>
                                      </p:cBhvr>
                                    </p:animEffect>
                                  </p:childTnLst>
                                </p:cTn>
                              </p:par>
                              <p:par>
                                <p:cTn id="35" presetID="12" presetClass="entr" presetSubtype="4"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slide(fromBottom)">
                                      <p:cBhvr>
                                        <p:cTn id="37" dur="500"/>
                                        <p:tgtEl>
                                          <p:spTgt spid="2"/>
                                        </p:tgtEl>
                                      </p:cBhvr>
                                    </p:animEffect>
                                  </p:childTnLst>
                                </p:cTn>
                              </p:par>
                              <p:par>
                                <p:cTn id="38" presetID="12" presetClass="entr" presetSubtype="4"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slide(fromBottom)">
                                      <p:cBhvr>
                                        <p:cTn id="40" dur="500"/>
                                        <p:tgtEl>
                                          <p:spTgt spid="3"/>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317466"/>
                                        </p:tgtEl>
                                        <p:attrNameLst>
                                          <p:attrName>style.visibility</p:attrName>
                                        </p:attrNameLst>
                                      </p:cBhvr>
                                      <p:to>
                                        <p:strVal val="visible"/>
                                      </p:to>
                                    </p:set>
                                    <p:animEffect transition="in" filter="slide(fromBottom)">
                                      <p:cBhvr>
                                        <p:cTn id="43" dur="500"/>
                                        <p:tgtEl>
                                          <p:spTgt spid="317466"/>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slide(fromBottom)">
                                      <p:cBhvr>
                                        <p:cTn id="46" dur="500"/>
                                        <p:tgtEl>
                                          <p:spTgt spid="30"/>
                                        </p:tgtEl>
                                      </p:cBhvr>
                                    </p:animEffect>
                                  </p:childTnLst>
                                </p:cTn>
                              </p:par>
                              <p:par>
                                <p:cTn id="47" presetID="12" presetClass="entr" presetSubtype="4"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slide(fromBottom)">
                                      <p:cBhvr>
                                        <p:cTn id="49" dur="500"/>
                                        <p:tgtEl>
                                          <p:spTgt spid="31"/>
                                        </p:tgtEl>
                                      </p:cBhvr>
                                    </p:animEffect>
                                  </p:childTnLst>
                                </p:cTn>
                              </p:par>
                              <p:par>
                                <p:cTn id="50" presetID="12" presetClass="entr" presetSubtype="4"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slide(fromBottom)">
                                      <p:cBhvr>
                                        <p:cTn id="52" dur="500"/>
                                        <p:tgtEl>
                                          <p:spTgt spid="32"/>
                                        </p:tgtEl>
                                      </p:cBhvr>
                                    </p:animEffect>
                                  </p:childTnLst>
                                </p:cTn>
                              </p:par>
                              <p:par>
                                <p:cTn id="53" presetID="12" presetClass="entr" presetSubtype="4"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slide(fromBottom)">
                                      <p:cBhvr>
                                        <p:cTn id="55" dur="500"/>
                                        <p:tgtEl>
                                          <p:spTgt spid="33"/>
                                        </p:tgtEl>
                                      </p:cBhvr>
                                    </p:animEffect>
                                  </p:childTnLst>
                                </p:cTn>
                              </p:par>
                              <p:par>
                                <p:cTn id="56" presetID="12" presetClass="entr" presetSubtype="4" fill="hold" grpId="0"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slide(fromBottom)">
                                      <p:cBhvr>
                                        <p:cTn id="58" dur="500"/>
                                        <p:tgtEl>
                                          <p:spTgt spid="34"/>
                                        </p:tgtEl>
                                      </p:cBhvr>
                                    </p:animEffect>
                                  </p:childTnLst>
                                </p:cTn>
                              </p:par>
                              <p:par>
                                <p:cTn id="59" presetID="12" presetClass="entr" presetSubtype="4" fill="hold" grpId="0" nodeType="with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slide(fromBottom)">
                                      <p:cBhvr>
                                        <p:cTn id="61" dur="500"/>
                                        <p:tgtEl>
                                          <p:spTgt spid="35"/>
                                        </p:tgtEl>
                                      </p:cBhvr>
                                    </p:animEffect>
                                  </p:childTnLst>
                                </p:cTn>
                              </p:par>
                              <p:par>
                                <p:cTn id="62" presetID="12" presetClass="entr" presetSubtype="4"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slide(fromBottom)">
                                      <p:cBhvr>
                                        <p:cTn id="64" dur="500"/>
                                        <p:tgtEl>
                                          <p:spTgt spid="36"/>
                                        </p:tgtEl>
                                      </p:cBhvr>
                                    </p:animEffect>
                                  </p:childTnLst>
                                </p:cTn>
                              </p:par>
                              <p:par>
                                <p:cTn id="65" presetID="12" presetClass="entr" presetSubtype="4" fill="hold" grpId="0" nodeType="with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slide(fromBottom)">
                                      <p:cBhvr>
                                        <p:cTn id="67" dur="500"/>
                                        <p:tgtEl>
                                          <p:spTgt spid="37"/>
                                        </p:tgtEl>
                                      </p:cBhvr>
                                    </p:animEffect>
                                  </p:childTnLst>
                                </p:cTn>
                              </p:par>
                              <p:par>
                                <p:cTn id="68" presetID="12" presetClass="entr" presetSubtype="4"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slide(fromBottom)">
                                      <p:cBhvr>
                                        <p:cTn id="70" dur="500"/>
                                        <p:tgtEl>
                                          <p:spTgt spid="38"/>
                                        </p:tgtEl>
                                      </p:cBhvr>
                                    </p:animEffect>
                                  </p:childTnLst>
                                </p:cTn>
                              </p:par>
                              <p:par>
                                <p:cTn id="71" presetID="12" presetClass="entr" presetSubtype="4" fill="hold" grpId="0" nodeType="with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slide(fromBottom)">
                                      <p:cBhvr>
                                        <p:cTn id="73" dur="500"/>
                                        <p:tgtEl>
                                          <p:spTgt spid="39"/>
                                        </p:tgtEl>
                                      </p:cBhvr>
                                    </p:animEffect>
                                  </p:childTnLst>
                                </p:cTn>
                              </p:par>
                              <p:par>
                                <p:cTn id="74" presetID="12" presetClass="entr" presetSubtype="4" fill="hold" nodeType="withEffect">
                                  <p:stCondLst>
                                    <p:cond delay="0"/>
                                  </p:stCondLst>
                                  <p:childTnLst>
                                    <p:set>
                                      <p:cBhvr>
                                        <p:cTn id="75" dur="1" fill="hold">
                                          <p:stCondLst>
                                            <p:cond delay="0"/>
                                          </p:stCondLst>
                                        </p:cTn>
                                        <p:tgtEl>
                                          <p:spTgt spid="40"/>
                                        </p:tgtEl>
                                        <p:attrNameLst>
                                          <p:attrName>style.visibility</p:attrName>
                                        </p:attrNameLst>
                                      </p:cBhvr>
                                      <p:to>
                                        <p:strVal val="visible"/>
                                      </p:to>
                                    </p:set>
                                    <p:animEffect transition="in" filter="slide(fromBottom)">
                                      <p:cBhvr>
                                        <p:cTn id="76" dur="500"/>
                                        <p:tgtEl>
                                          <p:spTgt spid="40"/>
                                        </p:tgtEl>
                                      </p:cBhvr>
                                    </p:animEffect>
                                  </p:childTnLst>
                                </p:cTn>
                              </p:par>
                              <p:par>
                                <p:cTn id="77" presetID="12" presetClass="entr" presetSubtype="4" fill="hold" nodeType="with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slide(fromBottom)">
                                      <p:cBhvr>
                                        <p:cTn id="79" dur="500"/>
                                        <p:tgtEl>
                                          <p:spTgt spid="41"/>
                                        </p:tgtEl>
                                      </p:cBhvr>
                                    </p:animEffect>
                                  </p:childTnLst>
                                </p:cTn>
                              </p:par>
                              <p:par>
                                <p:cTn id="80" presetID="12" presetClass="entr" presetSubtype="4" fill="hold" grpId="0" nodeType="with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slide(fromBottom)">
                                      <p:cBhvr>
                                        <p:cTn id="82" dur="500"/>
                                        <p:tgtEl>
                                          <p:spTgt spid="42"/>
                                        </p:tgtEl>
                                      </p:cBhvr>
                                    </p:animEffect>
                                  </p:childTnLst>
                                </p:cTn>
                              </p:par>
                              <p:par>
                                <p:cTn id="83" presetID="12" presetClass="entr" presetSubtype="4" fill="hold" grpId="0" nodeType="with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slide(fromBottom)">
                                      <p:cBhvr>
                                        <p:cTn id="85" dur="500"/>
                                        <p:tgtEl>
                                          <p:spTgt spid="55"/>
                                        </p:tgtEl>
                                      </p:cBhvr>
                                    </p:animEffect>
                                  </p:childTnLst>
                                </p:cTn>
                              </p:par>
                              <p:par>
                                <p:cTn id="86" presetID="12" presetClass="entr" presetSubtype="4" fill="hold" grpId="0" nodeType="withEffect">
                                  <p:stCondLst>
                                    <p:cond delay="0"/>
                                  </p:stCondLst>
                                  <p:childTnLst>
                                    <p:set>
                                      <p:cBhvr>
                                        <p:cTn id="87" dur="1" fill="hold">
                                          <p:stCondLst>
                                            <p:cond delay="0"/>
                                          </p:stCondLst>
                                        </p:cTn>
                                        <p:tgtEl>
                                          <p:spTgt spid="56"/>
                                        </p:tgtEl>
                                        <p:attrNameLst>
                                          <p:attrName>style.visibility</p:attrName>
                                        </p:attrNameLst>
                                      </p:cBhvr>
                                      <p:to>
                                        <p:strVal val="visible"/>
                                      </p:to>
                                    </p:set>
                                    <p:animEffect transition="in" filter="slide(fromBottom)">
                                      <p:cBhvr>
                                        <p:cTn id="88" dur="500"/>
                                        <p:tgtEl>
                                          <p:spTgt spid="56"/>
                                        </p:tgtEl>
                                      </p:cBhvr>
                                    </p:animEffect>
                                  </p:childTnLst>
                                </p:cTn>
                              </p:par>
                              <p:par>
                                <p:cTn id="89" presetID="12" presetClass="entr" presetSubtype="4" fill="hold" grpId="0" nodeType="withEffect">
                                  <p:stCondLst>
                                    <p:cond delay="0"/>
                                  </p:stCondLst>
                                  <p:childTnLst>
                                    <p:set>
                                      <p:cBhvr>
                                        <p:cTn id="90" dur="1" fill="hold">
                                          <p:stCondLst>
                                            <p:cond delay="0"/>
                                          </p:stCondLst>
                                        </p:cTn>
                                        <p:tgtEl>
                                          <p:spTgt spid="57"/>
                                        </p:tgtEl>
                                        <p:attrNameLst>
                                          <p:attrName>style.visibility</p:attrName>
                                        </p:attrNameLst>
                                      </p:cBhvr>
                                      <p:to>
                                        <p:strVal val="visible"/>
                                      </p:to>
                                    </p:set>
                                    <p:animEffect transition="in" filter="slide(fromBottom)">
                                      <p:cBhvr>
                                        <p:cTn id="91" dur="500"/>
                                        <p:tgtEl>
                                          <p:spTgt spid="57"/>
                                        </p:tgtEl>
                                      </p:cBhvr>
                                    </p:animEffect>
                                  </p:childTnLst>
                                </p:cTn>
                              </p:par>
                              <p:par>
                                <p:cTn id="92" presetID="12" presetClass="entr" presetSubtype="4" fill="hold" grpId="0" nodeType="withEffect">
                                  <p:stCondLst>
                                    <p:cond delay="0"/>
                                  </p:stCondLst>
                                  <p:childTnLst>
                                    <p:set>
                                      <p:cBhvr>
                                        <p:cTn id="93" dur="1" fill="hold">
                                          <p:stCondLst>
                                            <p:cond delay="0"/>
                                          </p:stCondLst>
                                        </p:cTn>
                                        <p:tgtEl>
                                          <p:spTgt spid="58"/>
                                        </p:tgtEl>
                                        <p:attrNameLst>
                                          <p:attrName>style.visibility</p:attrName>
                                        </p:attrNameLst>
                                      </p:cBhvr>
                                      <p:to>
                                        <p:strVal val="visible"/>
                                      </p:to>
                                    </p:set>
                                    <p:animEffect transition="in" filter="slide(fromBottom)">
                                      <p:cBhvr>
                                        <p:cTn id="94" dur="500"/>
                                        <p:tgtEl>
                                          <p:spTgt spid="58"/>
                                        </p:tgtEl>
                                      </p:cBhvr>
                                    </p:animEffect>
                                  </p:childTnLst>
                                </p:cTn>
                              </p:par>
                              <p:par>
                                <p:cTn id="95" presetID="12" presetClass="entr" presetSubtype="4" fill="hold" grpId="0" nodeType="withEffect">
                                  <p:stCondLst>
                                    <p:cond delay="0"/>
                                  </p:stCondLst>
                                  <p:childTnLst>
                                    <p:set>
                                      <p:cBhvr>
                                        <p:cTn id="96" dur="1" fill="hold">
                                          <p:stCondLst>
                                            <p:cond delay="0"/>
                                          </p:stCondLst>
                                        </p:cTn>
                                        <p:tgtEl>
                                          <p:spTgt spid="60"/>
                                        </p:tgtEl>
                                        <p:attrNameLst>
                                          <p:attrName>style.visibility</p:attrName>
                                        </p:attrNameLst>
                                      </p:cBhvr>
                                      <p:to>
                                        <p:strVal val="visible"/>
                                      </p:to>
                                    </p:set>
                                    <p:animEffect transition="in" filter="slide(fromBottom)">
                                      <p:cBhvr>
                                        <p:cTn id="97" dur="500"/>
                                        <p:tgtEl>
                                          <p:spTgt spid="60"/>
                                        </p:tgtEl>
                                      </p:cBhvr>
                                    </p:animEffect>
                                  </p:childTnLst>
                                </p:cTn>
                              </p:par>
                              <p:par>
                                <p:cTn id="98" presetID="12" presetClass="entr" presetSubtype="4" fill="hold" grpId="0" nodeType="withEffect">
                                  <p:stCondLst>
                                    <p:cond delay="0"/>
                                  </p:stCondLst>
                                  <p:childTnLst>
                                    <p:set>
                                      <p:cBhvr>
                                        <p:cTn id="99" dur="1" fill="hold">
                                          <p:stCondLst>
                                            <p:cond delay="0"/>
                                          </p:stCondLst>
                                        </p:cTn>
                                        <p:tgtEl>
                                          <p:spTgt spid="61"/>
                                        </p:tgtEl>
                                        <p:attrNameLst>
                                          <p:attrName>style.visibility</p:attrName>
                                        </p:attrNameLst>
                                      </p:cBhvr>
                                      <p:to>
                                        <p:strVal val="visible"/>
                                      </p:to>
                                    </p:set>
                                    <p:animEffect transition="in" filter="slide(fromBottom)">
                                      <p:cBhvr>
                                        <p:cTn id="100"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2" grpId="0" animBg="1"/>
      <p:bldP spid="317443" grpId="0"/>
      <p:bldP spid="317444" grpId="0" animBg="1"/>
      <p:bldP spid="317445" grpId="0"/>
      <p:bldP spid="317446" grpId="0" animBg="1"/>
      <p:bldP spid="317447" grpId="0"/>
      <p:bldP spid="317448" grpId="0" animBg="1"/>
      <p:bldP spid="317449" grpId="0"/>
      <p:bldP spid="317450" grpId="0" animBg="1"/>
      <p:bldP spid="317451" grpId="0"/>
      <p:bldP spid="317466" grpId="0" animBg="1"/>
      <p:bldP spid="30" grpId="0" animBg="1"/>
      <p:bldP spid="31" grpId="0"/>
      <p:bldP spid="32" grpId="0" animBg="1"/>
      <p:bldP spid="33" grpId="0"/>
      <p:bldP spid="34" grpId="0" animBg="1"/>
      <p:bldP spid="35" grpId="0"/>
      <p:bldP spid="36" grpId="0" animBg="1"/>
      <p:bldP spid="37" grpId="0"/>
      <p:bldP spid="38" grpId="0" animBg="1"/>
      <p:bldP spid="39" grpId="0"/>
      <p:bldP spid="42" grpId="0" animBg="1"/>
      <p:bldP spid="55" grpId="0" animBg="1"/>
      <p:bldP spid="56" grpId="0"/>
      <p:bldP spid="57" grpId="0" animBg="1"/>
      <p:bldP spid="58" grpId="0"/>
      <p:bldP spid="60" grpId="0" animBg="1"/>
      <p:bldP spid="6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3972" name="AutoShape 4"/>
          <p:cNvSpPr>
            <a:spLocks noChangeArrowheads="1"/>
          </p:cNvSpPr>
          <p:nvPr/>
        </p:nvSpPr>
        <p:spPr bwMode="invGray">
          <a:xfrm rot="10800000">
            <a:off x="4500634" y="1028696"/>
            <a:ext cx="4643367" cy="4495800"/>
          </a:xfrm>
          <a:prstGeom prst="rightArrow">
            <a:avLst>
              <a:gd name="adj1" fmla="val 86065"/>
              <a:gd name="adj2" fmla="val 31780"/>
            </a:avLst>
          </a:prstGeom>
          <a:gradFill rotWithShape="1">
            <a:gsLst>
              <a:gs pos="0">
                <a:srgbClr val="000066">
                  <a:alpha val="50000"/>
                </a:srgbClr>
              </a:gs>
              <a:gs pos="100000">
                <a:srgbClr val="0066CC"/>
              </a:gs>
            </a:gsLst>
            <a:lin ang="0" scaled="1"/>
          </a:gradFill>
          <a:ln w="9525">
            <a:noFill/>
            <a:miter lim="800000"/>
            <a:headEnd/>
            <a:tailEnd/>
          </a:ln>
          <a:effectLst/>
        </p:spPr>
        <p:txBody>
          <a:bodyPr wrap="none" anchor="ctr"/>
          <a:lstStyle/>
          <a:p>
            <a:endParaRPr lang="fa-IR"/>
          </a:p>
        </p:txBody>
      </p:sp>
      <p:sp>
        <p:nvSpPr>
          <p:cNvPr id="83973" name="AutoShape 5"/>
          <p:cNvSpPr>
            <a:spLocks noChangeArrowheads="1"/>
          </p:cNvSpPr>
          <p:nvPr/>
        </p:nvSpPr>
        <p:spPr bwMode="blackWhite">
          <a:xfrm>
            <a:off x="304800" y="1562096"/>
            <a:ext cx="4038600" cy="990600"/>
          </a:xfrm>
          <a:prstGeom prst="roundRect">
            <a:avLst>
              <a:gd name="adj" fmla="val 9106"/>
            </a:avLst>
          </a:prstGeom>
          <a:gradFill rotWithShape="1">
            <a:gsLst>
              <a:gs pos="0">
                <a:srgbClr val="D85E28">
                  <a:gamma/>
                  <a:shade val="46275"/>
                  <a:invGamma/>
                </a:srgbClr>
              </a:gs>
              <a:gs pos="50000">
                <a:srgbClr val="D85E28"/>
              </a:gs>
              <a:gs pos="100000">
                <a:srgbClr val="D85E28">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3200" b="1" dirty="0" smtClean="0">
                <a:solidFill>
                  <a:schemeClr val="accent5">
                    <a:lumMod val="10000"/>
                  </a:schemeClr>
                </a:solidFill>
                <a:cs typeface="B Titr" pitchFamily="2" charset="-78"/>
                <a:hlinkClick r:id="rId2" action="ppaction://hlinksldjump"/>
              </a:rPr>
              <a:t>2- اقسام مدلول منطوقي </a:t>
            </a:r>
            <a:endParaRPr lang="en-US" sz="3200" b="1" dirty="0">
              <a:solidFill>
                <a:schemeClr val="accent5">
                  <a:lumMod val="10000"/>
                </a:schemeClr>
              </a:solidFill>
              <a:cs typeface="B Titr" pitchFamily="2" charset="-78"/>
            </a:endParaRPr>
          </a:p>
        </p:txBody>
      </p:sp>
      <p:sp>
        <p:nvSpPr>
          <p:cNvPr id="83974" name="AutoShape 6"/>
          <p:cNvSpPr>
            <a:spLocks noChangeArrowheads="1"/>
          </p:cNvSpPr>
          <p:nvPr/>
        </p:nvSpPr>
        <p:spPr bwMode="blackWhite">
          <a:xfrm>
            <a:off x="304800" y="2705096"/>
            <a:ext cx="4038600" cy="990600"/>
          </a:xfrm>
          <a:prstGeom prst="roundRect">
            <a:avLst>
              <a:gd name="adj" fmla="val 9106"/>
            </a:avLst>
          </a:prstGeom>
          <a:gradFill rotWithShape="1">
            <a:gsLst>
              <a:gs pos="0">
                <a:srgbClr val="699D5F">
                  <a:gamma/>
                  <a:shade val="46275"/>
                  <a:invGamma/>
                </a:srgbClr>
              </a:gs>
              <a:gs pos="50000">
                <a:srgbClr val="699D5F"/>
              </a:gs>
              <a:gs pos="100000">
                <a:srgbClr val="699D5F">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3200" b="1" dirty="0" smtClean="0">
                <a:solidFill>
                  <a:schemeClr val="accent5">
                    <a:lumMod val="10000"/>
                  </a:schemeClr>
                </a:solidFill>
                <a:cs typeface="B Titr" pitchFamily="2" charset="-78"/>
                <a:hlinkClick r:id="rId3" action="ppaction://hlinksldjump"/>
              </a:rPr>
              <a:t>3- صغروی بودن نزاع</a:t>
            </a:r>
            <a:endParaRPr lang="en-US" sz="3200" b="1" dirty="0">
              <a:solidFill>
                <a:schemeClr val="accent5">
                  <a:lumMod val="10000"/>
                </a:schemeClr>
              </a:solidFill>
              <a:cs typeface="B Titr" pitchFamily="2" charset="-78"/>
            </a:endParaRPr>
          </a:p>
        </p:txBody>
      </p:sp>
      <p:sp>
        <p:nvSpPr>
          <p:cNvPr id="83975" name="AutoShape 7"/>
          <p:cNvSpPr>
            <a:spLocks noChangeArrowheads="1"/>
          </p:cNvSpPr>
          <p:nvPr/>
        </p:nvSpPr>
        <p:spPr bwMode="blackWhite">
          <a:xfrm>
            <a:off x="304800" y="3848096"/>
            <a:ext cx="4038600" cy="990600"/>
          </a:xfrm>
          <a:prstGeom prst="roundRect">
            <a:avLst>
              <a:gd name="adj" fmla="val 9106"/>
            </a:avLst>
          </a:prstGeom>
          <a:gradFill rotWithShape="1">
            <a:gsLst>
              <a:gs pos="0">
                <a:srgbClr val="55A2D7">
                  <a:gamma/>
                  <a:shade val="46275"/>
                  <a:invGamma/>
                </a:srgbClr>
              </a:gs>
              <a:gs pos="50000">
                <a:srgbClr val="55A2D7"/>
              </a:gs>
              <a:gs pos="100000">
                <a:srgbClr val="55A2D7">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3200" b="1" dirty="0" smtClean="0">
                <a:solidFill>
                  <a:schemeClr val="accent5">
                    <a:lumMod val="10000"/>
                  </a:schemeClr>
                </a:solidFill>
                <a:cs typeface="B Titr" pitchFamily="2" charset="-78"/>
                <a:hlinkClick r:id="rId4" action="ppaction://hlinksldjump"/>
              </a:rPr>
              <a:t>4- مفهوم موافق و مخالف</a:t>
            </a:r>
            <a:endParaRPr lang="en-US" sz="3200" b="1" dirty="0">
              <a:solidFill>
                <a:schemeClr val="accent5">
                  <a:lumMod val="10000"/>
                </a:schemeClr>
              </a:solidFill>
              <a:cs typeface="B Titr" pitchFamily="2" charset="-78"/>
            </a:endParaRPr>
          </a:p>
        </p:txBody>
      </p:sp>
      <p:sp>
        <p:nvSpPr>
          <p:cNvPr id="83976" name="AutoShape 8"/>
          <p:cNvSpPr>
            <a:spLocks noChangeArrowheads="1"/>
          </p:cNvSpPr>
          <p:nvPr/>
        </p:nvSpPr>
        <p:spPr bwMode="gray">
          <a:xfrm>
            <a:off x="5715009" y="1638296"/>
            <a:ext cx="3214711" cy="3200400"/>
          </a:xfrm>
          <a:prstGeom prst="roundRect">
            <a:avLst>
              <a:gd name="adj" fmla="val 9106"/>
            </a:avLst>
          </a:prstGeom>
          <a:gradFill rotWithShape="1">
            <a:gsLst>
              <a:gs pos="0">
                <a:srgbClr val="CCFFFF"/>
              </a:gs>
              <a:gs pos="100000">
                <a:srgbClr val="CCFFFF">
                  <a:gamma/>
                  <a:tint val="0"/>
                  <a:invGamma/>
                </a:srgbClr>
              </a:gs>
            </a:gsLst>
            <a:lin ang="5400000" scaled="1"/>
          </a:gradFill>
          <a:ln w="25400">
            <a:noFill/>
            <a:round/>
            <a:headEnd/>
            <a:tailEnd/>
          </a:ln>
          <a:effectLst>
            <a:outerShdw dist="107763" dir="2700000" algn="ctr" rotWithShape="0">
              <a:srgbClr val="000000">
                <a:alpha val="50000"/>
              </a:srgbClr>
            </a:outerShdw>
          </a:effectLst>
        </p:spPr>
        <p:txBody>
          <a:bodyPr anchor="ctr"/>
          <a:lstStyle/>
          <a:p>
            <a:r>
              <a:rPr lang="fa-IR" sz="4400" b="1" dirty="0" smtClean="0">
                <a:solidFill>
                  <a:srgbClr val="000000"/>
                </a:solidFill>
                <a:cs typeface="B Titr" pitchFamily="2" charset="-78"/>
              </a:rPr>
              <a:t>المقصد الثالث</a:t>
            </a:r>
          </a:p>
          <a:p>
            <a:r>
              <a:rPr lang="fa-IR" sz="4400" b="1" dirty="0" smtClean="0">
                <a:solidFill>
                  <a:srgbClr val="000000"/>
                </a:solidFill>
                <a:cs typeface="B Titr" pitchFamily="2" charset="-78"/>
              </a:rPr>
              <a:t>   المفاهیم</a:t>
            </a:r>
            <a:endParaRPr lang="en-US" sz="3600" dirty="0">
              <a:solidFill>
                <a:srgbClr val="000000"/>
              </a:solidFill>
              <a:cs typeface="B Titr" pitchFamily="2" charset="-78"/>
            </a:endParaRPr>
          </a:p>
        </p:txBody>
      </p:sp>
      <p:sp>
        <p:nvSpPr>
          <p:cNvPr id="8" name="AutoShape 6"/>
          <p:cNvSpPr>
            <a:spLocks noChangeArrowheads="1"/>
          </p:cNvSpPr>
          <p:nvPr/>
        </p:nvSpPr>
        <p:spPr bwMode="blackWhite">
          <a:xfrm>
            <a:off x="357159" y="428604"/>
            <a:ext cx="4038600" cy="990600"/>
          </a:xfrm>
          <a:prstGeom prst="roundRect">
            <a:avLst>
              <a:gd name="adj" fmla="val 9106"/>
            </a:avLst>
          </a:prstGeom>
          <a:gradFill rotWithShape="1">
            <a:gsLst>
              <a:gs pos="0">
                <a:srgbClr val="699D5F">
                  <a:gamma/>
                  <a:shade val="46275"/>
                  <a:invGamma/>
                </a:srgbClr>
              </a:gs>
              <a:gs pos="50000">
                <a:srgbClr val="699D5F"/>
              </a:gs>
              <a:gs pos="100000">
                <a:srgbClr val="699D5F">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3200" b="1" dirty="0" smtClean="0">
                <a:solidFill>
                  <a:schemeClr val="accent5">
                    <a:lumMod val="10000"/>
                  </a:schemeClr>
                </a:solidFill>
                <a:cs typeface="B Titr" pitchFamily="2" charset="-78"/>
              </a:rPr>
              <a:t>1- تعريف </a:t>
            </a:r>
            <a:r>
              <a:rPr lang="fa-IR" sz="3200" b="1" dirty="0" smtClean="0">
                <a:solidFill>
                  <a:schemeClr val="accent5">
                    <a:lumMod val="10000"/>
                  </a:schemeClr>
                </a:solidFill>
                <a:cs typeface="B Titr" pitchFamily="2" charset="-78"/>
                <a:hlinkClick r:id="rId5" action="ppaction://hlinksldjump"/>
              </a:rPr>
              <a:t>منطوق </a:t>
            </a:r>
            <a:r>
              <a:rPr lang="fa-IR" sz="3200" b="1" dirty="0" smtClean="0">
                <a:solidFill>
                  <a:schemeClr val="accent5">
                    <a:lumMod val="10000"/>
                  </a:schemeClr>
                </a:solidFill>
                <a:cs typeface="B Titr" pitchFamily="2" charset="-78"/>
              </a:rPr>
              <a:t>و </a:t>
            </a:r>
            <a:r>
              <a:rPr lang="fa-IR" sz="3200" b="1" dirty="0" smtClean="0">
                <a:solidFill>
                  <a:schemeClr val="accent5">
                    <a:lumMod val="10000"/>
                  </a:schemeClr>
                </a:solidFill>
                <a:cs typeface="B Titr" pitchFamily="2" charset="-78"/>
                <a:hlinkClick r:id="rId6" action="ppaction://hlinksldjump"/>
              </a:rPr>
              <a:t>مفهوم </a:t>
            </a:r>
            <a:endParaRPr lang="en-US" sz="3200" b="1" dirty="0">
              <a:solidFill>
                <a:schemeClr val="accent5">
                  <a:lumMod val="10000"/>
                </a:schemeClr>
              </a:solidFill>
              <a:cs typeface="B Titr" pitchFamily="2" charset="-78"/>
            </a:endParaRPr>
          </a:p>
        </p:txBody>
      </p:sp>
      <p:sp>
        <p:nvSpPr>
          <p:cNvPr id="9" name="AutoShape 6"/>
          <p:cNvSpPr>
            <a:spLocks noChangeArrowheads="1"/>
          </p:cNvSpPr>
          <p:nvPr/>
        </p:nvSpPr>
        <p:spPr bwMode="blackWhite">
          <a:xfrm>
            <a:off x="319087" y="5010168"/>
            <a:ext cx="4038600" cy="990600"/>
          </a:xfrm>
          <a:prstGeom prst="roundRect">
            <a:avLst>
              <a:gd name="adj" fmla="val 9106"/>
            </a:avLst>
          </a:prstGeom>
          <a:gradFill rotWithShape="1">
            <a:gsLst>
              <a:gs pos="0">
                <a:srgbClr val="699D5F">
                  <a:gamma/>
                  <a:shade val="46275"/>
                  <a:invGamma/>
                </a:srgbClr>
              </a:gs>
              <a:gs pos="50000">
                <a:srgbClr val="699D5F"/>
              </a:gs>
              <a:gs pos="100000">
                <a:srgbClr val="699D5F">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3200" b="1" dirty="0" smtClean="0">
                <a:solidFill>
                  <a:schemeClr val="accent5">
                    <a:lumMod val="10000"/>
                  </a:schemeClr>
                </a:solidFill>
                <a:cs typeface="B Titr" pitchFamily="2" charset="-78"/>
                <a:hlinkClick r:id="rId7" action="ppaction://hlinksldjump"/>
              </a:rPr>
              <a:t>5- اقسام مفهوم مخالف</a:t>
            </a:r>
            <a:endParaRPr lang="en-US" sz="3200" b="1" dirty="0">
              <a:solidFill>
                <a:schemeClr val="accent5">
                  <a:lumMod val="10000"/>
                </a:schemeClr>
              </a:solidFill>
              <a:cs typeface="B Titr" pitchFamily="2" charset="-78"/>
            </a:endParaRPr>
          </a:p>
        </p:txBody>
      </p:sp>
      <p:sp>
        <p:nvSpPr>
          <p:cNvPr id="10" name="Action Button: Return 9">
            <a:hlinkClick r:id="rId8" action="ppaction://hlinksldjump" highlightClick="1"/>
          </p:cNvPr>
          <p:cNvSpPr/>
          <p:nvPr/>
        </p:nvSpPr>
        <p:spPr bwMode="auto">
          <a:xfrm>
            <a:off x="8572528" y="3429000"/>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83972"/>
                                        </p:tgtEl>
                                        <p:attrNameLst>
                                          <p:attrName>style.visibility</p:attrName>
                                        </p:attrNameLst>
                                      </p:cBhvr>
                                      <p:to>
                                        <p:strVal val="visible"/>
                                      </p:to>
                                    </p:set>
                                    <p:anim calcmode="lin" valueType="num">
                                      <p:cBhvr>
                                        <p:cTn id="7" dur="500" fill="hold"/>
                                        <p:tgtEl>
                                          <p:spTgt spid="83972"/>
                                        </p:tgtEl>
                                        <p:attrNameLst>
                                          <p:attrName>ppt_w</p:attrName>
                                        </p:attrNameLst>
                                      </p:cBhvr>
                                      <p:tavLst>
                                        <p:tav tm="0">
                                          <p:val>
                                            <p:strVal val="#ppt_w*0.05"/>
                                          </p:val>
                                        </p:tav>
                                        <p:tav tm="100000">
                                          <p:val>
                                            <p:strVal val="#ppt_w"/>
                                          </p:val>
                                        </p:tav>
                                      </p:tavLst>
                                    </p:anim>
                                    <p:anim calcmode="lin" valueType="num">
                                      <p:cBhvr>
                                        <p:cTn id="8" dur="500" fill="hold"/>
                                        <p:tgtEl>
                                          <p:spTgt spid="83972"/>
                                        </p:tgtEl>
                                        <p:attrNameLst>
                                          <p:attrName>ppt_h</p:attrName>
                                        </p:attrNameLst>
                                      </p:cBhvr>
                                      <p:tavLst>
                                        <p:tav tm="0">
                                          <p:val>
                                            <p:strVal val="#ppt_h"/>
                                          </p:val>
                                        </p:tav>
                                        <p:tav tm="100000">
                                          <p:val>
                                            <p:strVal val="#ppt_h"/>
                                          </p:val>
                                        </p:tav>
                                      </p:tavLst>
                                    </p:anim>
                                    <p:anim calcmode="lin" valueType="num">
                                      <p:cBhvr>
                                        <p:cTn id="9" dur="500" fill="hold"/>
                                        <p:tgtEl>
                                          <p:spTgt spid="83972"/>
                                        </p:tgtEl>
                                        <p:attrNameLst>
                                          <p:attrName>ppt_x</p:attrName>
                                        </p:attrNameLst>
                                      </p:cBhvr>
                                      <p:tavLst>
                                        <p:tav tm="0">
                                          <p:val>
                                            <p:strVal val="#ppt_x-.2"/>
                                          </p:val>
                                        </p:tav>
                                        <p:tav tm="100000">
                                          <p:val>
                                            <p:strVal val="#ppt_x"/>
                                          </p:val>
                                        </p:tav>
                                      </p:tavLst>
                                    </p:anim>
                                    <p:anim calcmode="lin" valueType="num">
                                      <p:cBhvr>
                                        <p:cTn id="10" dur="500" fill="hold"/>
                                        <p:tgtEl>
                                          <p:spTgt spid="83972"/>
                                        </p:tgtEl>
                                        <p:attrNameLst>
                                          <p:attrName>ppt_y</p:attrName>
                                        </p:attrNameLst>
                                      </p:cBhvr>
                                      <p:tavLst>
                                        <p:tav tm="0">
                                          <p:val>
                                            <p:strVal val="#ppt_y"/>
                                          </p:val>
                                        </p:tav>
                                        <p:tav tm="100000">
                                          <p:val>
                                            <p:strVal val="#ppt_y"/>
                                          </p:val>
                                        </p:tav>
                                      </p:tavLst>
                                    </p:anim>
                                    <p:animEffect transition="in" filter="fade">
                                      <p:cBhvr>
                                        <p:cTn id="11" dur="500"/>
                                        <p:tgtEl>
                                          <p:spTgt spid="83972"/>
                                        </p:tgtEl>
                                      </p:cBhvr>
                                    </p:animEffect>
                                  </p:childTnLst>
                                </p:cTn>
                              </p:par>
                              <p:par>
                                <p:cTn id="12" presetID="54" presetClass="entr" presetSubtype="0" accel="100000" fill="hold" grpId="0" nodeType="withEffect">
                                  <p:stCondLst>
                                    <p:cond delay="0"/>
                                  </p:stCondLst>
                                  <p:childTnLst>
                                    <p:set>
                                      <p:cBhvr>
                                        <p:cTn id="13" dur="1" fill="hold">
                                          <p:stCondLst>
                                            <p:cond delay="0"/>
                                          </p:stCondLst>
                                        </p:cTn>
                                        <p:tgtEl>
                                          <p:spTgt spid="83973"/>
                                        </p:tgtEl>
                                        <p:attrNameLst>
                                          <p:attrName>style.visibility</p:attrName>
                                        </p:attrNameLst>
                                      </p:cBhvr>
                                      <p:to>
                                        <p:strVal val="visible"/>
                                      </p:to>
                                    </p:set>
                                    <p:anim calcmode="lin" valueType="num">
                                      <p:cBhvr>
                                        <p:cTn id="14" dur="500" fill="hold"/>
                                        <p:tgtEl>
                                          <p:spTgt spid="83973"/>
                                        </p:tgtEl>
                                        <p:attrNameLst>
                                          <p:attrName>ppt_w</p:attrName>
                                        </p:attrNameLst>
                                      </p:cBhvr>
                                      <p:tavLst>
                                        <p:tav tm="0">
                                          <p:val>
                                            <p:strVal val="#ppt_w*0.05"/>
                                          </p:val>
                                        </p:tav>
                                        <p:tav tm="100000">
                                          <p:val>
                                            <p:strVal val="#ppt_w"/>
                                          </p:val>
                                        </p:tav>
                                      </p:tavLst>
                                    </p:anim>
                                    <p:anim calcmode="lin" valueType="num">
                                      <p:cBhvr>
                                        <p:cTn id="15" dur="500" fill="hold"/>
                                        <p:tgtEl>
                                          <p:spTgt spid="83973"/>
                                        </p:tgtEl>
                                        <p:attrNameLst>
                                          <p:attrName>ppt_h</p:attrName>
                                        </p:attrNameLst>
                                      </p:cBhvr>
                                      <p:tavLst>
                                        <p:tav tm="0">
                                          <p:val>
                                            <p:strVal val="#ppt_h"/>
                                          </p:val>
                                        </p:tav>
                                        <p:tav tm="100000">
                                          <p:val>
                                            <p:strVal val="#ppt_h"/>
                                          </p:val>
                                        </p:tav>
                                      </p:tavLst>
                                    </p:anim>
                                    <p:anim calcmode="lin" valueType="num">
                                      <p:cBhvr>
                                        <p:cTn id="16" dur="500" fill="hold"/>
                                        <p:tgtEl>
                                          <p:spTgt spid="83973"/>
                                        </p:tgtEl>
                                        <p:attrNameLst>
                                          <p:attrName>ppt_x</p:attrName>
                                        </p:attrNameLst>
                                      </p:cBhvr>
                                      <p:tavLst>
                                        <p:tav tm="0">
                                          <p:val>
                                            <p:strVal val="#ppt_x-.2"/>
                                          </p:val>
                                        </p:tav>
                                        <p:tav tm="100000">
                                          <p:val>
                                            <p:strVal val="#ppt_x"/>
                                          </p:val>
                                        </p:tav>
                                      </p:tavLst>
                                    </p:anim>
                                    <p:anim calcmode="lin" valueType="num">
                                      <p:cBhvr>
                                        <p:cTn id="17" dur="500" fill="hold"/>
                                        <p:tgtEl>
                                          <p:spTgt spid="83973"/>
                                        </p:tgtEl>
                                        <p:attrNameLst>
                                          <p:attrName>ppt_y</p:attrName>
                                        </p:attrNameLst>
                                      </p:cBhvr>
                                      <p:tavLst>
                                        <p:tav tm="0">
                                          <p:val>
                                            <p:strVal val="#ppt_y"/>
                                          </p:val>
                                        </p:tav>
                                        <p:tav tm="100000">
                                          <p:val>
                                            <p:strVal val="#ppt_y"/>
                                          </p:val>
                                        </p:tav>
                                      </p:tavLst>
                                    </p:anim>
                                    <p:animEffect transition="in" filter="fade">
                                      <p:cBhvr>
                                        <p:cTn id="18" dur="500"/>
                                        <p:tgtEl>
                                          <p:spTgt spid="83973"/>
                                        </p:tgtEl>
                                      </p:cBhvr>
                                    </p:animEffect>
                                  </p:childTnLst>
                                </p:cTn>
                              </p:par>
                              <p:par>
                                <p:cTn id="19" presetID="54" presetClass="entr" presetSubtype="0" accel="100000" fill="hold" grpId="0" nodeType="withEffect">
                                  <p:stCondLst>
                                    <p:cond delay="0"/>
                                  </p:stCondLst>
                                  <p:childTnLst>
                                    <p:set>
                                      <p:cBhvr>
                                        <p:cTn id="20" dur="1" fill="hold">
                                          <p:stCondLst>
                                            <p:cond delay="0"/>
                                          </p:stCondLst>
                                        </p:cTn>
                                        <p:tgtEl>
                                          <p:spTgt spid="83974"/>
                                        </p:tgtEl>
                                        <p:attrNameLst>
                                          <p:attrName>style.visibility</p:attrName>
                                        </p:attrNameLst>
                                      </p:cBhvr>
                                      <p:to>
                                        <p:strVal val="visible"/>
                                      </p:to>
                                    </p:set>
                                    <p:anim calcmode="lin" valueType="num">
                                      <p:cBhvr>
                                        <p:cTn id="21" dur="500" fill="hold"/>
                                        <p:tgtEl>
                                          <p:spTgt spid="83974"/>
                                        </p:tgtEl>
                                        <p:attrNameLst>
                                          <p:attrName>ppt_w</p:attrName>
                                        </p:attrNameLst>
                                      </p:cBhvr>
                                      <p:tavLst>
                                        <p:tav tm="0">
                                          <p:val>
                                            <p:strVal val="#ppt_w*0.05"/>
                                          </p:val>
                                        </p:tav>
                                        <p:tav tm="100000">
                                          <p:val>
                                            <p:strVal val="#ppt_w"/>
                                          </p:val>
                                        </p:tav>
                                      </p:tavLst>
                                    </p:anim>
                                    <p:anim calcmode="lin" valueType="num">
                                      <p:cBhvr>
                                        <p:cTn id="22" dur="500" fill="hold"/>
                                        <p:tgtEl>
                                          <p:spTgt spid="83974"/>
                                        </p:tgtEl>
                                        <p:attrNameLst>
                                          <p:attrName>ppt_h</p:attrName>
                                        </p:attrNameLst>
                                      </p:cBhvr>
                                      <p:tavLst>
                                        <p:tav tm="0">
                                          <p:val>
                                            <p:strVal val="#ppt_h"/>
                                          </p:val>
                                        </p:tav>
                                        <p:tav tm="100000">
                                          <p:val>
                                            <p:strVal val="#ppt_h"/>
                                          </p:val>
                                        </p:tav>
                                      </p:tavLst>
                                    </p:anim>
                                    <p:anim calcmode="lin" valueType="num">
                                      <p:cBhvr>
                                        <p:cTn id="23" dur="500" fill="hold"/>
                                        <p:tgtEl>
                                          <p:spTgt spid="83974"/>
                                        </p:tgtEl>
                                        <p:attrNameLst>
                                          <p:attrName>ppt_x</p:attrName>
                                        </p:attrNameLst>
                                      </p:cBhvr>
                                      <p:tavLst>
                                        <p:tav tm="0">
                                          <p:val>
                                            <p:strVal val="#ppt_x-.2"/>
                                          </p:val>
                                        </p:tav>
                                        <p:tav tm="100000">
                                          <p:val>
                                            <p:strVal val="#ppt_x"/>
                                          </p:val>
                                        </p:tav>
                                      </p:tavLst>
                                    </p:anim>
                                    <p:anim calcmode="lin" valueType="num">
                                      <p:cBhvr>
                                        <p:cTn id="24" dur="500" fill="hold"/>
                                        <p:tgtEl>
                                          <p:spTgt spid="83974"/>
                                        </p:tgtEl>
                                        <p:attrNameLst>
                                          <p:attrName>ppt_y</p:attrName>
                                        </p:attrNameLst>
                                      </p:cBhvr>
                                      <p:tavLst>
                                        <p:tav tm="0">
                                          <p:val>
                                            <p:strVal val="#ppt_y"/>
                                          </p:val>
                                        </p:tav>
                                        <p:tav tm="100000">
                                          <p:val>
                                            <p:strVal val="#ppt_y"/>
                                          </p:val>
                                        </p:tav>
                                      </p:tavLst>
                                    </p:anim>
                                    <p:animEffect transition="in" filter="fade">
                                      <p:cBhvr>
                                        <p:cTn id="25" dur="500"/>
                                        <p:tgtEl>
                                          <p:spTgt spid="83974"/>
                                        </p:tgtEl>
                                      </p:cBhvr>
                                    </p:animEffect>
                                  </p:childTnLst>
                                </p:cTn>
                              </p:par>
                              <p:par>
                                <p:cTn id="26" presetID="54" presetClass="entr" presetSubtype="0" accel="100000" fill="hold" grpId="0" nodeType="withEffect">
                                  <p:stCondLst>
                                    <p:cond delay="0"/>
                                  </p:stCondLst>
                                  <p:childTnLst>
                                    <p:set>
                                      <p:cBhvr>
                                        <p:cTn id="27" dur="1" fill="hold">
                                          <p:stCondLst>
                                            <p:cond delay="0"/>
                                          </p:stCondLst>
                                        </p:cTn>
                                        <p:tgtEl>
                                          <p:spTgt spid="83975"/>
                                        </p:tgtEl>
                                        <p:attrNameLst>
                                          <p:attrName>style.visibility</p:attrName>
                                        </p:attrNameLst>
                                      </p:cBhvr>
                                      <p:to>
                                        <p:strVal val="visible"/>
                                      </p:to>
                                    </p:set>
                                    <p:anim calcmode="lin" valueType="num">
                                      <p:cBhvr>
                                        <p:cTn id="28" dur="500" fill="hold"/>
                                        <p:tgtEl>
                                          <p:spTgt spid="83975"/>
                                        </p:tgtEl>
                                        <p:attrNameLst>
                                          <p:attrName>ppt_w</p:attrName>
                                        </p:attrNameLst>
                                      </p:cBhvr>
                                      <p:tavLst>
                                        <p:tav tm="0">
                                          <p:val>
                                            <p:strVal val="#ppt_w*0.05"/>
                                          </p:val>
                                        </p:tav>
                                        <p:tav tm="100000">
                                          <p:val>
                                            <p:strVal val="#ppt_w"/>
                                          </p:val>
                                        </p:tav>
                                      </p:tavLst>
                                    </p:anim>
                                    <p:anim calcmode="lin" valueType="num">
                                      <p:cBhvr>
                                        <p:cTn id="29" dur="500" fill="hold"/>
                                        <p:tgtEl>
                                          <p:spTgt spid="83975"/>
                                        </p:tgtEl>
                                        <p:attrNameLst>
                                          <p:attrName>ppt_h</p:attrName>
                                        </p:attrNameLst>
                                      </p:cBhvr>
                                      <p:tavLst>
                                        <p:tav tm="0">
                                          <p:val>
                                            <p:strVal val="#ppt_h"/>
                                          </p:val>
                                        </p:tav>
                                        <p:tav tm="100000">
                                          <p:val>
                                            <p:strVal val="#ppt_h"/>
                                          </p:val>
                                        </p:tav>
                                      </p:tavLst>
                                    </p:anim>
                                    <p:anim calcmode="lin" valueType="num">
                                      <p:cBhvr>
                                        <p:cTn id="30" dur="500" fill="hold"/>
                                        <p:tgtEl>
                                          <p:spTgt spid="83975"/>
                                        </p:tgtEl>
                                        <p:attrNameLst>
                                          <p:attrName>ppt_x</p:attrName>
                                        </p:attrNameLst>
                                      </p:cBhvr>
                                      <p:tavLst>
                                        <p:tav tm="0">
                                          <p:val>
                                            <p:strVal val="#ppt_x-.2"/>
                                          </p:val>
                                        </p:tav>
                                        <p:tav tm="100000">
                                          <p:val>
                                            <p:strVal val="#ppt_x"/>
                                          </p:val>
                                        </p:tav>
                                      </p:tavLst>
                                    </p:anim>
                                    <p:anim calcmode="lin" valueType="num">
                                      <p:cBhvr>
                                        <p:cTn id="31" dur="500" fill="hold"/>
                                        <p:tgtEl>
                                          <p:spTgt spid="83975"/>
                                        </p:tgtEl>
                                        <p:attrNameLst>
                                          <p:attrName>ppt_y</p:attrName>
                                        </p:attrNameLst>
                                      </p:cBhvr>
                                      <p:tavLst>
                                        <p:tav tm="0">
                                          <p:val>
                                            <p:strVal val="#ppt_y"/>
                                          </p:val>
                                        </p:tav>
                                        <p:tav tm="100000">
                                          <p:val>
                                            <p:strVal val="#ppt_y"/>
                                          </p:val>
                                        </p:tav>
                                      </p:tavLst>
                                    </p:anim>
                                    <p:animEffect transition="in" filter="fade">
                                      <p:cBhvr>
                                        <p:cTn id="32" dur="500"/>
                                        <p:tgtEl>
                                          <p:spTgt spid="83975"/>
                                        </p:tgtEl>
                                      </p:cBhvr>
                                    </p:animEffect>
                                  </p:childTnLst>
                                </p:cTn>
                              </p:par>
                              <p:par>
                                <p:cTn id="33" presetID="54" presetClass="entr" presetSubtype="0" accel="100000" fill="hold" grpId="0" nodeType="withEffect">
                                  <p:stCondLst>
                                    <p:cond delay="0"/>
                                  </p:stCondLst>
                                  <p:childTnLst>
                                    <p:set>
                                      <p:cBhvr>
                                        <p:cTn id="34" dur="1" fill="hold">
                                          <p:stCondLst>
                                            <p:cond delay="0"/>
                                          </p:stCondLst>
                                        </p:cTn>
                                        <p:tgtEl>
                                          <p:spTgt spid="83976"/>
                                        </p:tgtEl>
                                        <p:attrNameLst>
                                          <p:attrName>style.visibility</p:attrName>
                                        </p:attrNameLst>
                                      </p:cBhvr>
                                      <p:to>
                                        <p:strVal val="visible"/>
                                      </p:to>
                                    </p:set>
                                    <p:anim calcmode="lin" valueType="num">
                                      <p:cBhvr>
                                        <p:cTn id="35" dur="500" fill="hold"/>
                                        <p:tgtEl>
                                          <p:spTgt spid="83976"/>
                                        </p:tgtEl>
                                        <p:attrNameLst>
                                          <p:attrName>ppt_w</p:attrName>
                                        </p:attrNameLst>
                                      </p:cBhvr>
                                      <p:tavLst>
                                        <p:tav tm="0">
                                          <p:val>
                                            <p:strVal val="#ppt_w*0.05"/>
                                          </p:val>
                                        </p:tav>
                                        <p:tav tm="100000">
                                          <p:val>
                                            <p:strVal val="#ppt_w"/>
                                          </p:val>
                                        </p:tav>
                                      </p:tavLst>
                                    </p:anim>
                                    <p:anim calcmode="lin" valueType="num">
                                      <p:cBhvr>
                                        <p:cTn id="36" dur="500" fill="hold"/>
                                        <p:tgtEl>
                                          <p:spTgt spid="83976"/>
                                        </p:tgtEl>
                                        <p:attrNameLst>
                                          <p:attrName>ppt_h</p:attrName>
                                        </p:attrNameLst>
                                      </p:cBhvr>
                                      <p:tavLst>
                                        <p:tav tm="0">
                                          <p:val>
                                            <p:strVal val="#ppt_h"/>
                                          </p:val>
                                        </p:tav>
                                        <p:tav tm="100000">
                                          <p:val>
                                            <p:strVal val="#ppt_h"/>
                                          </p:val>
                                        </p:tav>
                                      </p:tavLst>
                                    </p:anim>
                                    <p:anim calcmode="lin" valueType="num">
                                      <p:cBhvr>
                                        <p:cTn id="37" dur="500" fill="hold"/>
                                        <p:tgtEl>
                                          <p:spTgt spid="83976"/>
                                        </p:tgtEl>
                                        <p:attrNameLst>
                                          <p:attrName>ppt_x</p:attrName>
                                        </p:attrNameLst>
                                      </p:cBhvr>
                                      <p:tavLst>
                                        <p:tav tm="0">
                                          <p:val>
                                            <p:strVal val="#ppt_x-.2"/>
                                          </p:val>
                                        </p:tav>
                                        <p:tav tm="100000">
                                          <p:val>
                                            <p:strVal val="#ppt_x"/>
                                          </p:val>
                                        </p:tav>
                                      </p:tavLst>
                                    </p:anim>
                                    <p:anim calcmode="lin" valueType="num">
                                      <p:cBhvr>
                                        <p:cTn id="38" dur="500" fill="hold"/>
                                        <p:tgtEl>
                                          <p:spTgt spid="83976"/>
                                        </p:tgtEl>
                                        <p:attrNameLst>
                                          <p:attrName>ppt_y</p:attrName>
                                        </p:attrNameLst>
                                      </p:cBhvr>
                                      <p:tavLst>
                                        <p:tav tm="0">
                                          <p:val>
                                            <p:strVal val="#ppt_y"/>
                                          </p:val>
                                        </p:tav>
                                        <p:tav tm="100000">
                                          <p:val>
                                            <p:strVal val="#ppt_y"/>
                                          </p:val>
                                        </p:tav>
                                      </p:tavLst>
                                    </p:anim>
                                    <p:animEffect transition="in" filter="fade">
                                      <p:cBhvr>
                                        <p:cTn id="39" dur="500"/>
                                        <p:tgtEl>
                                          <p:spTgt spid="83976"/>
                                        </p:tgtEl>
                                      </p:cBhvr>
                                    </p:animEffect>
                                  </p:childTnLst>
                                </p:cTn>
                              </p:par>
                              <p:par>
                                <p:cTn id="40" presetID="54" presetClass="entr" presetSubtype="0" accel="10000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strVal val="#ppt_w*0.05"/>
                                          </p:val>
                                        </p:tav>
                                        <p:tav tm="100000">
                                          <p:val>
                                            <p:strVal val="#ppt_w"/>
                                          </p:val>
                                        </p:tav>
                                      </p:tavLst>
                                    </p:anim>
                                    <p:anim calcmode="lin" valueType="num">
                                      <p:cBhvr>
                                        <p:cTn id="43" dur="500" fill="hold"/>
                                        <p:tgtEl>
                                          <p:spTgt spid="8"/>
                                        </p:tgtEl>
                                        <p:attrNameLst>
                                          <p:attrName>ppt_h</p:attrName>
                                        </p:attrNameLst>
                                      </p:cBhvr>
                                      <p:tavLst>
                                        <p:tav tm="0">
                                          <p:val>
                                            <p:strVal val="#ppt_h"/>
                                          </p:val>
                                        </p:tav>
                                        <p:tav tm="100000">
                                          <p:val>
                                            <p:strVal val="#ppt_h"/>
                                          </p:val>
                                        </p:tav>
                                      </p:tavLst>
                                    </p:anim>
                                    <p:anim calcmode="lin" valueType="num">
                                      <p:cBhvr>
                                        <p:cTn id="44" dur="500" fill="hold"/>
                                        <p:tgtEl>
                                          <p:spTgt spid="8"/>
                                        </p:tgtEl>
                                        <p:attrNameLst>
                                          <p:attrName>ppt_x</p:attrName>
                                        </p:attrNameLst>
                                      </p:cBhvr>
                                      <p:tavLst>
                                        <p:tav tm="0">
                                          <p:val>
                                            <p:strVal val="#ppt_x-.2"/>
                                          </p:val>
                                        </p:tav>
                                        <p:tav tm="100000">
                                          <p:val>
                                            <p:strVal val="#ppt_x"/>
                                          </p:val>
                                        </p:tav>
                                      </p:tavLst>
                                    </p:anim>
                                    <p:anim calcmode="lin" valueType="num">
                                      <p:cBhvr>
                                        <p:cTn id="45" dur="500" fill="hold"/>
                                        <p:tgtEl>
                                          <p:spTgt spid="8"/>
                                        </p:tgtEl>
                                        <p:attrNameLst>
                                          <p:attrName>ppt_y</p:attrName>
                                        </p:attrNameLst>
                                      </p:cBhvr>
                                      <p:tavLst>
                                        <p:tav tm="0">
                                          <p:val>
                                            <p:strVal val="#ppt_y"/>
                                          </p:val>
                                        </p:tav>
                                        <p:tav tm="100000">
                                          <p:val>
                                            <p:strVal val="#ppt_y"/>
                                          </p:val>
                                        </p:tav>
                                      </p:tavLst>
                                    </p:anim>
                                    <p:animEffect transition="in" filter="fade">
                                      <p:cBhvr>
                                        <p:cTn id="46" dur="500"/>
                                        <p:tgtEl>
                                          <p:spTgt spid="8"/>
                                        </p:tgtEl>
                                      </p:cBhvr>
                                    </p:animEffect>
                                  </p:childTnLst>
                                </p:cTn>
                              </p:par>
                              <p:par>
                                <p:cTn id="47" presetID="54" presetClass="entr" presetSubtype="0" accel="10000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strVal val="#ppt_w*0.05"/>
                                          </p:val>
                                        </p:tav>
                                        <p:tav tm="100000">
                                          <p:val>
                                            <p:strVal val="#ppt_w"/>
                                          </p:val>
                                        </p:tav>
                                      </p:tavLst>
                                    </p:anim>
                                    <p:anim calcmode="lin" valueType="num">
                                      <p:cBhvr>
                                        <p:cTn id="50" dur="500" fill="hold"/>
                                        <p:tgtEl>
                                          <p:spTgt spid="9"/>
                                        </p:tgtEl>
                                        <p:attrNameLst>
                                          <p:attrName>ppt_h</p:attrName>
                                        </p:attrNameLst>
                                      </p:cBhvr>
                                      <p:tavLst>
                                        <p:tav tm="0">
                                          <p:val>
                                            <p:strVal val="#ppt_h"/>
                                          </p:val>
                                        </p:tav>
                                        <p:tav tm="100000">
                                          <p:val>
                                            <p:strVal val="#ppt_h"/>
                                          </p:val>
                                        </p:tav>
                                      </p:tavLst>
                                    </p:anim>
                                    <p:anim calcmode="lin" valueType="num">
                                      <p:cBhvr>
                                        <p:cTn id="51" dur="500" fill="hold"/>
                                        <p:tgtEl>
                                          <p:spTgt spid="9"/>
                                        </p:tgtEl>
                                        <p:attrNameLst>
                                          <p:attrName>ppt_x</p:attrName>
                                        </p:attrNameLst>
                                      </p:cBhvr>
                                      <p:tavLst>
                                        <p:tav tm="0">
                                          <p:val>
                                            <p:strVal val="#ppt_x-.2"/>
                                          </p:val>
                                        </p:tav>
                                        <p:tav tm="100000">
                                          <p:val>
                                            <p:strVal val="#ppt_x"/>
                                          </p:val>
                                        </p:tav>
                                      </p:tavLst>
                                    </p:anim>
                                    <p:anim calcmode="lin" valueType="num">
                                      <p:cBhvr>
                                        <p:cTn id="52" dur="500" fill="hold"/>
                                        <p:tgtEl>
                                          <p:spTgt spid="9"/>
                                        </p:tgtEl>
                                        <p:attrNameLst>
                                          <p:attrName>ppt_y</p:attrName>
                                        </p:attrNameLst>
                                      </p:cBhvr>
                                      <p:tavLst>
                                        <p:tav tm="0">
                                          <p:val>
                                            <p:strVal val="#ppt_y"/>
                                          </p:val>
                                        </p:tav>
                                        <p:tav tm="100000">
                                          <p:val>
                                            <p:strVal val="#ppt_y"/>
                                          </p:val>
                                        </p:tav>
                                      </p:tavLst>
                                    </p:anim>
                                    <p:animEffect transition="in" filter="fade">
                                      <p:cBhvr>
                                        <p:cTn id="53" dur="500"/>
                                        <p:tgtEl>
                                          <p:spTgt spid="9"/>
                                        </p:tgtEl>
                                      </p:cBhvr>
                                    </p:animEffect>
                                  </p:childTnLst>
                                </p:cTn>
                              </p:par>
                              <p:par>
                                <p:cTn id="54" presetID="54" presetClass="entr" presetSubtype="0" accel="100000" fill="hold" grpId="0" nodeType="with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strVal val="#ppt_w*0.05"/>
                                          </p:val>
                                        </p:tav>
                                        <p:tav tm="100000">
                                          <p:val>
                                            <p:strVal val="#ppt_w"/>
                                          </p:val>
                                        </p:tav>
                                      </p:tavLst>
                                    </p:anim>
                                    <p:anim calcmode="lin" valueType="num">
                                      <p:cBhvr>
                                        <p:cTn id="57" dur="500" fill="hold"/>
                                        <p:tgtEl>
                                          <p:spTgt spid="10"/>
                                        </p:tgtEl>
                                        <p:attrNameLst>
                                          <p:attrName>ppt_h</p:attrName>
                                        </p:attrNameLst>
                                      </p:cBhvr>
                                      <p:tavLst>
                                        <p:tav tm="0">
                                          <p:val>
                                            <p:strVal val="#ppt_h"/>
                                          </p:val>
                                        </p:tav>
                                        <p:tav tm="100000">
                                          <p:val>
                                            <p:strVal val="#ppt_h"/>
                                          </p:val>
                                        </p:tav>
                                      </p:tavLst>
                                    </p:anim>
                                    <p:anim calcmode="lin" valueType="num">
                                      <p:cBhvr>
                                        <p:cTn id="58" dur="500" fill="hold"/>
                                        <p:tgtEl>
                                          <p:spTgt spid="10"/>
                                        </p:tgtEl>
                                        <p:attrNameLst>
                                          <p:attrName>ppt_x</p:attrName>
                                        </p:attrNameLst>
                                      </p:cBhvr>
                                      <p:tavLst>
                                        <p:tav tm="0">
                                          <p:val>
                                            <p:strVal val="#ppt_x-.2"/>
                                          </p:val>
                                        </p:tav>
                                        <p:tav tm="100000">
                                          <p:val>
                                            <p:strVal val="#ppt_x"/>
                                          </p:val>
                                        </p:tav>
                                      </p:tavLst>
                                    </p:anim>
                                    <p:anim calcmode="lin" valueType="num">
                                      <p:cBhvr>
                                        <p:cTn id="59" dur="500" fill="hold"/>
                                        <p:tgtEl>
                                          <p:spTgt spid="10"/>
                                        </p:tgtEl>
                                        <p:attrNameLst>
                                          <p:attrName>ppt_y</p:attrName>
                                        </p:attrNameLst>
                                      </p:cBhvr>
                                      <p:tavLst>
                                        <p:tav tm="0">
                                          <p:val>
                                            <p:strVal val="#ppt_y"/>
                                          </p:val>
                                        </p:tav>
                                        <p:tav tm="100000">
                                          <p:val>
                                            <p:strVal val="#ppt_y"/>
                                          </p:val>
                                        </p:tav>
                                      </p:tavLst>
                                    </p:anim>
                                    <p:animEffect transition="in" filter="fade">
                                      <p:cBhvr>
                                        <p:cTn id="6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animBg="1"/>
      <p:bldP spid="83973" grpId="0" animBg="1"/>
      <p:bldP spid="83974" grpId="0" animBg="1"/>
      <p:bldP spid="83975" grpId="0" animBg="1"/>
      <p:bldP spid="83976" grpId="0" animBg="1"/>
      <p:bldP spid="8" grpId="0" animBg="1"/>
      <p:bldP spid="9" grpId="0" animBg="1"/>
      <p:bldP spid="10" grpId="0" animBg="1"/>
    </p:bldLst>
  </p:timing>
</p:sld>
</file>

<file path=ppt/slides/slide30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714349" y="1132250"/>
            <a:ext cx="8072494" cy="5940088"/>
          </a:xfrm>
          <a:prstGeom prst="rect">
            <a:avLst/>
          </a:prstGeom>
        </p:spPr>
        <p:txBody>
          <a:bodyPr wrap="square">
            <a:spAutoFit/>
          </a:bodyPr>
          <a:lstStyle/>
          <a:p>
            <a:pPr algn="just"/>
            <a:r>
              <a:rPr lang="fa-IR" sz="2000" b="1" dirty="0" smtClean="0">
                <a:solidFill>
                  <a:srgbClr val="002060"/>
                </a:solidFill>
                <a:cs typeface="B Compset" pitchFamily="2" charset="-78"/>
                <a:hlinkClick r:id="rId4" action="ppaction://hlinksldjump"/>
              </a:rPr>
              <a:t>حالات مکلف</a:t>
            </a:r>
            <a:endParaRPr lang="fa-IR"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گفتیم مکلف ملتفت به حکم شرعی یا قاطع است یا ظان و یا شاک , قطع و ظن را بحث کردیم و الان نوبت به احکام شاک (اصول عملیه) رسیدیم.</a:t>
            </a:r>
          </a:p>
          <a:p>
            <a:pPr algn="just"/>
            <a:r>
              <a:rPr lang="fa-IR" sz="2000" b="1" dirty="0" smtClean="0">
                <a:solidFill>
                  <a:srgbClr val="002060"/>
                </a:solidFill>
                <a:cs typeface="B Compset" pitchFamily="2" charset="-78"/>
              </a:rPr>
              <a:t>پس برای استنباط حکم شرعی 3 مرحله داریم که اینها به ترتیب قرار دارند.</a:t>
            </a:r>
          </a:p>
          <a:p>
            <a:pPr algn="just"/>
            <a:r>
              <a:rPr lang="fa-IR" sz="2000" b="1" dirty="0" smtClean="0">
                <a:solidFill>
                  <a:srgbClr val="FF0000"/>
                </a:solidFill>
                <a:cs typeface="B Compset" pitchFamily="2" charset="-78"/>
              </a:rPr>
              <a:t>1- دلیل قطعی</a:t>
            </a:r>
          </a:p>
          <a:p>
            <a:pPr algn="just"/>
            <a:r>
              <a:rPr lang="fa-IR" sz="2000" b="1" dirty="0" smtClean="0">
                <a:solidFill>
                  <a:srgbClr val="002060"/>
                </a:solidFill>
                <a:cs typeface="B Compset" pitchFamily="2" charset="-78"/>
              </a:rPr>
              <a:t>ادله قطعى , ادله اى هستند که سبب قطع به حکم شرعى واقعى مى گردند مانند نص کتاب , خبر متواتر , اجماع محصل , ادله عقلى قطعى ( مستقلات عقلى ) و يا ادله ظن آورى که همراه قرائن قطعى باشند . اين ادله , از آن جا که قطع آوراند , به حکم عقل , حجت هستند . </a:t>
            </a:r>
          </a:p>
          <a:p>
            <a:pPr algn="just"/>
            <a:r>
              <a:rPr lang="fa-IR" sz="2000" b="1" dirty="0" smtClean="0">
                <a:solidFill>
                  <a:srgbClr val="FF0000"/>
                </a:solidFill>
                <a:cs typeface="B Compset" pitchFamily="2" charset="-78"/>
              </a:rPr>
              <a:t>2- دلیل اجتهادی</a:t>
            </a:r>
          </a:p>
          <a:p>
            <a:pPr algn="just"/>
            <a:r>
              <a:rPr lang="fa-IR" sz="2000" b="1" dirty="0" smtClean="0">
                <a:solidFill>
                  <a:srgbClr val="002060"/>
                </a:solidFill>
                <a:cs typeface="B Compset" pitchFamily="2" charset="-78"/>
              </a:rPr>
              <a:t>امارات به ادله ظنى اى گفته مى شود که شارع به دليل کاشفيت نوعى آن ها از واقع , آن ها را در حق کسانى که واقع را نمى دانند , حجت قرار داده است . </a:t>
            </a:r>
          </a:p>
          <a:p>
            <a:pPr algn="just"/>
            <a:r>
              <a:rPr lang="fa-IR" sz="2000" b="1" dirty="0" smtClean="0">
                <a:solidFill>
                  <a:srgbClr val="FF0000"/>
                </a:solidFill>
                <a:cs typeface="B Compset" pitchFamily="2" charset="-78"/>
              </a:rPr>
              <a:t>3- دلیل فقاهتی</a:t>
            </a:r>
          </a:p>
          <a:p>
            <a:pPr algn="just"/>
            <a:r>
              <a:rPr lang="fa-IR" sz="2000" b="1" dirty="0" smtClean="0">
                <a:solidFill>
                  <a:srgbClr val="002060"/>
                </a:solidFill>
                <a:cs typeface="B Compset" pitchFamily="2" charset="-78"/>
              </a:rPr>
              <a:t>اصول عملى به اصولى مى گويند که شارع مقدس آن ها را براى رهايى مکلف از شک در حکم واقعى شرعى مقرر نموده است . </a:t>
            </a:r>
          </a:p>
          <a:p>
            <a:pPr algn="just"/>
            <a:r>
              <a:rPr lang="fa-IR" sz="2000" b="1" dirty="0" smtClean="0">
                <a:solidFill>
                  <a:srgbClr val="002060"/>
                </a:solidFill>
                <a:cs typeface="B Compset" pitchFamily="2" charset="-78"/>
              </a:rPr>
              <a:t>مجتهد در مقام استنباط احکام واقعى يا به حکم واقعى علم پيدا مى کند و يا اين که از طريق دليل علمى ( اماره معتبر ) به آن دسترسى پيدا مى نمايد; اما در صورتى که بعد از تتبع , نه به حکم واقعى علم پيدا کرده و نه به دليل علمى بر حکم واقعى دست يافت , شارع براى رهايى او از حالت شک و سرگردانى, اصولى را مقرر نموده است که در مقام امتثال و عمل , وظيفه او را معين مى نمايند . </a:t>
            </a:r>
          </a:p>
          <a:p>
            <a:pPr algn="just"/>
            <a:endParaRPr lang="fa-IR" sz="20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142852"/>
            <a:ext cx="7715304" cy="5693866"/>
          </a:xfrm>
          <a:prstGeom prst="rect">
            <a:avLst/>
          </a:prstGeom>
        </p:spPr>
        <p:txBody>
          <a:bodyPr wrap="square">
            <a:spAutoFit/>
          </a:bodyPr>
          <a:lstStyle/>
          <a:p>
            <a:pPr algn="just"/>
            <a:r>
              <a:rPr lang="fa-IR" sz="2800" b="1" dirty="0" smtClean="0">
                <a:solidFill>
                  <a:srgbClr val="002060"/>
                </a:solidFill>
                <a:cs typeface="B Compset" pitchFamily="2" charset="-78"/>
                <a:hlinkClick r:id="rId2" action="ppaction://hlinksldjump"/>
              </a:rPr>
              <a:t>انواع اصل عملی</a:t>
            </a:r>
            <a:endParaRPr lang="fa-IR" sz="2800" b="1" dirty="0" smtClean="0">
              <a:solidFill>
                <a:srgbClr val="002060"/>
              </a:solidFill>
              <a:cs typeface="B Compset" pitchFamily="2" charset="-78"/>
            </a:endParaRPr>
          </a:p>
          <a:p>
            <a:pPr algn="just"/>
            <a:r>
              <a:rPr lang="fa-IR" sz="2800" b="1" dirty="0" smtClean="0">
                <a:solidFill>
                  <a:srgbClr val="FF0000"/>
                </a:solidFill>
                <a:cs typeface="B Compset" pitchFamily="2" charset="-78"/>
              </a:rPr>
              <a:t>اصل عملى عام </a:t>
            </a:r>
          </a:p>
          <a:p>
            <a:pPr algn="just"/>
            <a:r>
              <a:rPr lang="fa-IR" sz="2800" b="1" dirty="0" smtClean="0">
                <a:solidFill>
                  <a:srgbClr val="002060"/>
                </a:solidFill>
                <a:cs typeface="B Compset" pitchFamily="2" charset="-78"/>
              </a:rPr>
              <a:t>اصلى است که در تمام ابواب فقه, يعنى از کتاب طهارت تا ديات کاربرد و جريان دارد . برخى از اين اصول , فقط عقلى اند, مثل "اصالة التخيير" و برخى فقط شرعى اند , مثل اصل استصحاب ـ بر خلاف قدما که آن را اماره عقلى مى دانستند ـ و بعضى هم شرعى و هم عقلى اند, مثل "اصالة البرائه" و "اصالة الاحتياط" . </a:t>
            </a:r>
          </a:p>
          <a:p>
            <a:pPr algn="just"/>
            <a:r>
              <a:rPr lang="fa-IR" sz="2800" b="1" dirty="0" smtClean="0">
                <a:solidFill>
                  <a:srgbClr val="FF0000"/>
                </a:solidFill>
                <a:cs typeface="B Compset" pitchFamily="2" charset="-78"/>
              </a:rPr>
              <a:t>اصل عملى خاص </a:t>
            </a:r>
          </a:p>
          <a:p>
            <a:pPr algn="just"/>
            <a:r>
              <a:rPr lang="fa-IR" sz="2800" b="1" dirty="0" smtClean="0">
                <a:solidFill>
                  <a:srgbClr val="002060"/>
                </a:solidFill>
                <a:cs typeface="B Compset" pitchFamily="2" charset="-78"/>
              </a:rPr>
              <a:t>به اصلى گفته مى شود که در موارد خاص و در ابواب خاص فقه جارى مى شود, مانند اصالت طهارت که تنها در مورد طهارت و نجاست جارى مى شود و اصالت حليت که تنها در مورد شک در حليت و عدم حليت جارى است , به خلاف اصل عملى عام که در تمام ابواب فقه جارى است , مانند اصل استصحاب و اصل برائت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285852" y="-24"/>
            <a:ext cx="7858148" cy="6894195"/>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اصالة البراءة</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اصل برائت از اقسام اصول عملى است که وظيفه عملى مکلف را در مواردى که بعد از فحص و جست جو و عدم دستيابى به دليل, در تکليف واقعى شک مى نمايد, تعيين نموده و به برائت ذمه او از تکليف مشکوک حکم مى نمايد; به بيان ديگر, مراد از اصل برائت , اصلى از اصول عملى است که هنگام شک مکلف در تکليف و عدم دسترسى وى به حجت شرعى , اجرا مى شود و در مقام عمل, مکلف را موظف به انجام آن تکليف نمى داند; براى مثال در هنگامى که بعد از فحص و عدم دستيابى به دليل، مکلف در حرمت يا حليت استعمال دخانيات شک مى کند , اصل برائت جارى نموده و به حليت استعمال آن حکم مى کند و از عقوبت مخالفت احتمالى با حکم واقعى, ايمن مى شود . </a:t>
            </a:r>
          </a:p>
          <a:p>
            <a:pPr algn="just"/>
            <a:r>
              <a:rPr lang="fa-IR" sz="2600" b="1" dirty="0" smtClean="0">
                <a:solidFill>
                  <a:srgbClr val="FF0000"/>
                </a:solidFill>
                <a:cs typeface="B Compset" pitchFamily="2" charset="-78"/>
              </a:rPr>
              <a:t> نکته : </a:t>
            </a:r>
          </a:p>
          <a:p>
            <a:pPr algn="just"/>
            <a:r>
              <a:rPr lang="fa-IR" sz="2600" b="1" dirty="0" smtClean="0">
                <a:solidFill>
                  <a:srgbClr val="002060"/>
                </a:solidFill>
                <a:cs typeface="B Compset" pitchFamily="2" charset="-78"/>
              </a:rPr>
              <a:t> مجراى اصل برائت , شک در تکليف است . و اين شک , گاهى ناشى از شک در حکم (شبهه حکمى) و گاهى ناشى از شک در موضوع (شبهه موضوعى) است و شبهه حکمى, گاهى وجوبى و گاهى تحريمى است و منشأ شک در شبهه حکمى, گاهى فقدان نص و گاهى اجمال نص و گاهى تعارض دو نص است. </a:t>
            </a:r>
          </a:p>
        </p:txBody>
      </p:sp>
    </p:spTree>
  </p:cSld>
  <p:clrMapOvr>
    <a:masterClrMapping/>
  </p:clrMapOvr>
  <p:transition advClick="0">
    <p:dissolve/>
  </p:transition>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928662" y="1071546"/>
            <a:ext cx="8143900" cy="4832092"/>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شبهه تحريمیه</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شبهه تحريمیه در برابر شبهه وجوبیه مى آيد و آن جايى است که درباره يک چيز ( موضوع يا حکم ) , هم احتمال حرمت و هم غير وجوب داده شود فيدور أمره بين الحرمة،  الاباحة، او الکراهة، او الاستحباب مانند اين که امر داير بين حرمت و کراهت و يا حرمت و اباحه باشد , مثل آن که شک شود استعمال دخانيات ( شرب توتون ) حرام است يا نه و منشأ شک نيز روايتى در مورد شرب توتون باشد که هم احتمال حرمت و هم کراهت در آن مى رود ; يعنى نه در حرمت ظهور دارد و نه در کراهت (شبهه تحريمى حکمى) . </a:t>
            </a:r>
          </a:p>
          <a:p>
            <a:pPr algn="just"/>
            <a:r>
              <a:rPr lang="fa-IR" sz="2800" b="1" dirty="0" smtClean="0">
                <a:solidFill>
                  <a:srgbClr val="002060"/>
                </a:solidFill>
                <a:cs typeface="B Compset" pitchFamily="2" charset="-78"/>
              </a:rPr>
              <a:t> و يا اين که مايعى پيش رو است و شک مى شود خمر است تا حرام باشد يا سرکه است تا حلال و مباح باشد (شبهه تحريمى موضوعى)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76" y="714356"/>
            <a:ext cx="8858280" cy="403187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شبهه وجوبیه</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شبهه وجوبیه در برابر شبهه تحريمى قرار دارد و آن در جايى است که در يک شى ء ( موضوع يا حکم ) هم احتمال وجوب و هم غير حرمت داده شود فيدور امره بين الوجوب، و الاستحباب؛ او الاباحة، او الکراهة چه منشأ شک فقدان نص باشد ,چه اجمال نص و چه تعارض دو يا چند نص ـ مثل آن که شک شود آيا هنگام رؤيت هلال اول ماه ، دعا واجب است يا مستحب ؟</a:t>
            </a:r>
          </a:p>
          <a:p>
            <a:pPr algn="just"/>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p:cNvGrpSpPr>
            <a:grpSpLocks/>
          </p:cNvGrpSpPr>
          <p:nvPr/>
        </p:nvGrpSpPr>
        <p:grpSpPr bwMode="auto">
          <a:xfrm>
            <a:off x="2913063" y="2057400"/>
            <a:ext cx="3335337" cy="2563813"/>
            <a:chOff x="1835" y="1296"/>
            <a:chExt cx="2101" cy="1615"/>
          </a:xfrm>
        </p:grpSpPr>
        <p:sp>
          <p:nvSpPr>
            <p:cNvPr id="10259" name="AutoShape 19"/>
            <p:cNvSpPr>
              <a:spLocks noChangeArrowheads="1"/>
            </p:cNvSpPr>
            <p:nvPr/>
          </p:nvSpPr>
          <p:spPr bwMode="gray">
            <a:xfrm rot="16200000" flipH="1">
              <a:off x="1804" y="1979"/>
              <a:ext cx="339" cy="277"/>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10260" name="AutoShape 20"/>
            <p:cNvSpPr>
              <a:spLocks noChangeArrowheads="1"/>
            </p:cNvSpPr>
            <p:nvPr/>
          </p:nvSpPr>
          <p:spPr bwMode="gray">
            <a:xfrm rot="5400000" flipH="1">
              <a:off x="3626" y="1996"/>
              <a:ext cx="360" cy="261"/>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10262" name="Oval 22"/>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10263" name="Oval 23"/>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10265" name="Oval 25"/>
            <p:cNvSpPr>
              <a:spLocks noChangeArrowheads="1"/>
            </p:cNvSpPr>
            <p:nvPr/>
          </p:nvSpPr>
          <p:spPr bwMode="gray">
            <a:xfrm>
              <a:off x="2254" y="1472"/>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10266" name="Oval 26"/>
            <p:cNvSpPr>
              <a:spLocks noChangeArrowheads="1"/>
            </p:cNvSpPr>
            <p:nvPr/>
          </p:nvSpPr>
          <p:spPr bwMode="gray">
            <a:xfrm>
              <a:off x="2254" y="1472"/>
              <a:ext cx="1262" cy="1264"/>
            </a:xfrm>
            <a:prstGeom prst="ellipse">
              <a:avLst/>
            </a:prstGeom>
            <a:gradFill rotWithShape="1">
              <a:gsLst>
                <a:gs pos="0">
                  <a:srgbClr val="FFCC00">
                    <a:gamma/>
                    <a:shade val="0"/>
                    <a:invGamma/>
                  </a:srgbClr>
                </a:gs>
                <a:gs pos="100000">
                  <a:srgbClr val="FFCC00"/>
                </a:gs>
              </a:gsLst>
              <a:lin ang="2700000" scaled="1"/>
            </a:gradFill>
            <a:ln w="38100" algn="ctr">
              <a:noFill/>
              <a:round/>
              <a:headEnd/>
              <a:tailEnd/>
            </a:ln>
            <a:effectLst/>
          </p:spPr>
          <p:txBody>
            <a:bodyPr wrap="none" anchor="ctr">
              <a:spAutoFit/>
            </a:bodyPr>
            <a:lstStyle/>
            <a:p>
              <a:endParaRPr lang="fa-IR"/>
            </a:p>
          </p:txBody>
        </p:sp>
        <p:sp>
          <p:nvSpPr>
            <p:cNvPr id="10267" name="Oval 27"/>
            <p:cNvSpPr>
              <a:spLocks noChangeArrowheads="1"/>
            </p:cNvSpPr>
            <p:nvPr/>
          </p:nvSpPr>
          <p:spPr bwMode="gray">
            <a:xfrm>
              <a:off x="2337" y="1555"/>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10268" name="Oval 28"/>
            <p:cNvSpPr>
              <a:spLocks noChangeArrowheads="1"/>
            </p:cNvSpPr>
            <p:nvPr/>
          </p:nvSpPr>
          <p:spPr bwMode="gray">
            <a:xfrm>
              <a:off x="2337" y="1555"/>
              <a:ext cx="1096" cy="1098"/>
            </a:xfrm>
            <a:prstGeom prst="ellipse">
              <a:avLst/>
            </a:prstGeom>
            <a:gradFill rotWithShape="1">
              <a:gsLst>
                <a:gs pos="0">
                  <a:srgbClr val="FFCC00"/>
                </a:gs>
                <a:gs pos="100000">
                  <a:srgbClr val="FFCC00">
                    <a:gamma/>
                    <a:shade val="48627"/>
                    <a:invGamma/>
                  </a:srgbClr>
                </a:gs>
              </a:gsLst>
              <a:lin ang="2700000" scaled="1"/>
            </a:gradFill>
            <a:ln w="38100" algn="ctr">
              <a:noFill/>
              <a:round/>
              <a:headEnd/>
              <a:tailEnd/>
            </a:ln>
            <a:effectLst/>
          </p:spPr>
          <p:txBody>
            <a:bodyPr anchor="ctr">
              <a:spAutoFit/>
            </a:bodyPr>
            <a:lstStyle/>
            <a:p>
              <a:endParaRPr lang="fa-IR"/>
            </a:p>
          </p:txBody>
        </p:sp>
        <p:sp>
          <p:nvSpPr>
            <p:cNvPr id="10278" name="Text Box 38"/>
            <p:cNvSpPr txBox="1">
              <a:spLocks noChangeArrowheads="1"/>
            </p:cNvSpPr>
            <p:nvPr/>
          </p:nvSpPr>
          <p:spPr bwMode="auto">
            <a:xfrm>
              <a:off x="2303" y="1772"/>
              <a:ext cx="1162" cy="601"/>
            </a:xfrm>
            <a:prstGeom prst="rect">
              <a:avLst/>
            </a:prstGeom>
            <a:noFill/>
            <a:ln w="9525">
              <a:noFill/>
              <a:miter lim="800000"/>
              <a:headEnd/>
              <a:tailEnd/>
            </a:ln>
            <a:effectLst/>
          </p:spPr>
          <p:txBody>
            <a:bodyPr wrap="none">
              <a:spAutoFit/>
            </a:bodyPr>
            <a:lstStyle/>
            <a:p>
              <a:r>
                <a:rPr lang="fa-IR" sz="2800" b="1" dirty="0" smtClean="0">
                  <a:solidFill>
                    <a:srgbClr val="001D3A"/>
                  </a:solidFill>
                  <a:cs typeface="B Titr" pitchFamily="2" charset="-78"/>
                </a:rPr>
                <a:t>  </a:t>
              </a:r>
              <a:r>
                <a:rPr lang="fa-IR" sz="2800" b="1" dirty="0" smtClean="0">
                  <a:solidFill>
                    <a:srgbClr val="001D3A"/>
                  </a:solidFill>
                  <a:cs typeface="B Titr" pitchFamily="2" charset="-78"/>
                  <a:hlinkClick r:id="rId2" action="ppaction://hlinksldjump"/>
                </a:rPr>
                <a:t>شبهه حکمیه</a:t>
              </a:r>
            </a:p>
            <a:p>
              <a:r>
                <a:rPr lang="fa-IR" sz="2800" b="1" dirty="0" smtClean="0">
                  <a:solidFill>
                    <a:srgbClr val="001D3A"/>
                  </a:solidFill>
                  <a:cs typeface="B Titr" pitchFamily="2" charset="-78"/>
                  <a:hlinkClick r:id="rId2" action="ppaction://hlinksldjump"/>
                </a:rPr>
                <a:t>لفقدان النص</a:t>
              </a:r>
              <a:endParaRPr lang="en-US" sz="2800" b="1" dirty="0">
                <a:solidFill>
                  <a:srgbClr val="001D3A"/>
                </a:solidFill>
                <a:cs typeface="B Titr" pitchFamily="2" charset="-78"/>
              </a:endParaRPr>
            </a:p>
          </p:txBody>
        </p:sp>
      </p:grpSp>
      <p:grpSp>
        <p:nvGrpSpPr>
          <p:cNvPr id="3" name="Group 56"/>
          <p:cNvGrpSpPr>
            <a:grpSpLocks/>
          </p:cNvGrpSpPr>
          <p:nvPr/>
        </p:nvGrpSpPr>
        <p:grpSpPr bwMode="auto">
          <a:xfrm>
            <a:off x="42852" y="2286000"/>
            <a:ext cx="2743200" cy="2133600"/>
            <a:chOff x="576" y="1440"/>
            <a:chExt cx="1152" cy="1344"/>
          </a:xfrm>
        </p:grpSpPr>
        <p:sp>
          <p:nvSpPr>
            <p:cNvPr id="10271" name="AutoShape 31"/>
            <p:cNvSpPr>
              <a:spLocks noChangeArrowheads="1"/>
            </p:cNvSpPr>
            <p:nvPr/>
          </p:nvSpPr>
          <p:spPr bwMode="gray">
            <a:xfrm>
              <a:off x="576" y="2304"/>
              <a:ext cx="1152" cy="48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72" name="AutoShape 32"/>
            <p:cNvSpPr>
              <a:spLocks noChangeArrowheads="1"/>
            </p:cNvSpPr>
            <p:nvPr/>
          </p:nvSpPr>
          <p:spPr bwMode="gray">
            <a:xfrm>
              <a:off x="576" y="1872"/>
              <a:ext cx="1152" cy="48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73" name="AutoShape 33"/>
            <p:cNvSpPr>
              <a:spLocks noChangeArrowheads="1"/>
            </p:cNvSpPr>
            <p:nvPr/>
          </p:nvSpPr>
          <p:spPr bwMode="gray">
            <a:xfrm>
              <a:off x="576" y="1440"/>
              <a:ext cx="1152" cy="480"/>
            </a:xfrm>
            <a:prstGeom prst="can">
              <a:avLst>
                <a:gd name="adj" fmla="val 25000"/>
              </a:avLst>
            </a:prstGeom>
            <a:gradFill rotWithShape="1">
              <a:gsLst>
                <a:gs pos="0">
                  <a:srgbClr val="33CCCC">
                    <a:gamma/>
                    <a:shade val="46275"/>
                    <a:invGamma/>
                  </a:srgbClr>
                </a:gs>
                <a:gs pos="50000">
                  <a:srgbClr val="33CCCC"/>
                </a:gs>
                <a:gs pos="100000">
                  <a:srgbClr val="33CCCC">
                    <a:gamma/>
                    <a:shade val="46275"/>
                    <a:invGamma/>
                  </a:srgbClr>
                </a:gs>
              </a:gsLst>
              <a:lin ang="0" scaled="1"/>
            </a:gradFill>
            <a:ln w="9525">
              <a:noFill/>
              <a:round/>
              <a:headEnd/>
              <a:tailEnd/>
            </a:ln>
            <a:effectLst/>
          </p:spPr>
          <p:txBody>
            <a:bodyPr wrap="none" anchor="ctr"/>
            <a:lstStyle/>
            <a:p>
              <a:endParaRPr lang="fa-IR"/>
            </a:p>
          </p:txBody>
        </p:sp>
        <p:sp>
          <p:nvSpPr>
            <p:cNvPr id="10283" name="Text Box 43"/>
            <p:cNvSpPr txBox="1">
              <a:spLocks noChangeArrowheads="1"/>
            </p:cNvSpPr>
            <p:nvPr/>
          </p:nvSpPr>
          <p:spPr bwMode="gray">
            <a:xfrm>
              <a:off x="888" y="1575"/>
              <a:ext cx="485" cy="291"/>
            </a:xfrm>
            <a:prstGeom prst="rect">
              <a:avLst/>
            </a:prstGeom>
            <a:noFill/>
            <a:ln w="9525">
              <a:noFill/>
              <a:miter lim="800000"/>
              <a:headEnd/>
              <a:tailEnd/>
            </a:ln>
            <a:effectLst/>
          </p:spPr>
          <p:txBody>
            <a:bodyPr wrap="none">
              <a:spAutoFit/>
            </a:bodyPr>
            <a:lstStyle/>
            <a:p>
              <a:r>
                <a:rPr lang="fa-IR" sz="2400" b="1" dirty="0" smtClean="0">
                  <a:solidFill>
                    <a:srgbClr val="002060"/>
                  </a:solidFill>
                  <a:cs typeface="B Titr" pitchFamily="2" charset="-78"/>
                  <a:hlinkClick r:id="rId3" action="ppaction://hlinksldjump"/>
                </a:rPr>
                <a:t>آیه تقوی</a:t>
              </a:r>
              <a:endParaRPr lang="en-US" sz="2400" b="1" dirty="0">
                <a:solidFill>
                  <a:srgbClr val="002060"/>
                </a:solidFill>
                <a:cs typeface="B Titr" pitchFamily="2" charset="-78"/>
              </a:endParaRPr>
            </a:p>
          </p:txBody>
        </p:sp>
        <p:sp>
          <p:nvSpPr>
            <p:cNvPr id="10284" name="Text Box 44"/>
            <p:cNvSpPr txBox="1">
              <a:spLocks noChangeArrowheads="1"/>
            </p:cNvSpPr>
            <p:nvPr/>
          </p:nvSpPr>
          <p:spPr bwMode="gray">
            <a:xfrm>
              <a:off x="918" y="1980"/>
              <a:ext cx="444" cy="330"/>
            </a:xfrm>
            <a:prstGeom prst="rect">
              <a:avLst/>
            </a:prstGeom>
            <a:noFill/>
            <a:ln w="9525">
              <a:noFill/>
              <a:miter lim="800000"/>
              <a:headEnd/>
              <a:tailEnd/>
            </a:ln>
            <a:effectLst/>
          </p:spPr>
          <p:txBody>
            <a:bodyPr wrap="none">
              <a:spAutoFit/>
            </a:bodyPr>
            <a:lstStyle/>
            <a:p>
              <a:r>
                <a:rPr lang="fa-IR" sz="2800" b="1" dirty="0" smtClean="0">
                  <a:solidFill>
                    <a:srgbClr val="001D3A"/>
                  </a:solidFill>
                  <a:cs typeface="B Titr" pitchFamily="2" charset="-78"/>
                  <a:hlinkClick r:id="rId4" action="ppaction://hlinksldjump"/>
                </a:rPr>
                <a:t>روایات</a:t>
              </a:r>
              <a:endParaRPr lang="en-US" sz="2800" b="1" dirty="0">
                <a:solidFill>
                  <a:srgbClr val="001D3A"/>
                </a:solidFill>
                <a:cs typeface="B Titr" pitchFamily="2" charset="-78"/>
              </a:endParaRPr>
            </a:p>
          </p:txBody>
        </p:sp>
        <p:sp>
          <p:nvSpPr>
            <p:cNvPr id="10285" name="Text Box 45"/>
            <p:cNvSpPr txBox="1">
              <a:spLocks noChangeArrowheads="1"/>
            </p:cNvSpPr>
            <p:nvPr/>
          </p:nvSpPr>
          <p:spPr bwMode="gray">
            <a:xfrm>
              <a:off x="876" y="2430"/>
              <a:ext cx="504" cy="291"/>
            </a:xfrm>
            <a:prstGeom prst="rect">
              <a:avLst/>
            </a:prstGeom>
            <a:noFill/>
            <a:ln w="9525">
              <a:noFill/>
              <a:miter lim="800000"/>
              <a:headEnd/>
              <a:tailEnd/>
            </a:ln>
            <a:effectLst/>
          </p:spPr>
          <p:txBody>
            <a:bodyPr wrap="none">
              <a:spAutoFit/>
            </a:bodyPr>
            <a:lstStyle/>
            <a:p>
              <a:r>
                <a:rPr lang="fa-IR" sz="2400" b="1" dirty="0" smtClean="0">
                  <a:solidFill>
                    <a:srgbClr val="001D3A"/>
                  </a:solidFill>
                  <a:cs typeface="B Titr" pitchFamily="2" charset="-78"/>
                  <a:hlinkClick r:id="rId5" action="ppaction://hlinksldjump"/>
                </a:rPr>
                <a:t>دلیل عقل</a:t>
              </a:r>
              <a:endParaRPr lang="en-US" sz="2400" b="1" dirty="0">
                <a:solidFill>
                  <a:srgbClr val="001D3A"/>
                </a:solidFill>
                <a:cs typeface="B Titr" pitchFamily="2" charset="-78"/>
              </a:endParaRPr>
            </a:p>
          </p:txBody>
        </p:sp>
      </p:grpSp>
      <p:sp>
        <p:nvSpPr>
          <p:cNvPr id="10274" name="AutoShape 34"/>
          <p:cNvSpPr>
            <a:spLocks noChangeArrowheads="1"/>
          </p:cNvSpPr>
          <p:nvPr/>
        </p:nvSpPr>
        <p:spPr bwMode="gray">
          <a:xfrm>
            <a:off x="6357950" y="3371848"/>
            <a:ext cx="2743200"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75" name="AutoShape 35"/>
          <p:cNvSpPr>
            <a:spLocks noChangeArrowheads="1"/>
          </p:cNvSpPr>
          <p:nvPr/>
        </p:nvSpPr>
        <p:spPr bwMode="gray">
          <a:xfrm>
            <a:off x="6357950" y="2686048"/>
            <a:ext cx="2743200"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76" name="AutoShape 36"/>
          <p:cNvSpPr>
            <a:spLocks noChangeArrowheads="1"/>
          </p:cNvSpPr>
          <p:nvPr/>
        </p:nvSpPr>
        <p:spPr bwMode="gray">
          <a:xfrm>
            <a:off x="6357950" y="2000248"/>
            <a:ext cx="2743200"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10286" name="Text Box 46"/>
          <p:cNvSpPr txBox="1">
            <a:spLocks noChangeArrowheads="1"/>
          </p:cNvSpPr>
          <p:nvPr/>
        </p:nvSpPr>
        <p:spPr bwMode="gray">
          <a:xfrm>
            <a:off x="6334345" y="2143116"/>
            <a:ext cx="2738249" cy="492443"/>
          </a:xfrm>
          <a:prstGeom prst="rect">
            <a:avLst/>
          </a:prstGeom>
          <a:noFill/>
          <a:ln w="9525">
            <a:noFill/>
            <a:miter lim="800000"/>
            <a:headEnd/>
            <a:tailEnd/>
          </a:ln>
          <a:effectLst/>
        </p:spPr>
        <p:txBody>
          <a:bodyPr wrap="none">
            <a:spAutoFit/>
          </a:bodyPr>
          <a:lstStyle/>
          <a:p>
            <a:r>
              <a:rPr lang="fa-IR" sz="2600" b="1" dirty="0" smtClean="0">
                <a:solidFill>
                  <a:srgbClr val="001D3A"/>
                </a:solidFill>
                <a:cs typeface="B Titr" pitchFamily="2" charset="-78"/>
                <a:hlinkClick r:id="rId6" action="ppaction://hlinksldjump"/>
              </a:rPr>
              <a:t>آیه نفی عذاب بلا بیان</a:t>
            </a:r>
            <a:endParaRPr lang="en-US" sz="2600" b="1" dirty="0">
              <a:solidFill>
                <a:srgbClr val="001D3A"/>
              </a:solidFill>
              <a:cs typeface="B Titr" pitchFamily="2" charset="-78"/>
            </a:endParaRPr>
          </a:p>
        </p:txBody>
      </p:sp>
      <p:sp>
        <p:nvSpPr>
          <p:cNvPr id="10287" name="Text Box 47"/>
          <p:cNvSpPr txBox="1">
            <a:spLocks noChangeArrowheads="1"/>
          </p:cNvSpPr>
          <p:nvPr/>
        </p:nvSpPr>
        <p:spPr bwMode="gray">
          <a:xfrm>
            <a:off x="7015692" y="2857496"/>
            <a:ext cx="1556836" cy="523220"/>
          </a:xfrm>
          <a:prstGeom prst="rect">
            <a:avLst/>
          </a:prstGeom>
          <a:noFill/>
          <a:ln w="9525">
            <a:noFill/>
            <a:miter lim="800000"/>
            <a:headEnd/>
            <a:tailEnd/>
          </a:ln>
          <a:effectLst/>
        </p:spPr>
        <p:txBody>
          <a:bodyPr wrap="none">
            <a:spAutoFit/>
          </a:bodyPr>
          <a:lstStyle/>
          <a:p>
            <a:r>
              <a:rPr lang="fa-IR" sz="2800" b="1" dirty="0" smtClean="0">
                <a:solidFill>
                  <a:srgbClr val="001D3A"/>
                </a:solidFill>
                <a:cs typeface="B Titr" pitchFamily="2" charset="-78"/>
                <a:hlinkClick r:id="rId7" action="ppaction://hlinksldjump"/>
              </a:rPr>
              <a:t>حدیث رفع</a:t>
            </a:r>
            <a:endParaRPr lang="en-US" sz="2800" b="1" dirty="0">
              <a:solidFill>
                <a:srgbClr val="001D3A"/>
              </a:solidFill>
              <a:cs typeface="B Titr" pitchFamily="2" charset="-78"/>
            </a:endParaRPr>
          </a:p>
        </p:txBody>
      </p:sp>
      <p:sp>
        <p:nvSpPr>
          <p:cNvPr id="10288" name="Text Box 48"/>
          <p:cNvSpPr txBox="1">
            <a:spLocks noChangeArrowheads="1"/>
          </p:cNvSpPr>
          <p:nvPr/>
        </p:nvSpPr>
        <p:spPr bwMode="gray">
          <a:xfrm>
            <a:off x="6786578" y="3500438"/>
            <a:ext cx="1822935" cy="523220"/>
          </a:xfrm>
          <a:prstGeom prst="rect">
            <a:avLst/>
          </a:prstGeom>
          <a:noFill/>
          <a:ln w="9525">
            <a:noFill/>
            <a:miter lim="800000"/>
            <a:headEnd/>
            <a:tailEnd/>
          </a:ln>
          <a:effectLst/>
        </p:spPr>
        <p:txBody>
          <a:bodyPr wrap="none">
            <a:spAutoFit/>
          </a:bodyPr>
          <a:lstStyle/>
          <a:p>
            <a:r>
              <a:rPr lang="fa-IR" sz="2800" b="1" dirty="0" smtClean="0">
                <a:solidFill>
                  <a:srgbClr val="001D3A"/>
                </a:solidFill>
                <a:cs typeface="B Titr" pitchFamily="2" charset="-78"/>
                <a:hlinkClick r:id="rId8" action="ppaction://hlinksldjump"/>
              </a:rPr>
              <a:t>حدیث اطلاق</a:t>
            </a:r>
            <a:endParaRPr lang="en-US" sz="2800" b="1" dirty="0">
              <a:solidFill>
                <a:srgbClr val="001D3A"/>
              </a:solidFill>
              <a:cs typeface="B Titr" pitchFamily="2" charset="-78"/>
            </a:endParaRPr>
          </a:p>
        </p:txBody>
      </p:sp>
      <p:sp>
        <p:nvSpPr>
          <p:cNvPr id="34" name="AutoShape 9"/>
          <p:cNvSpPr>
            <a:spLocks noChangeArrowheads="1"/>
          </p:cNvSpPr>
          <p:nvPr/>
        </p:nvSpPr>
        <p:spPr bwMode="gray">
          <a:xfrm>
            <a:off x="6440518" y="714356"/>
            <a:ext cx="2517788" cy="1118836"/>
          </a:xfrm>
          <a:prstGeom prst="roundRect">
            <a:avLst>
              <a:gd name="adj" fmla="val 7935"/>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r>
              <a:rPr lang="fa-IR" sz="3600" dirty="0" smtClean="0">
                <a:solidFill>
                  <a:srgbClr val="002060"/>
                </a:solidFill>
                <a:cs typeface="B Titr" pitchFamily="2" charset="-78"/>
              </a:rPr>
              <a:t>ادله اصولیون</a:t>
            </a:r>
            <a:endParaRPr lang="fa-IR" sz="3600" dirty="0">
              <a:solidFill>
                <a:srgbClr val="002060"/>
              </a:solidFill>
              <a:cs typeface="B Titr" pitchFamily="2" charset="-78"/>
            </a:endParaRPr>
          </a:p>
        </p:txBody>
      </p:sp>
      <p:sp>
        <p:nvSpPr>
          <p:cNvPr id="35" name="AutoShape 9"/>
          <p:cNvSpPr>
            <a:spLocks noChangeArrowheads="1"/>
          </p:cNvSpPr>
          <p:nvPr/>
        </p:nvSpPr>
        <p:spPr bwMode="gray">
          <a:xfrm>
            <a:off x="168236" y="714356"/>
            <a:ext cx="2517788" cy="1118836"/>
          </a:xfrm>
          <a:prstGeom prst="roundRect">
            <a:avLst>
              <a:gd name="adj" fmla="val 7935"/>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r>
              <a:rPr lang="fa-IR" sz="3600" dirty="0" smtClean="0">
                <a:solidFill>
                  <a:srgbClr val="002060"/>
                </a:solidFill>
                <a:cs typeface="B Titr" pitchFamily="2" charset="-78"/>
              </a:rPr>
              <a:t>ادله اخباریون</a:t>
            </a:r>
            <a:endParaRPr lang="fa-IR" sz="3600" dirty="0">
              <a:solidFill>
                <a:srgbClr val="002060"/>
              </a:solidFill>
              <a:cs typeface="B Titr" pitchFamily="2" charset="-78"/>
            </a:endParaRPr>
          </a:p>
        </p:txBody>
      </p:sp>
      <p:sp>
        <p:nvSpPr>
          <p:cNvPr id="36" name="AutoShape 34"/>
          <p:cNvSpPr>
            <a:spLocks noChangeArrowheads="1"/>
          </p:cNvSpPr>
          <p:nvPr/>
        </p:nvSpPr>
        <p:spPr bwMode="gray">
          <a:xfrm>
            <a:off x="6357982" y="4095760"/>
            <a:ext cx="2743200" cy="762000"/>
          </a:xfrm>
          <a:prstGeom prst="can">
            <a:avLst>
              <a:gd name="adj" fmla="val 25000"/>
            </a:avLst>
          </a:prstGeom>
          <a:gradFill rotWithShape="1">
            <a:gsLst>
              <a:gs pos="0">
                <a:srgbClr val="FFCC66">
                  <a:gamma/>
                  <a:shade val="46275"/>
                  <a:invGamma/>
                </a:srgbClr>
              </a:gs>
              <a:gs pos="50000">
                <a:srgbClr val="FFCC66"/>
              </a:gs>
              <a:gs pos="100000">
                <a:srgbClr val="FFCC66">
                  <a:gamma/>
                  <a:shade val="46275"/>
                  <a:invGamma/>
                </a:srgbClr>
              </a:gs>
            </a:gsLst>
            <a:lin ang="0" scaled="1"/>
          </a:gradFill>
          <a:ln w="9525">
            <a:noFill/>
            <a:round/>
            <a:headEnd/>
            <a:tailEnd/>
          </a:ln>
          <a:effectLst/>
        </p:spPr>
        <p:txBody>
          <a:bodyPr wrap="none" anchor="ctr"/>
          <a:lstStyle/>
          <a:p>
            <a:endParaRPr lang="fa-IR"/>
          </a:p>
        </p:txBody>
      </p:sp>
      <p:sp>
        <p:nvSpPr>
          <p:cNvPr id="37" name="Text Box 48"/>
          <p:cNvSpPr txBox="1">
            <a:spLocks noChangeArrowheads="1"/>
          </p:cNvSpPr>
          <p:nvPr/>
        </p:nvSpPr>
        <p:spPr bwMode="gray">
          <a:xfrm>
            <a:off x="7057161" y="4286256"/>
            <a:ext cx="1372492" cy="523220"/>
          </a:xfrm>
          <a:prstGeom prst="rect">
            <a:avLst/>
          </a:prstGeom>
          <a:noFill/>
          <a:ln w="9525">
            <a:noFill/>
            <a:miter lim="800000"/>
            <a:headEnd/>
            <a:tailEnd/>
          </a:ln>
          <a:effectLst/>
        </p:spPr>
        <p:txBody>
          <a:bodyPr wrap="none">
            <a:spAutoFit/>
          </a:bodyPr>
          <a:lstStyle/>
          <a:p>
            <a:r>
              <a:rPr lang="fa-IR" sz="2800" b="1" dirty="0" smtClean="0">
                <a:solidFill>
                  <a:srgbClr val="001D3A"/>
                </a:solidFill>
                <a:cs typeface="B Titr" pitchFamily="2" charset="-78"/>
                <a:hlinkClick r:id="rId9" action="ppaction://hlinksldjump"/>
              </a:rPr>
              <a:t>دلیل عقل</a:t>
            </a:r>
            <a:endParaRPr lang="en-US" sz="2800" b="1" dirty="0">
              <a:solidFill>
                <a:srgbClr val="001D3A"/>
              </a:solidFill>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357290" y="-24"/>
            <a:ext cx="7715272" cy="6986528"/>
          </a:xfrm>
          <a:prstGeom prst="rect">
            <a:avLst/>
          </a:prstGeom>
        </p:spPr>
        <p:txBody>
          <a:bodyPr wrap="square">
            <a:spAutoFit/>
          </a:bodyPr>
          <a:lstStyle/>
          <a:p>
            <a:pPr algn="just"/>
            <a:r>
              <a:rPr lang="fa-IR" sz="3200" b="1" dirty="0" smtClean="0">
                <a:solidFill>
                  <a:srgbClr val="002060"/>
                </a:solidFill>
                <a:cs typeface="B Compset" pitchFamily="2" charset="-78"/>
                <a:hlinkClick r:id="rId4" action="ppaction://hlinksldjump"/>
              </a:rPr>
              <a:t>آيه نفى عذاب بلا بيان</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از آياتى است که براى اثبات برائت به آن استدلال شده است: " و ما کنا معذبين حتى نبعث رسولا“</a:t>
            </a:r>
          </a:p>
          <a:p>
            <a:pPr algn="just"/>
            <a:r>
              <a:rPr lang="fa-IR" sz="3200" b="1" dirty="0" smtClean="0">
                <a:solidFill>
                  <a:srgbClr val="002060"/>
                </a:solidFill>
                <a:cs typeface="B Compset" pitchFamily="2" charset="-78"/>
              </a:rPr>
              <a:t>کيفيت استدلال به آيه: </a:t>
            </a:r>
          </a:p>
          <a:p>
            <a:pPr algn="just"/>
            <a:r>
              <a:rPr lang="fa-IR" sz="3200" b="1" dirty="0" smtClean="0">
                <a:solidFill>
                  <a:srgbClr val="002060"/>
                </a:solidFill>
                <a:cs typeface="B Compset" pitchFamily="2" charset="-78"/>
              </a:rPr>
              <a:t>1 ـ فرستادن رسول, کنايه از بيان تکاليف و اتمام حجت مى باشد. </a:t>
            </a:r>
          </a:p>
          <a:p>
            <a:pPr algn="just"/>
            <a:r>
              <a:rPr lang="fa-IR" sz="3200" b="1" dirty="0" smtClean="0">
                <a:solidFill>
                  <a:srgbClr val="002060"/>
                </a:solidFill>
                <a:cs typeface="B Compset" pitchFamily="2" charset="-78"/>
              </a:rPr>
              <a:t>2 ـ خداوند در آيه , يک کبراى کلى را بيان فرموده است که تا تکليف از جانب وى براى بندگان بيان نشود, کسى را عذاب نمى کند; بنابراين, در مواردى که مکلف در حالت شبهه وجوبى يا شبهه تحريمى به سر مى برد و بعد از جست وجو, به دليلى که حکم مسئله را بيان نمايد, دست رسى پيدا نمى کند, در صورت انجام ندادن " مشکوک الوجوب " و انجام دادن " مشکوک الحرمة " از عقوبت الهى ايمن مى باشد. </a:t>
            </a:r>
          </a:p>
        </p:txBody>
      </p:sp>
    </p:spTree>
  </p:cSld>
  <p:clrMapOvr>
    <a:masterClrMapping/>
  </p:clrMapOvr>
  <p:transition advClick="0">
    <p:dissolve/>
  </p:transition>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428604"/>
            <a:ext cx="8929718" cy="5262979"/>
          </a:xfrm>
          <a:prstGeom prst="rect">
            <a:avLst/>
          </a:prstGeom>
        </p:spPr>
        <p:txBody>
          <a:bodyPr wrap="square">
            <a:spAutoFit/>
          </a:bodyPr>
          <a:lstStyle/>
          <a:p>
            <a:pPr algn="just"/>
            <a:r>
              <a:rPr lang="fa-IR" sz="2400" b="1" dirty="0" smtClean="0">
                <a:solidFill>
                  <a:srgbClr val="FFFFFF"/>
                </a:solidFill>
                <a:cs typeface="B Compset" pitchFamily="2" charset="-78"/>
                <a:hlinkClick r:id="rId4" action="ppaction://hlinksldjump"/>
              </a:rPr>
              <a:t>حديث رفع</a:t>
            </a:r>
            <a:endParaRPr lang="fa-IR" sz="2400" b="1" dirty="0" smtClean="0">
              <a:solidFill>
                <a:srgbClr val="FFFFFF"/>
              </a:solidFill>
              <a:cs typeface="B Compset" pitchFamily="2" charset="-78"/>
            </a:endParaRPr>
          </a:p>
          <a:p>
            <a:pPr algn="just"/>
            <a:r>
              <a:rPr lang="fa-IR" sz="2400" b="1" dirty="0" smtClean="0">
                <a:solidFill>
                  <a:srgbClr val="FFFFFF"/>
                </a:solidFill>
                <a:cs typeface="B Compset" pitchFamily="2" charset="-78"/>
              </a:rPr>
              <a:t>از احاديثى است که براى اثبات برائت شرعى , به آن استدلال شده است . در اين حديث پيامبر ( ص ) مى فرمايد: " رُفع عن امّتي تسعة اشياء: الخطأ و النسيان و ما اکرهوا عليه و ما لا يعلمون و ما لا يطيقون و ما اضطروا اليه و ما استکرهوا عليه والطيرة و الوسوسة في التفکر في الخلق و الحسد ما لم يظهر بلسان أو يَدٍ</a:t>
            </a:r>
          </a:p>
          <a:p>
            <a:pPr algn="just"/>
            <a:r>
              <a:rPr lang="fa-IR" sz="2400" b="1" dirty="0" smtClean="0">
                <a:solidFill>
                  <a:srgbClr val="FFFF00"/>
                </a:solidFill>
                <a:cs typeface="B Compset" pitchFamily="2" charset="-78"/>
              </a:rPr>
              <a:t> اولا : </a:t>
            </a:r>
            <a:r>
              <a:rPr lang="fa-IR" sz="2400" b="1" dirty="0" smtClean="0">
                <a:solidFill>
                  <a:srgbClr val="FFFFFF"/>
                </a:solidFill>
                <a:cs typeface="B Compset" pitchFamily="2" charset="-78"/>
              </a:rPr>
              <a:t>(ما) در «ما لا يعلمون»  هم حکم را شامل می شود هم موضوع را چون (ما) موصوله اعم است و جهل به هر دو , مما لا یعلمون است.</a:t>
            </a:r>
          </a:p>
          <a:p>
            <a:pPr algn="just"/>
            <a:r>
              <a:rPr lang="fa-IR" sz="2400" b="1" dirty="0" smtClean="0">
                <a:solidFill>
                  <a:srgbClr val="FFFF00"/>
                </a:solidFill>
                <a:cs typeface="B Compset" pitchFamily="2" charset="-78"/>
              </a:rPr>
              <a:t>ثانیا : </a:t>
            </a:r>
            <a:r>
              <a:rPr lang="fa-IR" sz="2400" b="1" dirty="0" smtClean="0">
                <a:solidFill>
                  <a:srgbClr val="FFFFFF"/>
                </a:solidFill>
                <a:cs typeface="B Compset" pitchFamily="2" charset="-78"/>
              </a:rPr>
              <a:t>مراد از رفع در اینجا رفع تشریعی است منتهی مراد , رفع خود شک نیست بلکه رفع آثار شک است.</a:t>
            </a:r>
          </a:p>
          <a:p>
            <a:pPr algn="just"/>
            <a:r>
              <a:rPr lang="fa-IR" sz="2400" b="1" dirty="0" smtClean="0">
                <a:solidFill>
                  <a:srgbClr val="FFFF00"/>
                </a:solidFill>
                <a:cs typeface="B Compset" pitchFamily="2" charset="-78"/>
              </a:rPr>
              <a:t>ثالثا : </a:t>
            </a:r>
            <a:r>
              <a:rPr lang="fa-IR" sz="2400" b="1" dirty="0" smtClean="0">
                <a:solidFill>
                  <a:srgbClr val="FFFFFF"/>
                </a:solidFill>
                <a:cs typeface="B Compset" pitchFamily="2" charset="-78"/>
              </a:rPr>
              <a:t>آیا مراد از رفع آثار شک , رفع جمیع آثار است یا رفع مواخذه یا رفع اثر مناسب آن شم است ؛ در اینجا اختلاف است و علي جميع الوجوه و الاقوال فالمواخذة مرتفعة و هو معني البراءة .</a:t>
            </a:r>
          </a:p>
          <a:p>
            <a:pPr algn="just"/>
            <a:r>
              <a:rPr lang="fa-IR" sz="2400" b="1" dirty="0" smtClean="0">
                <a:solidFill>
                  <a:srgbClr val="FFFF00"/>
                </a:solidFill>
                <a:cs typeface="B Compset" pitchFamily="2" charset="-78"/>
              </a:rPr>
              <a:t>رابعا : </a:t>
            </a:r>
            <a:r>
              <a:rPr lang="fa-IR" sz="2400" b="1" dirty="0" smtClean="0">
                <a:solidFill>
                  <a:srgbClr val="FFFFFF"/>
                </a:solidFill>
                <a:cs typeface="B Compset" pitchFamily="2" charset="-78"/>
              </a:rPr>
              <a:t>حدیث رفع حدیث امتنان بر امت پیامبر است همانطور که از ( رفع عن امتی ) فهمیده می شود وعلي ذلک يختص الرفع بالاثرالذي يکون في رفعه منة علي الامة (لا الفرد الخاص).</a:t>
            </a:r>
            <a:endParaRPr lang="fa-IR" sz="2400" dirty="0">
              <a:solidFill>
                <a:srgbClr val="FFFFFF"/>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857232"/>
            <a:ext cx="8929718" cy="6001643"/>
          </a:xfrm>
          <a:prstGeom prst="rect">
            <a:avLst/>
          </a:prstGeom>
        </p:spPr>
        <p:txBody>
          <a:bodyPr wrap="square">
            <a:spAutoFit/>
          </a:bodyPr>
          <a:lstStyle/>
          <a:p>
            <a:pPr algn="just"/>
            <a:r>
              <a:rPr lang="fa-IR" sz="2400" b="1" dirty="0" smtClean="0">
                <a:solidFill>
                  <a:srgbClr val="002060"/>
                </a:solidFill>
                <a:cs typeface="B Compset" pitchFamily="2" charset="-78"/>
                <a:hlinkClick r:id="rId3" action="ppaction://hlinksldjump"/>
              </a:rPr>
              <a:t>حديث اطلاق </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از رواياتى است که براى اثبات برائت شرعى به آن استدلال شده است . در اين حديث امام صادق (ع) مى فرمايد: " کل شى ء مطلق حتى يرد فيه نهى.</a:t>
            </a:r>
          </a:p>
          <a:p>
            <a:pPr algn="just"/>
            <a:r>
              <a:rPr lang="fa-IR" sz="2400" b="1" dirty="0" smtClean="0">
                <a:solidFill>
                  <a:srgbClr val="002060"/>
                </a:solidFill>
                <a:cs typeface="B Compset" pitchFamily="2" charset="-78"/>
              </a:rPr>
              <a:t>بنا بر اين در جايى که نهى به چيزى ( شبهه حکميه ) از جانب شارع به مکلف نرسيده و مکلف در حرمت آن شک داشته باشد مثل شک در حرمت شرب توتون , مى تواند آن را مرتکب شود و نسبت به حرمت آن برائت نمايد .</a:t>
            </a:r>
          </a:p>
          <a:p>
            <a:pPr algn="just"/>
            <a:r>
              <a:rPr lang="fa-IR" sz="2400" b="1" dirty="0" smtClean="0">
                <a:solidFill>
                  <a:srgbClr val="002060"/>
                </a:solidFill>
                <a:cs typeface="B Compset" pitchFamily="2" charset="-78"/>
              </a:rPr>
              <a:t>در صورتى مى توان به حديث اطلاق بر مطلب بالا تمسک نمود که مراد از ورود در جمله " حتى يرد فيه نهى " وصول باشد نه صدور حديث يا حکم . پس اگر مقصود از ورود نهى , وصول آن به مکلف باشد , يعنى هر چيزى آزاد است تا زمانى که نهى اى درباره اش به مکلف برسد و چون در مورد " شرب توتون " نهى نرسيده ارتکاب آن آزاد است ; حتى اگر واقعاً هم نهى از شرب توتون صادر شده باشد , ولى چون به مکلف نرسيده است , وى در ارتکاب آن آزاد است .</a:t>
            </a:r>
          </a:p>
          <a:p>
            <a:pPr algn="just"/>
            <a:r>
              <a:rPr lang="fa-IR" sz="2400" b="1" dirty="0" smtClean="0">
                <a:solidFill>
                  <a:srgbClr val="002060"/>
                </a:solidFill>
                <a:cs typeface="B Compset" pitchFamily="2" charset="-78"/>
              </a:rPr>
              <a:t>اما اگر مراد از ورود نهى , صدور آن باشد, نتيجه آن مى شود که هر چيزى مطلق ( آزاد و مباح ) است تا زمانى که از سوى شارع, درباره آن نهى صادر شود. در اين صورت , استدلال به آن صحيح نيست , زيرا ممکن است نسبت به " شرب توتون " نهى صادر شده باشد ولى به مکلف نرسيده باشد.</a:t>
            </a:r>
            <a:endParaRPr lang="fa-IR" sz="24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809227"/>
            <a:ext cx="8858280" cy="5693866"/>
          </a:xfrm>
          <a:prstGeom prst="rect">
            <a:avLst/>
          </a:prstGeom>
        </p:spPr>
        <p:txBody>
          <a:bodyPr wrap="square">
            <a:spAutoFit/>
          </a:bodyPr>
          <a:lstStyle/>
          <a:p>
            <a:pPr algn="just"/>
            <a:r>
              <a:rPr lang="fa-IR" sz="2800" b="1" dirty="0" smtClean="0">
                <a:solidFill>
                  <a:srgbClr val="FFFFFF"/>
                </a:solidFill>
                <a:cs typeface="B Compset" pitchFamily="2" charset="-78"/>
                <a:hlinkClick r:id="rId2" action="ppaction://hlinksldjump"/>
              </a:rPr>
              <a:t>برائت عقلى</a:t>
            </a:r>
            <a:endParaRPr lang="fa-IR" sz="2800" b="1" dirty="0" smtClean="0">
              <a:solidFill>
                <a:srgbClr val="FFFFFF"/>
              </a:solidFill>
              <a:cs typeface="B Compset" pitchFamily="2" charset="-78"/>
            </a:endParaRPr>
          </a:p>
          <a:p>
            <a:pPr algn="just"/>
            <a:r>
              <a:rPr lang="fa-IR" sz="2800" b="1" dirty="0" smtClean="0">
                <a:solidFill>
                  <a:srgbClr val="FFFFFF"/>
                </a:solidFill>
                <a:cs typeface="B Compset" pitchFamily="2" charset="-78"/>
              </a:rPr>
              <a:t>برائت عقلى در مقابل برائت شرعى قرار دارد و آن حکم ( ادراک ) عقل به برائت ذمه مکلف , نسبت به تکليف مشکوک است .البته در مواردى که بعد از فحص از دليل, شک او در تکليف واقعى بر طرف نگردد. </a:t>
            </a:r>
          </a:p>
          <a:p>
            <a:pPr algn="just"/>
            <a:r>
              <a:rPr lang="fa-IR" sz="2800" b="1" dirty="0" smtClean="0">
                <a:solidFill>
                  <a:srgbClr val="FFFFFF"/>
                </a:solidFill>
                <a:cs typeface="B Compset" pitchFamily="2" charset="-78"/>
              </a:rPr>
              <a:t>به ديگر بيان, برائت عقلى به معناى حکم عقل به برائت مکلف نسبت به انجام مشکوک الحرمه و ترک مشکوک الوجوب بعد از فحص و عدم دست يابى به دليل است که لازمه آن عدم مؤاخذه مکلف ـ بر اساس قاعده عقلى قبح عقاب بلا بيان ـ مى باشد. </a:t>
            </a:r>
          </a:p>
          <a:p>
            <a:pPr algn="just"/>
            <a:r>
              <a:rPr lang="fa-IR" sz="2800" b="1" dirty="0" smtClean="0">
                <a:solidFill>
                  <a:srgbClr val="FFFFFF"/>
                </a:solidFill>
                <a:cs typeface="B Compset" pitchFamily="2" charset="-78"/>
              </a:rPr>
              <a:t> معناى قاعده عقلى "قبح عقاب بلا بيان" اين است که کيفر کردن کسى که بيانى به وى نرسيده است , در نزد عقل زشت و ناپسند است , بنابراين, هرگاه در موردى از سوى شارع, الزامى نرسد, قاعده قبح عقاب بلا بيان, آن الزام را بر مى دارد و در نتيجه, مؤاخذه آن نيز برداشته مى شود. زيرا در اين صورت عقاب آن قبيح است . </a:t>
            </a:r>
            <a:endParaRPr lang="fa-IR" sz="2800" dirty="0">
              <a:solidFill>
                <a:srgbClr val="FFFFFF"/>
              </a:solidFill>
              <a:cs typeface="B Compset" pitchFamily="2" charset="-78"/>
            </a:endParaRPr>
          </a:p>
        </p:txBody>
      </p:sp>
      <p:sp>
        <p:nvSpPr>
          <p:cNvPr id="7" name="Left Arrow 6">
            <a:hlinkClick r:id="rId3" action="ppaction://hlinksldjump"/>
          </p:cNvPr>
          <p:cNvSpPr/>
          <p:nvPr/>
        </p:nvSpPr>
        <p:spPr bwMode="auto">
          <a:xfrm>
            <a:off x="428596" y="6072206"/>
            <a:ext cx="928694" cy="785794"/>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2700000" scaled="0"/>
          <a:tileRect/>
        </a:gradFill>
        <a:effectLst/>
      </p:bgPr>
    </p:bg>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1357291" y="-24"/>
            <a:ext cx="7000924" cy="762000"/>
          </a:xfrm>
        </p:spPr>
        <p:txBody>
          <a:bodyPr/>
          <a:lstStyle/>
          <a:p>
            <a:r>
              <a:rPr lang="fa-IR" sz="4400" dirty="0" smtClean="0">
                <a:cs typeface="B Titr" pitchFamily="2" charset="-78"/>
              </a:rPr>
              <a:t>المقصد الرابع : العموم و الخصوص </a:t>
            </a:r>
            <a:endParaRPr lang="en-US" sz="2800" dirty="0">
              <a:cs typeface="B Titr" pitchFamily="2" charset="-78"/>
            </a:endParaRPr>
          </a:p>
        </p:txBody>
      </p:sp>
      <p:graphicFrame>
        <p:nvGraphicFramePr>
          <p:cNvPr id="236646" name="Group 102"/>
          <p:cNvGraphicFramePr>
            <a:graphicFrameLocks noGrp="1"/>
          </p:cNvGraphicFramePr>
          <p:nvPr>
            <p:ph idx="1"/>
          </p:nvPr>
        </p:nvGraphicFramePr>
        <p:xfrm>
          <a:off x="762000" y="928671"/>
          <a:ext cx="7696200" cy="5643602"/>
        </p:xfrm>
        <a:graphic>
          <a:graphicData uri="http://schemas.openxmlformats.org/drawingml/2006/table">
            <a:tbl>
              <a:tblPr/>
              <a:tblGrid>
                <a:gridCol w="2971800"/>
                <a:gridCol w="1752600"/>
                <a:gridCol w="2971800"/>
              </a:tblGrid>
              <a:tr h="76335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1" i="0" u="none" strike="noStrike" cap="none" normalizeH="0" baseline="0" dirty="0" smtClean="0">
                        <a:ln>
                          <a:noFill/>
                        </a:ln>
                        <a:solidFill>
                          <a:schemeClr val="accent1">
                            <a:lumMod val="40000"/>
                            <a:lumOff val="60000"/>
                          </a:schemeClr>
                        </a:solidFill>
                        <a:effectLst>
                          <a:outerShdw blurRad="38100" dist="38100" dir="2700000" algn="tl">
                            <a:srgbClr val="FFFFFF"/>
                          </a:outerShdw>
                        </a:effectLst>
                        <a:latin typeface="Verdana" pitchFamily="34" charset="0"/>
                        <a:cs typeface="B Titr" pitchFamily="2" charset="-78"/>
                      </a:endParaRPr>
                    </a:p>
                  </a:txBody>
                  <a:tcPr anchor="ctr"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CCFF"/>
                        </a:gs>
                        <a:gs pos="100000">
                          <a:srgbClr val="CCCCFF">
                            <a:gamma/>
                            <a:tint val="54510"/>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fa-IR" sz="2000" b="1" i="0" u="none" strike="noStrike" cap="none" normalizeH="0" baseline="0" dirty="0" smtClean="0">
                        <a:ln>
                          <a:noFill/>
                        </a:ln>
                        <a:solidFill>
                          <a:schemeClr val="accent1">
                            <a:lumMod val="40000"/>
                            <a:lumOff val="60000"/>
                          </a:schemeClr>
                        </a:solidFill>
                        <a:effectLst>
                          <a:outerShdw blurRad="38100" dist="38100" dir="2700000" algn="tl">
                            <a:srgbClr val="000000"/>
                          </a:outerShdw>
                        </a:effectLst>
                        <a:latin typeface="Verdana" pitchFamily="34" charset="0"/>
                        <a:cs typeface="B Titr" pitchFamily="2" charset="-78"/>
                      </a:endParaRPr>
                    </a:p>
                  </a:txBody>
                  <a:tcPr anchor="ctr"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000" b="1" i="0" u="none" strike="noStrike" cap="none" normalizeH="0" baseline="0" dirty="0" smtClean="0">
                        <a:ln>
                          <a:noFill/>
                        </a:ln>
                        <a:solidFill>
                          <a:schemeClr val="accent1">
                            <a:lumMod val="40000"/>
                            <a:lumOff val="60000"/>
                          </a:schemeClr>
                        </a:solidFill>
                        <a:effectLst>
                          <a:outerShdw blurRad="38100" dist="38100" dir="2700000" algn="tl">
                            <a:srgbClr val="000000"/>
                          </a:outerShdw>
                        </a:effectLst>
                        <a:latin typeface="Verdana" pitchFamily="34" charset="0"/>
                        <a:cs typeface="B Titr" pitchFamily="2" charset="-78"/>
                      </a:endParaRPr>
                    </a:p>
                  </a:txBody>
                  <a:tcPr anchor="ctr"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6699FF"/>
                        </a:gs>
                        <a:gs pos="100000">
                          <a:srgbClr val="6699FF">
                            <a:gamma/>
                            <a:tint val="45490"/>
                            <a:invGamma/>
                          </a:srgbClr>
                        </a:gs>
                      </a:gsLst>
                      <a:lin ang="5400000" scaled="1"/>
                    </a:gradFill>
                  </a:tcPr>
                </a:tc>
              </a:tr>
              <a:tr h="105590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2" action="ppaction://hlinksldjump"/>
                        </a:rPr>
                        <a:t>5- </a:t>
                      </a:r>
                      <a:r>
                        <a:rPr lang="fa-IR" sz="2800" kern="1200" dirty="0" smtClean="0">
                          <a:solidFill>
                            <a:schemeClr val="accent1">
                              <a:lumMod val="40000"/>
                              <a:lumOff val="60000"/>
                            </a:schemeClr>
                          </a:solidFill>
                          <a:latin typeface="+mn-lt"/>
                          <a:ea typeface="+mn-ea"/>
                          <a:cs typeface="B Titr" pitchFamily="2" charset="-78"/>
                          <a:hlinkClick r:id="rId2" action="ppaction://hlinksldjump"/>
                        </a:rPr>
                        <a:t>تخصيص العام بالمفهوم </a:t>
                      </a:r>
                      <a:endParaRPr kumimoji="0" lang="en-US"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9933FF">
                            <a:gamma/>
                            <a:shade val="46275"/>
                            <a:invGamma/>
                          </a:srgbClr>
                        </a:gs>
                        <a:gs pos="100000">
                          <a:srgbClr val="9933FF"/>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3200" b="1" i="0" u="none" strike="noStrike" cap="none" normalizeH="0" baseline="0" dirty="0" smtClean="0">
                        <a:ln>
                          <a:noFill/>
                        </a:ln>
                        <a:solidFill>
                          <a:schemeClr val="accent1">
                            <a:lumMod val="40000"/>
                            <a:lumOff val="60000"/>
                          </a:schemeClr>
                        </a:solidFill>
                        <a:effectLst>
                          <a:outerShdw blurRad="38100" dist="38100" dir="2700000" algn="tl">
                            <a:srgbClr val="000000"/>
                          </a:outerShdw>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1D80E3">
                            <a:gamma/>
                            <a:shade val="46275"/>
                            <a:invGamma/>
                          </a:srgbClr>
                        </a:gs>
                        <a:gs pos="50000">
                          <a:srgbClr val="1D80E3"/>
                        </a:gs>
                        <a:gs pos="100000">
                          <a:srgbClr val="1D80E3">
                            <a:gamma/>
                            <a:shade val="46275"/>
                            <a:invGamma/>
                          </a:srgbClr>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32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3" action="ppaction://hlinksldjump"/>
                        </a:rPr>
                        <a:t>1- الفاظ عموم</a:t>
                      </a:r>
                      <a:endParaRPr kumimoji="0" lang="en-US" sz="32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3366FF"/>
                        </a:gs>
                        <a:gs pos="100000">
                          <a:srgbClr val="3366FF">
                            <a:gamma/>
                            <a:shade val="46275"/>
                            <a:invGamma/>
                          </a:srgbClr>
                        </a:gs>
                      </a:gsLst>
                      <a:lin ang="0" scaled="1"/>
                    </a:gradFill>
                  </a:tcPr>
                </a:tc>
              </a:tr>
              <a:tr h="13842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4" action="ppaction://hlinksldjump"/>
                        </a:rPr>
                        <a:t>6- </a:t>
                      </a:r>
                      <a:r>
                        <a:rPr lang="fa-IR" sz="2800" kern="1200" dirty="0" smtClean="0">
                          <a:solidFill>
                            <a:schemeClr val="accent1">
                              <a:lumMod val="40000"/>
                              <a:lumOff val="60000"/>
                            </a:schemeClr>
                          </a:solidFill>
                          <a:latin typeface="+mn-lt"/>
                          <a:ea typeface="+mn-ea"/>
                          <a:cs typeface="B Titr" pitchFamily="2" charset="-78"/>
                          <a:hlinkClick r:id="rId4" action="ppaction://hlinksldjump"/>
                        </a:rPr>
                        <a:t>تخصيص الکتاب بخبر الواحد </a:t>
                      </a:r>
                      <a:endParaRPr kumimoji="0" lang="en-US"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9933FF">
                            <a:gamma/>
                            <a:shade val="46275"/>
                            <a:invGamma/>
                          </a:srgbClr>
                        </a:gs>
                        <a:gs pos="100000">
                          <a:srgbClr val="9933FF"/>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3200" b="1" i="0" u="none" strike="noStrike" cap="none" normalizeH="0" baseline="0" dirty="0" smtClean="0">
                        <a:ln>
                          <a:noFill/>
                        </a:ln>
                        <a:solidFill>
                          <a:schemeClr val="accent1">
                            <a:lumMod val="40000"/>
                            <a:lumOff val="60000"/>
                          </a:schemeClr>
                        </a:solidFill>
                        <a:effectLst>
                          <a:outerShdw blurRad="38100" dist="38100" dir="2700000" algn="tl">
                            <a:srgbClr val="000000"/>
                          </a:outerShdw>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1D80E3">
                            <a:gamma/>
                            <a:shade val="46275"/>
                            <a:invGamma/>
                          </a:srgbClr>
                        </a:gs>
                        <a:gs pos="50000">
                          <a:srgbClr val="1D80E3"/>
                        </a:gs>
                        <a:gs pos="100000">
                          <a:srgbClr val="1D80E3">
                            <a:gamma/>
                            <a:shade val="46275"/>
                            <a:invGamma/>
                          </a:srgbClr>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5" action="ppaction://hlinksldjump"/>
                        </a:rPr>
                        <a:t>2- </a:t>
                      </a:r>
                      <a:r>
                        <a:rPr lang="fa-IR" sz="2800" kern="1200" dirty="0" smtClean="0">
                          <a:solidFill>
                            <a:schemeClr val="accent1">
                              <a:lumMod val="40000"/>
                              <a:lumOff val="60000"/>
                            </a:schemeClr>
                          </a:solidFill>
                          <a:latin typeface="+mn-lt"/>
                          <a:ea typeface="+mn-ea"/>
                          <a:cs typeface="B Titr" pitchFamily="2" charset="-78"/>
                          <a:hlinkClick r:id="rId5" action="ppaction://hlinksldjump"/>
                        </a:rPr>
                        <a:t>العام بعد التخصيص </a:t>
                      </a:r>
                      <a:r>
                        <a:rPr lang="en-US" sz="2800" kern="1200" dirty="0" smtClean="0">
                          <a:solidFill>
                            <a:schemeClr val="accent1">
                              <a:lumMod val="40000"/>
                              <a:lumOff val="60000"/>
                            </a:schemeClr>
                          </a:solidFill>
                          <a:latin typeface="+mn-lt"/>
                          <a:ea typeface="+mn-ea"/>
                          <a:cs typeface="B Titr" pitchFamily="2" charset="-78"/>
                          <a:hlinkClick r:id="rId5" action="ppaction://hlinksldjump"/>
                        </a:rPr>
                        <a:t> ?</a:t>
                      </a:r>
                      <a:r>
                        <a:rPr lang="fa-IR" sz="2800" kern="1200" dirty="0" smtClean="0">
                          <a:solidFill>
                            <a:schemeClr val="accent1">
                              <a:lumMod val="40000"/>
                              <a:lumOff val="60000"/>
                            </a:schemeClr>
                          </a:solidFill>
                          <a:latin typeface="+mn-lt"/>
                          <a:ea typeface="+mn-ea"/>
                          <a:cs typeface="B Titr" pitchFamily="2" charset="-78"/>
                          <a:hlinkClick r:id="rId5" action="ppaction://hlinksldjump"/>
                        </a:rPr>
                        <a:t>حقيقة أو مجاز</a:t>
                      </a:r>
                      <a:endParaRPr kumimoji="0" lang="en-US"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3366FF"/>
                        </a:gs>
                        <a:gs pos="100000">
                          <a:srgbClr val="3366FF">
                            <a:gamma/>
                            <a:shade val="46275"/>
                            <a:invGamma/>
                          </a:srgbClr>
                        </a:gs>
                      </a:gsLst>
                      <a:lin ang="0" scaled="1"/>
                    </a:gradFill>
                  </a:tcPr>
                </a:tc>
              </a:tr>
              <a:tr h="13842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6" action="ppaction://hlinksldjump"/>
                        </a:rPr>
                        <a:t>7- </a:t>
                      </a:r>
                      <a:r>
                        <a:rPr lang="fa-IR" sz="2800" kern="1200" dirty="0" smtClean="0">
                          <a:solidFill>
                            <a:schemeClr val="accent1">
                              <a:lumMod val="40000"/>
                              <a:lumOff val="60000"/>
                            </a:schemeClr>
                          </a:solidFill>
                          <a:latin typeface="+mn-lt"/>
                          <a:ea typeface="+mn-ea"/>
                          <a:cs typeface="B Titr" pitchFamily="2" charset="-78"/>
                          <a:hlinkClick r:id="rId6" action="ppaction://hlinksldjump"/>
                        </a:rPr>
                        <a:t>تعقيب الاستثناء للجمل المتعدّدة </a:t>
                      </a:r>
                      <a:endParaRPr kumimoji="0" lang="en-US"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9933FF">
                            <a:gamma/>
                            <a:shade val="46275"/>
                            <a:invGamma/>
                          </a:srgbClr>
                        </a:gs>
                        <a:gs pos="100000">
                          <a:srgbClr val="9933FF"/>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3200" b="1" i="0" u="none" strike="noStrike" cap="none" normalizeH="0" baseline="0" dirty="0" smtClean="0">
                        <a:ln>
                          <a:noFill/>
                        </a:ln>
                        <a:solidFill>
                          <a:schemeClr val="accent1">
                            <a:lumMod val="40000"/>
                            <a:lumOff val="60000"/>
                          </a:schemeClr>
                        </a:solidFill>
                        <a:effectLst>
                          <a:outerShdw blurRad="38100" dist="38100" dir="2700000" algn="tl">
                            <a:srgbClr val="000000"/>
                          </a:outerShdw>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1D80E3">
                            <a:gamma/>
                            <a:shade val="46275"/>
                            <a:invGamma/>
                          </a:srgbClr>
                        </a:gs>
                        <a:gs pos="50000">
                          <a:srgbClr val="1D80E3"/>
                        </a:gs>
                        <a:gs pos="100000">
                          <a:srgbClr val="1D80E3">
                            <a:gamma/>
                            <a:shade val="46275"/>
                            <a:invGamma/>
                          </a:srgbClr>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7" action="ppaction://hlinksldjump"/>
                        </a:rPr>
                        <a:t>3- </a:t>
                      </a:r>
                      <a:r>
                        <a:rPr lang="fa-IR" sz="2800" kern="1200" dirty="0" smtClean="0">
                          <a:solidFill>
                            <a:schemeClr val="accent1">
                              <a:lumMod val="40000"/>
                              <a:lumOff val="60000"/>
                            </a:schemeClr>
                          </a:solidFill>
                          <a:latin typeface="+mn-lt"/>
                          <a:ea typeface="+mn-ea"/>
                          <a:cs typeface="B Titr" pitchFamily="2" charset="-78"/>
                          <a:hlinkClick r:id="rId7" action="ppaction://hlinksldjump"/>
                        </a:rPr>
                        <a:t> حجّية العام المخصَّص في الباقي</a:t>
                      </a:r>
                      <a:r>
                        <a:rPr lang="fa-IR" sz="2800" kern="1200" dirty="0" smtClean="0">
                          <a:solidFill>
                            <a:schemeClr val="accent1">
                              <a:lumMod val="40000"/>
                              <a:lumOff val="60000"/>
                            </a:schemeClr>
                          </a:solidFill>
                          <a:latin typeface="+mn-lt"/>
                          <a:ea typeface="+mn-ea"/>
                          <a:cs typeface="B Titr" pitchFamily="2" charset="-78"/>
                        </a:rPr>
                        <a:t> </a:t>
                      </a:r>
                      <a:endParaRPr kumimoji="0" lang="en-US"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3366FF"/>
                        </a:gs>
                        <a:gs pos="100000">
                          <a:srgbClr val="3366FF">
                            <a:gamma/>
                            <a:shade val="46275"/>
                            <a:invGamma/>
                          </a:srgbClr>
                        </a:gs>
                      </a:gsLst>
                      <a:lin ang="0" scaled="1"/>
                    </a:gradFill>
                  </a:tcPr>
                </a:tc>
              </a:tr>
              <a:tr h="105590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8" action="ppaction://hlinksldjump"/>
                        </a:rPr>
                        <a:t>8- </a:t>
                      </a:r>
                      <a:r>
                        <a:rPr lang="fa-IR" sz="2800" kern="1200" dirty="0" smtClean="0">
                          <a:solidFill>
                            <a:schemeClr val="accent1">
                              <a:lumMod val="40000"/>
                              <a:lumOff val="60000"/>
                            </a:schemeClr>
                          </a:solidFill>
                          <a:latin typeface="+mn-lt"/>
                          <a:ea typeface="+mn-ea"/>
                          <a:cs typeface="B Titr" pitchFamily="2" charset="-78"/>
                          <a:hlinkClick r:id="rId8" action="ppaction://hlinksldjump"/>
                        </a:rPr>
                        <a:t>النسخ و التخصيص </a:t>
                      </a:r>
                      <a:endParaRPr kumimoji="0" lang="en-US"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9933FF">
                            <a:gamma/>
                            <a:shade val="46275"/>
                            <a:invGamma/>
                          </a:srgbClr>
                        </a:gs>
                        <a:gs pos="100000">
                          <a:srgbClr val="9933FF"/>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3200" b="1" i="0" u="none" strike="noStrike" cap="none" normalizeH="0" baseline="0" dirty="0" smtClean="0">
                        <a:ln>
                          <a:noFill/>
                        </a:ln>
                        <a:solidFill>
                          <a:schemeClr val="accent1">
                            <a:lumMod val="40000"/>
                            <a:lumOff val="60000"/>
                          </a:schemeClr>
                        </a:solidFill>
                        <a:effectLst>
                          <a:outerShdw blurRad="38100" dist="38100" dir="2700000" algn="tl">
                            <a:srgbClr val="000000"/>
                          </a:outerShdw>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1D80E3">
                            <a:gamma/>
                            <a:shade val="46275"/>
                            <a:invGamma/>
                          </a:srgbClr>
                        </a:gs>
                        <a:gs pos="50000">
                          <a:srgbClr val="1D80E3"/>
                        </a:gs>
                        <a:gs pos="100000">
                          <a:srgbClr val="1D80E3">
                            <a:gamma/>
                            <a:shade val="46275"/>
                            <a:invGamma/>
                          </a:srgbClr>
                        </a:gs>
                      </a:gsLst>
                      <a:lin ang="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fa-IR"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hlinkClick r:id="rId9" action="ppaction://hlinksldjump"/>
                        </a:rPr>
                        <a:t>4- </a:t>
                      </a:r>
                      <a:r>
                        <a:rPr lang="fa-IR" sz="2800" kern="1200" dirty="0" smtClean="0">
                          <a:solidFill>
                            <a:schemeClr val="accent1">
                              <a:lumMod val="40000"/>
                              <a:lumOff val="60000"/>
                            </a:schemeClr>
                          </a:solidFill>
                          <a:latin typeface="+mn-lt"/>
                          <a:ea typeface="+mn-ea"/>
                          <a:cs typeface="B Titr" pitchFamily="2" charset="-78"/>
                          <a:hlinkClick r:id="rId9" action="ppaction://hlinksldjump"/>
                        </a:rPr>
                        <a:t>التمسّک بالعام قبل الفحص </a:t>
                      </a:r>
                      <a:endParaRPr kumimoji="0" lang="en-US" sz="2000" b="0" i="0" u="none" strike="noStrike" cap="none" normalizeH="0" baseline="0" dirty="0" smtClean="0">
                        <a:ln>
                          <a:noFill/>
                        </a:ln>
                        <a:solidFill>
                          <a:schemeClr val="accent1">
                            <a:lumMod val="40000"/>
                            <a:lumOff val="60000"/>
                          </a:schemeClr>
                        </a:solidFill>
                        <a:effectLst/>
                        <a:latin typeface="Verdana" pitchFamily="34" charset="0"/>
                        <a:cs typeface="B Titr"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3366FF"/>
                        </a:gs>
                        <a:gs pos="100000">
                          <a:srgbClr val="3366FF">
                            <a:gamma/>
                            <a:shade val="46275"/>
                            <a:invGamma/>
                          </a:srgbClr>
                        </a:gs>
                      </a:gsLst>
                      <a:lin ang="0" scaled="1"/>
                    </a:gradFill>
                  </a:tcPr>
                </a:tc>
              </a:tr>
            </a:tbl>
          </a:graphicData>
        </a:graphic>
      </p:graphicFrame>
      <p:sp>
        <p:nvSpPr>
          <p:cNvPr id="5" name="Action Button: Return 4">
            <a:hlinkClick r:id="rId10" action="ppaction://hlinksldjump" highlightClick="1"/>
          </p:cNvPr>
          <p:cNvSpPr/>
          <p:nvPr/>
        </p:nvSpPr>
        <p:spPr bwMode="auto">
          <a:xfrm>
            <a:off x="8358213" y="285729"/>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dk2" tx1="lt1" bg2="dk1" tx2="lt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236646"/>
                                        </p:tgtEl>
                                        <p:attrNameLst>
                                          <p:attrName>style.visibility</p:attrName>
                                        </p:attrNameLst>
                                      </p:cBhvr>
                                      <p:to>
                                        <p:strVal val="visible"/>
                                      </p:to>
                                    </p:set>
                                    <p:animEffect transition="in" filter="fade">
                                      <p:cBhvr>
                                        <p:cTn id="7" dur="2000"/>
                                        <p:tgtEl>
                                          <p:spTgt spid="236646"/>
                                        </p:tgtEl>
                                      </p:cBhvr>
                                    </p:animEffect>
                                    <p:anim calcmode="lin" valueType="num">
                                      <p:cBhvr>
                                        <p:cTn id="8" dur="2000" fill="hold"/>
                                        <p:tgtEl>
                                          <p:spTgt spid="236646"/>
                                        </p:tgtEl>
                                        <p:attrNameLst>
                                          <p:attrName>style.rotation</p:attrName>
                                        </p:attrNameLst>
                                      </p:cBhvr>
                                      <p:tavLst>
                                        <p:tav tm="0">
                                          <p:val>
                                            <p:fltVal val="720"/>
                                          </p:val>
                                        </p:tav>
                                        <p:tav tm="100000">
                                          <p:val>
                                            <p:fltVal val="0"/>
                                          </p:val>
                                        </p:tav>
                                      </p:tavLst>
                                    </p:anim>
                                    <p:anim calcmode="lin" valueType="num">
                                      <p:cBhvr>
                                        <p:cTn id="9" dur="2000" fill="hold"/>
                                        <p:tgtEl>
                                          <p:spTgt spid="236646"/>
                                        </p:tgtEl>
                                        <p:attrNameLst>
                                          <p:attrName>ppt_h</p:attrName>
                                        </p:attrNameLst>
                                      </p:cBhvr>
                                      <p:tavLst>
                                        <p:tav tm="0">
                                          <p:val>
                                            <p:fltVal val="0"/>
                                          </p:val>
                                        </p:tav>
                                        <p:tav tm="100000">
                                          <p:val>
                                            <p:strVal val="#ppt_h"/>
                                          </p:val>
                                        </p:tav>
                                      </p:tavLst>
                                    </p:anim>
                                    <p:anim calcmode="lin" valueType="num">
                                      <p:cBhvr>
                                        <p:cTn id="10" dur="2000" fill="hold"/>
                                        <p:tgtEl>
                                          <p:spTgt spid="23664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161766"/>
            <a:ext cx="9144000" cy="6124754"/>
          </a:xfrm>
          <a:prstGeom prst="rect">
            <a:avLst/>
          </a:prstGeom>
        </p:spPr>
        <p:txBody>
          <a:bodyPr wrap="square">
            <a:spAutoFit/>
          </a:bodyPr>
          <a:lstStyle/>
          <a:p>
            <a:r>
              <a:rPr lang="fa-IR" sz="2800" b="1" dirty="0" smtClean="0">
                <a:solidFill>
                  <a:srgbClr val="FFFFFF"/>
                </a:solidFill>
                <a:cs typeface="B Compset" pitchFamily="2" charset="-78"/>
              </a:rPr>
              <a:t>                    </a:t>
            </a:r>
            <a:r>
              <a:rPr lang="fa-IR" sz="2800" b="1" dirty="0" smtClean="0">
                <a:solidFill>
                  <a:srgbClr val="FFFF00"/>
                </a:solidFill>
                <a:cs typeface="B Compset" pitchFamily="2" charset="-78"/>
              </a:rPr>
              <a:t>اشکال : </a:t>
            </a:r>
            <a:r>
              <a:rPr lang="fa-IR" sz="2800" b="1" dirty="0" smtClean="0">
                <a:solidFill>
                  <a:srgbClr val="FFFFFF"/>
                </a:solidFill>
                <a:cs typeface="B Compset" pitchFamily="2" charset="-78"/>
              </a:rPr>
              <a:t>قاعده قبح عقاب بلا بیان با وجوب دفع ضرر محتمل تنافی دارد زیرا احتمال حرمت در شبهات بدویه ملازم احتمال عذاب اخروی است و دفع ضرر اخروی هم واجب است اگر چه احتمالش ضعیف باشد پس باید در شبهات بدویه قائل به احتیاط شد تا از ضرر اخروی در امان بمانیم.</a:t>
            </a:r>
          </a:p>
          <a:p>
            <a:r>
              <a:rPr lang="fa-IR" sz="2800" b="1" dirty="0" smtClean="0">
                <a:solidFill>
                  <a:srgbClr val="FFFFFF"/>
                </a:solidFill>
                <a:cs typeface="B Compset" pitchFamily="2" charset="-78"/>
              </a:rPr>
              <a:t>بعبارت دیگر : الشبهة البدوية التحريمية فيها ضرر اخروي محتمل و کل ما فيه ضرر اخروي محتمل يلزم ترکه فالشبهة البدوية التحريمية يلزم ترکها.</a:t>
            </a:r>
          </a:p>
          <a:p>
            <a:r>
              <a:rPr lang="fa-IR" sz="2800" b="1" dirty="0" smtClean="0">
                <a:solidFill>
                  <a:srgbClr val="FFFF00"/>
                </a:solidFill>
                <a:cs typeface="B Compset" pitchFamily="2" charset="-78"/>
              </a:rPr>
              <a:t>جواب : </a:t>
            </a:r>
            <a:r>
              <a:rPr lang="fa-IR" sz="2800" b="1" dirty="0" smtClean="0">
                <a:solidFill>
                  <a:srgbClr val="FFFFFF"/>
                </a:solidFill>
                <a:cs typeface="B Compset" pitchFamily="2" charset="-78"/>
              </a:rPr>
              <a:t>صغری (احتمال ضرر اخروی)  را قبول نداریم لان العقاب ناشئ من الامور التالية: </a:t>
            </a:r>
            <a:endParaRPr lang="en-US" sz="2800" dirty="0" smtClean="0">
              <a:solidFill>
                <a:srgbClr val="FFFFFF"/>
              </a:solidFill>
              <a:cs typeface="B Compset" pitchFamily="2" charset="-78"/>
            </a:endParaRPr>
          </a:p>
          <a:p>
            <a:r>
              <a:rPr lang="fa-IR" sz="2800" b="1" dirty="0" smtClean="0">
                <a:solidFill>
                  <a:srgbClr val="FFFFFF"/>
                </a:solidFill>
                <a:cs typeface="B Compset" pitchFamily="2" charset="-78"/>
              </a:rPr>
              <a:t>1. صدور البيان عن المولي و وصوله الي العبد. </a:t>
            </a:r>
            <a:endParaRPr lang="en-US" sz="2800" dirty="0" smtClean="0">
              <a:solidFill>
                <a:srgbClr val="FFFFFF"/>
              </a:solidFill>
              <a:cs typeface="B Compset" pitchFamily="2" charset="-78"/>
            </a:endParaRPr>
          </a:p>
          <a:p>
            <a:r>
              <a:rPr lang="fa-IR" sz="2800" b="1" dirty="0" smtClean="0">
                <a:solidFill>
                  <a:srgbClr val="FFFFFF"/>
                </a:solidFill>
                <a:cs typeface="B Compset" pitchFamily="2" charset="-78"/>
              </a:rPr>
              <a:t>2. التمسک بالبراءة قبل الفحص الکافي. </a:t>
            </a:r>
            <a:endParaRPr lang="en-US" sz="2800" dirty="0" smtClean="0">
              <a:solidFill>
                <a:srgbClr val="FFFFFF"/>
              </a:solidFill>
              <a:cs typeface="B Compset" pitchFamily="2" charset="-78"/>
            </a:endParaRPr>
          </a:p>
          <a:p>
            <a:r>
              <a:rPr lang="fa-IR" sz="2800" b="1" dirty="0" smtClean="0">
                <a:solidFill>
                  <a:srgbClr val="FFFFFF"/>
                </a:solidFill>
                <a:cs typeface="B Compset" pitchFamily="2" charset="-78"/>
              </a:rPr>
              <a:t>3. کون العقاب بلا بيان امرا غير قبيح. </a:t>
            </a:r>
            <a:endParaRPr lang="en-US" sz="2800" dirty="0" smtClean="0">
              <a:solidFill>
                <a:srgbClr val="FFFFFF"/>
              </a:solidFill>
              <a:cs typeface="B Compset" pitchFamily="2" charset="-78"/>
            </a:endParaRPr>
          </a:p>
          <a:p>
            <a:r>
              <a:rPr lang="fa-IR" sz="2800" b="1" dirty="0" smtClean="0">
                <a:solidFill>
                  <a:srgbClr val="FFFFFF"/>
                </a:solidFill>
                <a:cs typeface="B Compset" pitchFamily="2" charset="-78"/>
              </a:rPr>
              <a:t>4. کون المولي شخصا غير حکيم او غير العادل. </a:t>
            </a:r>
            <a:endParaRPr lang="en-US" sz="2800" dirty="0" smtClean="0">
              <a:solidFill>
                <a:srgbClr val="FFFFFF"/>
              </a:solidFill>
              <a:cs typeface="B Compset" pitchFamily="2" charset="-78"/>
            </a:endParaRPr>
          </a:p>
          <a:p>
            <a:r>
              <a:rPr lang="fa-IR" sz="2800" b="1" dirty="0" smtClean="0">
                <a:solidFill>
                  <a:srgbClr val="FFFFFF"/>
                </a:solidFill>
                <a:cs typeface="B Compset" pitchFamily="2" charset="-78"/>
              </a:rPr>
              <a:t>در حالیکه همه اینها در شبهات بدویه منتفی است پس نمی توان به قاعده احتیاط تمسک کرد.</a:t>
            </a:r>
          </a:p>
        </p:txBody>
      </p:sp>
      <p:sp>
        <p:nvSpPr>
          <p:cNvPr id="2" name="Right Arrow 1">
            <a:hlinkClick r:id="rId3" action="ppaction://hlinksldjump"/>
          </p:cNvPr>
          <p:cNvSpPr/>
          <p:nvPr/>
        </p:nvSpPr>
        <p:spPr bwMode="auto">
          <a:xfrm>
            <a:off x="7858148" y="-24"/>
            <a:ext cx="1071570" cy="785818"/>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smtClean="0">
                <a:solidFill>
                  <a:schemeClr val="tx1"/>
                </a:solidFill>
                <a:latin typeface="Times New Roman" pitchFamily="18" charset="0"/>
                <a:cs typeface="B Titr" pitchFamily="2" charset="-78"/>
              </a:rPr>
              <a:t>قبل</a:t>
            </a:r>
            <a:endParaRPr lang="en-US" sz="2800" dirty="0" smtClean="0">
              <a:solidFill>
                <a:schemeClr val="tx1"/>
              </a:solidFill>
              <a:latin typeface="Times New Roman" pitchFamily="18" charset="0"/>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928662" y="1000108"/>
            <a:ext cx="8001056" cy="5262979"/>
          </a:xfrm>
          <a:prstGeom prst="rect">
            <a:avLst/>
          </a:prstGeom>
        </p:spPr>
        <p:txBody>
          <a:bodyPr wrap="square">
            <a:spAutoFit/>
          </a:bodyPr>
          <a:lstStyle/>
          <a:p>
            <a:pPr algn="just"/>
            <a:r>
              <a:rPr lang="fa-IR" sz="2400" b="1" dirty="0" smtClean="0">
                <a:cs typeface="B Compset" pitchFamily="2" charset="-78"/>
                <a:hlinkClick r:id="rId4" action="ppaction://hlinksldjump"/>
              </a:rPr>
              <a:t>آيه تقوا</a:t>
            </a:r>
            <a:endParaRPr lang="fa-IR" sz="2400" b="1" dirty="0" smtClean="0">
              <a:cs typeface="B Compset" pitchFamily="2" charset="-78"/>
            </a:endParaRPr>
          </a:p>
          <a:p>
            <a:pPr algn="just"/>
            <a:r>
              <a:rPr lang="fa-IR" sz="2400" b="1" dirty="0" smtClean="0">
                <a:cs typeface="B Compset" pitchFamily="2" charset="-78"/>
              </a:rPr>
              <a:t>( يا ايها الذين آمنوا اتقواالله حق تقاته )</a:t>
            </a:r>
          </a:p>
          <a:p>
            <a:pPr algn="just"/>
            <a:r>
              <a:rPr lang="fa-IR" sz="2400" b="1" dirty="0" smtClean="0">
                <a:cs typeface="B Compset" pitchFamily="2" charset="-78"/>
              </a:rPr>
              <a:t>این ایه , آيه اى است که به منظور اثبات احتياط شرعى به آن استناد شده است . </a:t>
            </a:r>
          </a:p>
          <a:p>
            <a:pPr algn="just"/>
            <a:r>
              <a:rPr lang="fa-IR" sz="2400" b="1" dirty="0" smtClean="0">
                <a:cs typeface="B Compset" pitchFamily="2" charset="-78"/>
              </a:rPr>
              <a:t>اخبارى ها مى گويند: يکى از مصاديق تقوا ـ دست کم از مصاديق تقواى کامل که در آيات قرآن مطرح است ـ اين است که انسان در رويارويى با شبهات از آن ها اجتناب کند; براى مثال, احتمال مى دهد که شرب توتون ( استعمال دخانيات ) حرام است هر چند دليلى بر حرمت آن پيدا نکرده, با اين که تفحص کامل هم نموده است , لکن در عين حال; احتمال حرمت از بين نرفته و با وجود احتمال حرمت , معناى تقوا و يا تقواى کامل آن است که انسان از شبهات و چيزهايى که " محتمل الحرمة " هستند اجتناب کند تا تقوا را رعايت و امتثال کرده باشد. </a:t>
            </a:r>
          </a:p>
          <a:p>
            <a:pPr algn="just"/>
            <a:r>
              <a:rPr lang="fa-IR" sz="2400" b="1" dirty="0" smtClean="0">
                <a:solidFill>
                  <a:srgbClr val="FF0000"/>
                </a:solidFill>
                <a:cs typeface="B Compset" pitchFamily="2" charset="-78"/>
              </a:rPr>
              <a:t>رد</a:t>
            </a:r>
          </a:p>
          <a:p>
            <a:pPr algn="just"/>
            <a:r>
              <a:rPr lang="fa-IR" sz="2400" b="1" dirty="0" smtClean="0">
                <a:cs typeface="B Compset" pitchFamily="2" charset="-78"/>
              </a:rPr>
              <a:t>مصادیق تقوا اعم از واجبات و مستحبات است لذا نمی توان گفت اتقواالله حق تقاته دال بر وجوب اتیان مستحبات است . بله اگر فقط واجبات , مصداق تقوا بود حرف اخباریون درست بود اما تقوا اعم از واجبات و مستحبات است.</a:t>
            </a:r>
          </a:p>
        </p:txBody>
      </p:sp>
    </p:spTree>
  </p:cSld>
  <p:clrMapOvr>
    <a:masterClrMapping/>
  </p:clrMapOvr>
  <p:transition advClick="0">
    <p:dissolve/>
  </p:transition>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1023541"/>
            <a:ext cx="8643997" cy="5262979"/>
          </a:xfrm>
          <a:prstGeom prst="rect">
            <a:avLst/>
          </a:prstGeom>
        </p:spPr>
        <p:txBody>
          <a:bodyPr wrap="square">
            <a:spAutoFit/>
          </a:bodyPr>
          <a:lstStyle/>
          <a:p>
            <a:r>
              <a:rPr lang="fa-IR" sz="2100" b="1" dirty="0" smtClean="0">
                <a:solidFill>
                  <a:srgbClr val="002060"/>
                </a:solidFill>
                <a:cs typeface="B Compset" pitchFamily="2" charset="-78"/>
                <a:hlinkClick r:id="rId3" action="ppaction://hlinksldjump"/>
              </a:rPr>
              <a:t>روایات داله بر احتیاط در شبهات تحریمیه لفقدان النص</a:t>
            </a:r>
            <a:endParaRPr lang="fa-IR" sz="2100" b="1" dirty="0" smtClean="0">
              <a:solidFill>
                <a:srgbClr val="002060"/>
              </a:solidFill>
              <a:cs typeface="B Compset" pitchFamily="2" charset="-78"/>
            </a:endParaRPr>
          </a:p>
          <a:p>
            <a:r>
              <a:rPr lang="fa-IR" sz="2100" b="1" dirty="0" smtClean="0">
                <a:solidFill>
                  <a:srgbClr val="FF0000"/>
                </a:solidFill>
                <a:cs typeface="B Compset" pitchFamily="2" charset="-78"/>
              </a:rPr>
              <a:t>الاولي: حرمة الإفتاء بلا علم </a:t>
            </a:r>
          </a:p>
          <a:p>
            <a:r>
              <a:rPr lang="fa-IR" sz="2100" b="1" dirty="0" smtClean="0">
                <a:solidFill>
                  <a:srgbClr val="002060"/>
                </a:solidFill>
                <a:cs typeface="B Compset" pitchFamily="2" charset="-78"/>
              </a:rPr>
              <a:t>کصحيحة هشام بن سالم، قال: قلت لابي عبدالله عليه السلام : ما حق الله علي خلقه؟ قال: "أن يقولوا ما يعلمون، ويکفوا عما لا يعلمون ، فإذا فعلوا ذلک فقد أدوا الي الله حقه".</a:t>
            </a:r>
          </a:p>
          <a:p>
            <a:r>
              <a:rPr lang="fa-IR" sz="2100" b="1" dirty="0" smtClean="0">
                <a:solidFill>
                  <a:srgbClr val="FF0000"/>
                </a:solidFill>
                <a:cs typeface="B Compset" pitchFamily="2" charset="-78"/>
              </a:rPr>
              <a:t>رد</a:t>
            </a:r>
          </a:p>
          <a:p>
            <a:r>
              <a:rPr lang="fa-IR" sz="2100" b="1" dirty="0" smtClean="0">
                <a:solidFill>
                  <a:srgbClr val="002060"/>
                </a:solidFill>
                <a:cs typeface="B Compset" pitchFamily="2" charset="-78"/>
              </a:rPr>
              <a:t>این روایات می فرماید که فتوا به عدم حرمت واقعی در شبهات تحریمیه حرام است در حالیکه اصولیون نمی گویند حرام واقعی نیست بلکه انها می گویند شبهات تحریمیه , حرام ظاهری نیستند اگر چه ممکن است در واقع حرام باشند و چنین حرفی افتاء بغیر علم نیست.</a:t>
            </a:r>
          </a:p>
          <a:p>
            <a:r>
              <a:rPr lang="fa-IR" sz="2100" b="1" dirty="0" smtClean="0">
                <a:solidFill>
                  <a:srgbClr val="FF0000"/>
                </a:solidFill>
                <a:cs typeface="B Compset" pitchFamily="2" charset="-78"/>
              </a:rPr>
              <a:t>الثانية: ما ورد من الامر بالاحتياط قبل الفحص </a:t>
            </a:r>
            <a:endParaRPr lang="en-US" sz="2100" b="1" dirty="0" smtClean="0">
              <a:solidFill>
                <a:srgbClr val="FF0000"/>
              </a:solidFill>
              <a:cs typeface="B Compset" pitchFamily="2" charset="-78"/>
            </a:endParaRPr>
          </a:p>
          <a:p>
            <a:r>
              <a:rPr lang="fa-IR" sz="2100" b="1" dirty="0" smtClean="0">
                <a:solidFill>
                  <a:srgbClr val="002060"/>
                </a:solidFill>
                <a:cs typeface="B Compset" pitchFamily="2" charset="-78"/>
              </a:rPr>
              <a:t>عن عَبْدِ الرَّحْمَنِ بْنِ الْحَجَّاجِ قَالَ سَأَلْتُ أَبَا الْحَسَنِ ع عَنْ رَجُلَيْنِ أَصَابَا صَيْداً وَ هُمَا مُحْرِمَانِ الْجَزَاءُ بَيْنَهُمَا أَوْ عَلَى كُلِّ وَاحِدٍ مِنْهُمَا جَزَاءٌ فَقَالَ لَا بَلْ عَلَيْهِمَا أَنْ يَجْزِيَ كُلُّ وَاحِدٍ مِنْهُمَا الصَّيْدَ قُلْتُ إِنَّ بَعْضَ أَصْحَابِنَا سَأَلَنِي عَنْ ذَلِكَ فَلَمْ أَدْرِ مَا عَلَيْهِ فَقَالَ إِذَا أَصَبْتُمْ مِثْلَ هَذَا فَلَمْ تَدْرُوا فَعَلَيْكُمْ بِالِاحْتِيَاطِ حَتَّى تَسْأَلُوا عَنْهُ فَتَعْلَمُوا </a:t>
            </a:r>
          </a:p>
          <a:p>
            <a:r>
              <a:rPr lang="fa-IR" sz="2100" b="1" dirty="0" smtClean="0">
                <a:solidFill>
                  <a:srgbClr val="FF0000"/>
                </a:solidFill>
                <a:cs typeface="B Compset" pitchFamily="2" charset="-78"/>
              </a:rPr>
              <a:t>رد</a:t>
            </a:r>
          </a:p>
          <a:p>
            <a:r>
              <a:rPr lang="fa-IR" sz="2100" b="1" dirty="0" smtClean="0">
                <a:solidFill>
                  <a:srgbClr val="002060"/>
                </a:solidFill>
                <a:cs typeface="B Compset" pitchFamily="2" charset="-78"/>
              </a:rPr>
              <a:t>این روایت و امثال ان , امر به احتیاط قبل الفحص کرده است در حالیکه بحث ما جایی است که فحص از دلیل کرده ایم اما دلیلی بر حرمت پبدا نکرده ایم لذا نیازی به احتیاط نداریم.</a:t>
            </a:r>
          </a:p>
          <a:p>
            <a:endParaRPr lang="fa-IR" sz="2100" b="1" dirty="0">
              <a:solidFill>
                <a:srgbClr val="002060"/>
              </a:solidFill>
              <a:cs typeface="B Compset" pitchFamily="2" charset="-78"/>
            </a:endParaRPr>
          </a:p>
        </p:txBody>
      </p:sp>
      <p:sp>
        <p:nvSpPr>
          <p:cNvPr id="3" name="Left Arrow 2">
            <a:hlinkClick r:id="rId4" action="ppaction://hlinksldjump"/>
          </p:cNvPr>
          <p:cNvSpPr/>
          <p:nvPr/>
        </p:nvSpPr>
        <p:spPr bwMode="auto">
          <a:xfrm>
            <a:off x="285720" y="5786454"/>
            <a:ext cx="928694" cy="785794"/>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defPPr>
              <a:defRPr lang="fa-IR"/>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ight Arrow 1">
            <a:hlinkClick r:id="rId3" action="ppaction://hlinksldjump"/>
          </p:cNvPr>
          <p:cNvSpPr/>
          <p:nvPr/>
        </p:nvSpPr>
        <p:spPr bwMode="auto">
          <a:xfrm>
            <a:off x="7858148" y="142852"/>
            <a:ext cx="1071570" cy="785818"/>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smtClean="0">
                <a:solidFill>
                  <a:schemeClr val="tx1"/>
                </a:solidFill>
                <a:latin typeface="Times New Roman" pitchFamily="18" charset="0"/>
                <a:cs typeface="B Titr" pitchFamily="2" charset="-78"/>
              </a:rPr>
              <a:t>قبل</a:t>
            </a:r>
            <a:endParaRPr lang="en-US" sz="2800" dirty="0" smtClean="0">
              <a:solidFill>
                <a:schemeClr val="tx1"/>
              </a:solidFill>
              <a:latin typeface="Times New Roman" pitchFamily="18" charset="0"/>
              <a:cs typeface="B Titr" pitchFamily="2" charset="-78"/>
            </a:endParaRPr>
          </a:p>
        </p:txBody>
      </p:sp>
      <p:sp>
        <p:nvSpPr>
          <p:cNvPr id="336897" name="Rectangle 1"/>
          <p:cNvSpPr>
            <a:spLocks noChangeArrowheads="1"/>
          </p:cNvSpPr>
          <p:nvPr/>
        </p:nvSpPr>
        <p:spPr bwMode="auto">
          <a:xfrm>
            <a:off x="285752" y="1275126"/>
            <a:ext cx="8786842"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2400" b="1" u="none" strike="noStrike" cap="none" normalizeH="0" baseline="0" dirty="0" smtClean="0">
                <a:ln>
                  <a:noFill/>
                </a:ln>
                <a:solidFill>
                  <a:srgbClr val="FF0000"/>
                </a:solidFill>
                <a:effectLst/>
                <a:latin typeface="Tahoma" pitchFamily="34" charset="0"/>
                <a:ea typeface="Times New Roman" pitchFamily="18" charset="0"/>
                <a:cs typeface="B Compset" pitchFamily="2" charset="-78"/>
              </a:rPr>
              <a:t>الثالثة: لزوم الوقوف عند الشبهة </a:t>
            </a:r>
          </a:p>
          <a:p>
            <a:pPr lvl="0" fontAlgn="base">
              <a:spcBef>
                <a:spcPct val="0"/>
              </a:spcBef>
              <a:spcAft>
                <a:spcPct val="0"/>
              </a:spcAft>
            </a:pPr>
            <a:r>
              <a:rPr lang="fa-IR" sz="2400" b="1" dirty="0" smtClean="0">
                <a:latin typeface="Arial" pitchFamily="34" charset="0"/>
                <a:cs typeface="B Compset" pitchFamily="2" charset="-78"/>
              </a:rPr>
              <a:t>روایات زیادی به این مضمون وارد شده که به برخی از انها اشاره می کنیم :</a:t>
            </a:r>
          </a:p>
          <a:p>
            <a:pPr lvl="0" fontAlgn="base">
              <a:spcBef>
                <a:spcPct val="0"/>
              </a:spcBef>
              <a:spcAft>
                <a:spcPct val="0"/>
              </a:spcAft>
            </a:pPr>
            <a:r>
              <a:rPr lang="fa-IR" sz="2400" b="1" dirty="0" smtClean="0">
                <a:latin typeface="Arial" pitchFamily="34" charset="0"/>
                <a:cs typeface="B Compset" pitchFamily="2" charset="-78"/>
              </a:rPr>
              <a:t>1- عَنْ أَبِي جَعْفَرٍ ع قَالَ الْوُقُوفُ عِنْدَ الشُّبْهَةِ خَيْرٌ مِنَ الِاقْتِحَامِ فِي الْهَلَكَةِ وَ تَرْكُكَ حَدِيثاً لَمْ تُرْوَهُ خَيْرٌ مِنْ رِوَايَتِكَ حَدِيثاً لَمْ تُحْصِهِ </a:t>
            </a:r>
          </a:p>
          <a:p>
            <a:pPr lvl="0" fontAlgn="base">
              <a:spcBef>
                <a:spcPct val="0"/>
              </a:spcBef>
              <a:spcAft>
                <a:spcPct val="0"/>
              </a:spcAft>
            </a:pPr>
            <a:r>
              <a:rPr lang="fa-IR" sz="2400" b="1" dirty="0" smtClean="0">
                <a:latin typeface="Arial" pitchFamily="34" charset="0"/>
                <a:cs typeface="B Compset" pitchFamily="2" charset="-78"/>
              </a:rPr>
              <a:t>2- عَنْ مَسْعَدَةَ بْنِ زِيَادٍ عَنْ جَعْفَرٍ عَنْ آبَائِهِ ع أَنَّ النَّبِيَّ ص قَالَ لَا تُجَامِعُوا فِي النِّكَاحِ عَلَى الشُّبْهَةِ (وَ قِفُوا عِنْدَ الشُّبْهَةِ) يَقُولُ إِذَا بَلَغَكَ أَنَّكَ قَدْ رَضَعْتَ مِنْ لَبَنِهَا وَ أَنَّهَا لَكَ مَحْرَمٌ وَ مَا أَشْبَهَ ذَلِكَ فَإِنَّ الْوُقُوفَ عِنْدَ الشُّبْهَةِ خَيْرٌ مِنَ الِاقْتِحَامِ فِي الْهَلَكَةِ </a:t>
            </a:r>
          </a:p>
          <a:p>
            <a:pPr lvl="0" fontAlgn="base">
              <a:spcBef>
                <a:spcPct val="0"/>
              </a:spcBef>
              <a:spcAft>
                <a:spcPct val="0"/>
              </a:spcAft>
            </a:pPr>
            <a:r>
              <a:rPr lang="fa-IR" sz="2400" b="1" dirty="0" smtClean="0">
                <a:latin typeface="Arial" pitchFamily="34" charset="0"/>
                <a:cs typeface="B Compset" pitchFamily="2" charset="-78"/>
              </a:rPr>
              <a:t>3- قَالَ النَّبِيُّ ص دَعْ مَا يُرِيبُكَ إِلَى مَا لَا يُرِيبُكَ </a:t>
            </a:r>
          </a:p>
          <a:p>
            <a:pPr lvl="0" fontAlgn="base">
              <a:spcBef>
                <a:spcPct val="0"/>
              </a:spcBef>
              <a:spcAft>
                <a:spcPct val="0"/>
              </a:spcAft>
            </a:pPr>
            <a:r>
              <a:rPr lang="fa-IR" sz="2400" b="1" dirty="0" smtClean="0">
                <a:solidFill>
                  <a:srgbClr val="FF0000"/>
                </a:solidFill>
                <a:latin typeface="Arial" pitchFamily="34" charset="0"/>
                <a:cs typeface="B Compset" pitchFamily="2" charset="-78"/>
              </a:rPr>
              <a:t>رد</a:t>
            </a:r>
          </a:p>
          <a:p>
            <a:pPr lvl="0" fontAlgn="base">
              <a:spcBef>
                <a:spcPct val="0"/>
              </a:spcBef>
              <a:spcAft>
                <a:spcPct val="0"/>
              </a:spcAft>
            </a:pPr>
            <a:r>
              <a:rPr lang="fa-IR" sz="2400" b="1" dirty="0" smtClean="0">
                <a:latin typeface="Arial" pitchFamily="34" charset="0"/>
                <a:cs typeface="B Compset" pitchFamily="2" charset="-78"/>
              </a:rPr>
              <a:t>1- روایت اول بقرینه (الهلکة) مربوط به شبهه محصوره است .</a:t>
            </a:r>
          </a:p>
          <a:p>
            <a:pPr lvl="0" fontAlgn="base">
              <a:spcBef>
                <a:spcPct val="0"/>
              </a:spcBef>
              <a:spcAft>
                <a:spcPct val="0"/>
              </a:spcAft>
            </a:pPr>
            <a:r>
              <a:rPr lang="fa-IR" sz="2400" b="1" dirty="0" smtClean="0">
                <a:latin typeface="Arial" pitchFamily="34" charset="0"/>
                <a:cs typeface="B Compset" pitchFamily="2" charset="-78"/>
              </a:rPr>
              <a:t>2- روایت دوم مربوط به شبهه موضوعیه است که احدی در ان قائل به احتیاط نیست چه اخباری چه اصولی.</a:t>
            </a:r>
          </a:p>
          <a:p>
            <a:pPr lvl="0" fontAlgn="base">
              <a:spcBef>
                <a:spcPct val="0"/>
              </a:spcBef>
              <a:spcAft>
                <a:spcPct val="0"/>
              </a:spcAft>
            </a:pPr>
            <a:r>
              <a:rPr lang="fa-IR" sz="2400" b="1" dirty="0" smtClean="0">
                <a:latin typeface="Arial" pitchFamily="34" charset="0"/>
                <a:cs typeface="B Compset" pitchFamily="2" charset="-78"/>
              </a:rPr>
              <a:t>3- روایت سوم را حمل بر استحباب می کنیم.</a:t>
            </a:r>
          </a:p>
        </p:txBody>
      </p:sp>
      <p:sp>
        <p:nvSpPr>
          <p:cNvPr id="4" name="Left Arrow 3">
            <a:hlinkClick r:id="rId4" action="ppaction://hlinksldjump"/>
          </p:cNvPr>
          <p:cNvSpPr/>
          <p:nvPr/>
        </p:nvSpPr>
        <p:spPr bwMode="auto">
          <a:xfrm>
            <a:off x="142844" y="6072206"/>
            <a:ext cx="928694" cy="785794"/>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defPPr>
              <a:defRPr lang="fa-IR"/>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a:hlinkClick r:id="rId2" action="ppaction://hlinksldjump"/>
          </p:cNvPr>
          <p:cNvSpPr/>
          <p:nvPr/>
        </p:nvSpPr>
        <p:spPr bwMode="auto">
          <a:xfrm>
            <a:off x="7858148" y="-24"/>
            <a:ext cx="1071570" cy="785818"/>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smtClean="0">
                <a:solidFill>
                  <a:schemeClr val="tx1"/>
                </a:solidFill>
                <a:latin typeface="Times New Roman" pitchFamily="18" charset="0"/>
                <a:cs typeface="B Titr" pitchFamily="2" charset="-78"/>
              </a:rPr>
              <a:t>قبل</a:t>
            </a:r>
            <a:endParaRPr lang="en-US" sz="2800" dirty="0" smtClean="0">
              <a:solidFill>
                <a:schemeClr val="tx1"/>
              </a:solidFill>
              <a:latin typeface="Times New Roman" pitchFamily="18" charset="0"/>
              <a:cs typeface="B Titr" pitchFamily="2" charset="-78"/>
            </a:endParaRPr>
          </a:p>
        </p:txBody>
      </p:sp>
      <p:sp>
        <p:nvSpPr>
          <p:cNvPr id="3" name="Rectangle 2"/>
          <p:cNvSpPr/>
          <p:nvPr/>
        </p:nvSpPr>
        <p:spPr>
          <a:xfrm>
            <a:off x="71438" y="882924"/>
            <a:ext cx="8929718" cy="4832092"/>
          </a:xfrm>
          <a:prstGeom prst="rect">
            <a:avLst/>
          </a:prstGeom>
        </p:spPr>
        <p:txBody>
          <a:bodyPr wrap="square">
            <a:spAutoFit/>
          </a:bodyPr>
          <a:lstStyle/>
          <a:p>
            <a:pPr fontAlgn="base">
              <a:spcBef>
                <a:spcPct val="0"/>
              </a:spcBef>
              <a:spcAft>
                <a:spcPct val="0"/>
              </a:spcAft>
            </a:pPr>
            <a:r>
              <a:rPr lang="fa-IR" sz="2200" b="1" dirty="0" smtClean="0">
                <a:solidFill>
                  <a:srgbClr val="FF0000"/>
                </a:solidFill>
                <a:cs typeface="B Compset" pitchFamily="2" charset="-78"/>
              </a:rPr>
              <a:t>الرابعة: حديث التثليث</a:t>
            </a:r>
            <a:endParaRPr lang="en-US" sz="2200" b="1" dirty="0" smtClean="0">
              <a:solidFill>
                <a:srgbClr val="FF0000"/>
              </a:solidFill>
              <a:cs typeface="B Compset" pitchFamily="2" charset="-78"/>
            </a:endParaRPr>
          </a:p>
          <a:p>
            <a:pPr lvl="0" fontAlgn="base">
              <a:spcBef>
                <a:spcPct val="0"/>
              </a:spcBef>
              <a:spcAft>
                <a:spcPct val="0"/>
              </a:spcAft>
            </a:pPr>
            <a:r>
              <a:rPr lang="fa-IR" sz="2200" b="1" dirty="0" smtClean="0">
                <a:solidFill>
                  <a:srgbClr val="002060"/>
                </a:solidFill>
                <a:latin typeface="Arial" pitchFamily="34" charset="0"/>
                <a:cs typeface="B Compset" pitchFamily="2" charset="-78"/>
              </a:rPr>
              <a:t>عن الامام الصادق علیه السلام وَ إِنَّمَا الْأُمُورُ ثَلَاثَةٌ أَمْرٌ بَيِّنٌ رُشْدُهُ فَيُتَّبَعُ وَ أَمْرٌ بَيِّنٌ غَيُّهُ فَيُجْتَنَبُ وَ أَمْرٌ مُشْكِلٌ يُرَدُّ عِلْمُهُ إِلَى اللَّهِ وَ إِلَى رَسُولِهِ قَالَ رَسُولُ اللَّهِ ص حَلَالٌ بَيِّنٌ وَ حَرَامٌ بَيِّنٌ وَ شُبُهَاتٌ بَيْنَ ذَلِكَ فَمَنْ تَرَكَ الشُّبُهَاتِ نَجَا مِنَ الْمُحَرَّمَاتِ وَ مَنْ أَخَذَ بِالشُّبُهَاتِ ارْتَكَبَ الْمُحَرَّمَاتِ وَ هَلَكَ مِنْ حَيْثُ لَا يَعْلَم‏</a:t>
            </a:r>
          </a:p>
          <a:p>
            <a:pPr lvl="0" fontAlgn="base">
              <a:spcBef>
                <a:spcPct val="0"/>
              </a:spcBef>
              <a:spcAft>
                <a:spcPct val="0"/>
              </a:spcAft>
            </a:pPr>
            <a:r>
              <a:rPr lang="fa-IR" sz="2200" b="1" dirty="0" smtClean="0">
                <a:solidFill>
                  <a:srgbClr val="002060"/>
                </a:solidFill>
                <a:latin typeface="Arial" pitchFamily="34" charset="0"/>
                <a:cs typeface="B Compset" pitchFamily="2" charset="-78"/>
              </a:rPr>
              <a:t>مورد تثلیث در کلام امام  , شبهات حکمیه است که در شبهانی که حکمش مشخص نیست باید علمش را به اهلش واگذاشت. این دلیل , قویترین دلیل اخباریون است.</a:t>
            </a:r>
          </a:p>
          <a:p>
            <a:pPr lvl="0" fontAlgn="base">
              <a:spcBef>
                <a:spcPct val="0"/>
              </a:spcBef>
              <a:spcAft>
                <a:spcPct val="0"/>
              </a:spcAft>
            </a:pPr>
            <a:r>
              <a:rPr lang="fa-IR" sz="2200" b="1" dirty="0" smtClean="0">
                <a:solidFill>
                  <a:srgbClr val="FF0000"/>
                </a:solidFill>
                <a:latin typeface="Arial" pitchFamily="34" charset="0"/>
                <a:cs typeface="B Compset" pitchFamily="2" charset="-78"/>
              </a:rPr>
              <a:t>رد</a:t>
            </a:r>
          </a:p>
          <a:p>
            <a:pPr lvl="0" fontAlgn="base">
              <a:spcBef>
                <a:spcPct val="0"/>
              </a:spcBef>
              <a:spcAft>
                <a:spcPct val="0"/>
              </a:spcAft>
            </a:pPr>
            <a:r>
              <a:rPr lang="fa-IR" sz="2200" b="1" dirty="0" smtClean="0">
                <a:solidFill>
                  <a:srgbClr val="002060"/>
                </a:solidFill>
                <a:latin typeface="Arial" pitchFamily="34" charset="0"/>
                <a:cs typeface="B Compset" pitchFamily="2" charset="-78"/>
              </a:rPr>
              <a:t>تثلیث در کلام امام مانند روایات طائفه اولی است که قول به عدم حرمت واقعی در شبهات تحریمیه را حرام می دانست اما اصولیون قائل به عدم حرمت ظاهری اند نه واقعی .</a:t>
            </a:r>
          </a:p>
          <a:p>
            <a:pPr lvl="0" fontAlgn="base">
              <a:spcBef>
                <a:spcPct val="0"/>
              </a:spcBef>
              <a:spcAft>
                <a:spcPct val="0"/>
              </a:spcAft>
            </a:pPr>
            <a:r>
              <a:rPr lang="fa-IR" sz="2200" b="1" dirty="0" smtClean="0">
                <a:solidFill>
                  <a:srgbClr val="002060"/>
                </a:solidFill>
                <a:latin typeface="Arial" pitchFamily="34" charset="0"/>
                <a:cs typeface="B Compset" pitchFamily="2" charset="-78"/>
              </a:rPr>
              <a:t>امام تثلیث در کلام پیامبر مربوط به شبهات موضوعیه محصوره است که حرام هم یکی از احتمالات است نه شبهات بدویه یعنی </a:t>
            </a:r>
            <a:r>
              <a:rPr lang="fa-IR" sz="2200" b="1" dirty="0" smtClean="0">
                <a:solidFill>
                  <a:srgbClr val="002060"/>
                </a:solidFill>
                <a:cs typeface="B Compset" pitchFamily="2" charset="-78"/>
              </a:rPr>
              <a:t>ان الرواية ظاهرة فيما اذا کانت الهلکة محرزة مع قطع النظر عن حديث التثليث</a:t>
            </a:r>
          </a:p>
          <a:p>
            <a:pPr lvl="0" fontAlgn="base">
              <a:spcBef>
                <a:spcPct val="0"/>
              </a:spcBef>
              <a:spcAft>
                <a:spcPct val="0"/>
              </a:spcAft>
            </a:pPr>
            <a:r>
              <a:rPr lang="fa-IR" sz="2200" b="1" dirty="0" smtClean="0">
                <a:solidFill>
                  <a:srgbClr val="002060"/>
                </a:solidFill>
                <a:cs typeface="B Compset" pitchFamily="2" charset="-78"/>
              </a:rPr>
              <a:t>و انت اذا استقصيت روايات الباب تقف علي ان اکثرها لا مساس لها بمورد البراءة، و ما لها مساس محمول اما علي الاستحباب، او التورع الکثير</a:t>
            </a:r>
            <a:endParaRPr lang="fa-IR" sz="2200" b="1" dirty="0" smtClean="0">
              <a:solidFill>
                <a:srgbClr val="002060"/>
              </a:solidFill>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06" y="920196"/>
            <a:ext cx="8929718" cy="4862870"/>
          </a:xfrm>
          <a:prstGeom prst="rect">
            <a:avLst/>
          </a:prstGeom>
        </p:spPr>
        <p:txBody>
          <a:bodyPr wrap="square">
            <a:spAutoFit/>
          </a:bodyPr>
          <a:lstStyle/>
          <a:p>
            <a:pPr algn="just"/>
            <a:r>
              <a:rPr lang="fa-IR" sz="3100" b="1" dirty="0" smtClean="0">
                <a:solidFill>
                  <a:srgbClr val="002060"/>
                </a:solidFill>
                <a:cs typeface="B Compset" pitchFamily="2" charset="-78"/>
                <a:hlinkClick r:id="rId3" action="ppaction://hlinksldjump"/>
              </a:rPr>
              <a:t>دلیل عقلی بر لزوم احتیاط</a:t>
            </a:r>
            <a:endParaRPr lang="fa-IR" sz="3100" b="1" dirty="0" smtClean="0">
              <a:solidFill>
                <a:srgbClr val="002060"/>
              </a:solidFill>
              <a:cs typeface="B Compset" pitchFamily="2" charset="-78"/>
            </a:endParaRPr>
          </a:p>
          <a:p>
            <a:pPr algn="just"/>
            <a:r>
              <a:rPr lang="fa-IR" sz="3100" b="1" dirty="0" smtClean="0">
                <a:solidFill>
                  <a:srgbClr val="002060"/>
                </a:solidFill>
                <a:cs typeface="B Compset" pitchFamily="2" charset="-78"/>
              </a:rPr>
              <a:t>قبل از مراجعه به ادله , علم اجمالی به وجود کثیری از محرمات داریم و طبق کریمه (و ما نهاکم عنه فانتهوا) اجتناب از همه انها واجب است اما پس از مراجعه به ادله و یافتن محرمات تفصیلی , شک در وجود محرماتی دیگر در شریعت می کنیم که بدست ما نرسیده لذا برای خوف از ضرر اخروی باید احتیاط کنیم تا یقین به اتیان تکلیف کرده باشیم. </a:t>
            </a:r>
          </a:p>
          <a:p>
            <a:pPr algn="just"/>
            <a:r>
              <a:rPr lang="fa-IR" sz="3100" b="1" dirty="0" smtClean="0">
                <a:solidFill>
                  <a:srgbClr val="FF0000"/>
                </a:solidFill>
                <a:cs typeface="B Compset" pitchFamily="2" charset="-78"/>
              </a:rPr>
              <a:t>رد</a:t>
            </a:r>
          </a:p>
          <a:p>
            <a:pPr algn="just"/>
            <a:r>
              <a:rPr lang="fa-IR" sz="3100" b="1" dirty="0" smtClean="0">
                <a:solidFill>
                  <a:srgbClr val="002060"/>
                </a:solidFill>
                <a:cs typeface="B Compset" pitchFamily="2" charset="-78"/>
              </a:rPr>
              <a:t>چون در اینجا علم اجمالی ما بعد از مراجعه به ادله (امارات معتبره) , به علم تفصیلی به محرمات و شبهه بدویه منحل می شود از منجزیت می افتد و دیگر لازم الاتباع نیست.</a:t>
            </a:r>
            <a:endParaRPr lang="fa-IR" sz="31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0"/>
            <a:ext cx="8786874" cy="5693866"/>
          </a:xfrm>
          <a:prstGeom prst="rect">
            <a:avLst/>
          </a:prstGeom>
        </p:spPr>
        <p:txBody>
          <a:bodyPr wrap="square">
            <a:spAutoFit/>
          </a:bodyPr>
          <a:lstStyle/>
          <a:p>
            <a:pPr algn="just"/>
            <a:r>
              <a:rPr lang="fa-IR" sz="2800" b="1" dirty="0" smtClean="0">
                <a:cs typeface="B Compset" pitchFamily="2" charset="-78"/>
                <a:hlinkClick r:id="rId3" action="ppaction://hlinksldjump"/>
              </a:rPr>
              <a:t>الشبهة الحکمية التحريمية لاجمال النص</a:t>
            </a:r>
            <a:endParaRPr lang="fa-IR" sz="2800" b="1" dirty="0" smtClean="0">
              <a:cs typeface="B Compset" pitchFamily="2" charset="-78"/>
            </a:endParaRPr>
          </a:p>
          <a:p>
            <a:pPr algn="just"/>
            <a:r>
              <a:rPr lang="fa-IR" sz="2800" b="1" dirty="0" smtClean="0">
                <a:cs typeface="B Compset" pitchFamily="2" charset="-78"/>
              </a:rPr>
              <a:t>اجمال دليل به معناى عدم وضوح دلالت آن دليل بر معناى مراد بوده و از عوامل شک در حکم شرعى است مانند اجمال در معنای (غناء) که نمی دانیم آیا ترجیع مطلق است یا ترجیع مطرب , در اینجا ترجیع مطرب قدرمتیقن ماست اما مطلق ترجیع را شک در حرمتش داریم بهمین خاطر برائت در مشکوک جاری می کنیم.</a:t>
            </a:r>
          </a:p>
          <a:p>
            <a:pPr algn="just"/>
            <a:r>
              <a:rPr lang="fa-IR" sz="2800" b="1" dirty="0" smtClean="0">
                <a:cs typeface="B Compset" pitchFamily="2" charset="-78"/>
              </a:rPr>
              <a:t>همچنین اگر قائل به اشتراک لفظی نهی بین حرمت و کراهت باشیم و قرینه معینه بر کراهت یا حرمت هم وجود نداشته باشد در اینجا هم بخاطر اجمال در مفهوم , جای برائت از حرمت است و قدر متیقنش کراهت است.</a:t>
            </a:r>
          </a:p>
          <a:p>
            <a:pPr algn="just"/>
            <a:r>
              <a:rPr lang="fa-IR" sz="2800" b="1" dirty="0" smtClean="0">
                <a:solidFill>
                  <a:srgbClr val="FF0000"/>
                </a:solidFill>
                <a:cs typeface="B Compset" pitchFamily="2" charset="-78"/>
              </a:rPr>
              <a:t>نکته :</a:t>
            </a:r>
          </a:p>
          <a:p>
            <a:pPr algn="just"/>
            <a:r>
              <a:rPr lang="fa-IR" sz="2800" b="1" dirty="0" smtClean="0">
                <a:cs typeface="B Compset" pitchFamily="2" charset="-78"/>
              </a:rPr>
              <a:t>تمام اشکال و جوابهایی که در شبهه تحریمیه لفقد النص وارد می شد در اینجا هم می اید مثل عدم قبیح بودن مشکوک یا تعارض قبح عقاب بلا بیان با قاعده احتیاط و منجزیت علم اجمالی و ........</a:t>
            </a:r>
          </a:p>
        </p:txBody>
      </p:sp>
    </p:spTree>
  </p:cSld>
  <p:clrMapOvr>
    <a:masterClrMapping/>
  </p:clrMapOvr>
  <p:transition advClick="0">
    <p:dissolve/>
  </p:transition>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42910" y="1142984"/>
            <a:ext cx="8215370" cy="4524315"/>
          </a:xfrm>
          <a:prstGeom prst="rect">
            <a:avLst/>
          </a:prstGeom>
        </p:spPr>
        <p:txBody>
          <a:bodyPr wrap="square">
            <a:spAutoFit/>
          </a:bodyPr>
          <a:lstStyle/>
          <a:p>
            <a:pPr algn="just"/>
            <a:r>
              <a:rPr lang="fa-IR" sz="3200" b="1" dirty="0" smtClean="0">
                <a:cs typeface="B Compset" pitchFamily="2" charset="-78"/>
                <a:hlinkClick r:id="rId4" action="ppaction://hlinksldjump"/>
              </a:rPr>
              <a:t>الشبهة الحکمية التحريمية لتعارض النصين</a:t>
            </a:r>
            <a:endParaRPr lang="fa-IR" sz="3200" b="1" dirty="0" smtClean="0">
              <a:cs typeface="B Compset" pitchFamily="2" charset="-78"/>
            </a:endParaRPr>
          </a:p>
          <a:p>
            <a:pPr algn="just"/>
            <a:r>
              <a:rPr lang="fa-IR" sz="3200" b="1" dirty="0" smtClean="0">
                <a:cs typeface="B Compset" pitchFamily="2" charset="-78"/>
              </a:rPr>
              <a:t>اگر یک دلیلی داشتیم که دال بر حرمت بود و دلیل دیگر دال بر اباحه و مرجحی هم در میان نبود, در اینجا لازم نیست دلیل حرمت را مقدم بداریم اگر چه روایتی در عوالی اللئالی از زراره به این مضمون وارد شده که قُلْتُ رُبَّمَا كَانَا مُوَافِقَيْنِ لَهُمْ أَوْ مُخَالِفَيْنِ فَكَيْفَ أَصْنَعُ فَقَالَ إِذَنْ فَخُذْ بِمَا فِيهِ الْحَائِطَةُ لِدِينِكَ وَ اتْرُكْ مَا خَالَفَ الِاحْتِيَاط اما این روایت ضعیف السند است و قابل احتجاج نیست.</a:t>
            </a:r>
          </a:p>
          <a:p>
            <a:pPr algn="just"/>
            <a:r>
              <a:rPr lang="fa-IR" sz="3200" b="1" dirty="0" smtClean="0">
                <a:cs typeface="B Compset" pitchFamily="2" charset="-78"/>
              </a:rPr>
              <a:t>پس در این فرض هم قائل به برائت از حرمت می شویم.</a:t>
            </a:r>
            <a:endParaRPr lang="fa-IR" sz="32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70" y="71414"/>
            <a:ext cx="8001024" cy="6001643"/>
          </a:xfrm>
          <a:prstGeom prst="rect">
            <a:avLst/>
          </a:prstGeom>
        </p:spPr>
        <p:txBody>
          <a:bodyPr wrap="square">
            <a:spAutoFit/>
          </a:bodyPr>
          <a:lstStyle/>
          <a:p>
            <a:pPr algn="just"/>
            <a:r>
              <a:rPr lang="fa-IR" sz="2400" b="1" dirty="0" smtClean="0">
                <a:solidFill>
                  <a:srgbClr val="002060"/>
                </a:solidFill>
                <a:cs typeface="B Compset" pitchFamily="2" charset="-78"/>
                <a:hlinkClick r:id="rId2" action="ppaction://hlinksldjump"/>
              </a:rPr>
              <a:t>الشبهة الموضوعية التحريمية</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شبهه موضوعى تحریمی به معناى شک در موضوع حکم شرعى تحریمی کلى است ـ در مقابل شک در جعل که شبهه حکمى است ـ به سبب اشتباه در مصداق خارجى آن يا شک در حکم شرعى جزيى موضوع , در حالى که منشأ شبهه , اشتباه در امور خارجى باشد , مانند آن که مکلف شک کند مايعى که در پيش رو دارد شراب است يا سرکه , در حالى که مفهوم شراب و سرکه را مى داند و از حکم هر يک نيز آگاه است , اما در مصداق خارجى شک دارد و يا در جايى که مکلف حکم کلى موضوع خمر را مى داند يعنى مى داند شرب خمر حرام است , اما در ظرفى که در پيش رو دارد شک مى کند که آيا خمرى که در آن بوده تبديل به سرکه شده است ـ تا پاک شده باشد ـ يا هنوز خمر است - تا نجس و حرام باشد ـ يعنى شک در حکم جزئى (اين مايع) مى کند, به دليل شک در امور خارجى که عبارت است از تبديل يا عدم تبديل شدن آن به سرکه . </a:t>
            </a:r>
          </a:p>
          <a:p>
            <a:pPr algn="just"/>
            <a:r>
              <a:rPr lang="fa-IR" sz="2400" b="1" dirty="0" smtClean="0">
                <a:solidFill>
                  <a:srgbClr val="002060"/>
                </a:solidFill>
                <a:cs typeface="B Compset" pitchFamily="2" charset="-78"/>
              </a:rPr>
              <a:t>در اینجا تمام اخباریون و اصولیون قائل به برائت هستند للاخبار الکثيرة في ذلک مثل قوله عليه السلام : کل شيء لک حلال حتي تعلم انه حرام بعينه فتدعه .</a:t>
            </a:r>
          </a:p>
          <a:p>
            <a:pPr algn="just"/>
            <a:r>
              <a:rPr lang="fa-IR" sz="2400" b="1" dirty="0" smtClean="0">
                <a:solidFill>
                  <a:srgbClr val="002060"/>
                </a:solidFill>
                <a:cs typeface="B Compset" pitchFamily="2" charset="-78"/>
              </a:rPr>
              <a:t>مضافا به اینکه در این قیاس , کبرای ما تمام است که الخمر حرام اما صغری ثابت نیست لذا نمی توان حکم به حرمت کرد.</a:t>
            </a:r>
            <a:endParaRPr lang="fa-IR" sz="24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571604" y="142852"/>
            <a:ext cx="7500957" cy="5262979"/>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الشبهة الحکمية الوجوبية لأجل فقدان النص</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 کالدعاء عند روية الهلال، او الاستهلال في شهر رمضان</a:t>
            </a:r>
          </a:p>
          <a:p>
            <a:pPr algn="just"/>
            <a:r>
              <a:rPr lang="fa-IR" sz="2800" b="1" dirty="0" smtClean="0">
                <a:solidFill>
                  <a:srgbClr val="FF0000"/>
                </a:solidFill>
                <a:cs typeface="B Compset" pitchFamily="2" charset="-78"/>
              </a:rPr>
              <a:t>الشبهة الحکمية الوجوبية لاجل اجمال النص</a:t>
            </a:r>
          </a:p>
          <a:p>
            <a:pPr algn="just"/>
            <a:r>
              <a:rPr lang="fa-IR" sz="2800" b="1" dirty="0" smtClean="0">
                <a:solidFill>
                  <a:srgbClr val="002060"/>
                </a:solidFill>
                <a:cs typeface="B Compset" pitchFamily="2" charset="-78"/>
              </a:rPr>
              <a:t> کاشتراک لفظ الامر بين الوجوب و الاستحباب</a:t>
            </a:r>
          </a:p>
          <a:p>
            <a:pPr algn="just"/>
            <a:r>
              <a:rPr lang="fa-IR" sz="2800" b="1" dirty="0" smtClean="0">
                <a:solidFill>
                  <a:srgbClr val="FF0000"/>
                </a:solidFill>
                <a:cs typeface="B Compset" pitchFamily="2" charset="-78"/>
              </a:rPr>
              <a:t>الشبهة الحکمية الوجوبية لاجل تعارض النصين</a:t>
            </a:r>
          </a:p>
          <a:p>
            <a:pPr algn="just"/>
            <a:r>
              <a:rPr lang="fa-IR" sz="2800" b="1" dirty="0" smtClean="0">
                <a:solidFill>
                  <a:srgbClr val="002060"/>
                </a:solidFill>
                <a:cs typeface="B Compset" pitchFamily="2" charset="-78"/>
              </a:rPr>
              <a:t> کما في الخبرين المتعارضين، أحدهما يامر، و الآخر يبيح، و لم يکن لاحدهما مرجح.</a:t>
            </a:r>
            <a:endParaRPr lang="en-US" sz="2800" dirty="0" smtClean="0">
              <a:solidFill>
                <a:srgbClr val="002060"/>
              </a:solidFill>
              <a:cs typeface="B Compset" pitchFamily="2" charset="-78"/>
            </a:endParaRPr>
          </a:p>
          <a:p>
            <a:pPr algn="just"/>
            <a:r>
              <a:rPr lang="fa-IR" sz="2800" b="1" dirty="0" smtClean="0">
                <a:solidFill>
                  <a:srgbClr val="FF0000"/>
                </a:solidFill>
                <a:cs typeface="B Compset" pitchFamily="2" charset="-78"/>
              </a:rPr>
              <a:t>الشبهة الموضوعية لاجل الاشتباه في بعض الامور الخارجية</a:t>
            </a:r>
          </a:p>
          <a:p>
            <a:pPr algn="just"/>
            <a:r>
              <a:rPr lang="fa-IR" sz="2800" b="1" dirty="0" smtClean="0">
                <a:solidFill>
                  <a:srgbClr val="002060"/>
                </a:solidFill>
                <a:cs typeface="B Compset" pitchFamily="2" charset="-78"/>
              </a:rPr>
              <a:t> کما اذا ترددت الفائتة بين صلاة أو صلاتين</a:t>
            </a:r>
          </a:p>
          <a:p>
            <a:pPr algn="just"/>
            <a:r>
              <a:rPr lang="fa-IR" sz="2800" b="1" dirty="0" smtClean="0">
                <a:solidFill>
                  <a:srgbClr val="002060"/>
                </a:solidFill>
                <a:cs typeface="B Compset" pitchFamily="2" charset="-78"/>
              </a:rPr>
              <a:t> در تمام این موارد علماى اصولى و اخبارى, بر جريان برائت اتفاق نظر دارند.</a:t>
            </a:r>
          </a:p>
          <a:p>
            <a:pPr algn="just"/>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grpSp>
        <p:nvGrpSpPr>
          <p:cNvPr id="28" name="Group 27"/>
          <p:cNvGrpSpPr/>
          <p:nvPr/>
        </p:nvGrpSpPr>
        <p:grpSpPr>
          <a:xfrm>
            <a:off x="2209800" y="2039939"/>
            <a:ext cx="4572000" cy="493405"/>
            <a:chOff x="2209800" y="2039938"/>
            <a:chExt cx="4572000" cy="493405"/>
          </a:xfrm>
        </p:grpSpPr>
        <p:sp>
          <p:nvSpPr>
            <p:cNvPr id="317442" name="AutoShape 2"/>
            <p:cNvSpPr>
              <a:spLocks noChangeArrowheads="1"/>
            </p:cNvSpPr>
            <p:nvPr/>
          </p:nvSpPr>
          <p:spPr bwMode="gray">
            <a:xfrm>
              <a:off x="2209800" y="2039938"/>
              <a:ext cx="4572000"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accent5">
                    <a:lumMod val="10000"/>
                  </a:schemeClr>
                </a:solidFill>
                <a:cs typeface="B Titr" pitchFamily="2" charset="-78"/>
              </a:endParaRPr>
            </a:p>
          </p:txBody>
        </p:sp>
        <p:sp>
          <p:nvSpPr>
            <p:cNvPr id="317443" name="Text Box 3"/>
            <p:cNvSpPr txBox="1">
              <a:spLocks noChangeArrowheads="1"/>
            </p:cNvSpPr>
            <p:nvPr/>
          </p:nvSpPr>
          <p:spPr bwMode="gray">
            <a:xfrm>
              <a:off x="2214547" y="2071678"/>
              <a:ext cx="3540143" cy="461665"/>
            </a:xfrm>
            <a:prstGeom prst="rect">
              <a:avLst/>
            </a:prstGeom>
            <a:noFill/>
            <a:ln w="9525" algn="ctr">
              <a:noFill/>
              <a:miter lim="800000"/>
              <a:headEnd/>
              <a:tailEnd/>
            </a:ln>
            <a:effectLst/>
          </p:spPr>
          <p:txBody>
            <a:bodyPr wrap="square">
              <a:spAutoFit/>
            </a:bodyPr>
            <a:lstStyle/>
            <a:p>
              <a:r>
                <a:rPr lang="fa-IR" sz="2400" dirty="0" smtClean="0">
                  <a:solidFill>
                    <a:schemeClr val="accent5">
                      <a:lumMod val="10000"/>
                    </a:schemeClr>
                  </a:solidFill>
                  <a:cs typeface="B Titr" pitchFamily="2" charset="-78"/>
                  <a:hlinkClick r:id="rId2" action="ppaction://hlinksldjump"/>
                </a:rPr>
                <a:t>1- تعريف المطلق و المقيّد</a:t>
              </a:r>
              <a:endParaRPr lang="en-US" sz="2400" dirty="0">
                <a:solidFill>
                  <a:schemeClr val="accent5">
                    <a:lumMod val="10000"/>
                  </a:schemeClr>
                </a:solidFill>
                <a:cs typeface="B Titr" pitchFamily="2" charset="-78"/>
              </a:endParaRPr>
            </a:p>
          </p:txBody>
        </p:sp>
      </p:grpSp>
      <p:sp>
        <p:nvSpPr>
          <p:cNvPr id="317444" name="AutoShape 4"/>
          <p:cNvSpPr>
            <a:spLocks noChangeArrowheads="1"/>
          </p:cNvSpPr>
          <p:nvPr/>
        </p:nvSpPr>
        <p:spPr bwMode="gray">
          <a:xfrm>
            <a:off x="2209800" y="2725738"/>
            <a:ext cx="4572000"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317445" name="Text Box 5"/>
          <p:cNvSpPr txBox="1">
            <a:spLocks noChangeArrowheads="1"/>
          </p:cNvSpPr>
          <p:nvPr/>
        </p:nvSpPr>
        <p:spPr bwMode="gray">
          <a:xfrm>
            <a:off x="3124200" y="2714621"/>
            <a:ext cx="2630488" cy="461665"/>
          </a:xfrm>
          <a:prstGeom prst="rect">
            <a:avLst/>
          </a:prstGeom>
          <a:noFill/>
          <a:ln w="9525" algn="ctr">
            <a:noFill/>
            <a:miter lim="800000"/>
            <a:headEnd/>
            <a:tailEnd/>
          </a:ln>
          <a:effectLst/>
        </p:spPr>
        <p:txBody>
          <a:bodyPr>
            <a:spAutoFit/>
          </a:bodyPr>
          <a:lstStyle/>
          <a:p>
            <a:r>
              <a:rPr lang="fa-IR" sz="2400" dirty="0" smtClean="0">
                <a:solidFill>
                  <a:schemeClr val="accent5">
                    <a:lumMod val="10000"/>
                  </a:schemeClr>
                </a:solidFill>
                <a:cs typeface="B Titr" pitchFamily="2" charset="-78"/>
                <a:hlinkClick r:id="rId3" action="ppaction://hlinksldjump"/>
              </a:rPr>
              <a:t>2- ألفاظ المطلق</a:t>
            </a:r>
            <a:endParaRPr lang="en-US" sz="2400" dirty="0">
              <a:solidFill>
                <a:schemeClr val="accent5">
                  <a:lumMod val="10000"/>
                </a:schemeClr>
              </a:solidFill>
              <a:cs typeface="B Titr" pitchFamily="2" charset="-78"/>
            </a:endParaRPr>
          </a:p>
        </p:txBody>
      </p:sp>
      <p:sp>
        <p:nvSpPr>
          <p:cNvPr id="317446" name="AutoShape 6"/>
          <p:cNvSpPr>
            <a:spLocks noChangeArrowheads="1"/>
          </p:cNvSpPr>
          <p:nvPr/>
        </p:nvSpPr>
        <p:spPr bwMode="gray">
          <a:xfrm>
            <a:off x="2209800" y="3411538"/>
            <a:ext cx="4572000"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a:p>
        </p:txBody>
      </p:sp>
      <p:sp>
        <p:nvSpPr>
          <p:cNvPr id="317447" name="Text Box 7"/>
          <p:cNvSpPr txBox="1">
            <a:spLocks noChangeArrowheads="1"/>
          </p:cNvSpPr>
          <p:nvPr/>
        </p:nvSpPr>
        <p:spPr bwMode="gray">
          <a:xfrm>
            <a:off x="2143109" y="3429001"/>
            <a:ext cx="4091007" cy="461665"/>
          </a:xfrm>
          <a:prstGeom prst="rect">
            <a:avLst/>
          </a:prstGeom>
          <a:noFill/>
          <a:ln w="9525" algn="ctr">
            <a:noFill/>
            <a:miter lim="800000"/>
            <a:headEnd/>
            <a:tailEnd/>
          </a:ln>
          <a:effectLst/>
        </p:spPr>
        <p:txBody>
          <a:bodyPr wrap="square">
            <a:spAutoFit/>
          </a:bodyPr>
          <a:lstStyle/>
          <a:p>
            <a:r>
              <a:rPr lang="fa-IR" sz="2400" dirty="0" smtClean="0">
                <a:solidFill>
                  <a:schemeClr val="accent5">
                    <a:lumMod val="10000"/>
                  </a:schemeClr>
                </a:solidFill>
                <a:cs typeface="B Titr" pitchFamily="2" charset="-78"/>
                <a:hlinkClick r:id="rId4" action="ppaction://hlinksldjump"/>
              </a:rPr>
              <a:t>3- المطلق بعد التقييد ليس مجازاً</a:t>
            </a:r>
            <a:endParaRPr lang="en-US" sz="2400" dirty="0">
              <a:solidFill>
                <a:schemeClr val="accent5">
                  <a:lumMod val="10000"/>
                </a:schemeClr>
              </a:solidFill>
              <a:cs typeface="B Titr" pitchFamily="2" charset="-78"/>
            </a:endParaRPr>
          </a:p>
        </p:txBody>
      </p:sp>
      <p:sp>
        <p:nvSpPr>
          <p:cNvPr id="317448" name="AutoShape 8"/>
          <p:cNvSpPr>
            <a:spLocks noChangeArrowheads="1"/>
          </p:cNvSpPr>
          <p:nvPr/>
        </p:nvSpPr>
        <p:spPr bwMode="gray">
          <a:xfrm>
            <a:off x="2209800" y="4097338"/>
            <a:ext cx="4572000" cy="457200"/>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317449" name="Text Box 9"/>
          <p:cNvSpPr txBox="1">
            <a:spLocks noChangeArrowheads="1"/>
          </p:cNvSpPr>
          <p:nvPr/>
        </p:nvSpPr>
        <p:spPr bwMode="gray">
          <a:xfrm>
            <a:off x="3124200" y="4152901"/>
            <a:ext cx="2630488" cy="461665"/>
          </a:xfrm>
          <a:prstGeom prst="rect">
            <a:avLst/>
          </a:prstGeom>
          <a:noFill/>
          <a:ln w="9525" algn="ctr">
            <a:noFill/>
            <a:miter lim="800000"/>
            <a:headEnd/>
            <a:tailEnd/>
          </a:ln>
          <a:effectLst/>
        </p:spPr>
        <p:txBody>
          <a:bodyPr>
            <a:spAutoFit/>
          </a:bodyPr>
          <a:lstStyle/>
          <a:p>
            <a:r>
              <a:rPr lang="fa-IR" sz="2400" dirty="0" smtClean="0">
                <a:solidFill>
                  <a:schemeClr val="accent5">
                    <a:lumMod val="10000"/>
                  </a:schemeClr>
                </a:solidFill>
                <a:cs typeface="B Titr" pitchFamily="2" charset="-78"/>
                <a:hlinkClick r:id="rId5" action="ppaction://hlinksldjump"/>
              </a:rPr>
              <a:t>4- مقدمات الحکمة</a:t>
            </a:r>
            <a:endParaRPr lang="en-US" sz="2400" dirty="0">
              <a:solidFill>
                <a:schemeClr val="accent5">
                  <a:lumMod val="10000"/>
                </a:schemeClr>
              </a:solidFill>
              <a:cs typeface="B Titr" pitchFamily="2" charset="-78"/>
            </a:endParaRPr>
          </a:p>
        </p:txBody>
      </p:sp>
      <p:sp>
        <p:nvSpPr>
          <p:cNvPr id="317450" name="AutoShape 10"/>
          <p:cNvSpPr>
            <a:spLocks noChangeArrowheads="1"/>
          </p:cNvSpPr>
          <p:nvPr/>
        </p:nvSpPr>
        <p:spPr bwMode="gray">
          <a:xfrm>
            <a:off x="2209800" y="4800600"/>
            <a:ext cx="4572000"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a:p>
        </p:txBody>
      </p:sp>
      <p:sp>
        <p:nvSpPr>
          <p:cNvPr id="317451" name="Text Box 11"/>
          <p:cNvSpPr txBox="1">
            <a:spLocks noChangeArrowheads="1"/>
          </p:cNvSpPr>
          <p:nvPr/>
        </p:nvSpPr>
        <p:spPr bwMode="gray">
          <a:xfrm>
            <a:off x="2714612" y="4786323"/>
            <a:ext cx="3448064" cy="461665"/>
          </a:xfrm>
          <a:prstGeom prst="rect">
            <a:avLst/>
          </a:prstGeom>
          <a:noFill/>
          <a:ln w="9525" algn="ctr">
            <a:noFill/>
            <a:miter lim="800000"/>
            <a:headEnd/>
            <a:tailEnd/>
          </a:ln>
          <a:effectLst/>
        </p:spPr>
        <p:txBody>
          <a:bodyPr wrap="square">
            <a:spAutoFit/>
          </a:bodyPr>
          <a:lstStyle/>
          <a:p>
            <a:r>
              <a:rPr lang="fa-IR" sz="2400" dirty="0" smtClean="0">
                <a:solidFill>
                  <a:schemeClr val="accent5">
                    <a:lumMod val="10000"/>
                  </a:schemeClr>
                </a:solidFill>
                <a:cs typeface="B Titr" pitchFamily="2" charset="-78"/>
                <a:hlinkClick r:id="rId6" action="ppaction://hlinksldjump"/>
              </a:rPr>
              <a:t>5- المطلق و المقيّد المتنافيين</a:t>
            </a:r>
            <a:endParaRPr lang="en-US" sz="2400" dirty="0">
              <a:solidFill>
                <a:schemeClr val="accent5">
                  <a:lumMod val="10000"/>
                </a:schemeClr>
              </a:solidFill>
              <a:cs typeface="B Titr" pitchFamily="2" charset="-78"/>
            </a:endParaRPr>
          </a:p>
        </p:txBody>
      </p:sp>
      <p:grpSp>
        <p:nvGrpSpPr>
          <p:cNvPr id="2" name="Group 12"/>
          <p:cNvGrpSpPr>
            <a:grpSpLocks/>
          </p:cNvGrpSpPr>
          <p:nvPr/>
        </p:nvGrpSpPr>
        <p:grpSpPr bwMode="auto">
          <a:xfrm>
            <a:off x="2895601" y="1601788"/>
            <a:ext cx="122239" cy="4030662"/>
            <a:chOff x="1824" y="1212"/>
            <a:chExt cx="77" cy="2539"/>
          </a:xfrm>
        </p:grpSpPr>
        <p:sp>
          <p:nvSpPr>
            <p:cNvPr id="317453" name="Rectangle 13"/>
            <p:cNvSpPr>
              <a:spLocks noChangeArrowheads="1"/>
            </p:cNvSpPr>
            <p:nvPr/>
          </p:nvSpPr>
          <p:spPr bwMode="gray">
            <a:xfrm>
              <a:off x="1825" y="1212"/>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54" name="Rectangle 14"/>
            <p:cNvSpPr>
              <a:spLocks noChangeArrowheads="1"/>
            </p:cNvSpPr>
            <p:nvPr/>
          </p:nvSpPr>
          <p:spPr bwMode="gray">
            <a:xfrm>
              <a:off x="1824" y="1780"/>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55" name="Rectangle 15"/>
            <p:cNvSpPr>
              <a:spLocks noChangeArrowheads="1"/>
            </p:cNvSpPr>
            <p:nvPr/>
          </p:nvSpPr>
          <p:spPr bwMode="gray">
            <a:xfrm>
              <a:off x="1827" y="2209"/>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56" name="Rectangle 16"/>
            <p:cNvSpPr>
              <a:spLocks noChangeArrowheads="1"/>
            </p:cNvSpPr>
            <p:nvPr/>
          </p:nvSpPr>
          <p:spPr bwMode="gray">
            <a:xfrm>
              <a:off x="1825" y="2641"/>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57" name="Rectangle 17"/>
            <p:cNvSpPr>
              <a:spLocks noChangeArrowheads="1"/>
            </p:cNvSpPr>
            <p:nvPr/>
          </p:nvSpPr>
          <p:spPr bwMode="gray">
            <a:xfrm>
              <a:off x="1825" y="3072"/>
              <a:ext cx="70" cy="107"/>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58" name="Rectangle 18"/>
            <p:cNvSpPr>
              <a:spLocks noChangeArrowheads="1"/>
            </p:cNvSpPr>
            <p:nvPr/>
          </p:nvSpPr>
          <p:spPr bwMode="gray">
            <a:xfrm>
              <a:off x="1827" y="3511"/>
              <a:ext cx="74" cy="24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grpSp>
      <p:sp>
        <p:nvSpPr>
          <p:cNvPr id="317460" name="Rectangle 20"/>
          <p:cNvSpPr>
            <a:spLocks noChangeArrowheads="1"/>
          </p:cNvSpPr>
          <p:nvPr/>
        </p:nvSpPr>
        <p:spPr bwMode="gray">
          <a:xfrm>
            <a:off x="5895976" y="1600200"/>
            <a:ext cx="117475" cy="38100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61" name="Rectangle 21"/>
          <p:cNvSpPr>
            <a:spLocks noChangeArrowheads="1"/>
          </p:cNvSpPr>
          <p:nvPr/>
        </p:nvSpPr>
        <p:spPr bwMode="gray">
          <a:xfrm>
            <a:off x="5894388" y="2501901"/>
            <a:ext cx="120651" cy="176213"/>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62" name="Rectangle 22"/>
          <p:cNvSpPr>
            <a:spLocks noChangeArrowheads="1"/>
          </p:cNvSpPr>
          <p:nvPr/>
        </p:nvSpPr>
        <p:spPr bwMode="gray">
          <a:xfrm>
            <a:off x="5899149" y="3182939"/>
            <a:ext cx="120651" cy="176213"/>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63" name="Rectangle 23"/>
          <p:cNvSpPr>
            <a:spLocks noChangeArrowheads="1"/>
          </p:cNvSpPr>
          <p:nvPr/>
        </p:nvSpPr>
        <p:spPr bwMode="gray">
          <a:xfrm>
            <a:off x="5895975" y="3868739"/>
            <a:ext cx="120651" cy="176213"/>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64" name="Rectangle 24"/>
          <p:cNvSpPr>
            <a:spLocks noChangeArrowheads="1"/>
          </p:cNvSpPr>
          <p:nvPr/>
        </p:nvSpPr>
        <p:spPr bwMode="gray">
          <a:xfrm>
            <a:off x="5895975" y="4552951"/>
            <a:ext cx="120651" cy="176213"/>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65" name="Rectangle 25"/>
          <p:cNvSpPr>
            <a:spLocks noChangeArrowheads="1"/>
          </p:cNvSpPr>
          <p:nvPr/>
        </p:nvSpPr>
        <p:spPr bwMode="gray">
          <a:xfrm>
            <a:off x="5899151" y="5249863"/>
            <a:ext cx="117475" cy="38100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17466" name="Rectangle 26"/>
          <p:cNvSpPr>
            <a:spLocks noChangeArrowheads="1"/>
          </p:cNvSpPr>
          <p:nvPr/>
        </p:nvSpPr>
        <p:spPr bwMode="gray">
          <a:xfrm>
            <a:off x="2286000" y="6348434"/>
            <a:ext cx="4495800" cy="152400"/>
          </a:xfrm>
          <a:prstGeom prst="rect">
            <a:avLst/>
          </a:prstGeom>
          <a:gradFill rotWithShape="1">
            <a:gsLst>
              <a:gs pos="0">
                <a:srgbClr val="B2B2B2">
                  <a:alpha val="0"/>
                </a:srgbClr>
              </a:gs>
              <a:gs pos="50000">
                <a:srgbClr val="B2B2B2">
                  <a:gamma/>
                  <a:tint val="63529"/>
                  <a:invGamma/>
                  <a:alpha val="58000"/>
                </a:srgbClr>
              </a:gs>
              <a:gs pos="100000">
                <a:srgbClr val="B2B2B2">
                  <a:alpha val="0"/>
                </a:srgbClr>
              </a:gs>
            </a:gsLst>
            <a:lin ang="5400000" scaled="1"/>
          </a:gradFill>
          <a:ln w="9525" algn="ctr">
            <a:noFill/>
            <a:miter lim="800000"/>
            <a:headEnd/>
            <a:tailEnd/>
          </a:ln>
          <a:effectLst/>
        </p:spPr>
        <p:txBody>
          <a:bodyPr wrap="none" anchor="ctr"/>
          <a:lstStyle/>
          <a:p>
            <a:endParaRPr lang="fa-IR"/>
          </a:p>
        </p:txBody>
      </p:sp>
      <p:sp>
        <p:nvSpPr>
          <p:cNvPr id="32" name="Rectangle 20"/>
          <p:cNvSpPr>
            <a:spLocks noChangeArrowheads="1"/>
          </p:cNvSpPr>
          <p:nvPr/>
        </p:nvSpPr>
        <p:spPr bwMode="gray">
          <a:xfrm>
            <a:off x="2882889" y="6000768"/>
            <a:ext cx="117475" cy="38100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sp>
        <p:nvSpPr>
          <p:cNvPr id="33" name="Rectangle 20"/>
          <p:cNvSpPr>
            <a:spLocks noChangeArrowheads="1"/>
          </p:cNvSpPr>
          <p:nvPr/>
        </p:nvSpPr>
        <p:spPr bwMode="gray">
          <a:xfrm>
            <a:off x="5883285" y="6000768"/>
            <a:ext cx="117475" cy="381000"/>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lgn="ctr">
            <a:noFill/>
            <a:miter lim="800000"/>
            <a:headEnd/>
            <a:tailEnd/>
          </a:ln>
          <a:effectLst/>
        </p:spPr>
        <p:txBody>
          <a:bodyPr wrap="none" anchor="ctr"/>
          <a:lstStyle/>
          <a:p>
            <a:endParaRPr lang="fa-IR"/>
          </a:p>
        </p:txBody>
      </p:sp>
      <p:grpSp>
        <p:nvGrpSpPr>
          <p:cNvPr id="29" name="Group 28"/>
          <p:cNvGrpSpPr/>
          <p:nvPr/>
        </p:nvGrpSpPr>
        <p:grpSpPr>
          <a:xfrm>
            <a:off x="2214546" y="5572141"/>
            <a:ext cx="4572001" cy="461665"/>
            <a:chOff x="2209800" y="2039938"/>
            <a:chExt cx="4572000" cy="461665"/>
          </a:xfrm>
        </p:grpSpPr>
        <p:sp>
          <p:nvSpPr>
            <p:cNvPr id="30" name="AutoShape 2"/>
            <p:cNvSpPr>
              <a:spLocks noChangeArrowheads="1"/>
            </p:cNvSpPr>
            <p:nvPr/>
          </p:nvSpPr>
          <p:spPr bwMode="gray">
            <a:xfrm>
              <a:off x="2209800" y="2039938"/>
              <a:ext cx="4572000" cy="457200"/>
            </a:xfrm>
            <a:prstGeom prst="roundRect">
              <a:avLst>
                <a:gd name="adj" fmla="val 16667"/>
              </a:avLst>
            </a:prstGeom>
            <a:gradFill rotWithShape="1">
              <a:gsLst>
                <a:gs pos="0">
                  <a:srgbClr val="FF9900"/>
                </a:gs>
                <a:gs pos="50000">
                  <a:srgbClr val="FF9900">
                    <a:gamma/>
                    <a:tint val="21176"/>
                    <a:invGamma/>
                  </a:srgbClr>
                </a:gs>
                <a:gs pos="100000">
                  <a:srgbClr val="FF9900"/>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9900"/>
              </a:extrusionClr>
            </a:sp3d>
          </p:spPr>
          <p:txBody>
            <a:bodyPr wrap="none" anchor="ctr">
              <a:flatTx/>
            </a:bodyPr>
            <a:lstStyle/>
            <a:p>
              <a:endParaRPr lang="fa-IR" sz="2400">
                <a:solidFill>
                  <a:schemeClr val="accent5">
                    <a:lumMod val="10000"/>
                  </a:schemeClr>
                </a:solidFill>
                <a:cs typeface="B Titr" pitchFamily="2" charset="-78"/>
              </a:endParaRPr>
            </a:p>
          </p:txBody>
        </p:sp>
        <p:sp>
          <p:nvSpPr>
            <p:cNvPr id="31" name="Text Box 3"/>
            <p:cNvSpPr txBox="1">
              <a:spLocks noChangeArrowheads="1"/>
            </p:cNvSpPr>
            <p:nvPr/>
          </p:nvSpPr>
          <p:spPr bwMode="gray">
            <a:xfrm>
              <a:off x="3281369" y="2039938"/>
              <a:ext cx="2428892" cy="461665"/>
            </a:xfrm>
            <a:prstGeom prst="rect">
              <a:avLst/>
            </a:prstGeom>
            <a:noFill/>
            <a:ln w="9525" algn="ctr">
              <a:noFill/>
              <a:miter lim="800000"/>
              <a:headEnd/>
              <a:tailEnd/>
            </a:ln>
            <a:effectLst/>
          </p:spPr>
          <p:txBody>
            <a:bodyPr wrap="square">
              <a:spAutoFit/>
            </a:bodyPr>
            <a:lstStyle/>
            <a:p>
              <a:r>
                <a:rPr lang="fa-IR" sz="2400" smtClean="0">
                  <a:solidFill>
                    <a:schemeClr val="accent5">
                      <a:lumMod val="10000"/>
                    </a:schemeClr>
                  </a:solidFill>
                  <a:cs typeface="B Titr" pitchFamily="2" charset="-78"/>
                  <a:hlinkClick r:id="rId7" action="ppaction://hlinksldjump"/>
                </a:rPr>
                <a:t>6- المجمل و المبين</a:t>
              </a:r>
              <a:endParaRPr lang="en-US" sz="2400" dirty="0">
                <a:solidFill>
                  <a:schemeClr val="accent5">
                    <a:lumMod val="10000"/>
                  </a:schemeClr>
                </a:solidFill>
                <a:cs typeface="B Titr" pitchFamily="2" charset="-78"/>
              </a:endParaRPr>
            </a:p>
          </p:txBody>
        </p:sp>
      </p:grpSp>
      <p:sp>
        <p:nvSpPr>
          <p:cNvPr id="35" name="AutoShape 4"/>
          <p:cNvSpPr>
            <a:spLocks noChangeArrowheads="1"/>
          </p:cNvSpPr>
          <p:nvPr/>
        </p:nvSpPr>
        <p:spPr bwMode="gray">
          <a:xfrm>
            <a:off x="2428860" y="686198"/>
            <a:ext cx="4000528"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36" name="Text Box 5"/>
          <p:cNvSpPr txBox="1">
            <a:spLocks noChangeArrowheads="1"/>
          </p:cNvSpPr>
          <p:nvPr/>
        </p:nvSpPr>
        <p:spPr bwMode="gray">
          <a:xfrm>
            <a:off x="2357422" y="732698"/>
            <a:ext cx="4071967" cy="830997"/>
          </a:xfrm>
          <a:prstGeom prst="rect">
            <a:avLst/>
          </a:prstGeom>
          <a:noFill/>
          <a:ln w="9525" algn="ctr">
            <a:noFill/>
            <a:miter lim="800000"/>
            <a:headEnd/>
            <a:tailEnd/>
          </a:ln>
          <a:effectLst/>
        </p:spPr>
        <p:txBody>
          <a:bodyPr wrap="square">
            <a:spAutoFit/>
          </a:bodyPr>
          <a:lstStyle/>
          <a:p>
            <a:r>
              <a:rPr lang="fa-IR" sz="2400" b="1" dirty="0" smtClean="0">
                <a:solidFill>
                  <a:schemeClr val="accent5">
                    <a:lumMod val="10000"/>
                  </a:schemeClr>
                </a:solidFill>
                <a:cs typeface="B Titr" pitchFamily="2" charset="-78"/>
              </a:rPr>
              <a:t>                 المقصد الخامس</a:t>
            </a:r>
          </a:p>
          <a:p>
            <a:r>
              <a:rPr lang="fa-IR" sz="2400" dirty="0" smtClean="0">
                <a:solidFill>
                  <a:schemeClr val="accent5">
                    <a:lumMod val="10000"/>
                  </a:schemeClr>
                </a:solidFill>
                <a:cs typeface="B Titr" pitchFamily="2" charset="-78"/>
              </a:rPr>
              <a:t>  المطلق و المقيد و المجمل و المبين</a:t>
            </a:r>
            <a:endParaRPr lang="en-US" sz="2400" b="1" dirty="0">
              <a:solidFill>
                <a:schemeClr val="accent5">
                  <a:lumMod val="10000"/>
                </a:schemeClr>
              </a:solidFill>
              <a:cs typeface="B Titr" pitchFamily="2" charset="-78"/>
            </a:endParaRPr>
          </a:p>
        </p:txBody>
      </p:sp>
      <p:sp>
        <p:nvSpPr>
          <p:cNvPr id="34" name="Action Button: Return 33">
            <a:hlinkClick r:id="rId8" action="ppaction://hlinksldjump" highlightClick="1"/>
          </p:cNvPr>
          <p:cNvSpPr/>
          <p:nvPr/>
        </p:nvSpPr>
        <p:spPr bwMode="auto">
          <a:xfrm>
            <a:off x="5357817" y="857232"/>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ppt_x</p:attrName>
                                        </p:attrNameLst>
                                      </p:cBhvr>
                                      <p:tavLst>
                                        <p:tav tm="0">
                                          <p:val>
                                            <p:strVal val="#ppt_x-.2"/>
                                          </p:val>
                                        </p:tav>
                                        <p:tav tm="100000">
                                          <p:val>
                                            <p:strVal val="#ppt_x"/>
                                          </p:val>
                                        </p:tav>
                                      </p:tavLst>
                                    </p:anim>
                                    <p:anim calcmode="lin" valueType="num">
                                      <p:cBhvr>
                                        <p:cTn id="8"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9" dur="1000"/>
                                        <p:tgtEl>
                                          <p:spTgt spid="28"/>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17444"/>
                                        </p:tgtEl>
                                        <p:attrNameLst>
                                          <p:attrName>style.visibility</p:attrName>
                                        </p:attrNameLst>
                                      </p:cBhvr>
                                      <p:to>
                                        <p:strVal val="visible"/>
                                      </p:to>
                                    </p:set>
                                    <p:anim calcmode="lin" valueType="num">
                                      <p:cBhvr>
                                        <p:cTn id="12" dur="1000" fill="hold"/>
                                        <p:tgtEl>
                                          <p:spTgt spid="317444"/>
                                        </p:tgtEl>
                                        <p:attrNameLst>
                                          <p:attrName>ppt_x</p:attrName>
                                        </p:attrNameLst>
                                      </p:cBhvr>
                                      <p:tavLst>
                                        <p:tav tm="0">
                                          <p:val>
                                            <p:strVal val="#ppt_x-.2"/>
                                          </p:val>
                                        </p:tav>
                                        <p:tav tm="100000">
                                          <p:val>
                                            <p:strVal val="#ppt_x"/>
                                          </p:val>
                                        </p:tav>
                                      </p:tavLst>
                                    </p:anim>
                                    <p:anim calcmode="lin" valueType="num">
                                      <p:cBhvr>
                                        <p:cTn id="13" dur="1000" fill="hold"/>
                                        <p:tgtEl>
                                          <p:spTgt spid="31744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17444"/>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317445"/>
                                        </p:tgtEl>
                                        <p:attrNameLst>
                                          <p:attrName>style.visibility</p:attrName>
                                        </p:attrNameLst>
                                      </p:cBhvr>
                                      <p:to>
                                        <p:strVal val="visible"/>
                                      </p:to>
                                    </p:set>
                                    <p:anim calcmode="lin" valueType="num">
                                      <p:cBhvr>
                                        <p:cTn id="17" dur="1000" fill="hold"/>
                                        <p:tgtEl>
                                          <p:spTgt spid="317445"/>
                                        </p:tgtEl>
                                        <p:attrNameLst>
                                          <p:attrName>ppt_x</p:attrName>
                                        </p:attrNameLst>
                                      </p:cBhvr>
                                      <p:tavLst>
                                        <p:tav tm="0">
                                          <p:val>
                                            <p:strVal val="#ppt_x-.2"/>
                                          </p:val>
                                        </p:tav>
                                        <p:tav tm="100000">
                                          <p:val>
                                            <p:strVal val="#ppt_x"/>
                                          </p:val>
                                        </p:tav>
                                      </p:tavLst>
                                    </p:anim>
                                    <p:anim calcmode="lin" valueType="num">
                                      <p:cBhvr>
                                        <p:cTn id="18" dur="1000" fill="hold"/>
                                        <p:tgtEl>
                                          <p:spTgt spid="317445"/>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17445"/>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317446"/>
                                        </p:tgtEl>
                                        <p:attrNameLst>
                                          <p:attrName>style.visibility</p:attrName>
                                        </p:attrNameLst>
                                      </p:cBhvr>
                                      <p:to>
                                        <p:strVal val="visible"/>
                                      </p:to>
                                    </p:set>
                                    <p:anim calcmode="lin" valueType="num">
                                      <p:cBhvr>
                                        <p:cTn id="22" dur="1000" fill="hold"/>
                                        <p:tgtEl>
                                          <p:spTgt spid="317446"/>
                                        </p:tgtEl>
                                        <p:attrNameLst>
                                          <p:attrName>ppt_x</p:attrName>
                                        </p:attrNameLst>
                                      </p:cBhvr>
                                      <p:tavLst>
                                        <p:tav tm="0">
                                          <p:val>
                                            <p:strVal val="#ppt_x-.2"/>
                                          </p:val>
                                        </p:tav>
                                        <p:tav tm="100000">
                                          <p:val>
                                            <p:strVal val="#ppt_x"/>
                                          </p:val>
                                        </p:tav>
                                      </p:tavLst>
                                    </p:anim>
                                    <p:anim calcmode="lin" valueType="num">
                                      <p:cBhvr>
                                        <p:cTn id="23" dur="1000" fill="hold"/>
                                        <p:tgtEl>
                                          <p:spTgt spid="317446"/>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17446"/>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317447"/>
                                        </p:tgtEl>
                                        <p:attrNameLst>
                                          <p:attrName>style.visibility</p:attrName>
                                        </p:attrNameLst>
                                      </p:cBhvr>
                                      <p:to>
                                        <p:strVal val="visible"/>
                                      </p:to>
                                    </p:set>
                                    <p:anim calcmode="lin" valueType="num">
                                      <p:cBhvr>
                                        <p:cTn id="27" dur="1000" fill="hold"/>
                                        <p:tgtEl>
                                          <p:spTgt spid="317447"/>
                                        </p:tgtEl>
                                        <p:attrNameLst>
                                          <p:attrName>ppt_x</p:attrName>
                                        </p:attrNameLst>
                                      </p:cBhvr>
                                      <p:tavLst>
                                        <p:tav tm="0">
                                          <p:val>
                                            <p:strVal val="#ppt_x-.2"/>
                                          </p:val>
                                        </p:tav>
                                        <p:tav tm="100000">
                                          <p:val>
                                            <p:strVal val="#ppt_x"/>
                                          </p:val>
                                        </p:tav>
                                      </p:tavLst>
                                    </p:anim>
                                    <p:anim calcmode="lin" valueType="num">
                                      <p:cBhvr>
                                        <p:cTn id="28" dur="1000" fill="hold"/>
                                        <p:tgtEl>
                                          <p:spTgt spid="317447"/>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17447"/>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317448"/>
                                        </p:tgtEl>
                                        <p:attrNameLst>
                                          <p:attrName>style.visibility</p:attrName>
                                        </p:attrNameLst>
                                      </p:cBhvr>
                                      <p:to>
                                        <p:strVal val="visible"/>
                                      </p:to>
                                    </p:set>
                                    <p:anim calcmode="lin" valueType="num">
                                      <p:cBhvr>
                                        <p:cTn id="32" dur="1000" fill="hold"/>
                                        <p:tgtEl>
                                          <p:spTgt spid="317448"/>
                                        </p:tgtEl>
                                        <p:attrNameLst>
                                          <p:attrName>ppt_x</p:attrName>
                                        </p:attrNameLst>
                                      </p:cBhvr>
                                      <p:tavLst>
                                        <p:tav tm="0">
                                          <p:val>
                                            <p:strVal val="#ppt_x-.2"/>
                                          </p:val>
                                        </p:tav>
                                        <p:tav tm="100000">
                                          <p:val>
                                            <p:strVal val="#ppt_x"/>
                                          </p:val>
                                        </p:tav>
                                      </p:tavLst>
                                    </p:anim>
                                    <p:anim calcmode="lin" valueType="num">
                                      <p:cBhvr>
                                        <p:cTn id="33" dur="1000" fill="hold"/>
                                        <p:tgtEl>
                                          <p:spTgt spid="317448"/>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17448"/>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317449"/>
                                        </p:tgtEl>
                                        <p:attrNameLst>
                                          <p:attrName>style.visibility</p:attrName>
                                        </p:attrNameLst>
                                      </p:cBhvr>
                                      <p:to>
                                        <p:strVal val="visible"/>
                                      </p:to>
                                    </p:set>
                                    <p:anim calcmode="lin" valueType="num">
                                      <p:cBhvr>
                                        <p:cTn id="37" dur="1000" fill="hold"/>
                                        <p:tgtEl>
                                          <p:spTgt spid="317449"/>
                                        </p:tgtEl>
                                        <p:attrNameLst>
                                          <p:attrName>ppt_x</p:attrName>
                                        </p:attrNameLst>
                                      </p:cBhvr>
                                      <p:tavLst>
                                        <p:tav tm="0">
                                          <p:val>
                                            <p:strVal val="#ppt_x-.2"/>
                                          </p:val>
                                        </p:tav>
                                        <p:tav tm="100000">
                                          <p:val>
                                            <p:strVal val="#ppt_x"/>
                                          </p:val>
                                        </p:tav>
                                      </p:tavLst>
                                    </p:anim>
                                    <p:anim calcmode="lin" valueType="num">
                                      <p:cBhvr>
                                        <p:cTn id="38" dur="1000" fill="hold"/>
                                        <p:tgtEl>
                                          <p:spTgt spid="317449"/>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17449"/>
                                        </p:tgtEl>
                                      </p:cBhvr>
                                    </p:animEffect>
                                  </p:childTnLst>
                                </p:cTn>
                              </p:par>
                              <p:par>
                                <p:cTn id="40" presetID="29" presetClass="entr" presetSubtype="0" fill="hold" grpId="0" nodeType="withEffect">
                                  <p:stCondLst>
                                    <p:cond delay="0"/>
                                  </p:stCondLst>
                                  <p:childTnLst>
                                    <p:set>
                                      <p:cBhvr>
                                        <p:cTn id="41" dur="1" fill="hold">
                                          <p:stCondLst>
                                            <p:cond delay="0"/>
                                          </p:stCondLst>
                                        </p:cTn>
                                        <p:tgtEl>
                                          <p:spTgt spid="317450"/>
                                        </p:tgtEl>
                                        <p:attrNameLst>
                                          <p:attrName>style.visibility</p:attrName>
                                        </p:attrNameLst>
                                      </p:cBhvr>
                                      <p:to>
                                        <p:strVal val="visible"/>
                                      </p:to>
                                    </p:set>
                                    <p:anim calcmode="lin" valueType="num">
                                      <p:cBhvr>
                                        <p:cTn id="42" dur="1000" fill="hold"/>
                                        <p:tgtEl>
                                          <p:spTgt spid="317450"/>
                                        </p:tgtEl>
                                        <p:attrNameLst>
                                          <p:attrName>ppt_x</p:attrName>
                                        </p:attrNameLst>
                                      </p:cBhvr>
                                      <p:tavLst>
                                        <p:tav tm="0">
                                          <p:val>
                                            <p:strVal val="#ppt_x-.2"/>
                                          </p:val>
                                        </p:tav>
                                        <p:tav tm="100000">
                                          <p:val>
                                            <p:strVal val="#ppt_x"/>
                                          </p:val>
                                        </p:tav>
                                      </p:tavLst>
                                    </p:anim>
                                    <p:anim calcmode="lin" valueType="num">
                                      <p:cBhvr>
                                        <p:cTn id="43" dur="1000" fill="hold"/>
                                        <p:tgtEl>
                                          <p:spTgt spid="317450"/>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17450"/>
                                        </p:tgtEl>
                                      </p:cBhvr>
                                    </p:animEffect>
                                  </p:childTnLst>
                                </p:cTn>
                              </p:par>
                              <p:par>
                                <p:cTn id="45" presetID="29" presetClass="entr" presetSubtype="0" fill="hold" grpId="0" nodeType="withEffect">
                                  <p:stCondLst>
                                    <p:cond delay="0"/>
                                  </p:stCondLst>
                                  <p:childTnLst>
                                    <p:set>
                                      <p:cBhvr>
                                        <p:cTn id="46" dur="1" fill="hold">
                                          <p:stCondLst>
                                            <p:cond delay="0"/>
                                          </p:stCondLst>
                                        </p:cTn>
                                        <p:tgtEl>
                                          <p:spTgt spid="317451"/>
                                        </p:tgtEl>
                                        <p:attrNameLst>
                                          <p:attrName>style.visibility</p:attrName>
                                        </p:attrNameLst>
                                      </p:cBhvr>
                                      <p:to>
                                        <p:strVal val="visible"/>
                                      </p:to>
                                    </p:set>
                                    <p:anim calcmode="lin" valueType="num">
                                      <p:cBhvr>
                                        <p:cTn id="47" dur="1000" fill="hold"/>
                                        <p:tgtEl>
                                          <p:spTgt spid="317451"/>
                                        </p:tgtEl>
                                        <p:attrNameLst>
                                          <p:attrName>ppt_x</p:attrName>
                                        </p:attrNameLst>
                                      </p:cBhvr>
                                      <p:tavLst>
                                        <p:tav tm="0">
                                          <p:val>
                                            <p:strVal val="#ppt_x-.2"/>
                                          </p:val>
                                        </p:tav>
                                        <p:tav tm="100000">
                                          <p:val>
                                            <p:strVal val="#ppt_x"/>
                                          </p:val>
                                        </p:tav>
                                      </p:tavLst>
                                    </p:anim>
                                    <p:anim calcmode="lin" valueType="num">
                                      <p:cBhvr>
                                        <p:cTn id="48" dur="1000" fill="hold"/>
                                        <p:tgtEl>
                                          <p:spTgt spid="317451"/>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17451"/>
                                        </p:tgtEl>
                                      </p:cBhvr>
                                    </p:animEffect>
                                  </p:childTnLst>
                                </p:cTn>
                              </p:par>
                              <p:par>
                                <p:cTn id="50" presetID="29" presetClass="entr" presetSubtype="0" fill="hold" nodeType="with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p:cTn id="52" dur="1000" fill="hold"/>
                                        <p:tgtEl>
                                          <p:spTgt spid="2"/>
                                        </p:tgtEl>
                                        <p:attrNameLst>
                                          <p:attrName>ppt_x</p:attrName>
                                        </p:attrNameLst>
                                      </p:cBhvr>
                                      <p:tavLst>
                                        <p:tav tm="0">
                                          <p:val>
                                            <p:strVal val="#ppt_x-.2"/>
                                          </p:val>
                                        </p:tav>
                                        <p:tav tm="100000">
                                          <p:val>
                                            <p:strVal val="#ppt_x"/>
                                          </p:val>
                                        </p:tav>
                                      </p:tavLst>
                                    </p:anim>
                                    <p:anim calcmode="lin" valueType="num">
                                      <p:cBhvr>
                                        <p:cTn id="53"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54" dur="1000"/>
                                        <p:tgtEl>
                                          <p:spTgt spid="2"/>
                                        </p:tgtEl>
                                      </p:cBhvr>
                                    </p:animEffect>
                                  </p:childTnLst>
                                </p:cTn>
                              </p:par>
                              <p:par>
                                <p:cTn id="55" presetID="29" presetClass="entr" presetSubtype="0" fill="hold" grpId="0" nodeType="withEffect">
                                  <p:stCondLst>
                                    <p:cond delay="0"/>
                                  </p:stCondLst>
                                  <p:childTnLst>
                                    <p:set>
                                      <p:cBhvr>
                                        <p:cTn id="56" dur="1" fill="hold">
                                          <p:stCondLst>
                                            <p:cond delay="0"/>
                                          </p:stCondLst>
                                        </p:cTn>
                                        <p:tgtEl>
                                          <p:spTgt spid="317460"/>
                                        </p:tgtEl>
                                        <p:attrNameLst>
                                          <p:attrName>style.visibility</p:attrName>
                                        </p:attrNameLst>
                                      </p:cBhvr>
                                      <p:to>
                                        <p:strVal val="visible"/>
                                      </p:to>
                                    </p:set>
                                    <p:anim calcmode="lin" valueType="num">
                                      <p:cBhvr>
                                        <p:cTn id="57" dur="1000" fill="hold"/>
                                        <p:tgtEl>
                                          <p:spTgt spid="317460"/>
                                        </p:tgtEl>
                                        <p:attrNameLst>
                                          <p:attrName>ppt_x</p:attrName>
                                        </p:attrNameLst>
                                      </p:cBhvr>
                                      <p:tavLst>
                                        <p:tav tm="0">
                                          <p:val>
                                            <p:strVal val="#ppt_x-.2"/>
                                          </p:val>
                                        </p:tav>
                                        <p:tav tm="100000">
                                          <p:val>
                                            <p:strVal val="#ppt_x"/>
                                          </p:val>
                                        </p:tav>
                                      </p:tavLst>
                                    </p:anim>
                                    <p:anim calcmode="lin" valueType="num">
                                      <p:cBhvr>
                                        <p:cTn id="58" dur="1000" fill="hold"/>
                                        <p:tgtEl>
                                          <p:spTgt spid="317460"/>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17460"/>
                                        </p:tgtEl>
                                      </p:cBhvr>
                                    </p:animEffect>
                                  </p:childTnLst>
                                </p:cTn>
                              </p:par>
                              <p:par>
                                <p:cTn id="60" presetID="29" presetClass="entr" presetSubtype="0" fill="hold" grpId="0" nodeType="withEffect">
                                  <p:stCondLst>
                                    <p:cond delay="0"/>
                                  </p:stCondLst>
                                  <p:childTnLst>
                                    <p:set>
                                      <p:cBhvr>
                                        <p:cTn id="61" dur="1" fill="hold">
                                          <p:stCondLst>
                                            <p:cond delay="0"/>
                                          </p:stCondLst>
                                        </p:cTn>
                                        <p:tgtEl>
                                          <p:spTgt spid="317461"/>
                                        </p:tgtEl>
                                        <p:attrNameLst>
                                          <p:attrName>style.visibility</p:attrName>
                                        </p:attrNameLst>
                                      </p:cBhvr>
                                      <p:to>
                                        <p:strVal val="visible"/>
                                      </p:to>
                                    </p:set>
                                    <p:anim calcmode="lin" valueType="num">
                                      <p:cBhvr>
                                        <p:cTn id="62" dur="1000" fill="hold"/>
                                        <p:tgtEl>
                                          <p:spTgt spid="317461"/>
                                        </p:tgtEl>
                                        <p:attrNameLst>
                                          <p:attrName>ppt_x</p:attrName>
                                        </p:attrNameLst>
                                      </p:cBhvr>
                                      <p:tavLst>
                                        <p:tav tm="0">
                                          <p:val>
                                            <p:strVal val="#ppt_x-.2"/>
                                          </p:val>
                                        </p:tav>
                                        <p:tav tm="100000">
                                          <p:val>
                                            <p:strVal val="#ppt_x"/>
                                          </p:val>
                                        </p:tav>
                                      </p:tavLst>
                                    </p:anim>
                                    <p:anim calcmode="lin" valueType="num">
                                      <p:cBhvr>
                                        <p:cTn id="63" dur="1000" fill="hold"/>
                                        <p:tgtEl>
                                          <p:spTgt spid="317461"/>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17461"/>
                                        </p:tgtEl>
                                      </p:cBhvr>
                                    </p:animEffect>
                                  </p:childTnLst>
                                </p:cTn>
                              </p:par>
                              <p:par>
                                <p:cTn id="65" presetID="29" presetClass="entr" presetSubtype="0" fill="hold" grpId="0" nodeType="withEffect">
                                  <p:stCondLst>
                                    <p:cond delay="0"/>
                                  </p:stCondLst>
                                  <p:childTnLst>
                                    <p:set>
                                      <p:cBhvr>
                                        <p:cTn id="66" dur="1" fill="hold">
                                          <p:stCondLst>
                                            <p:cond delay="0"/>
                                          </p:stCondLst>
                                        </p:cTn>
                                        <p:tgtEl>
                                          <p:spTgt spid="317462"/>
                                        </p:tgtEl>
                                        <p:attrNameLst>
                                          <p:attrName>style.visibility</p:attrName>
                                        </p:attrNameLst>
                                      </p:cBhvr>
                                      <p:to>
                                        <p:strVal val="visible"/>
                                      </p:to>
                                    </p:set>
                                    <p:anim calcmode="lin" valueType="num">
                                      <p:cBhvr>
                                        <p:cTn id="67" dur="1000" fill="hold"/>
                                        <p:tgtEl>
                                          <p:spTgt spid="317462"/>
                                        </p:tgtEl>
                                        <p:attrNameLst>
                                          <p:attrName>ppt_x</p:attrName>
                                        </p:attrNameLst>
                                      </p:cBhvr>
                                      <p:tavLst>
                                        <p:tav tm="0">
                                          <p:val>
                                            <p:strVal val="#ppt_x-.2"/>
                                          </p:val>
                                        </p:tav>
                                        <p:tav tm="100000">
                                          <p:val>
                                            <p:strVal val="#ppt_x"/>
                                          </p:val>
                                        </p:tav>
                                      </p:tavLst>
                                    </p:anim>
                                    <p:anim calcmode="lin" valueType="num">
                                      <p:cBhvr>
                                        <p:cTn id="68" dur="1000" fill="hold"/>
                                        <p:tgtEl>
                                          <p:spTgt spid="317462"/>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17462"/>
                                        </p:tgtEl>
                                      </p:cBhvr>
                                    </p:animEffect>
                                  </p:childTnLst>
                                </p:cTn>
                              </p:par>
                              <p:par>
                                <p:cTn id="70" presetID="29" presetClass="entr" presetSubtype="0" fill="hold" grpId="0" nodeType="withEffect">
                                  <p:stCondLst>
                                    <p:cond delay="0"/>
                                  </p:stCondLst>
                                  <p:childTnLst>
                                    <p:set>
                                      <p:cBhvr>
                                        <p:cTn id="71" dur="1" fill="hold">
                                          <p:stCondLst>
                                            <p:cond delay="0"/>
                                          </p:stCondLst>
                                        </p:cTn>
                                        <p:tgtEl>
                                          <p:spTgt spid="317463"/>
                                        </p:tgtEl>
                                        <p:attrNameLst>
                                          <p:attrName>style.visibility</p:attrName>
                                        </p:attrNameLst>
                                      </p:cBhvr>
                                      <p:to>
                                        <p:strVal val="visible"/>
                                      </p:to>
                                    </p:set>
                                    <p:anim calcmode="lin" valueType="num">
                                      <p:cBhvr>
                                        <p:cTn id="72" dur="1000" fill="hold"/>
                                        <p:tgtEl>
                                          <p:spTgt spid="317463"/>
                                        </p:tgtEl>
                                        <p:attrNameLst>
                                          <p:attrName>ppt_x</p:attrName>
                                        </p:attrNameLst>
                                      </p:cBhvr>
                                      <p:tavLst>
                                        <p:tav tm="0">
                                          <p:val>
                                            <p:strVal val="#ppt_x-.2"/>
                                          </p:val>
                                        </p:tav>
                                        <p:tav tm="100000">
                                          <p:val>
                                            <p:strVal val="#ppt_x"/>
                                          </p:val>
                                        </p:tav>
                                      </p:tavLst>
                                    </p:anim>
                                    <p:anim calcmode="lin" valueType="num">
                                      <p:cBhvr>
                                        <p:cTn id="73" dur="1000" fill="hold"/>
                                        <p:tgtEl>
                                          <p:spTgt spid="317463"/>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17463"/>
                                        </p:tgtEl>
                                      </p:cBhvr>
                                    </p:animEffect>
                                  </p:childTnLst>
                                </p:cTn>
                              </p:par>
                              <p:par>
                                <p:cTn id="75" presetID="29" presetClass="entr" presetSubtype="0" fill="hold" grpId="0" nodeType="withEffect">
                                  <p:stCondLst>
                                    <p:cond delay="0"/>
                                  </p:stCondLst>
                                  <p:childTnLst>
                                    <p:set>
                                      <p:cBhvr>
                                        <p:cTn id="76" dur="1" fill="hold">
                                          <p:stCondLst>
                                            <p:cond delay="0"/>
                                          </p:stCondLst>
                                        </p:cTn>
                                        <p:tgtEl>
                                          <p:spTgt spid="317464"/>
                                        </p:tgtEl>
                                        <p:attrNameLst>
                                          <p:attrName>style.visibility</p:attrName>
                                        </p:attrNameLst>
                                      </p:cBhvr>
                                      <p:to>
                                        <p:strVal val="visible"/>
                                      </p:to>
                                    </p:set>
                                    <p:anim calcmode="lin" valueType="num">
                                      <p:cBhvr>
                                        <p:cTn id="77" dur="1000" fill="hold"/>
                                        <p:tgtEl>
                                          <p:spTgt spid="317464"/>
                                        </p:tgtEl>
                                        <p:attrNameLst>
                                          <p:attrName>ppt_x</p:attrName>
                                        </p:attrNameLst>
                                      </p:cBhvr>
                                      <p:tavLst>
                                        <p:tav tm="0">
                                          <p:val>
                                            <p:strVal val="#ppt_x-.2"/>
                                          </p:val>
                                        </p:tav>
                                        <p:tav tm="100000">
                                          <p:val>
                                            <p:strVal val="#ppt_x"/>
                                          </p:val>
                                        </p:tav>
                                      </p:tavLst>
                                    </p:anim>
                                    <p:anim calcmode="lin" valueType="num">
                                      <p:cBhvr>
                                        <p:cTn id="78" dur="1000" fill="hold"/>
                                        <p:tgtEl>
                                          <p:spTgt spid="317464"/>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17464"/>
                                        </p:tgtEl>
                                      </p:cBhvr>
                                    </p:animEffect>
                                  </p:childTnLst>
                                </p:cTn>
                              </p:par>
                              <p:par>
                                <p:cTn id="80" presetID="29" presetClass="entr" presetSubtype="0" fill="hold" grpId="0" nodeType="withEffect">
                                  <p:stCondLst>
                                    <p:cond delay="0"/>
                                  </p:stCondLst>
                                  <p:childTnLst>
                                    <p:set>
                                      <p:cBhvr>
                                        <p:cTn id="81" dur="1" fill="hold">
                                          <p:stCondLst>
                                            <p:cond delay="0"/>
                                          </p:stCondLst>
                                        </p:cTn>
                                        <p:tgtEl>
                                          <p:spTgt spid="317465"/>
                                        </p:tgtEl>
                                        <p:attrNameLst>
                                          <p:attrName>style.visibility</p:attrName>
                                        </p:attrNameLst>
                                      </p:cBhvr>
                                      <p:to>
                                        <p:strVal val="visible"/>
                                      </p:to>
                                    </p:set>
                                    <p:anim calcmode="lin" valueType="num">
                                      <p:cBhvr>
                                        <p:cTn id="82" dur="1000" fill="hold"/>
                                        <p:tgtEl>
                                          <p:spTgt spid="317465"/>
                                        </p:tgtEl>
                                        <p:attrNameLst>
                                          <p:attrName>ppt_x</p:attrName>
                                        </p:attrNameLst>
                                      </p:cBhvr>
                                      <p:tavLst>
                                        <p:tav tm="0">
                                          <p:val>
                                            <p:strVal val="#ppt_x-.2"/>
                                          </p:val>
                                        </p:tav>
                                        <p:tav tm="100000">
                                          <p:val>
                                            <p:strVal val="#ppt_x"/>
                                          </p:val>
                                        </p:tav>
                                      </p:tavLst>
                                    </p:anim>
                                    <p:anim calcmode="lin" valueType="num">
                                      <p:cBhvr>
                                        <p:cTn id="83" dur="1000" fill="hold"/>
                                        <p:tgtEl>
                                          <p:spTgt spid="317465"/>
                                        </p:tgtEl>
                                        <p:attrNameLst>
                                          <p:attrName>ppt_y</p:attrName>
                                        </p:attrNameLst>
                                      </p:cBhvr>
                                      <p:tavLst>
                                        <p:tav tm="0">
                                          <p:val>
                                            <p:strVal val="#ppt_y"/>
                                          </p:val>
                                        </p:tav>
                                        <p:tav tm="100000">
                                          <p:val>
                                            <p:strVal val="#ppt_y"/>
                                          </p:val>
                                        </p:tav>
                                      </p:tavLst>
                                    </p:anim>
                                    <p:animEffect transition="in" filter="wipe(right)" prLst="gradientSize: 0.1">
                                      <p:cBhvr>
                                        <p:cTn id="84" dur="1000"/>
                                        <p:tgtEl>
                                          <p:spTgt spid="317465"/>
                                        </p:tgtEl>
                                      </p:cBhvr>
                                    </p:animEffect>
                                  </p:childTnLst>
                                </p:cTn>
                              </p:par>
                              <p:par>
                                <p:cTn id="85" presetID="29" presetClass="entr" presetSubtype="0" fill="hold" grpId="0" nodeType="withEffect">
                                  <p:stCondLst>
                                    <p:cond delay="0"/>
                                  </p:stCondLst>
                                  <p:childTnLst>
                                    <p:set>
                                      <p:cBhvr>
                                        <p:cTn id="86" dur="1" fill="hold">
                                          <p:stCondLst>
                                            <p:cond delay="0"/>
                                          </p:stCondLst>
                                        </p:cTn>
                                        <p:tgtEl>
                                          <p:spTgt spid="317466"/>
                                        </p:tgtEl>
                                        <p:attrNameLst>
                                          <p:attrName>style.visibility</p:attrName>
                                        </p:attrNameLst>
                                      </p:cBhvr>
                                      <p:to>
                                        <p:strVal val="visible"/>
                                      </p:to>
                                    </p:set>
                                    <p:anim calcmode="lin" valueType="num">
                                      <p:cBhvr>
                                        <p:cTn id="87" dur="1000" fill="hold"/>
                                        <p:tgtEl>
                                          <p:spTgt spid="317466"/>
                                        </p:tgtEl>
                                        <p:attrNameLst>
                                          <p:attrName>ppt_x</p:attrName>
                                        </p:attrNameLst>
                                      </p:cBhvr>
                                      <p:tavLst>
                                        <p:tav tm="0">
                                          <p:val>
                                            <p:strVal val="#ppt_x-.2"/>
                                          </p:val>
                                        </p:tav>
                                        <p:tav tm="100000">
                                          <p:val>
                                            <p:strVal val="#ppt_x"/>
                                          </p:val>
                                        </p:tav>
                                      </p:tavLst>
                                    </p:anim>
                                    <p:anim calcmode="lin" valueType="num">
                                      <p:cBhvr>
                                        <p:cTn id="88" dur="1000" fill="hold"/>
                                        <p:tgtEl>
                                          <p:spTgt spid="317466"/>
                                        </p:tgtEl>
                                        <p:attrNameLst>
                                          <p:attrName>ppt_y</p:attrName>
                                        </p:attrNameLst>
                                      </p:cBhvr>
                                      <p:tavLst>
                                        <p:tav tm="0">
                                          <p:val>
                                            <p:strVal val="#ppt_y"/>
                                          </p:val>
                                        </p:tav>
                                        <p:tav tm="100000">
                                          <p:val>
                                            <p:strVal val="#ppt_y"/>
                                          </p:val>
                                        </p:tav>
                                      </p:tavLst>
                                    </p:anim>
                                    <p:animEffect transition="in" filter="wipe(right)" prLst="gradientSize: 0.1">
                                      <p:cBhvr>
                                        <p:cTn id="89" dur="1000"/>
                                        <p:tgtEl>
                                          <p:spTgt spid="317466"/>
                                        </p:tgtEl>
                                      </p:cBhvr>
                                    </p:animEffect>
                                  </p:childTnLst>
                                </p:cTn>
                              </p:par>
                              <p:par>
                                <p:cTn id="90" presetID="29" presetClass="entr" presetSubtype="0" fill="hold" grpId="0" nodeType="withEffect">
                                  <p:stCondLst>
                                    <p:cond delay="0"/>
                                  </p:stCondLst>
                                  <p:childTnLst>
                                    <p:set>
                                      <p:cBhvr>
                                        <p:cTn id="91" dur="1" fill="hold">
                                          <p:stCondLst>
                                            <p:cond delay="0"/>
                                          </p:stCondLst>
                                        </p:cTn>
                                        <p:tgtEl>
                                          <p:spTgt spid="32"/>
                                        </p:tgtEl>
                                        <p:attrNameLst>
                                          <p:attrName>style.visibility</p:attrName>
                                        </p:attrNameLst>
                                      </p:cBhvr>
                                      <p:to>
                                        <p:strVal val="visible"/>
                                      </p:to>
                                    </p:set>
                                    <p:anim calcmode="lin" valueType="num">
                                      <p:cBhvr>
                                        <p:cTn id="92" dur="1000" fill="hold"/>
                                        <p:tgtEl>
                                          <p:spTgt spid="32"/>
                                        </p:tgtEl>
                                        <p:attrNameLst>
                                          <p:attrName>ppt_x</p:attrName>
                                        </p:attrNameLst>
                                      </p:cBhvr>
                                      <p:tavLst>
                                        <p:tav tm="0">
                                          <p:val>
                                            <p:strVal val="#ppt_x-.2"/>
                                          </p:val>
                                        </p:tav>
                                        <p:tav tm="100000">
                                          <p:val>
                                            <p:strVal val="#ppt_x"/>
                                          </p:val>
                                        </p:tav>
                                      </p:tavLst>
                                    </p:anim>
                                    <p:anim calcmode="lin" valueType="num">
                                      <p:cBhvr>
                                        <p:cTn id="93"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94" dur="1000"/>
                                        <p:tgtEl>
                                          <p:spTgt spid="32"/>
                                        </p:tgtEl>
                                      </p:cBhvr>
                                    </p:animEffect>
                                  </p:childTnLst>
                                </p:cTn>
                              </p:par>
                              <p:par>
                                <p:cTn id="95" presetID="29" presetClass="entr" presetSubtype="0" fill="hold" grpId="0" nodeType="withEffect">
                                  <p:stCondLst>
                                    <p:cond delay="0"/>
                                  </p:stCondLst>
                                  <p:childTnLst>
                                    <p:set>
                                      <p:cBhvr>
                                        <p:cTn id="96" dur="1" fill="hold">
                                          <p:stCondLst>
                                            <p:cond delay="0"/>
                                          </p:stCondLst>
                                        </p:cTn>
                                        <p:tgtEl>
                                          <p:spTgt spid="33"/>
                                        </p:tgtEl>
                                        <p:attrNameLst>
                                          <p:attrName>style.visibility</p:attrName>
                                        </p:attrNameLst>
                                      </p:cBhvr>
                                      <p:to>
                                        <p:strVal val="visible"/>
                                      </p:to>
                                    </p:set>
                                    <p:anim calcmode="lin" valueType="num">
                                      <p:cBhvr>
                                        <p:cTn id="97" dur="1000" fill="hold"/>
                                        <p:tgtEl>
                                          <p:spTgt spid="33"/>
                                        </p:tgtEl>
                                        <p:attrNameLst>
                                          <p:attrName>ppt_x</p:attrName>
                                        </p:attrNameLst>
                                      </p:cBhvr>
                                      <p:tavLst>
                                        <p:tav tm="0">
                                          <p:val>
                                            <p:strVal val="#ppt_x-.2"/>
                                          </p:val>
                                        </p:tav>
                                        <p:tav tm="100000">
                                          <p:val>
                                            <p:strVal val="#ppt_x"/>
                                          </p:val>
                                        </p:tav>
                                      </p:tavLst>
                                    </p:anim>
                                    <p:anim calcmode="lin" valueType="num">
                                      <p:cBhvr>
                                        <p:cTn id="98"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99" dur="1000"/>
                                        <p:tgtEl>
                                          <p:spTgt spid="33"/>
                                        </p:tgtEl>
                                      </p:cBhvr>
                                    </p:animEffect>
                                  </p:childTnLst>
                                </p:cTn>
                              </p:par>
                              <p:par>
                                <p:cTn id="100" presetID="29" presetClass="entr" presetSubtype="0" fill="hold" nodeType="withEffect">
                                  <p:stCondLst>
                                    <p:cond delay="0"/>
                                  </p:stCondLst>
                                  <p:childTnLst>
                                    <p:set>
                                      <p:cBhvr>
                                        <p:cTn id="101" dur="1" fill="hold">
                                          <p:stCondLst>
                                            <p:cond delay="0"/>
                                          </p:stCondLst>
                                        </p:cTn>
                                        <p:tgtEl>
                                          <p:spTgt spid="29"/>
                                        </p:tgtEl>
                                        <p:attrNameLst>
                                          <p:attrName>style.visibility</p:attrName>
                                        </p:attrNameLst>
                                      </p:cBhvr>
                                      <p:to>
                                        <p:strVal val="visible"/>
                                      </p:to>
                                    </p:set>
                                    <p:anim calcmode="lin" valueType="num">
                                      <p:cBhvr>
                                        <p:cTn id="102" dur="1000" fill="hold"/>
                                        <p:tgtEl>
                                          <p:spTgt spid="29"/>
                                        </p:tgtEl>
                                        <p:attrNameLst>
                                          <p:attrName>ppt_x</p:attrName>
                                        </p:attrNameLst>
                                      </p:cBhvr>
                                      <p:tavLst>
                                        <p:tav tm="0">
                                          <p:val>
                                            <p:strVal val="#ppt_x-.2"/>
                                          </p:val>
                                        </p:tav>
                                        <p:tav tm="100000">
                                          <p:val>
                                            <p:strVal val="#ppt_x"/>
                                          </p:val>
                                        </p:tav>
                                      </p:tavLst>
                                    </p:anim>
                                    <p:anim calcmode="lin" valueType="num">
                                      <p:cBhvr>
                                        <p:cTn id="103"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29"/>
                                        </p:tgtEl>
                                      </p:cBhvr>
                                    </p:animEffect>
                                  </p:childTnLst>
                                </p:cTn>
                              </p:par>
                              <p:par>
                                <p:cTn id="105" presetID="29" presetClass="entr" presetSubtype="0" fill="hold" grpId="0" nodeType="withEffect">
                                  <p:stCondLst>
                                    <p:cond delay="0"/>
                                  </p:stCondLst>
                                  <p:childTnLst>
                                    <p:set>
                                      <p:cBhvr>
                                        <p:cTn id="106" dur="1" fill="hold">
                                          <p:stCondLst>
                                            <p:cond delay="0"/>
                                          </p:stCondLst>
                                        </p:cTn>
                                        <p:tgtEl>
                                          <p:spTgt spid="35"/>
                                        </p:tgtEl>
                                        <p:attrNameLst>
                                          <p:attrName>style.visibility</p:attrName>
                                        </p:attrNameLst>
                                      </p:cBhvr>
                                      <p:to>
                                        <p:strVal val="visible"/>
                                      </p:to>
                                    </p:set>
                                    <p:anim calcmode="lin" valueType="num">
                                      <p:cBhvr>
                                        <p:cTn id="107" dur="1000" fill="hold"/>
                                        <p:tgtEl>
                                          <p:spTgt spid="35"/>
                                        </p:tgtEl>
                                        <p:attrNameLst>
                                          <p:attrName>ppt_x</p:attrName>
                                        </p:attrNameLst>
                                      </p:cBhvr>
                                      <p:tavLst>
                                        <p:tav tm="0">
                                          <p:val>
                                            <p:strVal val="#ppt_x-.2"/>
                                          </p:val>
                                        </p:tav>
                                        <p:tav tm="100000">
                                          <p:val>
                                            <p:strVal val="#ppt_x"/>
                                          </p:val>
                                        </p:tav>
                                      </p:tavLst>
                                    </p:anim>
                                    <p:anim calcmode="lin" valueType="num">
                                      <p:cBhvr>
                                        <p:cTn id="108" dur="1000" fill="hold"/>
                                        <p:tgtEl>
                                          <p:spTgt spid="35"/>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35"/>
                                        </p:tgtEl>
                                      </p:cBhvr>
                                    </p:animEffect>
                                  </p:childTnLst>
                                </p:cTn>
                              </p:par>
                              <p:par>
                                <p:cTn id="110" presetID="29" presetClass="entr" presetSubtype="0" fill="hold" grpId="0" nodeType="withEffect">
                                  <p:stCondLst>
                                    <p:cond delay="0"/>
                                  </p:stCondLst>
                                  <p:childTnLst>
                                    <p:set>
                                      <p:cBhvr>
                                        <p:cTn id="111" dur="1" fill="hold">
                                          <p:stCondLst>
                                            <p:cond delay="0"/>
                                          </p:stCondLst>
                                        </p:cTn>
                                        <p:tgtEl>
                                          <p:spTgt spid="36"/>
                                        </p:tgtEl>
                                        <p:attrNameLst>
                                          <p:attrName>style.visibility</p:attrName>
                                        </p:attrNameLst>
                                      </p:cBhvr>
                                      <p:to>
                                        <p:strVal val="visible"/>
                                      </p:to>
                                    </p:set>
                                    <p:anim calcmode="lin" valueType="num">
                                      <p:cBhvr>
                                        <p:cTn id="112" dur="1000" fill="hold"/>
                                        <p:tgtEl>
                                          <p:spTgt spid="36"/>
                                        </p:tgtEl>
                                        <p:attrNameLst>
                                          <p:attrName>ppt_x</p:attrName>
                                        </p:attrNameLst>
                                      </p:cBhvr>
                                      <p:tavLst>
                                        <p:tav tm="0">
                                          <p:val>
                                            <p:strVal val="#ppt_x-.2"/>
                                          </p:val>
                                        </p:tav>
                                        <p:tav tm="100000">
                                          <p:val>
                                            <p:strVal val="#ppt_x"/>
                                          </p:val>
                                        </p:tav>
                                      </p:tavLst>
                                    </p:anim>
                                    <p:anim calcmode="lin" valueType="num">
                                      <p:cBhvr>
                                        <p:cTn id="113"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36"/>
                                        </p:tgtEl>
                                      </p:cBhvr>
                                    </p:animEffect>
                                  </p:childTnLst>
                                </p:cTn>
                              </p:par>
                              <p:par>
                                <p:cTn id="115" presetID="29" presetClass="entr" presetSubtype="0" fill="hold" grpId="0" nodeType="withEffect">
                                  <p:stCondLst>
                                    <p:cond delay="0"/>
                                  </p:stCondLst>
                                  <p:childTnLst>
                                    <p:set>
                                      <p:cBhvr>
                                        <p:cTn id="116" dur="1" fill="hold">
                                          <p:stCondLst>
                                            <p:cond delay="0"/>
                                          </p:stCondLst>
                                        </p:cTn>
                                        <p:tgtEl>
                                          <p:spTgt spid="34"/>
                                        </p:tgtEl>
                                        <p:attrNameLst>
                                          <p:attrName>style.visibility</p:attrName>
                                        </p:attrNameLst>
                                      </p:cBhvr>
                                      <p:to>
                                        <p:strVal val="visible"/>
                                      </p:to>
                                    </p:set>
                                    <p:anim calcmode="lin" valueType="num">
                                      <p:cBhvr>
                                        <p:cTn id="117" dur="1000" fill="hold"/>
                                        <p:tgtEl>
                                          <p:spTgt spid="34"/>
                                        </p:tgtEl>
                                        <p:attrNameLst>
                                          <p:attrName>ppt_x</p:attrName>
                                        </p:attrNameLst>
                                      </p:cBhvr>
                                      <p:tavLst>
                                        <p:tav tm="0">
                                          <p:val>
                                            <p:strVal val="#ppt_x-.2"/>
                                          </p:val>
                                        </p:tav>
                                        <p:tav tm="100000">
                                          <p:val>
                                            <p:strVal val="#ppt_x"/>
                                          </p:val>
                                        </p:tav>
                                      </p:tavLst>
                                    </p:anim>
                                    <p:anim calcmode="lin" valueType="num">
                                      <p:cBhvr>
                                        <p:cTn id="118"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4" grpId="0" animBg="1"/>
      <p:bldP spid="317445" grpId="0"/>
      <p:bldP spid="317446" grpId="0" animBg="1"/>
      <p:bldP spid="317447" grpId="0"/>
      <p:bldP spid="317448" grpId="0" animBg="1"/>
      <p:bldP spid="317449" grpId="0"/>
      <p:bldP spid="317450" grpId="0" animBg="1"/>
      <p:bldP spid="317451" grpId="0"/>
      <p:bldP spid="317460" grpId="0" animBg="1"/>
      <p:bldP spid="317461" grpId="0" animBg="1"/>
      <p:bldP spid="317462" grpId="0" animBg="1"/>
      <p:bldP spid="317463" grpId="0" animBg="1"/>
      <p:bldP spid="317464" grpId="0" animBg="1"/>
      <p:bldP spid="317465" grpId="0" animBg="1"/>
      <p:bldP spid="317466" grpId="0" animBg="1"/>
      <p:bldP spid="32" grpId="0" animBg="1"/>
      <p:bldP spid="33" grpId="0" animBg="1"/>
      <p:bldP spid="35" grpId="0" animBg="1"/>
      <p:bldP spid="36" grpId="0"/>
      <p:bldP spid="34" grpId="0" animBg="1"/>
    </p:bldLst>
  </p:timing>
</p:sld>
</file>

<file path=ppt/slides/slide3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00100" y="1035683"/>
            <a:ext cx="8072462" cy="4893647"/>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اصالة التخییر</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اصل تخيير يکى از اصول عملى است که وظيفه عملى مکلف را هنگام شک در " مکلف به " و مقدور نبودن احتياط, تعيين کرده و به تخيير حکم مى کند; بنابراين, در جايى که اصل تکليف محرز و امر دائر باشد بين ارتکاب يکى از دو محذور, به گونه اى که احتياط نيز مقدور نباشد, اصل تخيير, مکلف را در ارتکاب هر يک از دو محذور مخير مى نمايد. </a:t>
            </a:r>
          </a:p>
          <a:p>
            <a:pPr algn="just"/>
            <a:r>
              <a:rPr lang="fa-IR" sz="2400" b="1" dirty="0" smtClean="0">
                <a:solidFill>
                  <a:srgbClr val="002060"/>
                </a:solidFill>
                <a:cs typeface="B Compset" pitchFamily="2" charset="-78"/>
              </a:rPr>
              <a:t> اصل تخيير در دو مورد تحقق مى يابد: </a:t>
            </a:r>
          </a:p>
          <a:p>
            <a:pPr algn="just"/>
            <a:r>
              <a:rPr lang="fa-IR" sz="2400" b="1" dirty="0" smtClean="0">
                <a:solidFill>
                  <a:srgbClr val="002060"/>
                </a:solidFill>
                <a:cs typeface="B Compset" pitchFamily="2" charset="-78"/>
              </a:rPr>
              <a:t> 1 ـ جايى که مکلف علم دارد که الزامى از جانب مولا متوجه او گرديده است , اما شک دارد , الزام در فعل است يا ترک , مانند اين که مى داند در ظهر جمعه, تکليفى متوجه او است , اما شک دارد آن تکليف وجوب نماز جمعه است يا حرمت آن . </a:t>
            </a:r>
          </a:p>
          <a:p>
            <a:pPr algn="just"/>
            <a:r>
              <a:rPr lang="fa-IR" sz="2400" b="1" dirty="0" smtClean="0">
                <a:solidFill>
                  <a:srgbClr val="002060"/>
                </a:solidFill>
                <a:cs typeface="B Compset" pitchFamily="2" charset="-78"/>
              </a:rPr>
              <a:t> 2 ـ در جايى که دو فعل وجود دارد و مکلف علم دارد يکى از آن دو واجب است و ديگرى حرام; اما نمى داند وجوب , به کدام يک و حرمت ; به کدام يک تعلق گرفته است . در اين جا نيز بهترين راه, تخيير است تا مخالفت قطعى لازم نيايد. </a:t>
            </a:r>
            <a:endParaRPr lang="fa-IR" sz="24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2" y="571480"/>
            <a:ext cx="8929718" cy="5262979"/>
          </a:xfrm>
          <a:prstGeom prst="rect">
            <a:avLst/>
          </a:prstGeom>
        </p:spPr>
        <p:txBody>
          <a:bodyPr wrap="square">
            <a:spAutoFit/>
          </a:bodyPr>
          <a:lstStyle/>
          <a:p>
            <a:pPr algn="just"/>
            <a:r>
              <a:rPr lang="fa-IR" sz="2400" b="1" dirty="0" smtClean="0">
                <a:solidFill>
                  <a:srgbClr val="002060"/>
                </a:solidFill>
                <a:cs typeface="B Compset" pitchFamily="2" charset="-78"/>
                <a:hlinkClick r:id="rId3" action="ppaction://hlinksldjump"/>
              </a:rPr>
              <a:t>دوران بين محذورين لفقدان النص </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دوران بين محذورين از اقسام شبهه مقرون به علم اجمالى است و به معناى ترديد و شک در الزام به يکى از دو امرى است که در اجزا اشتراکى با هم نداشته و احتياط در آن ها ممکن نباشد ; مانند اين که علم اجمالى وجود دارد که يک شى ء يا واجب است يا حرام .</a:t>
            </a:r>
          </a:p>
          <a:p>
            <a:pPr algn="just"/>
            <a:r>
              <a:rPr lang="fa-IR" sz="2400" b="1" dirty="0" smtClean="0">
                <a:solidFill>
                  <a:srgbClr val="002060"/>
                </a:solidFill>
                <a:cs typeface="B Compset" pitchFamily="2" charset="-78"/>
              </a:rPr>
              <a:t>در دوران بين محذورين مکلف نمى تواند هر دو طرف را از راه احتياط امتثال کند ; زيرا وى نمى تواند هم تارک و هم فاعل يک شى ء باشد بلکه يا فاعل آن است يا تارک آن (تخییر تکوینی) مانند اين که مکلف علم اجمالى دارد به اين که نسبت به دفن ميتى که نمى داند کافر است يا مسلمان يک تکليف الزامى متوجه او است , اما نمى داند که آن الزام, وجوب دفن است يا حرمت آن ; يا شخص نماز گزار مى داند که هنگام سلام به او , تکليفى نسبت به جواب سلام متوجه او است ; اما نمى داند وجوب ، جواب سلام است يا حرمت آن .</a:t>
            </a:r>
          </a:p>
          <a:p>
            <a:pPr algn="just"/>
            <a:r>
              <a:rPr lang="fa-IR" sz="2400" b="1" dirty="0" smtClean="0">
                <a:solidFill>
                  <a:srgbClr val="002060"/>
                </a:solidFill>
                <a:cs typeface="B Compset" pitchFamily="2" charset="-78"/>
              </a:rPr>
              <a:t>اما از نظر حکم ظاهری , در اینجا باید برائت جاری کرد عقلا و شرعا زیرا بیان وافی و واصل که موضوع برائت عقلی است در اینجا وجود ندارد بحیث لو اقتصر عليه المکلف لکفي في نظر العقلاء فيکون من مصاديق قبح العقاب بلا بيان و همچنین جهل به حکم شرعی هم که موضوع برائت شرعی است در اینجا وجود دارد فيشمله قوله عليه السلام "رفع عن امتي ما لا يعلمون". </a:t>
            </a:r>
          </a:p>
        </p:txBody>
      </p:sp>
    </p:spTree>
  </p:cSld>
  <p:clrMapOvr>
    <a:masterClrMapping/>
  </p:clrMapOvr>
  <p:transition advClick="0">
    <p:dissolve/>
  </p:transition>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285852" y="539289"/>
            <a:ext cx="7786709" cy="2246769"/>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دوران الامر بين المحذورين لاجمال النص</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اگر دوران بین وجوب و حرمت یک شیئ بخاطر اجمال دلیل و روایت باشد همان حکم دوران لفقد النص را دارد یعنی از نظر تکوینی تخییر و از نظر ظاهری برائت عقلی و شرعی جاری می کنیم مانند اینکه امر مولا مردد باشد بین امر وجوبی یا امر تهدیدی .</a:t>
            </a:r>
            <a:endParaRPr lang="fa-IR" sz="28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416462"/>
            <a:ext cx="8786873" cy="2677656"/>
          </a:xfrm>
          <a:prstGeom prst="rect">
            <a:avLst/>
          </a:prstGeom>
        </p:spPr>
        <p:txBody>
          <a:bodyPr wrap="square">
            <a:spAutoFit/>
          </a:bodyPr>
          <a:lstStyle/>
          <a:p>
            <a:pPr algn="just"/>
            <a:r>
              <a:rPr lang="fa-IR" sz="2800" b="1" dirty="0" smtClean="0">
                <a:cs typeface="B Compset" pitchFamily="2" charset="-78"/>
                <a:hlinkClick r:id="rId3" action="ppaction://hlinksldjump"/>
              </a:rPr>
              <a:t>دوران الأمر بين المحذرين لتعارض النصين</a:t>
            </a:r>
            <a:endParaRPr lang="fa-IR" sz="2800" b="1" dirty="0" smtClean="0">
              <a:cs typeface="B Compset" pitchFamily="2" charset="-78"/>
            </a:endParaRPr>
          </a:p>
          <a:p>
            <a:pPr algn="just"/>
            <a:r>
              <a:rPr lang="fa-IR" sz="2800" b="1" dirty="0" smtClean="0">
                <a:cs typeface="B Compset" pitchFamily="2" charset="-78"/>
              </a:rPr>
              <a:t>اگر امر دائر بین وجوب و حرمت شد بخاطر تعارض دو دلیل , در اینجا شرعا قائل به تخییر می شویم کما ورد فی روایة الحسن بن الجهم، عن الرضا عليه السلام : قلت: يجيئنا الرجلان- و کلاهما ثقة- بحديثين مختلفين، و لا نعلم ايهما الحق، قال: "فاذا لم تعلم فموسع عليک بايهما أخذت".</a:t>
            </a:r>
          </a:p>
          <a:p>
            <a:pPr algn="just"/>
            <a:r>
              <a:rPr lang="fa-IR" sz="2800" b="1" dirty="0" smtClean="0">
                <a:cs typeface="B Compset" pitchFamily="2" charset="-78"/>
              </a:rPr>
              <a:t>در این باب روایات تخییر را هم می توان مورد استناد قرار داد.</a:t>
            </a:r>
            <a:endParaRPr lang="fa-IR" sz="28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857232"/>
            <a:ext cx="8786874" cy="3970318"/>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دوران الامر بين المحذورين في الشبهة الموضوعية</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دوران بين محذورين در موضوع متعدد در جايى است که موضوع متعدد بوده و امر داير بين وجوب و حرمت باشد ; مانند کسى که قسم خورده با يکى از دو همسر خود در شب معينى هم بستر شود و در همان شب با همسر ديگرش هم بستر نشود (یعنی حکم شرعی برایش معلوم است) حالا امر بر او مشتبه شده نمى داند کدام يک متعلق وجوب بوده و کدام يک متعلق نهى است .(شبهه اش در ناحیه موضوع است نه حکم)</a:t>
            </a:r>
          </a:p>
          <a:p>
            <a:pPr algn="just"/>
            <a:r>
              <a:rPr lang="fa-IR" sz="2800" b="1" dirty="0" smtClean="0">
                <a:solidFill>
                  <a:srgbClr val="002060"/>
                </a:solidFill>
                <a:cs typeface="B Compset" pitchFamily="2" charset="-78"/>
              </a:rPr>
              <a:t>در اینجا هم قائل به برائت عقلی و شرعی می شویم زیرا هم جاهل به حکم الله هستیم (برائت شرعی) و هم بیان وافی نداریم (برائت عقلی)</a:t>
            </a:r>
          </a:p>
        </p:txBody>
      </p:sp>
    </p:spTree>
  </p:cSld>
  <p:clrMapOvr>
    <a:masterClrMapping/>
  </p:clrMapOvr>
  <p:transition advClick="0">
    <p:dissolve/>
  </p:transition>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8564" y="928670"/>
            <a:ext cx="8715436" cy="5262979"/>
          </a:xfrm>
          <a:prstGeom prst="rect">
            <a:avLst/>
          </a:prstGeom>
        </p:spPr>
        <p:txBody>
          <a:bodyPr wrap="square">
            <a:spAutoFit/>
          </a:bodyPr>
          <a:lstStyle/>
          <a:p>
            <a:pPr algn="just"/>
            <a:r>
              <a:rPr lang="fa-IR" sz="2800" b="1" dirty="0" smtClean="0">
                <a:solidFill>
                  <a:schemeClr val="bg1"/>
                </a:solidFill>
                <a:cs typeface="B Compset" pitchFamily="2" charset="-78"/>
                <a:hlinkClick r:id="rId3" action="ppaction://hlinksldjump"/>
              </a:rPr>
              <a:t>تخییر استمراری و ابتدایی</a:t>
            </a:r>
            <a:endParaRPr lang="fa-IR" sz="2800" b="1" dirty="0" smtClean="0">
              <a:solidFill>
                <a:schemeClr val="bg1"/>
              </a:solidFill>
              <a:cs typeface="B Compset" pitchFamily="2" charset="-78"/>
            </a:endParaRPr>
          </a:p>
          <a:p>
            <a:pPr algn="just"/>
            <a:r>
              <a:rPr lang="fa-IR" sz="2800" b="1" dirty="0" smtClean="0">
                <a:solidFill>
                  <a:schemeClr val="bg1"/>
                </a:solidFill>
                <a:cs typeface="B Compset" pitchFamily="2" charset="-78"/>
              </a:rPr>
              <a:t>بحث این است که دار الامر بين المحذورين و للواقعة افراد فی طول الزمان ایا تخییر را ابتدائا جایز می دانیم یا استمرارا ؟</a:t>
            </a:r>
          </a:p>
          <a:p>
            <a:pPr algn="just"/>
            <a:r>
              <a:rPr lang="fa-IR" sz="2800" b="1" dirty="0" smtClean="0">
                <a:solidFill>
                  <a:srgbClr val="FFFF00"/>
                </a:solidFill>
                <a:cs typeface="B Compset" pitchFamily="2" charset="-78"/>
              </a:rPr>
              <a:t>تخيير بدوى </a:t>
            </a:r>
            <a:r>
              <a:rPr lang="fa-IR" sz="2800" b="1" dirty="0" smtClean="0">
                <a:solidFill>
                  <a:schemeClr val="bg1"/>
                </a:solidFill>
                <a:cs typeface="B Compset" pitchFamily="2" charset="-78"/>
              </a:rPr>
              <a:t>در برابر </a:t>
            </a:r>
            <a:r>
              <a:rPr lang="fa-IR" sz="2800" b="1" dirty="0" smtClean="0">
                <a:solidFill>
                  <a:srgbClr val="FFFF00"/>
                </a:solidFill>
                <a:cs typeface="B Compset" pitchFamily="2" charset="-78"/>
              </a:rPr>
              <a:t>تخيير استمرارى </a:t>
            </a:r>
            <a:r>
              <a:rPr lang="fa-IR" sz="2800" b="1" dirty="0" smtClean="0">
                <a:solidFill>
                  <a:schemeClr val="bg1"/>
                </a:solidFill>
                <a:cs typeface="B Compset" pitchFamily="2" charset="-78"/>
              </a:rPr>
              <a:t>قرار دارد و عبارت است از اختيار و آزادى مکلف در انتخاب يکى از دو يا چند امر, فقط براى يک بار و در ضمن يک واقعه, بنابراين, مکلفى که در حرمت يک عمل يا وجوب آن مردد مى باشد, فقط در واقعه اول, در اين که جانب حرمت يا وجوب را انتخاب کند مخير است ; ولى هنگامى که در اين واقعه, يک جانب را اختيار نمود, از آن پس اختيار از وى سلب مى گردد و تا آخر عمر در وقايع بعدى, بايد ملتزم به همان تصميم نخست پايبند باشد.</a:t>
            </a:r>
          </a:p>
          <a:p>
            <a:pPr algn="just"/>
            <a:r>
              <a:rPr lang="fa-IR" sz="2800" b="1" dirty="0" smtClean="0">
                <a:solidFill>
                  <a:schemeClr val="bg1"/>
                </a:solidFill>
                <a:cs typeface="B Compset" pitchFamily="2" charset="-78"/>
              </a:rPr>
              <a:t>اگر قائل به تخییر استمراری شویم در واقعه دوم می توان خلاف حکم واقعه اول را اختیار کرد و ان استلزم ذلک، المخالفة القطعية</a:t>
            </a:r>
          </a:p>
        </p:txBody>
      </p:sp>
    </p:spTree>
  </p:cSld>
  <p:clrMapOvr>
    <a:masterClrMapping/>
  </p:clrMapOvr>
  <p:transition advClick="0">
    <p:dissolve/>
  </p:transition>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00034" y="214290"/>
            <a:ext cx="8358246" cy="4031873"/>
          </a:xfrm>
          <a:prstGeom prst="rect">
            <a:avLst/>
          </a:prstGeom>
        </p:spPr>
        <p:txBody>
          <a:bodyPr wrap="square">
            <a:spAutoFit/>
          </a:bodyPr>
          <a:lstStyle/>
          <a:p>
            <a:pPr algn="just"/>
            <a:r>
              <a:rPr lang="fa-IR" sz="3200" b="1" dirty="0" smtClean="0">
                <a:solidFill>
                  <a:srgbClr val="FFFF00"/>
                </a:solidFill>
                <a:cs typeface="B Compset" pitchFamily="2" charset="-78"/>
                <a:hlinkClick r:id="rId3" action="ppaction://hlinksldjump"/>
              </a:rPr>
              <a:t>قول مختار در تخییر</a:t>
            </a:r>
            <a:endParaRPr lang="fa-IR" sz="3200" b="1" dirty="0" smtClean="0">
              <a:solidFill>
                <a:srgbClr val="FFFF00"/>
              </a:solidFill>
              <a:cs typeface="B Compset" pitchFamily="2" charset="-78"/>
            </a:endParaRPr>
          </a:p>
          <a:p>
            <a:pPr algn="just"/>
            <a:r>
              <a:rPr lang="fa-IR" sz="3200" b="1" dirty="0" smtClean="0">
                <a:solidFill>
                  <a:srgbClr val="FFFF00"/>
                </a:solidFill>
                <a:cs typeface="B Compset" pitchFamily="2" charset="-78"/>
              </a:rPr>
              <a:t>الظاهر عدم کونه استمراريا، لانه لا فرق في تنجيز العلم الاجمالي و حرمة المخالفة بين کون الواقعة دفعية او تدريجية یعنی همانطور که مخالفت قطعیه دفعة واحده حرام است مخالفت قطعیه بصورت تدریجی هم حرام است و علم اجمالی هم دفعة منجز است هم تدریجا .</a:t>
            </a:r>
          </a:p>
          <a:p>
            <a:pPr algn="just"/>
            <a:r>
              <a:rPr lang="fa-IR" sz="3200" b="1" dirty="0" smtClean="0">
                <a:solidFill>
                  <a:srgbClr val="FFFF00"/>
                </a:solidFill>
                <a:cs typeface="B Compset" pitchFamily="2" charset="-78"/>
              </a:rPr>
              <a:t>فتلخص ان الحکم بالتخيير عند دوران الامر بين المحذورين لا يکون حجة علي جواز المخالفة القطعية</a:t>
            </a:r>
          </a:p>
        </p:txBody>
      </p:sp>
    </p:spTree>
  </p:cSld>
  <p:clrMapOvr>
    <a:masterClrMapping/>
  </p:clrMapOvr>
  <p:transition advClick="0">
    <p:dissolve/>
  </p:transition>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1071538" y="1000108"/>
            <a:ext cx="7858180" cy="5693866"/>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اصل احتياط</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اصل احتياط, از اصول عملى است که وظيفه عملى مکلف را به هنگام شک در " مکلف به " تعيين مى کند و به لزوم موافقت قطعى با تکليف " معلوم به اجمال " حکم مى نمايد. </a:t>
            </a:r>
          </a:p>
          <a:p>
            <a:pPr algn="just"/>
            <a:r>
              <a:rPr lang="fa-IR" sz="2800" b="1" dirty="0" smtClean="0">
                <a:solidFill>
                  <a:srgbClr val="FF0000"/>
                </a:solidFill>
                <a:cs typeface="B Compset" pitchFamily="2" charset="-78"/>
              </a:rPr>
              <a:t> توضيح: </a:t>
            </a:r>
          </a:p>
          <a:p>
            <a:pPr algn="just"/>
            <a:r>
              <a:rPr lang="fa-IR" sz="2800" b="1" dirty="0" smtClean="0">
                <a:solidFill>
                  <a:srgbClr val="002060"/>
                </a:solidFill>
                <a:cs typeface="B Compset" pitchFamily="2" charset="-78"/>
              </a:rPr>
              <a:t> در مواردى که مکلف علم به اصل تکليف (وجوب يا حرمت )دارد, ولى در واجب يا حرام بودن مصداق خاصى شک مى نمايد, مثلا مى داند که در ظهر جمعه نماز بر او واجب است , اما شک دارد که نماز ظهر بر او واجب است يا نماز جمعه; يا مى داند که خمر حرام است , ولى شک دارد کدام يک از دو ظرف (الف و ب )خمر است , در اين موارد بايد احتياط کند; يعنى در مورد اول هر دو نماز را به جا آورد و در مورد دوم از هر دو ظرف اجتناب نمايد تا به موافقت قطعى با تکليف معلوم به اجمال اطمينان پيدا نمايد.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6" y="1071546"/>
            <a:ext cx="8286808" cy="5632311"/>
          </a:xfrm>
          <a:prstGeom prst="rect">
            <a:avLst/>
          </a:prstGeom>
        </p:spPr>
        <p:txBody>
          <a:bodyPr wrap="square">
            <a:spAutoFit/>
          </a:bodyPr>
          <a:lstStyle/>
          <a:p>
            <a:r>
              <a:rPr lang="fa-IR" sz="2000" b="1" dirty="0" smtClean="0">
                <a:solidFill>
                  <a:srgbClr val="002060"/>
                </a:solidFill>
                <a:cs typeface="B Compset" pitchFamily="2" charset="-78"/>
                <a:hlinkClick r:id="rId4" action="ppaction://hlinksldjump"/>
              </a:rPr>
              <a:t>شبهه محصوره</a:t>
            </a:r>
            <a:endParaRPr lang="fa-IR" sz="2000" b="1" dirty="0" smtClean="0">
              <a:solidFill>
                <a:srgbClr val="002060"/>
              </a:solidFill>
              <a:cs typeface="B Compset" pitchFamily="2" charset="-78"/>
            </a:endParaRPr>
          </a:p>
          <a:p>
            <a:r>
              <a:rPr lang="fa-IR" sz="2000" b="1" dirty="0" smtClean="0">
                <a:solidFill>
                  <a:srgbClr val="002060"/>
                </a:solidFill>
                <a:cs typeface="B Compset" pitchFamily="2" charset="-78"/>
              </a:rPr>
              <a:t>شبهه محصوره غالبا در مشتبهات ( احتمالات ) واقع در اطراف علم اجمالى به کار مى روند, به اين بيان که هر گاه تعداد مشتبهات اطراف علم اجمالى کم و معدود باشد به آن شبهه محصوره اطلاق مى گردد , مانند اين که مکلف در ظهر جمعه شک کند تکليفش نماز ظهر است يا نماز جمعه , و يا شک کند ظرف " الف " خمر است يا ظرف " ب " در حالى که علم اجمالى به خمر بودن يکى از اين دو ظرف دارد . </a:t>
            </a:r>
          </a:p>
          <a:p>
            <a:r>
              <a:rPr lang="fa-IR" sz="2000" b="1" dirty="0" smtClean="0">
                <a:solidFill>
                  <a:srgbClr val="FF0000"/>
                </a:solidFill>
                <a:cs typeface="B Compset" pitchFamily="2" charset="-78"/>
              </a:rPr>
              <a:t>مقتضای قاعده اولیه : </a:t>
            </a:r>
            <a:r>
              <a:rPr lang="fa-IR" sz="2000" b="1" dirty="0" smtClean="0">
                <a:solidFill>
                  <a:srgbClr val="002060"/>
                </a:solidFill>
                <a:cs typeface="B Compset" pitchFamily="2" charset="-78"/>
              </a:rPr>
              <a:t>مقتضي القاعدة هو حرمة المخالفة القطعية و الاحتمالية معا زیرا هم مقتضی موجود است (یعنی ادله اولیه هم معلوم بالتفصیل را می گیرد هم معلوم بالاجمال را) و هم مانع مفقود (چون عقل مانعی از تنجز چنین تکلیفی و عقاب بر مخالفت ان نمی بیند و ترخیصی هم از جانب شارع نیامده است) فالاشتغال الیقینی يقتضي البراءة اليقينية .</a:t>
            </a:r>
          </a:p>
          <a:p>
            <a:r>
              <a:rPr lang="fa-IR" sz="2000" b="1" dirty="0" smtClean="0">
                <a:solidFill>
                  <a:srgbClr val="FF0000"/>
                </a:solidFill>
                <a:cs typeface="B Compset" pitchFamily="2" charset="-78"/>
              </a:rPr>
              <a:t>مقتضای قاعده ثانویه : </a:t>
            </a:r>
            <a:r>
              <a:rPr lang="fa-IR" sz="2000" b="1" dirty="0" smtClean="0">
                <a:solidFill>
                  <a:srgbClr val="002060"/>
                </a:solidFill>
                <a:cs typeface="B Compset" pitchFamily="2" charset="-78"/>
              </a:rPr>
              <a:t>روایاتی داریم که همان قاعده اولیه را اشاره می کند و می فرماید نباید مخالفت با علم اجمالی کنید بعضا او تماما مانند يهريقهما و يتيمم که در روایت سماعه امده یا روایت زراره که امام به او فرمود : تغسل من ثوبک الناحية التي تري انه قد اصابه حتي تکون علي يقين من طهارتک</a:t>
            </a:r>
          </a:p>
          <a:p>
            <a:r>
              <a:rPr lang="fa-IR" sz="2000" b="1" dirty="0" smtClean="0">
                <a:solidFill>
                  <a:srgbClr val="FF0000"/>
                </a:solidFill>
                <a:cs typeface="B Compset" pitchFamily="2" charset="-78"/>
              </a:rPr>
              <a:t>اشکال : </a:t>
            </a:r>
            <a:r>
              <a:rPr lang="fa-IR" sz="2000" b="1" dirty="0" smtClean="0">
                <a:solidFill>
                  <a:srgbClr val="002060"/>
                </a:solidFill>
                <a:cs typeface="B Compset" pitchFamily="2" charset="-78"/>
              </a:rPr>
              <a:t>روایاتی داریم که دال بر جواز ترخیص در اطراف علم اجمالی اند مانند کل شيء هو لک حلال حتي تعلم انه حرام بعينه .</a:t>
            </a:r>
          </a:p>
          <a:p>
            <a:r>
              <a:rPr lang="fa-IR" sz="2000" b="1" dirty="0" smtClean="0">
                <a:solidFill>
                  <a:srgbClr val="FF0000"/>
                </a:solidFill>
                <a:cs typeface="B Compset" pitchFamily="2" charset="-78"/>
              </a:rPr>
              <a:t>جواب : </a:t>
            </a:r>
            <a:r>
              <a:rPr lang="fa-IR" sz="2000" b="1" dirty="0" smtClean="0">
                <a:solidFill>
                  <a:srgbClr val="002060"/>
                </a:solidFill>
                <a:cs typeface="B Compset" pitchFamily="2" charset="-78"/>
              </a:rPr>
              <a:t>این روایت در باب شبهات بدویه و فقراتی که در ادامه این روایت است همگی نشان می دهد که ربطی به باب علم اجمالی ندارد مانند و ذلک مثل الثوب يکون عليک قد اشتريته و هو سرقة، و المملوک عندک لعله حُرٌّ قد باع نفسه</a:t>
            </a:r>
            <a:endParaRPr lang="en-US" sz="2000" dirty="0" smtClean="0">
              <a:solidFill>
                <a:srgbClr val="002060"/>
              </a:solidFill>
              <a:cs typeface="B Compset" pitchFamily="2" charset="-78"/>
            </a:endParaRPr>
          </a:p>
          <a:p>
            <a:endParaRPr lang="fa-IR" sz="20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8" y="1135781"/>
            <a:ext cx="8429684" cy="4293483"/>
          </a:xfrm>
          <a:prstGeom prst="rect">
            <a:avLst/>
          </a:prstGeom>
        </p:spPr>
        <p:txBody>
          <a:bodyPr wrap="square">
            <a:spAutoFit/>
          </a:bodyPr>
          <a:lstStyle/>
          <a:p>
            <a:r>
              <a:rPr lang="fa-IR" sz="2100" b="1" dirty="0" smtClean="0">
                <a:solidFill>
                  <a:srgbClr val="002060"/>
                </a:solidFill>
                <a:cs typeface="B Compset" pitchFamily="2" charset="-78"/>
                <a:hlinkClick r:id="rId4" action="ppaction://hlinksldjump"/>
              </a:rPr>
              <a:t>شبهه غير محصوره</a:t>
            </a:r>
            <a:endParaRPr lang="fa-IR" sz="2100" b="1" dirty="0" smtClean="0">
              <a:solidFill>
                <a:srgbClr val="002060"/>
              </a:solidFill>
              <a:cs typeface="B Compset" pitchFamily="2" charset="-78"/>
            </a:endParaRPr>
          </a:p>
          <a:p>
            <a:r>
              <a:rPr lang="fa-IR" sz="2100" b="1" dirty="0" smtClean="0">
                <a:solidFill>
                  <a:srgbClr val="002060"/>
                </a:solidFill>
                <a:cs typeface="B Compset" pitchFamily="2" charset="-78"/>
              </a:rPr>
              <a:t>هرگاه تعداد مشتبهات اطراف علم اجمالى زياد باشد, به آن , شبهه غير محصوره اطلاق مى گردد , مانند اين که به اجمال دانسته شود يک قصاب از قصاب هاى شهر , کافر است , و از اين رو خريدن گوشت از او حرام مى شود, اما چون از موارد شبهه غير محصوره است , رعايت آن لازم نيست . </a:t>
            </a:r>
          </a:p>
          <a:p>
            <a:r>
              <a:rPr lang="fa-IR" sz="2100" b="1" dirty="0" smtClean="0">
                <a:solidFill>
                  <a:srgbClr val="002060"/>
                </a:solidFill>
                <a:cs typeface="B Compset" pitchFamily="2" charset="-78"/>
              </a:rPr>
              <a:t>برخى هم چون "آخوند خراسانى" معتقداند ملاک منجز بودن تکليف اين است که از هر نظر فعليت داشته باشد و در صورت فعليت داشتن , تکليف منجز است خواه شبهه , محصوره و خواه غير محصوره باشد . </a:t>
            </a:r>
          </a:p>
          <a:p>
            <a:r>
              <a:rPr lang="fa-IR" sz="2100" b="1" dirty="0" smtClean="0">
                <a:solidFill>
                  <a:srgbClr val="002060"/>
                </a:solidFill>
                <a:cs typeface="B Compset" pitchFamily="2" charset="-78"/>
              </a:rPr>
              <a:t>اما شبهه غیر محصوره از این حکم خارج شده بواسطه روایاتی که وارد شده است از جمله روایات عسر و حرج که موافقت قطعیه موجب عسر و حرج می شود و الروايات الواردة حول الجبن و غيرها </a:t>
            </a:r>
          </a:p>
          <a:p>
            <a:r>
              <a:rPr lang="fa-IR" sz="2100" b="1" dirty="0" smtClean="0">
                <a:solidFill>
                  <a:srgbClr val="FF0000"/>
                </a:solidFill>
                <a:cs typeface="B Compset" pitchFamily="2" charset="-78"/>
              </a:rPr>
              <a:t>"شبهه کثير در کثير" </a:t>
            </a:r>
            <a:r>
              <a:rPr lang="fa-IR" sz="2100" b="1" dirty="0" smtClean="0">
                <a:solidFill>
                  <a:srgbClr val="002060"/>
                </a:solidFill>
                <a:cs typeface="B Compset" pitchFamily="2" charset="-78"/>
              </a:rPr>
              <a:t>از بحث شبهه غير محصوره جدا است و حکم شبهه محصوره را دارد , مثل اين که اطراف شبهه , هزار تا باشد که از ميان اين هزار تا به اجمال معلوم باشد که صد تا نجس اند, در اين صورت , بايد از همه هزار تا اجتناب کرد, چون نسبت بين صد و هزار , نسبت قابل توجهى است و حکم همان شبهه محصوره را دارد.</a:t>
            </a:r>
          </a:p>
        </p:txBody>
      </p:sp>
    </p:spTree>
  </p:cSld>
  <p:clrMapOvr>
    <a:masterClrMapping/>
  </p:clrMapOvr>
  <p:transition advClick="0">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lin ang="5400000" scaled="1"/>
          <a:tileRect/>
        </a:gradFill>
        <a:effectLst/>
      </p:bgPr>
    </p:bg>
    <p:spTree>
      <p:nvGrpSpPr>
        <p:cNvPr id="1" name=""/>
        <p:cNvGrpSpPr/>
        <p:nvPr/>
      </p:nvGrpSpPr>
      <p:grpSpPr>
        <a:xfrm>
          <a:off x="0" y="0"/>
          <a:ext cx="0" cy="0"/>
          <a:chOff x="0" y="0"/>
          <a:chExt cx="0" cy="0"/>
        </a:xfrm>
      </p:grpSpPr>
      <p:sp>
        <p:nvSpPr>
          <p:cNvPr id="180227" name="AutoShape 3"/>
          <p:cNvSpPr>
            <a:spLocks noChangeArrowheads="1"/>
          </p:cNvSpPr>
          <p:nvPr/>
        </p:nvSpPr>
        <p:spPr bwMode="auto">
          <a:xfrm>
            <a:off x="5638800" y="2581257"/>
            <a:ext cx="2286000" cy="2667000"/>
          </a:xfrm>
          <a:prstGeom prst="roundRect">
            <a:avLst>
              <a:gd name="adj" fmla="val 16667"/>
            </a:avLst>
          </a:prstGeom>
          <a:gradFill rotWithShape="1">
            <a:gsLst>
              <a:gs pos="0">
                <a:srgbClr val="99CCFF">
                  <a:gamma/>
                  <a:tint val="0"/>
                  <a:invGamma/>
                </a:srgbClr>
              </a:gs>
              <a:gs pos="100000">
                <a:srgbClr val="99CCFF"/>
              </a:gs>
            </a:gsLst>
            <a:lin ang="2700000" scaled="1"/>
          </a:gradFill>
          <a:ln w="38100">
            <a:solidFill>
              <a:srgbClr val="FFFFFF"/>
            </a:solidFill>
            <a:round/>
            <a:headEnd/>
            <a:tailEnd/>
          </a:ln>
          <a:effectLst>
            <a:outerShdw dist="107763" dir="2700000" algn="ctr" rotWithShape="0">
              <a:srgbClr val="000000">
                <a:alpha val="50000"/>
              </a:srgbClr>
            </a:outerShdw>
          </a:effectLst>
        </p:spPr>
        <p:txBody>
          <a:bodyPr wrap="none" anchor="ctr"/>
          <a:lstStyle/>
          <a:p>
            <a:endParaRPr lang="fa-IR" sz="7200">
              <a:latin typeface="Verdana" pitchFamily="34" charset="0"/>
              <a:cs typeface="B Titr" pitchFamily="2" charset="-78"/>
            </a:endParaRPr>
          </a:p>
        </p:txBody>
      </p:sp>
      <p:sp>
        <p:nvSpPr>
          <p:cNvPr id="180228" name="Text Box 4"/>
          <p:cNvSpPr txBox="1">
            <a:spLocks noChangeArrowheads="1"/>
          </p:cNvSpPr>
          <p:nvPr/>
        </p:nvSpPr>
        <p:spPr bwMode="auto">
          <a:xfrm>
            <a:off x="6148391" y="3342032"/>
            <a:ext cx="1495444" cy="1015663"/>
          </a:xfrm>
          <a:prstGeom prst="rect">
            <a:avLst/>
          </a:prstGeom>
          <a:noFill/>
          <a:ln w="9525">
            <a:noFill/>
            <a:miter lim="800000"/>
            <a:headEnd/>
            <a:tailEnd/>
          </a:ln>
          <a:effectLst/>
        </p:spPr>
        <p:txBody>
          <a:bodyPr wrap="square">
            <a:spAutoFit/>
          </a:bodyPr>
          <a:lstStyle/>
          <a:p>
            <a:pPr algn="l"/>
            <a:r>
              <a:rPr lang="fa-IR" sz="6000" b="1" dirty="0" smtClean="0">
                <a:solidFill>
                  <a:srgbClr val="000000"/>
                </a:solidFill>
                <a:cs typeface="B Titr" pitchFamily="2" charset="-78"/>
                <a:hlinkClick r:id="rId2" action="ppaction://hlinksldjump"/>
              </a:rPr>
              <a:t>قطع</a:t>
            </a:r>
            <a:endParaRPr lang="en-US" sz="4400" dirty="0">
              <a:solidFill>
                <a:srgbClr val="000000"/>
              </a:solidFill>
              <a:cs typeface="B Titr" pitchFamily="2" charset="-78"/>
            </a:endParaRPr>
          </a:p>
        </p:txBody>
      </p:sp>
      <p:sp>
        <p:nvSpPr>
          <p:cNvPr id="180230" name="AutoShape 6"/>
          <p:cNvSpPr>
            <a:spLocks noChangeArrowheads="1"/>
          </p:cNvSpPr>
          <p:nvPr/>
        </p:nvSpPr>
        <p:spPr bwMode="auto">
          <a:xfrm>
            <a:off x="1371600" y="2581257"/>
            <a:ext cx="2286000" cy="2667000"/>
          </a:xfrm>
          <a:prstGeom prst="roundRect">
            <a:avLst>
              <a:gd name="adj" fmla="val 16667"/>
            </a:avLst>
          </a:prstGeom>
          <a:gradFill rotWithShape="1">
            <a:gsLst>
              <a:gs pos="0">
                <a:srgbClr val="99CCFF">
                  <a:gamma/>
                  <a:tint val="0"/>
                  <a:invGamma/>
                </a:srgbClr>
              </a:gs>
              <a:gs pos="100000">
                <a:srgbClr val="99CCFF"/>
              </a:gs>
            </a:gsLst>
            <a:lin ang="2700000" scaled="1"/>
          </a:gradFill>
          <a:ln w="38100">
            <a:solidFill>
              <a:srgbClr val="FFFFFF"/>
            </a:solidFill>
            <a:round/>
            <a:headEnd/>
            <a:tailEnd/>
          </a:ln>
          <a:effectLst>
            <a:outerShdw dist="107763" dir="2700000" algn="ctr" rotWithShape="0">
              <a:srgbClr val="000000">
                <a:alpha val="50000"/>
              </a:srgbClr>
            </a:outerShdw>
          </a:effectLst>
        </p:spPr>
        <p:txBody>
          <a:bodyPr wrap="none" anchor="ctr"/>
          <a:lstStyle/>
          <a:p>
            <a:endParaRPr lang="fa-IR" sz="3200">
              <a:latin typeface="Verdana" pitchFamily="34" charset="0"/>
            </a:endParaRPr>
          </a:p>
        </p:txBody>
      </p:sp>
      <p:sp>
        <p:nvSpPr>
          <p:cNvPr id="180231" name="Text Box 7"/>
          <p:cNvSpPr txBox="1">
            <a:spLocks noChangeArrowheads="1"/>
          </p:cNvSpPr>
          <p:nvPr/>
        </p:nvSpPr>
        <p:spPr bwMode="auto">
          <a:xfrm>
            <a:off x="1857356" y="3342032"/>
            <a:ext cx="1247763" cy="1015663"/>
          </a:xfrm>
          <a:prstGeom prst="rect">
            <a:avLst/>
          </a:prstGeom>
          <a:noFill/>
          <a:ln w="9525">
            <a:noFill/>
            <a:miter lim="800000"/>
            <a:headEnd/>
            <a:tailEnd/>
          </a:ln>
          <a:effectLst/>
        </p:spPr>
        <p:txBody>
          <a:bodyPr wrap="square">
            <a:spAutoFit/>
          </a:bodyPr>
          <a:lstStyle/>
          <a:p>
            <a:pPr algn="l"/>
            <a:r>
              <a:rPr lang="fa-IR" sz="6000" b="1" dirty="0" smtClean="0">
                <a:solidFill>
                  <a:srgbClr val="000000"/>
                </a:solidFill>
                <a:cs typeface="B Titr" pitchFamily="2" charset="-78"/>
                <a:hlinkClick r:id="rId3" action="ppaction://hlinksldjump"/>
              </a:rPr>
              <a:t>ظن</a:t>
            </a:r>
            <a:endParaRPr lang="en-US" sz="4400" dirty="0">
              <a:solidFill>
                <a:srgbClr val="000000"/>
              </a:solidFill>
              <a:cs typeface="B Titr" pitchFamily="2" charset="-78"/>
            </a:endParaRPr>
          </a:p>
        </p:txBody>
      </p:sp>
      <p:sp>
        <p:nvSpPr>
          <p:cNvPr id="180234" name="AutoShape 10"/>
          <p:cNvSpPr>
            <a:spLocks noChangeAspect="1" noChangeArrowheads="1" noTextEdit="1"/>
          </p:cNvSpPr>
          <p:nvPr/>
        </p:nvSpPr>
        <p:spPr bwMode="gray">
          <a:xfrm>
            <a:off x="3451226" y="2481246"/>
            <a:ext cx="909639" cy="1244600"/>
          </a:xfrm>
          <a:prstGeom prst="rect">
            <a:avLst/>
          </a:prstGeom>
          <a:noFill/>
          <a:ln w="9525">
            <a:noFill/>
            <a:miter lim="800000"/>
            <a:headEnd/>
            <a:tailEnd/>
          </a:ln>
        </p:spPr>
        <p:txBody>
          <a:bodyPr/>
          <a:lstStyle/>
          <a:p>
            <a:endParaRPr lang="fa-IR"/>
          </a:p>
        </p:txBody>
      </p:sp>
      <p:sp>
        <p:nvSpPr>
          <p:cNvPr id="180235" name="Freeform 11"/>
          <p:cNvSpPr>
            <a:spLocks/>
          </p:cNvSpPr>
          <p:nvPr/>
        </p:nvSpPr>
        <p:spPr bwMode="gray">
          <a:xfrm>
            <a:off x="3451225" y="2484421"/>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0099CC"/>
              </a:gs>
              <a:gs pos="100000">
                <a:srgbClr val="0099CC">
                  <a:gamma/>
                  <a:tint val="31765"/>
                  <a:invGamma/>
                </a:srgbClr>
              </a:gs>
            </a:gsLst>
            <a:lin ang="0" scaled="1"/>
          </a:gradFill>
          <a:ln w="0">
            <a:noFill/>
            <a:prstDash val="solid"/>
            <a:round/>
            <a:headEnd/>
            <a:tailEnd/>
          </a:ln>
        </p:spPr>
        <p:txBody>
          <a:bodyPr/>
          <a:lstStyle/>
          <a:p>
            <a:endParaRPr lang="fa-IR"/>
          </a:p>
        </p:txBody>
      </p:sp>
      <p:sp>
        <p:nvSpPr>
          <p:cNvPr id="180236" name="AutoShape 12"/>
          <p:cNvSpPr>
            <a:spLocks noChangeAspect="1" noChangeArrowheads="1" noTextEdit="1"/>
          </p:cNvSpPr>
          <p:nvPr/>
        </p:nvSpPr>
        <p:spPr bwMode="gray">
          <a:xfrm flipH="1">
            <a:off x="4945063" y="2481246"/>
            <a:ext cx="909639" cy="1244600"/>
          </a:xfrm>
          <a:prstGeom prst="rect">
            <a:avLst/>
          </a:prstGeom>
          <a:noFill/>
          <a:ln w="9525">
            <a:noFill/>
            <a:miter lim="800000"/>
            <a:headEnd/>
            <a:tailEnd/>
          </a:ln>
        </p:spPr>
        <p:txBody>
          <a:bodyPr/>
          <a:lstStyle/>
          <a:p>
            <a:endParaRPr lang="fa-IR"/>
          </a:p>
        </p:txBody>
      </p:sp>
      <p:sp>
        <p:nvSpPr>
          <p:cNvPr id="180237" name="Freeform 13"/>
          <p:cNvSpPr>
            <a:spLocks/>
          </p:cNvSpPr>
          <p:nvPr/>
        </p:nvSpPr>
        <p:spPr bwMode="gray">
          <a:xfrm flipH="1">
            <a:off x="4951413" y="2484421"/>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CC99"/>
              </a:gs>
              <a:gs pos="100000">
                <a:srgbClr val="FFCC99">
                  <a:gamma/>
                  <a:tint val="31765"/>
                  <a:invGamma/>
                </a:srgbClr>
              </a:gs>
            </a:gsLst>
            <a:lin ang="0" scaled="1"/>
          </a:gradFill>
          <a:ln w="0">
            <a:noFill/>
            <a:prstDash val="solid"/>
            <a:round/>
            <a:headEnd/>
            <a:tailEnd/>
          </a:ln>
        </p:spPr>
        <p:txBody>
          <a:bodyPr/>
          <a:lstStyle/>
          <a:p>
            <a:endParaRPr lang="fa-IR"/>
          </a:p>
        </p:txBody>
      </p:sp>
      <p:grpSp>
        <p:nvGrpSpPr>
          <p:cNvPr id="3" name="Group 14"/>
          <p:cNvGrpSpPr>
            <a:grpSpLocks/>
          </p:cNvGrpSpPr>
          <p:nvPr/>
        </p:nvGrpSpPr>
        <p:grpSpPr bwMode="auto">
          <a:xfrm>
            <a:off x="3170239" y="857232"/>
            <a:ext cx="2998788" cy="1601788"/>
            <a:chOff x="1997" y="1314"/>
            <a:chExt cx="1889" cy="1009"/>
          </a:xfrm>
        </p:grpSpPr>
        <p:grpSp>
          <p:nvGrpSpPr>
            <p:cNvPr id="4" name="Group 15"/>
            <p:cNvGrpSpPr>
              <a:grpSpLocks/>
            </p:cNvGrpSpPr>
            <p:nvPr/>
          </p:nvGrpSpPr>
          <p:grpSpPr bwMode="auto">
            <a:xfrm>
              <a:off x="1997" y="1404"/>
              <a:ext cx="1889" cy="919"/>
              <a:chOff x="1973" y="1027"/>
              <a:chExt cx="1926" cy="937"/>
            </a:xfrm>
          </p:grpSpPr>
          <p:sp>
            <p:nvSpPr>
              <p:cNvPr id="180240" name="Oval 16"/>
              <p:cNvSpPr>
                <a:spLocks noChangeArrowheads="1"/>
              </p:cNvSpPr>
              <p:nvPr/>
            </p:nvSpPr>
            <p:spPr bwMode="gray">
              <a:xfrm>
                <a:off x="1994" y="1057"/>
                <a:ext cx="1905" cy="907"/>
              </a:xfrm>
              <a:prstGeom prst="ellipse">
                <a:avLst/>
              </a:prstGeom>
              <a:gradFill rotWithShape="1">
                <a:gsLst>
                  <a:gs pos="0">
                    <a:srgbClr val="0066CC">
                      <a:gamma/>
                      <a:shade val="63529"/>
                      <a:invGamma/>
                    </a:srgbClr>
                  </a:gs>
                  <a:gs pos="100000">
                    <a:srgbClr val="0066CC"/>
                  </a:gs>
                </a:gsLst>
                <a:lin ang="2700000" scaled="1"/>
              </a:gradFill>
              <a:ln w="9525">
                <a:noFill/>
                <a:round/>
                <a:headEnd/>
                <a:tailEnd/>
              </a:ln>
              <a:effectLst>
                <a:outerShdw dist="35921" dir="2700000" algn="ctr" rotWithShape="0">
                  <a:srgbClr val="000000"/>
                </a:outerShdw>
              </a:effectLst>
            </p:spPr>
            <p:txBody>
              <a:bodyPr wrap="none" anchor="ctr"/>
              <a:lstStyle/>
              <a:p>
                <a:endParaRPr lang="fa-IR"/>
              </a:p>
            </p:txBody>
          </p:sp>
          <p:sp>
            <p:nvSpPr>
              <p:cNvPr id="180241" name="Oval 17"/>
              <p:cNvSpPr>
                <a:spLocks noChangeArrowheads="1"/>
              </p:cNvSpPr>
              <p:nvPr/>
            </p:nvSpPr>
            <p:spPr bwMode="gray">
              <a:xfrm>
                <a:off x="1973" y="1027"/>
                <a:ext cx="1905" cy="907"/>
              </a:xfrm>
              <a:prstGeom prst="ellipse">
                <a:avLst/>
              </a:prstGeom>
              <a:gradFill rotWithShape="1">
                <a:gsLst>
                  <a:gs pos="0">
                    <a:srgbClr val="1D80E3">
                      <a:gamma/>
                      <a:tint val="44314"/>
                      <a:invGamma/>
                    </a:srgbClr>
                  </a:gs>
                  <a:gs pos="100000">
                    <a:srgbClr val="1D80E3"/>
                  </a:gs>
                </a:gsLst>
                <a:lin ang="2700000" scaled="1"/>
              </a:gradFill>
              <a:ln w="9525">
                <a:noFill/>
                <a:round/>
                <a:headEnd/>
                <a:tailEnd/>
              </a:ln>
              <a:effectLst/>
            </p:spPr>
            <p:txBody>
              <a:bodyPr wrap="none" anchor="ctr"/>
              <a:lstStyle/>
              <a:p>
                <a:endParaRPr lang="fa-IR"/>
              </a:p>
            </p:txBody>
          </p:sp>
        </p:grpSp>
        <p:sp>
          <p:nvSpPr>
            <p:cNvPr id="180242" name="Oval 18"/>
            <p:cNvSpPr>
              <a:spLocks noChangeArrowheads="1"/>
            </p:cNvSpPr>
            <p:nvPr/>
          </p:nvSpPr>
          <p:spPr bwMode="gray">
            <a:xfrm>
              <a:off x="2086" y="1314"/>
              <a:ext cx="1691" cy="845"/>
            </a:xfrm>
            <a:prstGeom prst="ellipse">
              <a:avLst/>
            </a:prstGeom>
            <a:gradFill rotWithShape="1">
              <a:gsLst>
                <a:gs pos="0">
                  <a:srgbClr val="FFCC00">
                    <a:gamma/>
                    <a:shade val="46275"/>
                    <a:invGamma/>
                  </a:srgbClr>
                </a:gs>
                <a:gs pos="100000">
                  <a:srgbClr val="FFCC00"/>
                </a:gs>
              </a:gsLst>
              <a:lin ang="2700000" scaled="1"/>
            </a:gradFill>
            <a:ln w="9525" algn="ctr">
              <a:noFill/>
              <a:round/>
              <a:headEnd/>
              <a:tailEnd/>
            </a:ln>
            <a:effectLst/>
          </p:spPr>
          <p:txBody>
            <a:bodyPr vert="eaVert" wrap="none" anchor="ctr"/>
            <a:lstStyle/>
            <a:p>
              <a:endParaRPr lang="fa-IR"/>
            </a:p>
          </p:txBody>
        </p:sp>
        <p:sp>
          <p:nvSpPr>
            <p:cNvPr id="180243" name="Oval 19"/>
            <p:cNvSpPr>
              <a:spLocks noChangeArrowheads="1"/>
            </p:cNvSpPr>
            <p:nvPr/>
          </p:nvSpPr>
          <p:spPr bwMode="gray">
            <a:xfrm>
              <a:off x="2108" y="1319"/>
              <a:ext cx="1650" cy="824"/>
            </a:xfrm>
            <a:prstGeom prst="ellipse">
              <a:avLst/>
            </a:prstGeom>
            <a:gradFill rotWithShape="1">
              <a:gsLst>
                <a:gs pos="0">
                  <a:srgbClr val="FFCC00">
                    <a:alpha val="0"/>
                  </a:srgbClr>
                </a:gs>
                <a:gs pos="100000">
                  <a:srgbClr val="FFCC00">
                    <a:gamma/>
                    <a:tint val="34902"/>
                    <a:invGamma/>
                  </a:srgbClr>
                </a:gs>
              </a:gsLst>
              <a:lin ang="2700000" scaled="1"/>
            </a:gradFill>
            <a:ln w="9525" algn="ctr">
              <a:noFill/>
              <a:round/>
              <a:headEnd/>
              <a:tailEnd/>
            </a:ln>
            <a:effectLst/>
          </p:spPr>
          <p:txBody>
            <a:bodyPr vert="eaVert" wrap="none" anchor="ctr"/>
            <a:lstStyle/>
            <a:p>
              <a:endParaRPr lang="fa-IR"/>
            </a:p>
          </p:txBody>
        </p:sp>
        <p:sp>
          <p:nvSpPr>
            <p:cNvPr id="180244" name="Oval 20"/>
            <p:cNvSpPr>
              <a:spLocks noChangeArrowheads="1"/>
            </p:cNvSpPr>
            <p:nvPr/>
          </p:nvSpPr>
          <p:spPr bwMode="gray">
            <a:xfrm>
              <a:off x="2125" y="1327"/>
              <a:ext cx="1570" cy="770"/>
            </a:xfrm>
            <a:prstGeom prst="ellipse">
              <a:avLst/>
            </a:prstGeom>
            <a:gradFill rotWithShape="1">
              <a:gsLst>
                <a:gs pos="0">
                  <a:srgbClr val="FFCC00">
                    <a:gamma/>
                    <a:shade val="79216"/>
                    <a:invGamma/>
                  </a:srgbClr>
                </a:gs>
                <a:gs pos="100000">
                  <a:srgbClr val="FFCC00">
                    <a:alpha val="48000"/>
                  </a:srgbClr>
                </a:gs>
              </a:gsLst>
              <a:lin ang="2700000" scaled="1"/>
            </a:gradFill>
            <a:ln w="9525" algn="ctr">
              <a:noFill/>
              <a:round/>
              <a:headEnd/>
              <a:tailEnd/>
            </a:ln>
            <a:effectLst/>
          </p:spPr>
          <p:txBody>
            <a:bodyPr vert="eaVert" wrap="none" anchor="ctr"/>
            <a:lstStyle/>
            <a:p>
              <a:endParaRPr lang="fa-IR"/>
            </a:p>
          </p:txBody>
        </p:sp>
        <p:sp>
          <p:nvSpPr>
            <p:cNvPr id="180245" name="Oval 21"/>
            <p:cNvSpPr>
              <a:spLocks noChangeArrowheads="1"/>
            </p:cNvSpPr>
            <p:nvPr/>
          </p:nvSpPr>
          <p:spPr bwMode="gray">
            <a:xfrm>
              <a:off x="2208" y="1344"/>
              <a:ext cx="1382" cy="624"/>
            </a:xfrm>
            <a:prstGeom prst="ellipse">
              <a:avLst/>
            </a:prstGeom>
            <a:gradFill rotWithShape="1">
              <a:gsLst>
                <a:gs pos="0">
                  <a:srgbClr val="FFCC00">
                    <a:gamma/>
                    <a:tint val="0"/>
                    <a:invGamma/>
                  </a:srgbClr>
                </a:gs>
                <a:gs pos="100000">
                  <a:srgbClr val="FFCC00">
                    <a:alpha val="38000"/>
                  </a:srgbClr>
                </a:gs>
              </a:gsLst>
              <a:lin ang="2700000" scaled="1"/>
            </a:gradFill>
            <a:ln w="9525" algn="ctr">
              <a:noFill/>
              <a:round/>
              <a:headEnd/>
              <a:tailEnd/>
            </a:ln>
            <a:effectLst/>
          </p:spPr>
          <p:txBody>
            <a:bodyPr vert="eaVert" wrap="none" anchor="ctr"/>
            <a:lstStyle/>
            <a:p>
              <a:endParaRPr lang="fa-IR"/>
            </a:p>
          </p:txBody>
        </p:sp>
      </p:grpSp>
      <p:sp>
        <p:nvSpPr>
          <p:cNvPr id="180246" name="Text Box 22"/>
          <p:cNvSpPr txBox="1">
            <a:spLocks noChangeArrowheads="1"/>
          </p:cNvSpPr>
          <p:nvPr/>
        </p:nvSpPr>
        <p:spPr bwMode="auto">
          <a:xfrm>
            <a:off x="3429286" y="1057258"/>
            <a:ext cx="2400016" cy="954107"/>
          </a:xfrm>
          <a:prstGeom prst="rect">
            <a:avLst/>
          </a:prstGeom>
          <a:noFill/>
          <a:ln w="9525" algn="ctr">
            <a:noFill/>
            <a:miter lim="800000"/>
            <a:headEnd/>
            <a:tailEnd/>
          </a:ln>
          <a:effectLst/>
        </p:spPr>
        <p:txBody>
          <a:bodyPr wrap="none">
            <a:spAutoFit/>
          </a:bodyPr>
          <a:lstStyle/>
          <a:p>
            <a:r>
              <a:rPr lang="fa-IR" sz="2800" b="1" dirty="0" smtClean="0">
                <a:solidFill>
                  <a:srgbClr val="000000"/>
                </a:solidFill>
                <a:cs typeface="B Titr" pitchFamily="2" charset="-78"/>
              </a:rPr>
              <a:t>  المقصد السادس</a:t>
            </a:r>
          </a:p>
          <a:p>
            <a:r>
              <a:rPr lang="fa-IR" sz="2800" b="1" dirty="0" smtClean="0">
                <a:solidFill>
                  <a:srgbClr val="000000"/>
                </a:solidFill>
                <a:cs typeface="B Titr" pitchFamily="2" charset="-78"/>
                <a:hlinkClick r:id="rId4" action="ppaction://hlinksldjump"/>
              </a:rPr>
              <a:t>الحجج و الامارات</a:t>
            </a:r>
            <a:endParaRPr lang="en-US" sz="1600" dirty="0">
              <a:solidFill>
                <a:srgbClr val="000000"/>
              </a:solidFill>
              <a:cs typeface="B Titr" pitchFamily="2" charset="-78"/>
            </a:endParaRPr>
          </a:p>
        </p:txBody>
      </p:sp>
      <p:sp>
        <p:nvSpPr>
          <p:cNvPr id="19" name="Action Button: Return 18">
            <a:hlinkClick r:id="rId5" action="ppaction://hlinksldjump" highlightClick="1"/>
          </p:cNvPr>
          <p:cNvSpPr/>
          <p:nvPr/>
        </p:nvSpPr>
        <p:spPr bwMode="auto">
          <a:xfrm>
            <a:off x="5643569" y="1285860"/>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180227"/>
                                        </p:tgtEl>
                                        <p:attrNameLst>
                                          <p:attrName>style.visibility</p:attrName>
                                        </p:attrNameLst>
                                      </p:cBhvr>
                                      <p:to>
                                        <p:strVal val="visible"/>
                                      </p:to>
                                    </p:set>
                                    <p:animEffect transition="in" filter="fade">
                                      <p:cBhvr>
                                        <p:cTn id="7" dur="2000"/>
                                        <p:tgtEl>
                                          <p:spTgt spid="180227"/>
                                        </p:tgtEl>
                                      </p:cBhvr>
                                    </p:animEffect>
                                    <p:anim calcmode="lin" valueType="num">
                                      <p:cBhvr>
                                        <p:cTn id="8" dur="2000" fill="hold"/>
                                        <p:tgtEl>
                                          <p:spTgt spid="180227"/>
                                        </p:tgtEl>
                                        <p:attrNameLst>
                                          <p:attrName>style.rotation</p:attrName>
                                        </p:attrNameLst>
                                      </p:cBhvr>
                                      <p:tavLst>
                                        <p:tav tm="0">
                                          <p:val>
                                            <p:fltVal val="720"/>
                                          </p:val>
                                        </p:tav>
                                        <p:tav tm="100000">
                                          <p:val>
                                            <p:fltVal val="0"/>
                                          </p:val>
                                        </p:tav>
                                      </p:tavLst>
                                    </p:anim>
                                    <p:anim calcmode="lin" valueType="num">
                                      <p:cBhvr>
                                        <p:cTn id="9" dur="2000" fill="hold"/>
                                        <p:tgtEl>
                                          <p:spTgt spid="180227"/>
                                        </p:tgtEl>
                                        <p:attrNameLst>
                                          <p:attrName>ppt_h</p:attrName>
                                        </p:attrNameLst>
                                      </p:cBhvr>
                                      <p:tavLst>
                                        <p:tav tm="0">
                                          <p:val>
                                            <p:fltVal val="0"/>
                                          </p:val>
                                        </p:tav>
                                        <p:tav tm="100000">
                                          <p:val>
                                            <p:strVal val="#ppt_h"/>
                                          </p:val>
                                        </p:tav>
                                      </p:tavLst>
                                    </p:anim>
                                    <p:anim calcmode="lin" valueType="num">
                                      <p:cBhvr>
                                        <p:cTn id="10" dur="2000" fill="hold"/>
                                        <p:tgtEl>
                                          <p:spTgt spid="180227"/>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180228"/>
                                        </p:tgtEl>
                                        <p:attrNameLst>
                                          <p:attrName>style.visibility</p:attrName>
                                        </p:attrNameLst>
                                      </p:cBhvr>
                                      <p:to>
                                        <p:strVal val="visible"/>
                                      </p:to>
                                    </p:set>
                                    <p:animEffect transition="in" filter="fade">
                                      <p:cBhvr>
                                        <p:cTn id="13" dur="2000"/>
                                        <p:tgtEl>
                                          <p:spTgt spid="180228"/>
                                        </p:tgtEl>
                                      </p:cBhvr>
                                    </p:animEffect>
                                    <p:anim calcmode="lin" valueType="num">
                                      <p:cBhvr>
                                        <p:cTn id="14" dur="2000" fill="hold"/>
                                        <p:tgtEl>
                                          <p:spTgt spid="180228"/>
                                        </p:tgtEl>
                                        <p:attrNameLst>
                                          <p:attrName>style.rotation</p:attrName>
                                        </p:attrNameLst>
                                      </p:cBhvr>
                                      <p:tavLst>
                                        <p:tav tm="0">
                                          <p:val>
                                            <p:fltVal val="720"/>
                                          </p:val>
                                        </p:tav>
                                        <p:tav tm="100000">
                                          <p:val>
                                            <p:fltVal val="0"/>
                                          </p:val>
                                        </p:tav>
                                      </p:tavLst>
                                    </p:anim>
                                    <p:anim calcmode="lin" valueType="num">
                                      <p:cBhvr>
                                        <p:cTn id="15" dur="2000" fill="hold"/>
                                        <p:tgtEl>
                                          <p:spTgt spid="180228"/>
                                        </p:tgtEl>
                                        <p:attrNameLst>
                                          <p:attrName>ppt_h</p:attrName>
                                        </p:attrNameLst>
                                      </p:cBhvr>
                                      <p:tavLst>
                                        <p:tav tm="0">
                                          <p:val>
                                            <p:fltVal val="0"/>
                                          </p:val>
                                        </p:tav>
                                        <p:tav tm="100000">
                                          <p:val>
                                            <p:strVal val="#ppt_h"/>
                                          </p:val>
                                        </p:tav>
                                      </p:tavLst>
                                    </p:anim>
                                    <p:anim calcmode="lin" valueType="num">
                                      <p:cBhvr>
                                        <p:cTn id="16" dur="2000" fill="hold"/>
                                        <p:tgtEl>
                                          <p:spTgt spid="180228"/>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180230"/>
                                        </p:tgtEl>
                                        <p:attrNameLst>
                                          <p:attrName>style.visibility</p:attrName>
                                        </p:attrNameLst>
                                      </p:cBhvr>
                                      <p:to>
                                        <p:strVal val="visible"/>
                                      </p:to>
                                    </p:set>
                                    <p:animEffect transition="in" filter="fade">
                                      <p:cBhvr>
                                        <p:cTn id="19" dur="2000"/>
                                        <p:tgtEl>
                                          <p:spTgt spid="180230"/>
                                        </p:tgtEl>
                                      </p:cBhvr>
                                    </p:animEffect>
                                    <p:anim calcmode="lin" valueType="num">
                                      <p:cBhvr>
                                        <p:cTn id="20" dur="2000" fill="hold"/>
                                        <p:tgtEl>
                                          <p:spTgt spid="180230"/>
                                        </p:tgtEl>
                                        <p:attrNameLst>
                                          <p:attrName>style.rotation</p:attrName>
                                        </p:attrNameLst>
                                      </p:cBhvr>
                                      <p:tavLst>
                                        <p:tav tm="0">
                                          <p:val>
                                            <p:fltVal val="720"/>
                                          </p:val>
                                        </p:tav>
                                        <p:tav tm="100000">
                                          <p:val>
                                            <p:fltVal val="0"/>
                                          </p:val>
                                        </p:tav>
                                      </p:tavLst>
                                    </p:anim>
                                    <p:anim calcmode="lin" valueType="num">
                                      <p:cBhvr>
                                        <p:cTn id="21" dur="2000" fill="hold"/>
                                        <p:tgtEl>
                                          <p:spTgt spid="180230"/>
                                        </p:tgtEl>
                                        <p:attrNameLst>
                                          <p:attrName>ppt_h</p:attrName>
                                        </p:attrNameLst>
                                      </p:cBhvr>
                                      <p:tavLst>
                                        <p:tav tm="0">
                                          <p:val>
                                            <p:fltVal val="0"/>
                                          </p:val>
                                        </p:tav>
                                        <p:tav tm="100000">
                                          <p:val>
                                            <p:strVal val="#ppt_h"/>
                                          </p:val>
                                        </p:tav>
                                      </p:tavLst>
                                    </p:anim>
                                    <p:anim calcmode="lin" valueType="num">
                                      <p:cBhvr>
                                        <p:cTn id="22" dur="2000" fill="hold"/>
                                        <p:tgtEl>
                                          <p:spTgt spid="180230"/>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0"/>
                                  </p:stCondLst>
                                  <p:childTnLst>
                                    <p:set>
                                      <p:cBhvr>
                                        <p:cTn id="24" dur="1" fill="hold">
                                          <p:stCondLst>
                                            <p:cond delay="0"/>
                                          </p:stCondLst>
                                        </p:cTn>
                                        <p:tgtEl>
                                          <p:spTgt spid="180231"/>
                                        </p:tgtEl>
                                        <p:attrNameLst>
                                          <p:attrName>style.visibility</p:attrName>
                                        </p:attrNameLst>
                                      </p:cBhvr>
                                      <p:to>
                                        <p:strVal val="visible"/>
                                      </p:to>
                                    </p:set>
                                    <p:animEffect transition="in" filter="fade">
                                      <p:cBhvr>
                                        <p:cTn id="25" dur="2000"/>
                                        <p:tgtEl>
                                          <p:spTgt spid="180231"/>
                                        </p:tgtEl>
                                      </p:cBhvr>
                                    </p:animEffect>
                                    <p:anim calcmode="lin" valueType="num">
                                      <p:cBhvr>
                                        <p:cTn id="26" dur="2000" fill="hold"/>
                                        <p:tgtEl>
                                          <p:spTgt spid="180231"/>
                                        </p:tgtEl>
                                        <p:attrNameLst>
                                          <p:attrName>style.rotation</p:attrName>
                                        </p:attrNameLst>
                                      </p:cBhvr>
                                      <p:tavLst>
                                        <p:tav tm="0">
                                          <p:val>
                                            <p:fltVal val="720"/>
                                          </p:val>
                                        </p:tav>
                                        <p:tav tm="100000">
                                          <p:val>
                                            <p:fltVal val="0"/>
                                          </p:val>
                                        </p:tav>
                                      </p:tavLst>
                                    </p:anim>
                                    <p:anim calcmode="lin" valueType="num">
                                      <p:cBhvr>
                                        <p:cTn id="27" dur="2000" fill="hold"/>
                                        <p:tgtEl>
                                          <p:spTgt spid="180231"/>
                                        </p:tgtEl>
                                        <p:attrNameLst>
                                          <p:attrName>ppt_h</p:attrName>
                                        </p:attrNameLst>
                                      </p:cBhvr>
                                      <p:tavLst>
                                        <p:tav tm="0">
                                          <p:val>
                                            <p:fltVal val="0"/>
                                          </p:val>
                                        </p:tav>
                                        <p:tav tm="100000">
                                          <p:val>
                                            <p:strVal val="#ppt_h"/>
                                          </p:val>
                                        </p:tav>
                                      </p:tavLst>
                                    </p:anim>
                                    <p:anim calcmode="lin" valueType="num">
                                      <p:cBhvr>
                                        <p:cTn id="28" dur="2000" fill="hold"/>
                                        <p:tgtEl>
                                          <p:spTgt spid="180231"/>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nodePh="1">
                                  <p:stCondLst>
                                    <p:cond delay="0"/>
                                  </p:stCondLst>
                                  <p:endCondLst>
                                    <p:cond evt="begin" delay="0">
                                      <p:tn val="29"/>
                                    </p:cond>
                                  </p:endCondLst>
                                  <p:childTnLst>
                                    <p:set>
                                      <p:cBhvr>
                                        <p:cTn id="30" dur="1" fill="hold">
                                          <p:stCondLst>
                                            <p:cond delay="0"/>
                                          </p:stCondLst>
                                        </p:cTn>
                                        <p:tgtEl>
                                          <p:spTgt spid="180234"/>
                                        </p:tgtEl>
                                        <p:attrNameLst>
                                          <p:attrName>style.visibility</p:attrName>
                                        </p:attrNameLst>
                                      </p:cBhvr>
                                      <p:to>
                                        <p:strVal val="visible"/>
                                      </p:to>
                                    </p:set>
                                    <p:animEffect transition="in" filter="fade">
                                      <p:cBhvr>
                                        <p:cTn id="31" dur="2000"/>
                                        <p:tgtEl>
                                          <p:spTgt spid="180234"/>
                                        </p:tgtEl>
                                      </p:cBhvr>
                                    </p:animEffect>
                                    <p:anim calcmode="lin" valueType="num">
                                      <p:cBhvr>
                                        <p:cTn id="32" dur="2000" fill="hold"/>
                                        <p:tgtEl>
                                          <p:spTgt spid="180234"/>
                                        </p:tgtEl>
                                        <p:attrNameLst>
                                          <p:attrName>style.rotation</p:attrName>
                                        </p:attrNameLst>
                                      </p:cBhvr>
                                      <p:tavLst>
                                        <p:tav tm="0">
                                          <p:val>
                                            <p:fltVal val="720"/>
                                          </p:val>
                                        </p:tav>
                                        <p:tav tm="100000">
                                          <p:val>
                                            <p:fltVal val="0"/>
                                          </p:val>
                                        </p:tav>
                                      </p:tavLst>
                                    </p:anim>
                                    <p:anim calcmode="lin" valueType="num">
                                      <p:cBhvr>
                                        <p:cTn id="33" dur="2000" fill="hold"/>
                                        <p:tgtEl>
                                          <p:spTgt spid="180234"/>
                                        </p:tgtEl>
                                        <p:attrNameLst>
                                          <p:attrName>ppt_h</p:attrName>
                                        </p:attrNameLst>
                                      </p:cBhvr>
                                      <p:tavLst>
                                        <p:tav tm="0">
                                          <p:val>
                                            <p:fltVal val="0"/>
                                          </p:val>
                                        </p:tav>
                                        <p:tav tm="100000">
                                          <p:val>
                                            <p:strVal val="#ppt_h"/>
                                          </p:val>
                                        </p:tav>
                                      </p:tavLst>
                                    </p:anim>
                                    <p:anim calcmode="lin" valueType="num">
                                      <p:cBhvr>
                                        <p:cTn id="34" dur="2000" fill="hold"/>
                                        <p:tgtEl>
                                          <p:spTgt spid="180234"/>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180235"/>
                                        </p:tgtEl>
                                        <p:attrNameLst>
                                          <p:attrName>style.visibility</p:attrName>
                                        </p:attrNameLst>
                                      </p:cBhvr>
                                      <p:to>
                                        <p:strVal val="visible"/>
                                      </p:to>
                                    </p:set>
                                    <p:animEffect transition="in" filter="fade">
                                      <p:cBhvr>
                                        <p:cTn id="37" dur="2000"/>
                                        <p:tgtEl>
                                          <p:spTgt spid="180235"/>
                                        </p:tgtEl>
                                      </p:cBhvr>
                                    </p:animEffect>
                                    <p:anim calcmode="lin" valueType="num">
                                      <p:cBhvr>
                                        <p:cTn id="38" dur="2000" fill="hold"/>
                                        <p:tgtEl>
                                          <p:spTgt spid="180235"/>
                                        </p:tgtEl>
                                        <p:attrNameLst>
                                          <p:attrName>style.rotation</p:attrName>
                                        </p:attrNameLst>
                                      </p:cBhvr>
                                      <p:tavLst>
                                        <p:tav tm="0">
                                          <p:val>
                                            <p:fltVal val="720"/>
                                          </p:val>
                                        </p:tav>
                                        <p:tav tm="100000">
                                          <p:val>
                                            <p:fltVal val="0"/>
                                          </p:val>
                                        </p:tav>
                                      </p:tavLst>
                                    </p:anim>
                                    <p:anim calcmode="lin" valueType="num">
                                      <p:cBhvr>
                                        <p:cTn id="39" dur="2000" fill="hold"/>
                                        <p:tgtEl>
                                          <p:spTgt spid="180235"/>
                                        </p:tgtEl>
                                        <p:attrNameLst>
                                          <p:attrName>ppt_h</p:attrName>
                                        </p:attrNameLst>
                                      </p:cBhvr>
                                      <p:tavLst>
                                        <p:tav tm="0">
                                          <p:val>
                                            <p:fltVal val="0"/>
                                          </p:val>
                                        </p:tav>
                                        <p:tav tm="100000">
                                          <p:val>
                                            <p:strVal val="#ppt_h"/>
                                          </p:val>
                                        </p:tav>
                                      </p:tavLst>
                                    </p:anim>
                                    <p:anim calcmode="lin" valueType="num">
                                      <p:cBhvr>
                                        <p:cTn id="40" dur="2000" fill="hold"/>
                                        <p:tgtEl>
                                          <p:spTgt spid="180235"/>
                                        </p:tgtEl>
                                        <p:attrNameLst>
                                          <p:attrName>ppt_w</p:attrName>
                                        </p:attrNameLst>
                                      </p:cBhvr>
                                      <p:tavLst>
                                        <p:tav tm="0">
                                          <p:val>
                                            <p:fltVal val="0"/>
                                          </p:val>
                                        </p:tav>
                                        <p:tav tm="100000">
                                          <p:val>
                                            <p:strVal val="#ppt_w"/>
                                          </p:val>
                                        </p:tav>
                                      </p:tavLst>
                                    </p:anim>
                                  </p:childTnLst>
                                </p:cTn>
                              </p:par>
                              <p:par>
                                <p:cTn id="41" presetID="35" presetClass="entr" presetSubtype="0" fill="hold" grpId="0" nodeType="withEffect" nodePh="1">
                                  <p:stCondLst>
                                    <p:cond delay="0"/>
                                  </p:stCondLst>
                                  <p:endCondLst>
                                    <p:cond evt="begin" delay="0">
                                      <p:tn val="41"/>
                                    </p:cond>
                                  </p:endCondLst>
                                  <p:childTnLst>
                                    <p:set>
                                      <p:cBhvr>
                                        <p:cTn id="42" dur="1" fill="hold">
                                          <p:stCondLst>
                                            <p:cond delay="0"/>
                                          </p:stCondLst>
                                        </p:cTn>
                                        <p:tgtEl>
                                          <p:spTgt spid="180236"/>
                                        </p:tgtEl>
                                        <p:attrNameLst>
                                          <p:attrName>style.visibility</p:attrName>
                                        </p:attrNameLst>
                                      </p:cBhvr>
                                      <p:to>
                                        <p:strVal val="visible"/>
                                      </p:to>
                                    </p:set>
                                    <p:animEffect transition="in" filter="fade">
                                      <p:cBhvr>
                                        <p:cTn id="43" dur="2000"/>
                                        <p:tgtEl>
                                          <p:spTgt spid="180236"/>
                                        </p:tgtEl>
                                      </p:cBhvr>
                                    </p:animEffect>
                                    <p:anim calcmode="lin" valueType="num">
                                      <p:cBhvr>
                                        <p:cTn id="44" dur="2000" fill="hold"/>
                                        <p:tgtEl>
                                          <p:spTgt spid="180236"/>
                                        </p:tgtEl>
                                        <p:attrNameLst>
                                          <p:attrName>style.rotation</p:attrName>
                                        </p:attrNameLst>
                                      </p:cBhvr>
                                      <p:tavLst>
                                        <p:tav tm="0">
                                          <p:val>
                                            <p:fltVal val="720"/>
                                          </p:val>
                                        </p:tav>
                                        <p:tav tm="100000">
                                          <p:val>
                                            <p:fltVal val="0"/>
                                          </p:val>
                                        </p:tav>
                                      </p:tavLst>
                                    </p:anim>
                                    <p:anim calcmode="lin" valueType="num">
                                      <p:cBhvr>
                                        <p:cTn id="45" dur="2000" fill="hold"/>
                                        <p:tgtEl>
                                          <p:spTgt spid="180236"/>
                                        </p:tgtEl>
                                        <p:attrNameLst>
                                          <p:attrName>ppt_h</p:attrName>
                                        </p:attrNameLst>
                                      </p:cBhvr>
                                      <p:tavLst>
                                        <p:tav tm="0">
                                          <p:val>
                                            <p:fltVal val="0"/>
                                          </p:val>
                                        </p:tav>
                                        <p:tav tm="100000">
                                          <p:val>
                                            <p:strVal val="#ppt_h"/>
                                          </p:val>
                                        </p:tav>
                                      </p:tavLst>
                                    </p:anim>
                                    <p:anim calcmode="lin" valueType="num">
                                      <p:cBhvr>
                                        <p:cTn id="46" dur="2000" fill="hold"/>
                                        <p:tgtEl>
                                          <p:spTgt spid="180236"/>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0"/>
                                  </p:stCondLst>
                                  <p:childTnLst>
                                    <p:set>
                                      <p:cBhvr>
                                        <p:cTn id="48" dur="1" fill="hold">
                                          <p:stCondLst>
                                            <p:cond delay="0"/>
                                          </p:stCondLst>
                                        </p:cTn>
                                        <p:tgtEl>
                                          <p:spTgt spid="180237"/>
                                        </p:tgtEl>
                                        <p:attrNameLst>
                                          <p:attrName>style.visibility</p:attrName>
                                        </p:attrNameLst>
                                      </p:cBhvr>
                                      <p:to>
                                        <p:strVal val="visible"/>
                                      </p:to>
                                    </p:set>
                                    <p:animEffect transition="in" filter="fade">
                                      <p:cBhvr>
                                        <p:cTn id="49" dur="2000"/>
                                        <p:tgtEl>
                                          <p:spTgt spid="180237"/>
                                        </p:tgtEl>
                                      </p:cBhvr>
                                    </p:animEffect>
                                    <p:anim calcmode="lin" valueType="num">
                                      <p:cBhvr>
                                        <p:cTn id="50" dur="2000" fill="hold"/>
                                        <p:tgtEl>
                                          <p:spTgt spid="180237"/>
                                        </p:tgtEl>
                                        <p:attrNameLst>
                                          <p:attrName>style.rotation</p:attrName>
                                        </p:attrNameLst>
                                      </p:cBhvr>
                                      <p:tavLst>
                                        <p:tav tm="0">
                                          <p:val>
                                            <p:fltVal val="720"/>
                                          </p:val>
                                        </p:tav>
                                        <p:tav tm="100000">
                                          <p:val>
                                            <p:fltVal val="0"/>
                                          </p:val>
                                        </p:tav>
                                      </p:tavLst>
                                    </p:anim>
                                    <p:anim calcmode="lin" valueType="num">
                                      <p:cBhvr>
                                        <p:cTn id="51" dur="2000" fill="hold"/>
                                        <p:tgtEl>
                                          <p:spTgt spid="180237"/>
                                        </p:tgtEl>
                                        <p:attrNameLst>
                                          <p:attrName>ppt_h</p:attrName>
                                        </p:attrNameLst>
                                      </p:cBhvr>
                                      <p:tavLst>
                                        <p:tav tm="0">
                                          <p:val>
                                            <p:fltVal val="0"/>
                                          </p:val>
                                        </p:tav>
                                        <p:tav tm="100000">
                                          <p:val>
                                            <p:strVal val="#ppt_h"/>
                                          </p:val>
                                        </p:tav>
                                      </p:tavLst>
                                    </p:anim>
                                    <p:anim calcmode="lin" valueType="num">
                                      <p:cBhvr>
                                        <p:cTn id="52" dur="2000" fill="hold"/>
                                        <p:tgtEl>
                                          <p:spTgt spid="180237"/>
                                        </p:tgtEl>
                                        <p:attrNameLst>
                                          <p:attrName>ppt_w</p:attrName>
                                        </p:attrNameLst>
                                      </p:cBhvr>
                                      <p:tavLst>
                                        <p:tav tm="0">
                                          <p:val>
                                            <p:fltVal val="0"/>
                                          </p:val>
                                        </p:tav>
                                        <p:tav tm="100000">
                                          <p:val>
                                            <p:strVal val="#ppt_w"/>
                                          </p:val>
                                        </p:tav>
                                      </p:tavLst>
                                    </p:anim>
                                  </p:childTnLst>
                                </p:cTn>
                              </p:par>
                              <p:par>
                                <p:cTn id="53" presetID="35" presetClass="entr" presetSubtype="0" fill="hold" nodeType="with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fade">
                                      <p:cBhvr>
                                        <p:cTn id="55" dur="2000"/>
                                        <p:tgtEl>
                                          <p:spTgt spid="3"/>
                                        </p:tgtEl>
                                      </p:cBhvr>
                                    </p:animEffect>
                                    <p:anim calcmode="lin" valueType="num">
                                      <p:cBhvr>
                                        <p:cTn id="56" dur="2000" fill="hold"/>
                                        <p:tgtEl>
                                          <p:spTgt spid="3"/>
                                        </p:tgtEl>
                                        <p:attrNameLst>
                                          <p:attrName>style.rotation</p:attrName>
                                        </p:attrNameLst>
                                      </p:cBhvr>
                                      <p:tavLst>
                                        <p:tav tm="0">
                                          <p:val>
                                            <p:fltVal val="720"/>
                                          </p:val>
                                        </p:tav>
                                        <p:tav tm="100000">
                                          <p:val>
                                            <p:fltVal val="0"/>
                                          </p:val>
                                        </p:tav>
                                      </p:tavLst>
                                    </p:anim>
                                    <p:anim calcmode="lin" valueType="num">
                                      <p:cBhvr>
                                        <p:cTn id="57" dur="2000" fill="hold"/>
                                        <p:tgtEl>
                                          <p:spTgt spid="3"/>
                                        </p:tgtEl>
                                        <p:attrNameLst>
                                          <p:attrName>ppt_h</p:attrName>
                                        </p:attrNameLst>
                                      </p:cBhvr>
                                      <p:tavLst>
                                        <p:tav tm="0">
                                          <p:val>
                                            <p:fltVal val="0"/>
                                          </p:val>
                                        </p:tav>
                                        <p:tav tm="100000">
                                          <p:val>
                                            <p:strVal val="#ppt_h"/>
                                          </p:val>
                                        </p:tav>
                                      </p:tavLst>
                                    </p:anim>
                                    <p:anim calcmode="lin" valueType="num">
                                      <p:cBhvr>
                                        <p:cTn id="58" dur="2000" fill="hold"/>
                                        <p:tgtEl>
                                          <p:spTgt spid="3"/>
                                        </p:tgtEl>
                                        <p:attrNameLst>
                                          <p:attrName>ppt_w</p:attrName>
                                        </p:attrNameLst>
                                      </p:cBhvr>
                                      <p:tavLst>
                                        <p:tav tm="0">
                                          <p:val>
                                            <p:fltVal val="0"/>
                                          </p:val>
                                        </p:tav>
                                        <p:tav tm="100000">
                                          <p:val>
                                            <p:strVal val="#ppt_w"/>
                                          </p:val>
                                        </p:tav>
                                      </p:tavLst>
                                    </p:anim>
                                  </p:childTnLst>
                                </p:cTn>
                              </p:par>
                              <p:par>
                                <p:cTn id="59" presetID="35" presetClass="entr" presetSubtype="0" fill="hold" grpId="0" nodeType="withEffect">
                                  <p:stCondLst>
                                    <p:cond delay="0"/>
                                  </p:stCondLst>
                                  <p:childTnLst>
                                    <p:set>
                                      <p:cBhvr>
                                        <p:cTn id="60" dur="1" fill="hold">
                                          <p:stCondLst>
                                            <p:cond delay="0"/>
                                          </p:stCondLst>
                                        </p:cTn>
                                        <p:tgtEl>
                                          <p:spTgt spid="180246"/>
                                        </p:tgtEl>
                                        <p:attrNameLst>
                                          <p:attrName>style.visibility</p:attrName>
                                        </p:attrNameLst>
                                      </p:cBhvr>
                                      <p:to>
                                        <p:strVal val="visible"/>
                                      </p:to>
                                    </p:set>
                                    <p:animEffect transition="in" filter="fade">
                                      <p:cBhvr>
                                        <p:cTn id="61" dur="2000"/>
                                        <p:tgtEl>
                                          <p:spTgt spid="180246"/>
                                        </p:tgtEl>
                                      </p:cBhvr>
                                    </p:animEffect>
                                    <p:anim calcmode="lin" valueType="num">
                                      <p:cBhvr>
                                        <p:cTn id="62" dur="2000" fill="hold"/>
                                        <p:tgtEl>
                                          <p:spTgt spid="180246"/>
                                        </p:tgtEl>
                                        <p:attrNameLst>
                                          <p:attrName>style.rotation</p:attrName>
                                        </p:attrNameLst>
                                      </p:cBhvr>
                                      <p:tavLst>
                                        <p:tav tm="0">
                                          <p:val>
                                            <p:fltVal val="720"/>
                                          </p:val>
                                        </p:tav>
                                        <p:tav tm="100000">
                                          <p:val>
                                            <p:fltVal val="0"/>
                                          </p:val>
                                        </p:tav>
                                      </p:tavLst>
                                    </p:anim>
                                    <p:anim calcmode="lin" valueType="num">
                                      <p:cBhvr>
                                        <p:cTn id="63" dur="2000" fill="hold"/>
                                        <p:tgtEl>
                                          <p:spTgt spid="180246"/>
                                        </p:tgtEl>
                                        <p:attrNameLst>
                                          <p:attrName>ppt_h</p:attrName>
                                        </p:attrNameLst>
                                      </p:cBhvr>
                                      <p:tavLst>
                                        <p:tav tm="0">
                                          <p:val>
                                            <p:fltVal val="0"/>
                                          </p:val>
                                        </p:tav>
                                        <p:tav tm="100000">
                                          <p:val>
                                            <p:strVal val="#ppt_h"/>
                                          </p:val>
                                        </p:tav>
                                      </p:tavLst>
                                    </p:anim>
                                    <p:anim calcmode="lin" valueType="num">
                                      <p:cBhvr>
                                        <p:cTn id="64" dur="2000" fill="hold"/>
                                        <p:tgtEl>
                                          <p:spTgt spid="180246"/>
                                        </p:tgtEl>
                                        <p:attrNameLst>
                                          <p:attrName>ppt_w</p:attrName>
                                        </p:attrNameLst>
                                      </p:cBhvr>
                                      <p:tavLst>
                                        <p:tav tm="0">
                                          <p:val>
                                            <p:fltVal val="0"/>
                                          </p:val>
                                        </p:tav>
                                        <p:tav tm="100000">
                                          <p:val>
                                            <p:strVal val="#ppt_w"/>
                                          </p:val>
                                        </p:tav>
                                      </p:tavLst>
                                    </p:anim>
                                  </p:childTnLst>
                                </p:cTn>
                              </p:par>
                              <p:par>
                                <p:cTn id="65" presetID="35"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2000"/>
                                        <p:tgtEl>
                                          <p:spTgt spid="19"/>
                                        </p:tgtEl>
                                      </p:cBhvr>
                                    </p:animEffect>
                                    <p:anim calcmode="lin" valueType="num">
                                      <p:cBhvr>
                                        <p:cTn id="68" dur="2000" fill="hold"/>
                                        <p:tgtEl>
                                          <p:spTgt spid="19"/>
                                        </p:tgtEl>
                                        <p:attrNameLst>
                                          <p:attrName>style.rotation</p:attrName>
                                        </p:attrNameLst>
                                      </p:cBhvr>
                                      <p:tavLst>
                                        <p:tav tm="0">
                                          <p:val>
                                            <p:fltVal val="720"/>
                                          </p:val>
                                        </p:tav>
                                        <p:tav tm="100000">
                                          <p:val>
                                            <p:fltVal val="0"/>
                                          </p:val>
                                        </p:tav>
                                      </p:tavLst>
                                    </p:anim>
                                    <p:anim calcmode="lin" valueType="num">
                                      <p:cBhvr>
                                        <p:cTn id="69" dur="2000" fill="hold"/>
                                        <p:tgtEl>
                                          <p:spTgt spid="19"/>
                                        </p:tgtEl>
                                        <p:attrNameLst>
                                          <p:attrName>ppt_h</p:attrName>
                                        </p:attrNameLst>
                                      </p:cBhvr>
                                      <p:tavLst>
                                        <p:tav tm="0">
                                          <p:val>
                                            <p:fltVal val="0"/>
                                          </p:val>
                                        </p:tav>
                                        <p:tav tm="100000">
                                          <p:val>
                                            <p:strVal val="#ppt_h"/>
                                          </p:val>
                                        </p:tav>
                                      </p:tavLst>
                                    </p:anim>
                                    <p:anim calcmode="lin" valueType="num">
                                      <p:cBhvr>
                                        <p:cTn id="70" dur="2000" fill="hold"/>
                                        <p:tgtEl>
                                          <p:spTgt spid="1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animBg="1"/>
      <p:bldP spid="180228" grpId="0"/>
      <p:bldP spid="180230" grpId="0" animBg="1"/>
      <p:bldP spid="180231" grpId="0"/>
      <p:bldP spid="180234" grpId="0"/>
      <p:bldP spid="180235" grpId="0" animBg="1"/>
      <p:bldP spid="180236" grpId="0"/>
      <p:bldP spid="180237" grpId="0" animBg="1"/>
      <p:bldP spid="180246" grpId="0"/>
      <p:bldP spid="19" grpId="0" animBg="1"/>
    </p:bldLst>
  </p:timing>
</p:sld>
</file>

<file path=ppt/slides/slide3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06" y="1214422"/>
            <a:ext cx="8929718" cy="4893647"/>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دوران بين متباينين</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دوران بين متباينين از اقسام شبهه وجوبیه مقرون به علم اجمالى بوده و به معناى ترديد و شک در الزام به يکى از دو امرى است که با يکديگر ـ از لحاظ اجزا و شرايط ـ وجه مشترکى نداشته باشند بلکه دو وجود جدا و مستقل از هم دارند هر چند که انجام هر دو با هم ممکن است .</a:t>
            </a:r>
          </a:p>
          <a:p>
            <a:pPr algn="just"/>
            <a:r>
              <a:rPr lang="fa-IR" sz="2400" b="1" dirty="0" smtClean="0">
                <a:solidFill>
                  <a:srgbClr val="002060"/>
                </a:solidFill>
                <a:cs typeface="B Compset" pitchFamily="2" charset="-78"/>
              </a:rPr>
              <a:t>این شبهه وجوبیه 4 صورت پیدا می کند:</a:t>
            </a:r>
          </a:p>
          <a:p>
            <a:pPr algn="just"/>
            <a:r>
              <a:rPr lang="fa-IR" sz="2400" b="1" dirty="0" smtClean="0">
                <a:solidFill>
                  <a:srgbClr val="002060"/>
                </a:solidFill>
                <a:cs typeface="B Compset" pitchFamily="2" charset="-78"/>
              </a:rPr>
              <a:t>1. اذا تردد الواجب بغيره لاجل فقدان النص، کتردده بين الظهر و الجمعة– باید احتیاط کرد</a:t>
            </a:r>
          </a:p>
          <a:p>
            <a:pPr algn="just"/>
            <a:r>
              <a:rPr lang="fa-IR" sz="2400" b="1" dirty="0" smtClean="0">
                <a:solidFill>
                  <a:srgbClr val="002060"/>
                </a:solidFill>
                <a:cs typeface="B Compset" pitchFamily="2" charset="-78"/>
              </a:rPr>
              <a:t>2. اذا تردد الواجب بغيره لاجل اجمال النص کقوله تعالي: (حافظوا علي الصلوات و الصلاة الوسطي) حيث ان الصلاة الوسطي مرددة بين عدة منها – در اینجا هم باید احتیاط کرد.</a:t>
            </a:r>
          </a:p>
          <a:p>
            <a:pPr algn="just"/>
            <a:r>
              <a:rPr lang="fa-IR" sz="2400" b="1" dirty="0" smtClean="0">
                <a:solidFill>
                  <a:srgbClr val="002060"/>
                </a:solidFill>
                <a:cs typeface="B Compset" pitchFamily="2" charset="-78"/>
              </a:rPr>
              <a:t>3. اذا تردد الواجب بغيره لاجل تعارض النصين کما اذا دار الامر بين القصر و الاتمام فالمشهور فيها التخيير، لاخبار التخيير السليمة عن المعارض.</a:t>
            </a:r>
          </a:p>
          <a:p>
            <a:pPr algn="just"/>
            <a:r>
              <a:rPr lang="fa-IR" sz="2400" b="1" dirty="0" smtClean="0">
                <a:solidFill>
                  <a:srgbClr val="002060"/>
                </a:solidFill>
                <a:cs typeface="B Compset" pitchFamily="2" charset="-78"/>
              </a:rPr>
              <a:t>4. اذا تردد الواجب بغيره من جهة اشتباه الموضوع، کما في صورة اشتباه الفائتة بين العصر و المغرب– در اینجا هم باید احتیاط کرد.</a:t>
            </a:r>
            <a:endParaRPr lang="fa-IR" sz="24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928670"/>
            <a:ext cx="8858280" cy="5016758"/>
          </a:xfrm>
          <a:prstGeom prst="rect">
            <a:avLst/>
          </a:prstGeom>
        </p:spPr>
        <p:txBody>
          <a:bodyPr wrap="square">
            <a:spAutoFit/>
          </a:bodyPr>
          <a:lstStyle/>
          <a:p>
            <a:pPr algn="just"/>
            <a:r>
              <a:rPr lang="fa-IR" sz="2000" b="1" dirty="0" smtClean="0">
                <a:solidFill>
                  <a:srgbClr val="002060"/>
                </a:solidFill>
                <a:cs typeface="B Compset" pitchFamily="2" charset="-78"/>
                <a:hlinkClick r:id="rId3" action="ppaction://hlinksldjump"/>
              </a:rPr>
              <a:t>دوران بین اقل و اکثر</a:t>
            </a:r>
            <a:endParaRPr lang="fa-IR"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دوران بين اقل و اکثر به معناى ترديد و شک در الزام به يکى از دو امرى است که در مجموعه اى از افعال يا اجزاء و شرايط با هم اشتراک دارند , و يکى از آن ها از ديگرى , افعال يا اجزا و شرايط بيش ترى دارد مثلا مکلف علم دارد که نماز بر او واجب است , اما نمى داند که نماز با سوره (مثلا نماز ده جزيى) يا نماز بدون سوره ( نماز نه جزئى ) بر او واجب است ; بنابر اين مکلف در اين که خواندن نه جزء بر او واجب است , شک ندارد ; ولى در وجوب جزء دهم ( سوره ) شک دارد و يا مانند آن که کسى بداند مبلغى به شخصى مديون است اما نداند که آن مبلغ صد تومان است يا صدو پنجاه تومان . همان گونه که از مثال هاى بالا بدست مى آيد , دوران بين اقل و اکثر دو گونه است: ارتباطى و استقلالى .</a:t>
            </a:r>
          </a:p>
          <a:p>
            <a:pPr algn="just"/>
            <a:r>
              <a:rPr lang="fa-IR" sz="2000" b="1" dirty="0" smtClean="0">
                <a:solidFill>
                  <a:srgbClr val="FF0000"/>
                </a:solidFill>
                <a:cs typeface="B Compset" pitchFamily="2" charset="-78"/>
              </a:rPr>
              <a:t>اقل و اکثر استقلالی</a:t>
            </a:r>
          </a:p>
          <a:p>
            <a:pPr algn="just"/>
            <a:r>
              <a:rPr lang="fa-IR" sz="2000" b="1" dirty="0" smtClean="0">
                <a:solidFill>
                  <a:srgbClr val="002060"/>
                </a:solidFill>
                <a:cs typeface="B Compset" pitchFamily="2" charset="-78"/>
              </a:rPr>
              <a:t>دوران بين اقل و اکثر استقلالى , ترديد و شک در الزام به يکى از دو امرى است که با وجود اشتراک در بعضى از اجزا و افعال ، يکى از آن ها داراى اجزا و افعال بيش ترى است و تکليف اکثر، از اقل ، استقلال دارد; به گونه اى که اگر شخص , به آوردن اقل اکتفا کند و در واقع , اکثر واجب باشد , تکليف اکثر , تکليفى زايد بر اقل و مستقل از آن محسوب مى شود و هر چند شخص در برابر انجام دادن اقل ثواب مى برد ; ولى بايد مازاد را نيز امتثال کند ; مثل آن که کسى شک کند آيا ده نماز از او قضا شده يا دوازده نماز; در اين فرض , اگر مکلف , فقط ده نماز بخواند و در واقع دوازده نماز بر عهده او باشد , نسبت به آن ده نماز امتثال انجام گرفته و تنها امتثال دو نماز ديگر بر عهده او است .</a:t>
            </a:r>
          </a:p>
        </p:txBody>
      </p:sp>
      <p:sp>
        <p:nvSpPr>
          <p:cNvPr id="3" name="Left Arrow 2">
            <a:hlinkClick r:id="rId4" action="ppaction://hlinksldjump"/>
          </p:cNvPr>
          <p:cNvSpPr/>
          <p:nvPr/>
        </p:nvSpPr>
        <p:spPr bwMode="auto">
          <a:xfrm>
            <a:off x="428596" y="5929330"/>
            <a:ext cx="928694" cy="785818"/>
          </a:xfrm>
          <a:prstGeom prst="lef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accent4">
                    <a:lumMod val="95000"/>
                    <a:lumOff val="5000"/>
                  </a:schemeClr>
                </a:solidFill>
                <a:effectLst/>
                <a:latin typeface="Times New Roman" pitchFamily="18" charset="0"/>
                <a:cs typeface="B Titr" pitchFamily="2" charset="-78"/>
              </a:rPr>
              <a:t>بعد</a:t>
            </a:r>
            <a:endParaRPr kumimoji="0" lang="en-US" sz="2400" b="0" i="0" u="none" strike="noStrike" cap="none" normalizeH="0" baseline="0" dirty="0" smtClean="0">
              <a:ln>
                <a:noFill/>
              </a:ln>
              <a:solidFill>
                <a:schemeClr val="accent4">
                  <a:lumMod val="95000"/>
                  <a:lumOff val="5000"/>
                </a:schemeClr>
              </a:solidFill>
              <a:effectLst/>
              <a:latin typeface="Times New Roman" pitchFamily="18" charset="0"/>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71406" y="1000108"/>
            <a:ext cx="8929750" cy="5293757"/>
          </a:xfrm>
          <a:prstGeom prst="rect">
            <a:avLst/>
          </a:prstGeom>
        </p:spPr>
        <p:txBody>
          <a:bodyPr wrap="square">
            <a:spAutoFit/>
          </a:bodyPr>
          <a:lstStyle/>
          <a:p>
            <a:pPr algn="just"/>
            <a:r>
              <a:rPr lang="fa-IR" sz="2600" b="1" dirty="0" smtClean="0">
                <a:solidFill>
                  <a:srgbClr val="FF0000"/>
                </a:solidFill>
                <a:cs typeface="B Compset" pitchFamily="2" charset="-78"/>
              </a:rPr>
              <a:t>اقل و اکثر ارتباطى</a:t>
            </a:r>
          </a:p>
          <a:p>
            <a:pPr algn="just"/>
            <a:r>
              <a:rPr lang="fa-IR" sz="2600" b="1" dirty="0" smtClean="0">
                <a:solidFill>
                  <a:srgbClr val="002060"/>
                </a:solidFill>
                <a:cs typeface="B Compset" pitchFamily="2" charset="-78"/>
              </a:rPr>
              <a:t>دوران بين اقل و اکثر ارتباطى , ترديد در الزام به يکى از دو امرى است که در مجموعه اى از افعال يا اجزا و شرايط با هم اشتراک و ارتباط دارند ; ولى يکى از آن ها داراى افعال يا اجزا و شرايط بيش ترى است و اين ارتباط و وابستگى به گونه اى است که اگر به يک جزء خللى وارد شود مثل اين است که آن " مکلفٌ به " ( فعل مرکب ) اصلا اتيان نشده است . بنابراين , اگر در واقع تکليف به اکثر تعلق گرفته باشد , انجام دادن اقل , لغو و باطل است و مانند آن است که هيچ گونه امتثالى صورت نگرفته باشد .</a:t>
            </a:r>
          </a:p>
          <a:p>
            <a:pPr algn="just"/>
            <a:r>
              <a:rPr lang="fa-IR" sz="2600" b="1" dirty="0" smtClean="0">
                <a:solidFill>
                  <a:srgbClr val="FF0000"/>
                </a:solidFill>
                <a:cs typeface="B Compset" pitchFamily="2" charset="-78"/>
              </a:rPr>
              <a:t>اقسام اقل و اکثر ارتباطی</a:t>
            </a:r>
          </a:p>
          <a:p>
            <a:pPr algn="just"/>
            <a:r>
              <a:rPr lang="fa-IR" sz="2600" b="1" dirty="0" smtClean="0">
                <a:solidFill>
                  <a:srgbClr val="FF0000"/>
                </a:solidFill>
                <a:cs typeface="B Compset" pitchFamily="2" charset="-78"/>
              </a:rPr>
              <a:t>1. دوران الامر بين الاقل و الاکثر لاجل فقدان النص </a:t>
            </a:r>
            <a:endParaRPr lang="en-US" sz="2600" b="1" dirty="0" smtClean="0">
              <a:solidFill>
                <a:srgbClr val="FF0000"/>
              </a:solidFill>
              <a:cs typeface="B Compset" pitchFamily="2" charset="-78"/>
            </a:endParaRPr>
          </a:p>
          <a:p>
            <a:pPr algn="just"/>
            <a:r>
              <a:rPr lang="fa-IR" sz="2600" b="1" dirty="0" smtClean="0">
                <a:solidFill>
                  <a:srgbClr val="002060"/>
                </a:solidFill>
                <a:cs typeface="B Compset" pitchFamily="2" charset="-78"/>
              </a:rPr>
              <a:t>اگر شک در جزئیت سوره کردیم برائت از اکثر جاری می کنیم زیرا برای جزء مشکوک بیانی نیامده و عقاب بر ترک ان , قبیح است (برائت عقلی) کما اینکه وجوب اکثر از (ما لا یعلمون) شمرده می شود (برائت شرعی).</a:t>
            </a:r>
          </a:p>
        </p:txBody>
      </p:sp>
      <p:sp>
        <p:nvSpPr>
          <p:cNvPr id="4" name="Left Arrow 3">
            <a:hlinkClick r:id="rId4" action="ppaction://hlinksldjump"/>
          </p:cNvPr>
          <p:cNvSpPr/>
          <p:nvPr/>
        </p:nvSpPr>
        <p:spPr bwMode="auto">
          <a:xfrm>
            <a:off x="428596" y="5929330"/>
            <a:ext cx="928694" cy="785818"/>
          </a:xfrm>
          <a:prstGeom prst="lef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accent4">
                    <a:lumMod val="95000"/>
                    <a:lumOff val="5000"/>
                  </a:schemeClr>
                </a:solidFill>
                <a:effectLst/>
                <a:latin typeface="Times New Roman" pitchFamily="18" charset="0"/>
                <a:cs typeface="B Titr" pitchFamily="2" charset="-78"/>
              </a:rPr>
              <a:t>بعد</a:t>
            </a:r>
            <a:endParaRPr kumimoji="0" lang="en-US" sz="2400" b="0" i="0" u="none" strike="noStrike" cap="none" normalizeH="0" baseline="0" dirty="0" smtClean="0">
              <a:ln>
                <a:noFill/>
              </a:ln>
              <a:solidFill>
                <a:schemeClr val="accent4">
                  <a:lumMod val="95000"/>
                  <a:lumOff val="5000"/>
                </a:schemeClr>
              </a:solidFill>
              <a:effectLst/>
              <a:latin typeface="Times New Roman" pitchFamily="18" charset="0"/>
              <a:cs typeface="B Titr" pitchFamily="2" charset="-78"/>
            </a:endParaRPr>
          </a:p>
        </p:txBody>
      </p:sp>
      <p:sp>
        <p:nvSpPr>
          <p:cNvPr id="2" name="Right Arrow 1">
            <a:hlinkClick r:id="rId5" action="ppaction://hlinksldjump"/>
          </p:cNvPr>
          <p:cNvSpPr/>
          <p:nvPr/>
        </p:nvSpPr>
        <p:spPr bwMode="auto">
          <a:xfrm>
            <a:off x="7858148" y="142852"/>
            <a:ext cx="1000132" cy="785818"/>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cs typeface="B Titr" pitchFamily="2" charset="-78"/>
              </a:rPr>
              <a:t>قبل</a:t>
            </a:r>
          </a:p>
        </p:txBody>
      </p:sp>
    </p:spTree>
  </p:cSld>
  <p:clrMapOvr>
    <a:masterClrMapping/>
  </p:clrMapOvr>
  <p:transition advClick="0">
    <p:dissolve/>
  </p:transition>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844" y="142852"/>
            <a:ext cx="8858280" cy="5909310"/>
          </a:xfrm>
          <a:prstGeom prst="rect">
            <a:avLst/>
          </a:prstGeom>
        </p:spPr>
        <p:txBody>
          <a:bodyPr wrap="square">
            <a:spAutoFit/>
          </a:bodyPr>
          <a:lstStyle/>
          <a:p>
            <a:pPr algn="just"/>
            <a:r>
              <a:rPr lang="fa-IR" sz="2100" b="1" dirty="0" smtClean="0">
                <a:cs typeface="B Compset" pitchFamily="2" charset="-78"/>
              </a:rPr>
              <a:t>                   </a:t>
            </a:r>
            <a:r>
              <a:rPr lang="fa-IR" sz="2100" b="1" dirty="0" smtClean="0">
                <a:solidFill>
                  <a:srgbClr val="FF0000"/>
                </a:solidFill>
                <a:cs typeface="B Compset" pitchFamily="2" charset="-78"/>
              </a:rPr>
              <a:t>اشکال : </a:t>
            </a:r>
            <a:r>
              <a:rPr lang="fa-IR" sz="2100" b="1" dirty="0" smtClean="0">
                <a:cs typeface="B Compset" pitchFamily="2" charset="-78"/>
              </a:rPr>
              <a:t>الاشتغال اليقيني يستدعي البراءة اليقينة پس در دوران بین اقل و اکثر ارتباطی                      	            با اتیان اقل , فراغ یقینی حاصل نمی شود و حتما باید اکثر را اتیان کرد مانند اقل و اکثر ارتباطی که عند الشک در اتیان ظهر و مغرب باید هر دو را اتیان کرد تا فراغ یقینی حاصل شود.</a:t>
            </a:r>
          </a:p>
          <a:p>
            <a:pPr algn="just"/>
            <a:r>
              <a:rPr lang="fa-IR" sz="2100" b="1" dirty="0" smtClean="0">
                <a:solidFill>
                  <a:srgbClr val="FF0000"/>
                </a:solidFill>
                <a:cs typeface="B Compset" pitchFamily="2" charset="-78"/>
              </a:rPr>
              <a:t>جواب : </a:t>
            </a:r>
            <a:r>
              <a:rPr lang="fa-IR" sz="2100" b="1" dirty="0" smtClean="0">
                <a:cs typeface="B Compset" pitchFamily="2" charset="-78"/>
              </a:rPr>
              <a:t>فرق است بین اقل و اکثر ارتباطی و استقلالی زیرا علم اجمالی در اقل و اکثر استقلالی با اتیان اقل , از بین نمی رود چون ممکن است اکثر واجب بوده باشد اما در اقل و اکثر ارتباطی قدر متیقن از واجب , اقل است که با اتیان ان , علم اجمالی ما به علم تفصیلی به اقل و شبهه بدویه نسبت به اکثر منحل می شود لذا مجرا مجرای برائت است.</a:t>
            </a:r>
          </a:p>
          <a:p>
            <a:pPr algn="just"/>
            <a:r>
              <a:rPr lang="fa-IR" sz="2100" b="1" dirty="0" smtClean="0">
                <a:solidFill>
                  <a:srgbClr val="FF0000"/>
                </a:solidFill>
                <a:cs typeface="B Compset" pitchFamily="2" charset="-78"/>
              </a:rPr>
              <a:t>2. دوران الامر بين الاقل و الاکثر لاجل اجمال النص</a:t>
            </a:r>
            <a:endParaRPr lang="en-US" sz="2100" b="1" dirty="0" smtClean="0">
              <a:solidFill>
                <a:srgbClr val="FF0000"/>
              </a:solidFill>
              <a:cs typeface="B Compset" pitchFamily="2" charset="-78"/>
            </a:endParaRPr>
          </a:p>
          <a:p>
            <a:pPr algn="just"/>
            <a:r>
              <a:rPr lang="fa-IR" sz="2100" b="1" dirty="0" smtClean="0">
                <a:cs typeface="B Compset" pitchFamily="2" charset="-78"/>
              </a:rPr>
              <a:t>مثلا اذا دل الدليل علي غسل ظاهر البدن فيشک في ان الجزء الفلاني کداخل الاذن من الظاهر او من الباطن در اینجا هم برائت از اکثر جاری می کنیم زیرا کلفت زائد بر کلفت اقل , طبق حدیث رفع برداشته شده لذا اینجا هم مجرای برائت است.</a:t>
            </a:r>
          </a:p>
          <a:p>
            <a:pPr algn="just"/>
            <a:r>
              <a:rPr lang="fa-IR" sz="2100" b="1" dirty="0" smtClean="0">
                <a:solidFill>
                  <a:srgbClr val="FF0000"/>
                </a:solidFill>
                <a:cs typeface="B Compset" pitchFamily="2" charset="-78"/>
              </a:rPr>
              <a:t>3. دوران الامر بين الاقل و الاکثر لاجل تعارض النصين</a:t>
            </a:r>
            <a:endParaRPr lang="en-US" sz="2100" b="1" dirty="0" smtClean="0">
              <a:solidFill>
                <a:srgbClr val="FF0000"/>
              </a:solidFill>
              <a:cs typeface="B Compset" pitchFamily="2" charset="-78"/>
            </a:endParaRPr>
          </a:p>
          <a:p>
            <a:pPr algn="just"/>
            <a:r>
              <a:rPr lang="fa-IR" sz="2100" b="1" dirty="0" smtClean="0">
                <a:cs typeface="B Compset" pitchFamily="2" charset="-78"/>
              </a:rPr>
              <a:t>اگر مرجحی بر هیچیک از طرفین نداشته باشیم تخییر جاری می کنیم لما عرفت من تضافر الروايات العديدة علي التخيير عند التعارض</a:t>
            </a:r>
          </a:p>
          <a:p>
            <a:pPr algn="just"/>
            <a:r>
              <a:rPr lang="fa-IR" sz="2100" b="1" dirty="0" smtClean="0">
                <a:solidFill>
                  <a:srgbClr val="FF0000"/>
                </a:solidFill>
                <a:cs typeface="B Compset" pitchFamily="2" charset="-78"/>
              </a:rPr>
              <a:t>4. دوران الامر بين الاقل و الاکثر في الشبهة الموضوعية</a:t>
            </a:r>
            <a:endParaRPr lang="en-US" sz="2100" b="1" dirty="0" smtClean="0">
              <a:solidFill>
                <a:srgbClr val="FF0000"/>
              </a:solidFill>
              <a:cs typeface="B Compset" pitchFamily="2" charset="-78"/>
            </a:endParaRPr>
          </a:p>
          <a:p>
            <a:pPr algn="just"/>
            <a:r>
              <a:rPr lang="fa-IR" sz="2100" b="1" dirty="0" smtClean="0">
                <a:cs typeface="B Compset" pitchFamily="2" charset="-78"/>
              </a:rPr>
              <a:t>مثلا اگر مولا بنحو عام مجموعی فرمود اکرم العلماء و بعد در عالم بودن یا نبودن زید شک کردیم در اینجا برائت از وجوب اکرام زید جاری می کنیم زیرا قدر متیقن از وجوب اکرام تمام علمای غیر از زیدند و چون در زید که اکثر است شک داریم برائت جاری می کنیم.</a:t>
            </a:r>
          </a:p>
        </p:txBody>
      </p:sp>
      <p:sp>
        <p:nvSpPr>
          <p:cNvPr id="2" name="Right Arrow 1">
            <a:hlinkClick r:id="rId2" action="ppaction://hlinksldjump"/>
          </p:cNvPr>
          <p:cNvSpPr/>
          <p:nvPr/>
        </p:nvSpPr>
        <p:spPr bwMode="auto">
          <a:xfrm>
            <a:off x="7858148" y="71414"/>
            <a:ext cx="1000132" cy="785818"/>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cs typeface="B Titr" pitchFamily="2" charset="-78"/>
              </a:rPr>
              <a:t>قبل</a:t>
            </a:r>
          </a:p>
        </p:txBody>
      </p:sp>
    </p:spTree>
  </p:cSld>
  <p:clrMapOvr>
    <a:masterClrMapping/>
  </p:clrMapOvr>
  <p:transition advClick="0">
    <p:dissolve/>
  </p:transition>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348" y="1154275"/>
            <a:ext cx="8072494" cy="5632311"/>
          </a:xfrm>
          <a:prstGeom prst="rect">
            <a:avLst/>
          </a:prstGeom>
        </p:spPr>
        <p:txBody>
          <a:bodyPr wrap="square">
            <a:spAutoFit/>
          </a:bodyPr>
          <a:lstStyle/>
          <a:p>
            <a:pPr algn="just"/>
            <a:r>
              <a:rPr lang="fa-IR" sz="2000" b="1" dirty="0" smtClean="0">
                <a:cs typeface="B Compset" pitchFamily="2" charset="-78"/>
                <a:hlinkClick r:id="rId4" action="ppaction://hlinksldjump"/>
              </a:rPr>
              <a:t>مانع و قاطع</a:t>
            </a:r>
            <a:endParaRPr lang="fa-IR" sz="2000" b="1" dirty="0" smtClean="0">
              <a:cs typeface="B Compset" pitchFamily="2" charset="-78"/>
            </a:endParaRPr>
          </a:p>
          <a:p>
            <a:pPr algn="just"/>
            <a:r>
              <a:rPr lang="fa-IR" sz="2000" b="1" dirty="0" smtClean="0">
                <a:solidFill>
                  <a:srgbClr val="FF0000"/>
                </a:solidFill>
                <a:cs typeface="B Compset" pitchFamily="2" charset="-78"/>
              </a:rPr>
              <a:t>شک در مانعيت </a:t>
            </a:r>
            <a:r>
              <a:rPr lang="fa-IR" sz="2000" b="1" dirty="0" smtClean="0">
                <a:cs typeface="B Compset" pitchFamily="2" charset="-78"/>
              </a:rPr>
              <a:t>از مصاديق شک در اقل و اکثر ارتباطى است و در جايى اتفاق مى افتد که در قيدى شک باشد که آن قيد با اصل ماهيت مأمور به سازگار نباشد , مانند شک مکلف در اين که آيا گفتن استعاذة بعد از تکبيرة الاحرام جزء نماز است يا مانع آن اما </a:t>
            </a:r>
            <a:r>
              <a:rPr lang="fa-IR" sz="2000" b="1" dirty="0" smtClean="0">
                <a:solidFill>
                  <a:srgbClr val="FF0000"/>
                </a:solidFill>
                <a:cs typeface="B Compset" pitchFamily="2" charset="-78"/>
              </a:rPr>
              <a:t>شک در قاطعیت </a:t>
            </a:r>
            <a:r>
              <a:rPr lang="fa-IR" sz="2000" b="1" dirty="0" smtClean="0">
                <a:cs typeface="B Compset" pitchFamily="2" charset="-78"/>
              </a:rPr>
              <a:t>این است که  در قيدى شک باشد که آن قيد با هيئت اتصالى (پيوستگى ميان اجزا) مأمورٌ به منافات دارد يا نه ؟ مانند شک مکلف در اين که آيا نماز نافله به عدم تکلم ـ سخن نگفتن ـ در اثناى آن مشروط است يا خير. </a:t>
            </a:r>
          </a:p>
          <a:p>
            <a:pPr algn="just"/>
            <a:r>
              <a:rPr lang="fa-IR" sz="2000" b="1" dirty="0" smtClean="0">
                <a:solidFill>
                  <a:srgbClr val="FF0000"/>
                </a:solidFill>
                <a:cs typeface="B Compset" pitchFamily="2" charset="-78"/>
              </a:rPr>
              <a:t> فرق مانع با قاطع </a:t>
            </a:r>
            <a:r>
              <a:rPr lang="fa-IR" sz="2000" b="1" dirty="0" smtClean="0">
                <a:cs typeface="B Compset" pitchFamily="2" charset="-78"/>
              </a:rPr>
              <a:t>در اين است که مانع با اصل ماهيت مامور به سازگار نيست , اما قاطع با هيئت اتصالى (پيوستگى ميان اجزا) مأمورٌ به منافات دارد ; براى مثال پوشيدن لباسى که از پوست حيوان حرام گوشت تذکيه نشده , ساخته مى شود ( لبس غير مأکول اللحم ) در نماز مانع است ; اما سر زدن حدث يا خنده صدا دار و يا پشت به قبله نمودن , قاطع نماز است . فرق اين دو اين است که نبود "مانع " در مامور به شرط است و هيئت اتصالى ميان اجزاى قبلى و اجزاى بعدى را قطع نمى کند و براى همين , اگر در اثناى نماز , مانعى چه به عمد و چه از روى نسيان ايجاد گردد و به سرعت برطرف شود ـ به طورى که به موالات نماز خلل وارد نيايد و نيز جزئى از اجزاى نماز هم زمان با آن انجام نشود و يا اگر انجام شود, اعاده گردد ـ نماز باطل نمى گردد و اجزاى قبلى آن با اجزاى بعدى به هم پيوند مى خورند ; به خلاف "قاطع" که اگر در اثناى نماز ايجاد گردد , پيوند ميان اجزاى گذشته و لاحق را قطع مى کند به گونه اى که قابليت پيوند دوباره از بين مى رود.</a:t>
            </a:r>
          </a:p>
          <a:p>
            <a:pPr algn="just"/>
            <a:r>
              <a:rPr lang="fa-IR" sz="2000" b="1" dirty="0" smtClean="0">
                <a:cs typeface="B Compset" pitchFamily="2" charset="-78"/>
              </a:rPr>
              <a:t> شک در مانعيت و قاطعیت از مصاديق شک بين اقل و اکثر ارتباطى است که عده اى از اصولى ها در مورد آن به برائت و عده اى ديگر به احتياط حکم کرده اند . </a:t>
            </a:r>
          </a:p>
        </p:txBody>
      </p:sp>
    </p:spTree>
  </p:cSld>
  <p:clrMapOvr>
    <a:masterClrMapping/>
  </p:clrMapOvr>
  <p:transition advClick="0">
    <p:dissolve/>
  </p:transition>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2976" y="71414"/>
            <a:ext cx="7786742" cy="5262979"/>
          </a:xfrm>
          <a:prstGeom prst="rect">
            <a:avLst/>
          </a:prstGeom>
        </p:spPr>
        <p:txBody>
          <a:bodyPr wrap="square">
            <a:spAutoFit/>
          </a:bodyPr>
          <a:lstStyle/>
          <a:p>
            <a:pPr algn="just"/>
            <a:r>
              <a:rPr lang="fa-IR" sz="2800" b="1" dirty="0" smtClean="0">
                <a:cs typeface="B Compset" pitchFamily="2" charset="-78"/>
                <a:hlinkClick r:id="rId2" action="ppaction://hlinksldjump"/>
              </a:rPr>
              <a:t>استصحاب</a:t>
            </a:r>
            <a:endParaRPr lang="fa-IR" sz="2800" b="1" dirty="0" smtClean="0">
              <a:cs typeface="B Compset" pitchFamily="2" charset="-78"/>
            </a:endParaRPr>
          </a:p>
          <a:p>
            <a:pPr algn="just"/>
            <a:r>
              <a:rPr lang="fa-IR" sz="2800" b="1" dirty="0" smtClean="0">
                <a:cs typeface="B Compset" pitchFamily="2" charset="-78"/>
              </a:rPr>
              <a:t>استصحاب در لغت , از ماده " صحب " به معناى " همراه داشتن " مشتق شده است . اصوليان تعريف هاى گوناگونى از آن ارائه کرده اند براى مثال " شيخ انصارى (ره) " استصحاب را به " ابقاء ما کان " يعنى حکم به استمرار آن چه که در سابق, يقين به وجود آن بوده است , تعريف مى کند.</a:t>
            </a:r>
          </a:p>
          <a:p>
            <a:pPr algn="just"/>
            <a:r>
              <a:rPr lang="fa-IR" sz="2800" b="1" dirty="0" smtClean="0">
                <a:solidFill>
                  <a:srgbClr val="FF0000"/>
                </a:solidFill>
                <a:cs typeface="B Compset" pitchFamily="2" charset="-78"/>
              </a:rPr>
              <a:t>فرق استصحاب با سائر اصول عملیه</a:t>
            </a:r>
          </a:p>
          <a:p>
            <a:pPr algn="just"/>
            <a:r>
              <a:rPr lang="fa-IR" sz="2800" b="1" dirty="0" smtClean="0">
                <a:cs typeface="B Compset" pitchFamily="2" charset="-78"/>
              </a:rPr>
              <a:t>مجرای استصحاب با مجرای سائر اصول عملیه فرق می کند زیرا مجرای اصول عملیه دیگر , شک در تکلیف یا مکلف به بود بدون اینکه حالت سابقه ای داشته باشیم یا اینکه اگر هم حالت سابقه ای داشته باشیم انرا لحاظ نمی کنیم اما مجرای استصحاب وجود حالت سابقه و لحاظ ان است .</a:t>
            </a:r>
            <a:endParaRPr lang="fa-IR" sz="28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6" y="-24"/>
            <a:ext cx="8643966" cy="7171194"/>
          </a:xfrm>
          <a:prstGeom prst="rect">
            <a:avLst/>
          </a:prstGeom>
        </p:spPr>
        <p:txBody>
          <a:bodyPr wrap="square">
            <a:spAutoFit/>
          </a:bodyPr>
          <a:lstStyle/>
          <a:p>
            <a:pPr algn="just"/>
            <a:r>
              <a:rPr lang="fa-IR" sz="2300" b="1" dirty="0" smtClean="0">
                <a:solidFill>
                  <a:srgbClr val="002060"/>
                </a:solidFill>
                <a:cs typeface="B Compset" pitchFamily="2" charset="-78"/>
                <a:hlinkClick r:id="rId4" action="ppaction://hlinksldjump"/>
              </a:rPr>
              <a:t>ارکان استصحاب</a:t>
            </a:r>
            <a:endParaRPr lang="fa-IR" sz="2300" b="1" dirty="0" smtClean="0">
              <a:solidFill>
                <a:srgbClr val="002060"/>
              </a:solidFill>
              <a:cs typeface="B Compset" pitchFamily="2" charset="-78"/>
            </a:endParaRPr>
          </a:p>
          <a:p>
            <a:pPr algn="just"/>
            <a:r>
              <a:rPr lang="fa-IR" sz="2300" b="1" dirty="0" smtClean="0">
                <a:solidFill>
                  <a:srgbClr val="002060"/>
                </a:solidFill>
                <a:cs typeface="B Compset" pitchFamily="2" charset="-78"/>
              </a:rPr>
              <a:t>ارکان استصحاب , امورى هستند که حقيقت و قوام استصحاب به آن ها بستگى دارد. </a:t>
            </a:r>
          </a:p>
          <a:p>
            <a:pPr algn="just"/>
            <a:r>
              <a:rPr lang="fa-IR" sz="2300" b="1" dirty="0" smtClean="0">
                <a:solidFill>
                  <a:srgbClr val="FF0000"/>
                </a:solidFill>
                <a:cs typeface="B Compset" pitchFamily="2" charset="-78"/>
              </a:rPr>
              <a:t>الف ـ يقين سابق</a:t>
            </a:r>
          </a:p>
          <a:p>
            <a:pPr algn="just"/>
            <a:r>
              <a:rPr lang="fa-IR" sz="2300" b="1" dirty="0" smtClean="0">
                <a:solidFill>
                  <a:srgbClr val="FF0000"/>
                </a:solidFill>
                <a:cs typeface="B Compset" pitchFamily="2" charset="-78"/>
              </a:rPr>
              <a:t>ب ـ شک لاحق</a:t>
            </a:r>
          </a:p>
          <a:p>
            <a:pPr algn="just"/>
            <a:r>
              <a:rPr lang="fa-IR" sz="2300" b="1" dirty="0" smtClean="0">
                <a:solidFill>
                  <a:srgbClr val="FF0000"/>
                </a:solidFill>
                <a:cs typeface="B Compset" pitchFamily="2" charset="-78"/>
              </a:rPr>
              <a:t>ج - اجتماع يقين و شک در زمان واحد یعنی فعلية اليقين في ظرف الشک : </a:t>
            </a:r>
            <a:r>
              <a:rPr lang="fa-IR" sz="2300" b="1" dirty="0" smtClean="0">
                <a:solidFill>
                  <a:srgbClr val="002060"/>
                </a:solidFill>
                <a:cs typeface="B Compset" pitchFamily="2" charset="-78"/>
              </a:rPr>
              <a:t>یعنی الان که شک در حکم پیدا می کنیم همین الان هم یقین به حالت سابقه داشته باشیم و این یقین ما بالفعل باشد نه بالقوه به اين معنا که مکلف کاملاً به وضع خويش ملتفت بوده و آگاه باشد که يقين سابق و شک لاحق نسبت به چيزى دارد مثل اين که شخصى الان يقين دارد که زيد ديروز عادل بود و همين الان شک دارد که امروز هم عادل است يا خير ؟</a:t>
            </a:r>
          </a:p>
          <a:p>
            <a:pPr algn="just"/>
            <a:r>
              <a:rPr lang="fa-IR" sz="2300" b="1" dirty="0" smtClean="0">
                <a:solidFill>
                  <a:srgbClr val="FF0000"/>
                </a:solidFill>
                <a:cs typeface="B Compset" pitchFamily="2" charset="-78"/>
              </a:rPr>
              <a:t>د ـ تعدد زمان متيقن و مشکوک : </a:t>
            </a:r>
            <a:r>
              <a:rPr lang="fa-IR" sz="2300" b="1" dirty="0" smtClean="0">
                <a:solidFill>
                  <a:srgbClr val="002060"/>
                </a:solidFill>
                <a:cs typeface="B Compset" pitchFamily="2" charset="-78"/>
              </a:rPr>
              <a:t>بدين معنا است که زمان متعلق يقين ـ امرى که يقين به آن تعلق گرفته ـ و زمان متعلق شک ـ امرى که در آن شک شده است ـ با هم تفاوت داشته باشند . براى مثال , روز جمعه به عدالت زيد يقين بوده , ولى روز شنبه در عدالت او شک پديد مي آيد . </a:t>
            </a:r>
          </a:p>
          <a:p>
            <a:pPr algn="just"/>
            <a:r>
              <a:rPr lang="fa-IR" sz="2300" b="1" dirty="0" smtClean="0">
                <a:solidFill>
                  <a:srgbClr val="FF0000"/>
                </a:solidFill>
                <a:cs typeface="B Compset" pitchFamily="2" charset="-78"/>
              </a:rPr>
              <a:t>ه - سابق بودن زمان متيقن بر مشکوک : </a:t>
            </a:r>
            <a:r>
              <a:rPr lang="fa-IR" sz="2300" b="1" dirty="0" smtClean="0">
                <a:solidFill>
                  <a:srgbClr val="002060"/>
                </a:solidFill>
                <a:cs typeface="B Compset" pitchFamily="2" charset="-78"/>
              </a:rPr>
              <a:t>بدين معنا است که زمان متيقن ( عدالت زيد در روز جمعه ) قبل از زمان مشکوک ( فسق زيد در روز شنبه ) باشد , ولى اگر به عکس باشد, بر گشت آن به استصحاب قهقرايى است که دليلى بر اعتبارش نيست . </a:t>
            </a:r>
          </a:p>
          <a:p>
            <a:pPr algn="just"/>
            <a:r>
              <a:rPr lang="fa-IR" sz="2300" b="1" dirty="0" smtClean="0">
                <a:solidFill>
                  <a:srgbClr val="FF0000"/>
                </a:solidFill>
                <a:cs typeface="B Compset" pitchFamily="2" charset="-78"/>
              </a:rPr>
              <a:t>و- وحدت متعلق یقین و شک : </a:t>
            </a:r>
            <a:r>
              <a:rPr lang="fa-IR" sz="2300" b="1" dirty="0" smtClean="0">
                <a:solidFill>
                  <a:srgbClr val="002060"/>
                </a:solidFill>
                <a:cs typeface="B Compset" pitchFamily="2" charset="-78"/>
              </a:rPr>
              <a:t>به اين معنا است که به همان امرى که يقين تعلق گرفته شک هم تعلق بگيرد, مثل عدالت زيد در جايى که روز جمعه, به عدالت او يقين بوده, اما روز شنبه در آن شک شده است و سپس عدالت وى استصحاب مى گردد. </a:t>
            </a:r>
            <a:endParaRPr lang="en-US" sz="2300" dirty="0" smtClean="0">
              <a:solidFill>
                <a:srgbClr val="002060"/>
              </a:solidFill>
              <a:cs typeface="B Compset" pitchFamily="2" charset="-78"/>
            </a:endParaRPr>
          </a:p>
          <a:p>
            <a:pPr algn="just"/>
            <a:endParaRPr lang="fa-IR" sz="23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071538" y="1071546"/>
            <a:ext cx="8001056"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rgbClr val="000000"/>
                </a:solidFill>
                <a:effectLst/>
                <a:latin typeface="Tahoma" pitchFamily="34" charset="0"/>
                <a:ea typeface="Times New Roman" pitchFamily="18" charset="0"/>
                <a:cs typeface="B Compset" pitchFamily="2" charset="-78"/>
                <a:hlinkClick r:id="rId3" action="ppaction://hlinksldjump"/>
              </a:rPr>
              <a:t>امثله فقهی</a:t>
            </a:r>
            <a:endParaRPr kumimoji="0" lang="fa-IR" sz="3200" b="1" i="0" u="none" strike="noStrike" cap="none" normalizeH="0" baseline="0" dirty="0" smtClean="0">
              <a:ln>
                <a:noFill/>
              </a:ln>
              <a:solidFill>
                <a:srgbClr val="000000"/>
              </a:solidFill>
              <a:effectLst/>
              <a:latin typeface="Tahoma" pitchFamily="34" charset="0"/>
              <a:ea typeface="Times New Roman" pitchFamily="18"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rgbClr val="000000"/>
                </a:solidFill>
                <a:effectLst/>
                <a:latin typeface="Tahoma" pitchFamily="34" charset="0"/>
                <a:ea typeface="Times New Roman" pitchFamily="18" charset="0"/>
                <a:cs typeface="B Compset" pitchFamily="2" charset="-78"/>
              </a:rPr>
              <a:t>الف. استصحاب الکرية اذا کان الماء مسبوقا بها فيترتب عليه عدم نجاسة الماء بالملاقاة بالنجس.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rgbClr val="000000"/>
                </a:solidFill>
                <a:effectLst/>
                <a:latin typeface="Tahoma" pitchFamily="34" charset="0"/>
                <a:ea typeface="Times New Roman" pitchFamily="18" charset="0"/>
                <a:cs typeface="B Compset" pitchFamily="2" charset="-78"/>
              </a:rPr>
              <a:t>ب. استصحاب عدم الکرية اذا کان الماء مسبوقا به فيترتب عليه نجاسة الماء بالملاقاة بالنجس.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rgbClr val="000000"/>
                </a:solidFill>
                <a:effectLst/>
                <a:latin typeface="Tahoma" pitchFamily="34" charset="0"/>
                <a:ea typeface="Times New Roman" pitchFamily="18" charset="0"/>
                <a:cs typeface="B Compset" pitchFamily="2" charset="-78"/>
              </a:rPr>
              <a:t>ج. استصحاب حياة زيد فيرتب عليه حرمة قسمة امواله و بقاء علقة الزوجية بينه و بين زوجته. </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advClick="0">
    <p:dissolve/>
  </p:transition>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557925"/>
            <a:ext cx="8929718" cy="5262979"/>
          </a:xfrm>
          <a:prstGeom prst="rect">
            <a:avLst/>
          </a:prstGeom>
        </p:spPr>
        <p:txBody>
          <a:bodyPr wrap="square">
            <a:spAutoFit/>
          </a:bodyPr>
          <a:lstStyle/>
          <a:p>
            <a:pPr algn="just"/>
            <a:r>
              <a:rPr lang="fa-IR" sz="2400" b="1" dirty="0" smtClean="0">
                <a:cs typeface="B Compset" pitchFamily="2" charset="-78"/>
                <a:hlinkClick r:id="rId4" action="ppaction://hlinksldjump"/>
              </a:rPr>
              <a:t>قاعده يقين</a:t>
            </a:r>
            <a:endParaRPr lang="fa-IR" sz="2400" b="1" dirty="0" smtClean="0">
              <a:cs typeface="B Compset" pitchFamily="2" charset="-78"/>
            </a:endParaRPr>
          </a:p>
          <a:p>
            <a:pPr algn="just"/>
            <a:r>
              <a:rPr lang="fa-IR" sz="2400" b="1" dirty="0" smtClean="0">
                <a:cs typeface="B Compset" pitchFamily="2" charset="-78"/>
              </a:rPr>
              <a:t>قاعده يقين، به معناى حکم به بقاى يقين سابق و عدم اضمحلال ( از بين رفتن ) آن به سبب سرايت شک لا حق ( بعدى ) به آن است ; به بيان ديگر, هنگامى که به وجود چيزى يقين حاصل شود و سپس در زمانى ديگر در همان يقين گذشته ترديد شود که آيا در همان زمان گذشته انعقاد و شکل گيرى آن يقين , صحيح بوده است يا خير ؟ طبق قاعده يقين، به صحت انعقاد يقين سابق حکم مى شود , براى مثال, کسى که در روز پنج شنبه به نجاست لباس خود يقين دارد و سپس در روز جمعه , در يقين سابق خود به نجاست در روز پنج شنبه شک مى نمايد بر اساس اين قاعده , حکم به صحت يقين سابق خود مى نمايد . </a:t>
            </a:r>
          </a:p>
          <a:p>
            <a:pPr algn="just"/>
            <a:r>
              <a:rPr lang="fa-IR" sz="2400" b="1" dirty="0" smtClean="0">
                <a:solidFill>
                  <a:srgbClr val="FF0000"/>
                </a:solidFill>
                <a:cs typeface="B Compset" pitchFamily="2" charset="-78"/>
              </a:rPr>
              <a:t>تفاوت استصحاب و قاعده یقین</a:t>
            </a:r>
          </a:p>
          <a:p>
            <a:pPr algn="just"/>
            <a:r>
              <a:rPr lang="fa-IR" sz="2400" b="1" dirty="0" smtClean="0">
                <a:cs typeface="B Compset" pitchFamily="2" charset="-78"/>
              </a:rPr>
              <a:t> 1 ـ زمان شک و يقين در استصحاب يکى است ; ولى در قاعده يقين اين دو زمان ، يکى نيست .</a:t>
            </a:r>
          </a:p>
          <a:p>
            <a:pPr algn="just"/>
            <a:r>
              <a:rPr lang="fa-IR" sz="2400" b="1" dirty="0" smtClean="0">
                <a:cs typeface="B Compset" pitchFamily="2" charset="-78"/>
              </a:rPr>
              <a:t> 2 ـ متعلق یقین و شک در قاعده یقین یکی هستند جوهرا و زمانا اما در استصحاب زمانا تفاوت دارند . </a:t>
            </a:r>
          </a:p>
          <a:p>
            <a:pPr algn="just"/>
            <a:r>
              <a:rPr lang="fa-IR" sz="2400" b="1" dirty="0" smtClean="0">
                <a:cs typeface="B Compset" pitchFamily="2" charset="-78"/>
              </a:rPr>
              <a:t>                3- عدم فعلیت یقین در قاعده یقین لزواله بالشک.</a:t>
            </a:r>
          </a:p>
        </p:txBody>
      </p:sp>
    </p:spTree>
  </p:cSld>
  <p:clrMapOvr>
    <a:masterClrMapping/>
  </p:clrMapOvr>
  <p:transition advClick="0">
    <p:dissolve/>
  </p:transition>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36"/>
          <p:cNvSpPr txBox="1">
            <a:spLocks noChangeArrowheads="1"/>
          </p:cNvSpPr>
          <p:nvPr/>
        </p:nvSpPr>
        <p:spPr bwMode="gray">
          <a:xfrm>
            <a:off x="1357322" y="65766"/>
            <a:ext cx="7786710" cy="6494085"/>
          </a:xfrm>
          <a:prstGeom prst="rect">
            <a:avLst/>
          </a:prstGeom>
          <a:noFill/>
          <a:ln w="9525" algn="ctr">
            <a:noFill/>
            <a:miter lim="800000"/>
            <a:headEnd/>
            <a:tailEnd/>
          </a:ln>
          <a:effectLst/>
        </p:spPr>
        <p:txBody>
          <a:bodyPr wrap="square">
            <a:spAutoFit/>
          </a:bodyPr>
          <a:lstStyle/>
          <a:p>
            <a:pPr algn="just"/>
            <a:r>
              <a:rPr lang="fa-IR" sz="2600" b="1" dirty="0" smtClean="0">
                <a:solidFill>
                  <a:srgbClr val="002060"/>
                </a:solidFill>
                <a:cs typeface="B Compset" pitchFamily="2" charset="-78"/>
                <a:hlinkClick r:id="rId3" action="ppaction://hlinksldjump"/>
              </a:rPr>
              <a:t>ادله حجیت استصحاب</a:t>
            </a:r>
            <a:endParaRPr lang="fa-IR" sz="2600" b="1" dirty="0" smtClean="0">
              <a:solidFill>
                <a:srgbClr val="002060"/>
              </a:solidFill>
              <a:cs typeface="B Compset" pitchFamily="2" charset="-78"/>
            </a:endParaRPr>
          </a:p>
          <a:p>
            <a:pPr algn="just"/>
            <a:r>
              <a:rPr lang="fa-IR" sz="2600" b="1" dirty="0" smtClean="0">
                <a:solidFill>
                  <a:srgbClr val="FF0000"/>
                </a:solidFill>
                <a:cs typeface="B Compset" pitchFamily="2" charset="-78"/>
              </a:rPr>
              <a:t>ادله قدماء</a:t>
            </a:r>
          </a:p>
          <a:p>
            <a:pPr algn="just"/>
            <a:r>
              <a:rPr lang="fa-IR" sz="2600" b="1" dirty="0" smtClean="0">
                <a:solidFill>
                  <a:srgbClr val="FF0000"/>
                </a:solidFill>
                <a:cs typeface="B Compset" pitchFamily="2" charset="-78"/>
              </a:rPr>
              <a:t>1- بناء العقلاء و عدم الردع من الشارع</a:t>
            </a:r>
          </a:p>
          <a:p>
            <a:pPr algn="just"/>
            <a:r>
              <a:rPr lang="fa-IR" sz="2600" b="1" dirty="0" smtClean="0">
                <a:solidFill>
                  <a:srgbClr val="FF0000"/>
                </a:solidFill>
                <a:cs typeface="B Compset" pitchFamily="2" charset="-78"/>
              </a:rPr>
              <a:t>رد : </a:t>
            </a:r>
            <a:r>
              <a:rPr lang="fa-IR" sz="2600" b="1" dirty="0" smtClean="0">
                <a:solidFill>
                  <a:srgbClr val="002060"/>
                </a:solidFill>
                <a:cs typeface="B Compset" pitchFamily="2" charset="-78"/>
              </a:rPr>
              <a:t>اولا کلیت ندارد زیرا عقلاء در امور خطیره به استصحاب عمل نمی کنند اگر چه مفید ظن باشد. </a:t>
            </a:r>
          </a:p>
          <a:p>
            <a:pPr algn="just"/>
            <a:r>
              <a:rPr lang="fa-IR" sz="2600" b="1" dirty="0" smtClean="0">
                <a:solidFill>
                  <a:srgbClr val="002060"/>
                </a:solidFill>
                <a:cs typeface="B Compset" pitchFamily="2" charset="-78"/>
              </a:rPr>
              <a:t>ثانیا بر فرض هم ظن آور باشد از جانب شارع ردع داریم وان ایات ناهیه از اتباع ظن است.</a:t>
            </a:r>
          </a:p>
          <a:p>
            <a:pPr algn="just"/>
            <a:r>
              <a:rPr lang="fa-IR" sz="2600" b="1" dirty="0" smtClean="0">
                <a:solidFill>
                  <a:srgbClr val="FF0000"/>
                </a:solidFill>
                <a:cs typeface="B Compset" pitchFamily="2" charset="-78"/>
              </a:rPr>
              <a:t>2- حکم عقل : </a:t>
            </a:r>
            <a:r>
              <a:rPr lang="fa-IR" sz="2600" b="1" dirty="0" smtClean="0">
                <a:solidFill>
                  <a:srgbClr val="002060"/>
                </a:solidFill>
                <a:cs typeface="B Compset" pitchFamily="2" charset="-78"/>
              </a:rPr>
              <a:t>به این بیان که الحکم الفلاني قد کان و لم يظن عدمه، و کل ما کان کذلک فهو مظنون البقاء. </a:t>
            </a:r>
            <a:endParaRPr lang="en-US" sz="2600" b="1" dirty="0" smtClean="0">
              <a:solidFill>
                <a:srgbClr val="002060"/>
              </a:solidFill>
              <a:cs typeface="B Compset" pitchFamily="2" charset="-78"/>
            </a:endParaRPr>
          </a:p>
          <a:p>
            <a:pPr algn="just"/>
            <a:r>
              <a:rPr lang="fa-IR" sz="2600" b="1" dirty="0" smtClean="0">
                <a:solidFill>
                  <a:srgbClr val="FF0000"/>
                </a:solidFill>
                <a:cs typeface="B Compset" pitchFamily="2" charset="-78"/>
              </a:rPr>
              <a:t>رد : </a:t>
            </a:r>
            <a:r>
              <a:rPr lang="fa-IR" sz="2600" b="1" dirty="0" smtClean="0">
                <a:solidFill>
                  <a:srgbClr val="002060"/>
                </a:solidFill>
                <a:cs typeface="B Compset" pitchFamily="2" charset="-78"/>
              </a:rPr>
              <a:t>اولا استصحاب در همه جا ظن آور نیست .</a:t>
            </a:r>
          </a:p>
          <a:p>
            <a:pPr algn="just"/>
            <a:r>
              <a:rPr lang="fa-IR" sz="2600" b="1" dirty="0" smtClean="0">
                <a:solidFill>
                  <a:srgbClr val="002060"/>
                </a:solidFill>
                <a:cs typeface="B Compset" pitchFamily="2" charset="-78"/>
              </a:rPr>
              <a:t>ثانیا بر فرض هم که ظن آور باشد , حجت نیست.</a:t>
            </a:r>
          </a:p>
          <a:p>
            <a:pPr algn="just"/>
            <a:r>
              <a:rPr lang="fa-IR" sz="2600" b="1" dirty="0" smtClean="0">
                <a:solidFill>
                  <a:srgbClr val="FF0000"/>
                </a:solidFill>
                <a:cs typeface="B Compset" pitchFamily="2" charset="-78"/>
              </a:rPr>
              <a:t>3- اجماع : </a:t>
            </a:r>
            <a:r>
              <a:rPr lang="fa-IR" sz="2600" b="1" dirty="0" smtClean="0">
                <a:solidFill>
                  <a:srgbClr val="002060"/>
                </a:solidFill>
                <a:cs typeface="B Compset" pitchFamily="2" charset="-78"/>
              </a:rPr>
              <a:t>علامه ادعای اجماع کرده و فرموده و لو لا القول بان الاستصحاب حجة لکان ترجيحا لاحد طرفي الممکن من غير مرجح.</a:t>
            </a:r>
          </a:p>
          <a:p>
            <a:pPr algn="just"/>
            <a:r>
              <a:rPr lang="fa-IR" sz="2600" b="1" dirty="0" smtClean="0">
                <a:solidFill>
                  <a:srgbClr val="FF0000"/>
                </a:solidFill>
                <a:cs typeface="B Compset" pitchFamily="2" charset="-78"/>
              </a:rPr>
              <a:t>رد : </a:t>
            </a:r>
            <a:r>
              <a:rPr lang="fa-IR" sz="2600" b="1" dirty="0" smtClean="0">
                <a:solidFill>
                  <a:srgbClr val="002060"/>
                </a:solidFill>
                <a:cs typeface="B Compset" pitchFamily="2" charset="-78"/>
              </a:rPr>
              <a:t>اولا اجماع منقول حجت نیست مخصوصا اگر مدرکی باشد.</a:t>
            </a:r>
          </a:p>
          <a:p>
            <a:pPr algn="just"/>
            <a:r>
              <a:rPr lang="fa-IR" sz="2600" b="1" dirty="0" smtClean="0">
                <a:solidFill>
                  <a:srgbClr val="002060"/>
                </a:solidFill>
                <a:cs typeface="B Compset" pitchFamily="2" charset="-78"/>
              </a:rPr>
              <a:t>ثانیا اصلا اجماعی وجود ندارد زیرا بسیاری از علما استصحاب را قبول ندارند.</a:t>
            </a:r>
            <a:endParaRPr lang="en-US" sz="2600" b="1" dirty="0">
              <a:solidFill>
                <a:srgbClr val="002060"/>
              </a:solidFill>
              <a:cs typeface="B Compset" pitchFamily="2" charset="-78"/>
            </a:endParaRPr>
          </a:p>
        </p:txBody>
      </p:sp>
      <p:sp>
        <p:nvSpPr>
          <p:cNvPr id="3" name="Left Arrow 2">
            <a:hlinkClick r:id="rId4" action="ppaction://hlinksldjump"/>
          </p:cNvPr>
          <p:cNvSpPr/>
          <p:nvPr/>
        </p:nvSpPr>
        <p:spPr bwMode="auto">
          <a:xfrm>
            <a:off x="71438" y="5929330"/>
            <a:ext cx="1000100" cy="857256"/>
          </a:xfrm>
          <a:prstGeom prst="lef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Times New Roman" pitchFamily="18"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95366" name="Rectangle 134"/>
          <p:cNvSpPr>
            <a:spLocks noChangeArrowheads="1"/>
          </p:cNvSpPr>
          <p:nvPr/>
        </p:nvSpPr>
        <p:spPr bwMode="gray">
          <a:xfrm>
            <a:off x="2643174" y="1130290"/>
            <a:ext cx="4508503" cy="719138"/>
          </a:xfrm>
          <a:prstGeom prst="rect">
            <a:avLst/>
          </a:prstGeom>
          <a:gradFill rotWithShape="1">
            <a:gsLst>
              <a:gs pos="0">
                <a:srgbClr val="004B70">
                  <a:alpha val="80000"/>
                </a:srgbClr>
              </a:gs>
              <a:gs pos="100000">
                <a:srgbClr val="E98931"/>
              </a:gs>
            </a:gsLst>
            <a:lin ang="0" scaled="1"/>
          </a:gradFill>
          <a:ln w="9525" algn="ctr">
            <a:noFill/>
            <a:miter lim="800000"/>
            <a:headEnd/>
            <a:tailEnd/>
          </a:ln>
          <a:effectLst/>
        </p:spPr>
        <p:txBody>
          <a:bodyPr wrap="none" anchor="ctr"/>
          <a:lstStyle/>
          <a:p>
            <a:endParaRPr lang="fa-IR"/>
          </a:p>
        </p:txBody>
      </p:sp>
      <p:sp>
        <p:nvSpPr>
          <p:cNvPr id="95348" name="Oval 116"/>
          <p:cNvSpPr>
            <a:spLocks noChangeArrowheads="1"/>
          </p:cNvSpPr>
          <p:nvPr/>
        </p:nvSpPr>
        <p:spPr bwMode="gray">
          <a:xfrm>
            <a:off x="6597639" y="855652"/>
            <a:ext cx="1098551" cy="1001712"/>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a:p>
        </p:txBody>
      </p:sp>
      <p:sp>
        <p:nvSpPr>
          <p:cNvPr id="95349" name="Freeform 117"/>
          <p:cNvSpPr>
            <a:spLocks/>
          </p:cNvSpPr>
          <p:nvPr/>
        </p:nvSpPr>
        <p:spPr bwMode="gray">
          <a:xfrm>
            <a:off x="6723188" y="872348"/>
            <a:ext cx="847453" cy="378027"/>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a:p>
        </p:txBody>
      </p:sp>
      <p:sp>
        <p:nvSpPr>
          <p:cNvPr id="95350" name="Text Box 118"/>
          <p:cNvSpPr txBox="1">
            <a:spLocks noChangeArrowheads="1"/>
          </p:cNvSpPr>
          <p:nvPr/>
        </p:nvSpPr>
        <p:spPr bwMode="gray">
          <a:xfrm>
            <a:off x="6849956" y="966954"/>
            <a:ext cx="530915" cy="830997"/>
          </a:xfrm>
          <a:prstGeom prst="rect">
            <a:avLst/>
          </a:prstGeom>
          <a:noFill/>
          <a:ln w="9525" algn="ctr">
            <a:noFill/>
            <a:miter lim="800000"/>
            <a:headEnd/>
            <a:tailEnd/>
          </a:ln>
          <a:effectLst/>
        </p:spPr>
        <p:txBody>
          <a:bodyPr wrap="none">
            <a:spAutoFit/>
          </a:bodyPr>
          <a:lstStyle/>
          <a:p>
            <a:r>
              <a:rPr lang="fa-IR" sz="4800" b="1" dirty="0" smtClean="0">
                <a:solidFill>
                  <a:srgbClr val="000000"/>
                </a:solidFill>
                <a:effectLst>
                  <a:outerShdw blurRad="38100" dist="38100" dir="2700000" algn="tl">
                    <a:srgbClr val="FFFFFF"/>
                  </a:outerShdw>
                </a:effectLst>
                <a:latin typeface="Verdana" pitchFamily="34" charset="0"/>
              </a:rPr>
              <a:t>2</a:t>
            </a:r>
            <a:endParaRPr lang="en-US" sz="4800" b="1" dirty="0">
              <a:solidFill>
                <a:srgbClr val="000000"/>
              </a:solidFill>
              <a:effectLst>
                <a:outerShdw blurRad="38100" dist="38100" dir="2700000" algn="tl">
                  <a:srgbClr val="FFFFFF"/>
                </a:outerShdw>
              </a:effectLst>
              <a:latin typeface="Verdana" pitchFamily="34" charset="0"/>
            </a:endParaRPr>
          </a:p>
        </p:txBody>
      </p:sp>
      <p:sp>
        <p:nvSpPr>
          <p:cNvPr id="95379" name="Text Box 147"/>
          <p:cNvSpPr txBox="1">
            <a:spLocks noChangeArrowheads="1"/>
          </p:cNvSpPr>
          <p:nvPr/>
        </p:nvSpPr>
        <p:spPr bwMode="auto">
          <a:xfrm>
            <a:off x="3940497" y="1252824"/>
            <a:ext cx="2493631"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hlinkClick r:id="rId2" action="ppaction://hlinksldjump"/>
              </a:rPr>
              <a:t>التجرّي</a:t>
            </a:r>
            <a:endParaRPr lang="en-US" sz="2400" b="1" dirty="0">
              <a:solidFill>
                <a:srgbClr val="FFFFFF"/>
              </a:solidFill>
              <a:cs typeface="B Titr" pitchFamily="2" charset="-78"/>
            </a:endParaRPr>
          </a:p>
        </p:txBody>
      </p:sp>
      <p:sp>
        <p:nvSpPr>
          <p:cNvPr id="95373" name="Rectangle 141"/>
          <p:cNvSpPr>
            <a:spLocks noChangeArrowheads="1"/>
          </p:cNvSpPr>
          <p:nvPr/>
        </p:nvSpPr>
        <p:spPr bwMode="gray">
          <a:xfrm>
            <a:off x="3428994" y="2103435"/>
            <a:ext cx="4379911" cy="719137"/>
          </a:xfrm>
          <a:prstGeom prst="rect">
            <a:avLst/>
          </a:prstGeom>
          <a:gradFill rotWithShape="1">
            <a:gsLst>
              <a:gs pos="0">
                <a:srgbClr val="004B70">
                  <a:alpha val="80000"/>
                </a:srgbClr>
              </a:gs>
              <a:gs pos="100000">
                <a:srgbClr val="418AEB"/>
              </a:gs>
            </a:gsLst>
            <a:lin ang="0" scaled="1"/>
          </a:gradFill>
          <a:ln w="9525" algn="ctr">
            <a:noFill/>
            <a:miter lim="800000"/>
            <a:headEnd/>
            <a:tailEnd/>
          </a:ln>
          <a:effectLst/>
        </p:spPr>
        <p:txBody>
          <a:bodyPr wrap="none" anchor="ctr"/>
          <a:lstStyle/>
          <a:p>
            <a:endParaRPr lang="fa-IR"/>
          </a:p>
        </p:txBody>
      </p:sp>
      <p:grpSp>
        <p:nvGrpSpPr>
          <p:cNvPr id="2" name="Group 105"/>
          <p:cNvGrpSpPr>
            <a:grpSpLocks/>
          </p:cNvGrpSpPr>
          <p:nvPr/>
        </p:nvGrpSpPr>
        <p:grpSpPr bwMode="auto">
          <a:xfrm>
            <a:off x="7459654" y="1851022"/>
            <a:ext cx="1087437" cy="1006475"/>
            <a:chOff x="2016" y="1920"/>
            <a:chExt cx="1680" cy="1680"/>
          </a:xfrm>
        </p:grpSpPr>
        <p:sp>
          <p:nvSpPr>
            <p:cNvPr id="95338" name="Oval 106"/>
            <p:cNvSpPr>
              <a:spLocks noChangeArrowheads="1"/>
            </p:cNvSpPr>
            <p:nvPr/>
          </p:nvSpPr>
          <p:spPr bwMode="gray">
            <a:xfrm>
              <a:off x="2016" y="1920"/>
              <a:ext cx="1680" cy="1680"/>
            </a:xfrm>
            <a:prstGeom prst="ellipse">
              <a:avLst/>
            </a:prstGeom>
            <a:gradFill rotWithShape="1">
              <a:gsLst>
                <a:gs pos="0">
                  <a:srgbClr val="4996E3"/>
                </a:gs>
                <a:gs pos="100000">
                  <a:srgbClr val="4996E3">
                    <a:gamma/>
                    <a:shade val="30196"/>
                    <a:invGamma/>
                  </a:srgbClr>
                </a:gs>
              </a:gsLst>
              <a:lin ang="5400000" scaled="1"/>
            </a:gradFill>
            <a:ln w="9525">
              <a:noFill/>
              <a:round/>
              <a:headEnd/>
              <a:tailEnd/>
            </a:ln>
            <a:effectLst/>
          </p:spPr>
          <p:txBody>
            <a:bodyPr wrap="none" anchor="ctr"/>
            <a:lstStyle/>
            <a:p>
              <a:endParaRPr lang="fa-IR"/>
            </a:p>
          </p:txBody>
        </p:sp>
        <p:sp>
          <p:nvSpPr>
            <p:cNvPr id="95339" name="Freeform 10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66A7E8"/>
                </a:gs>
              </a:gsLst>
              <a:lin ang="5400000" scaled="1"/>
            </a:gradFill>
            <a:ln w="0">
              <a:noFill/>
              <a:prstDash val="solid"/>
              <a:round/>
              <a:headEnd/>
              <a:tailEnd/>
            </a:ln>
          </p:spPr>
          <p:txBody>
            <a:bodyPr/>
            <a:lstStyle/>
            <a:p>
              <a:endParaRPr lang="fa-IR"/>
            </a:p>
          </p:txBody>
        </p:sp>
      </p:grpSp>
      <p:sp>
        <p:nvSpPr>
          <p:cNvPr id="95340" name="Text Box 108"/>
          <p:cNvSpPr txBox="1">
            <a:spLocks noChangeArrowheads="1"/>
          </p:cNvSpPr>
          <p:nvPr/>
        </p:nvSpPr>
        <p:spPr bwMode="gray">
          <a:xfrm>
            <a:off x="7669719" y="1989211"/>
            <a:ext cx="530915" cy="830997"/>
          </a:xfrm>
          <a:prstGeom prst="rect">
            <a:avLst/>
          </a:prstGeom>
          <a:noFill/>
          <a:ln w="9525" algn="ctr">
            <a:noFill/>
            <a:miter lim="800000"/>
            <a:headEnd/>
            <a:tailEnd/>
          </a:ln>
          <a:effectLst/>
        </p:spPr>
        <p:txBody>
          <a:bodyPr wrap="none">
            <a:spAutoFit/>
          </a:bodyPr>
          <a:lstStyle/>
          <a:p>
            <a:r>
              <a:rPr lang="fa-IR" sz="4800" b="1" dirty="0" smtClean="0">
                <a:solidFill>
                  <a:srgbClr val="000000"/>
                </a:solidFill>
                <a:effectLst>
                  <a:outerShdw blurRad="38100" dist="38100" dir="2700000" algn="tl">
                    <a:srgbClr val="FFFFFF"/>
                  </a:outerShdw>
                </a:effectLst>
                <a:latin typeface="Verdana" pitchFamily="34" charset="0"/>
              </a:rPr>
              <a:t>3</a:t>
            </a:r>
            <a:endParaRPr lang="en-US" sz="4800" b="1" dirty="0">
              <a:solidFill>
                <a:srgbClr val="000000"/>
              </a:solidFill>
              <a:effectLst>
                <a:outerShdw blurRad="38100" dist="38100" dir="2700000" algn="tl">
                  <a:srgbClr val="FFFFFF"/>
                </a:outerShdw>
              </a:effectLst>
              <a:latin typeface="Verdana" pitchFamily="34" charset="0"/>
            </a:endParaRPr>
          </a:p>
        </p:txBody>
      </p:sp>
      <p:sp>
        <p:nvSpPr>
          <p:cNvPr id="95380" name="Text Box 148"/>
          <p:cNvSpPr txBox="1">
            <a:spLocks noChangeArrowheads="1"/>
          </p:cNvSpPr>
          <p:nvPr/>
        </p:nvSpPr>
        <p:spPr bwMode="auto">
          <a:xfrm>
            <a:off x="4100538" y="2248193"/>
            <a:ext cx="3328983"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hlinkClick r:id="rId3" action="ppaction://hlinksldjump"/>
              </a:rPr>
              <a:t>القطع الطريقي و الموضوعي</a:t>
            </a:r>
            <a:endParaRPr lang="en-US" sz="2400" b="1" dirty="0">
              <a:solidFill>
                <a:srgbClr val="FFFFFF"/>
              </a:solidFill>
              <a:cs typeface="B Titr" pitchFamily="2" charset="-78"/>
            </a:endParaRPr>
          </a:p>
        </p:txBody>
      </p:sp>
      <p:sp>
        <p:nvSpPr>
          <p:cNvPr id="95365" name="Rectangle 133"/>
          <p:cNvSpPr>
            <a:spLocks noChangeArrowheads="1"/>
          </p:cNvSpPr>
          <p:nvPr/>
        </p:nvSpPr>
        <p:spPr bwMode="gray">
          <a:xfrm>
            <a:off x="3428993" y="4197362"/>
            <a:ext cx="4757731" cy="720725"/>
          </a:xfrm>
          <a:prstGeom prst="rect">
            <a:avLst/>
          </a:prstGeom>
          <a:gradFill rotWithShape="1">
            <a:gsLst>
              <a:gs pos="0">
                <a:srgbClr val="004B70">
                  <a:alpha val="80000"/>
                </a:srgbClr>
              </a:gs>
              <a:gs pos="100000">
                <a:srgbClr val="9942E0"/>
              </a:gs>
            </a:gsLst>
            <a:lin ang="0" scaled="1"/>
          </a:gradFill>
          <a:ln w="9525" algn="ctr">
            <a:noFill/>
            <a:miter lim="800000"/>
            <a:headEnd/>
            <a:tailEnd/>
          </a:ln>
          <a:effectLst/>
        </p:spPr>
        <p:txBody>
          <a:bodyPr wrap="none" anchor="ctr"/>
          <a:lstStyle/>
          <a:p>
            <a:endParaRPr lang="fa-IR"/>
          </a:p>
        </p:txBody>
      </p:sp>
      <p:grpSp>
        <p:nvGrpSpPr>
          <p:cNvPr id="3" name="Group 109"/>
          <p:cNvGrpSpPr>
            <a:grpSpLocks/>
          </p:cNvGrpSpPr>
          <p:nvPr/>
        </p:nvGrpSpPr>
        <p:grpSpPr bwMode="auto">
          <a:xfrm>
            <a:off x="7521562" y="3916374"/>
            <a:ext cx="1098551" cy="1012825"/>
            <a:chOff x="3552" y="3339"/>
            <a:chExt cx="412" cy="392"/>
          </a:xfrm>
        </p:grpSpPr>
        <p:grpSp>
          <p:nvGrpSpPr>
            <p:cNvPr id="4" name="Group 110"/>
            <p:cNvGrpSpPr>
              <a:grpSpLocks/>
            </p:cNvGrpSpPr>
            <p:nvPr/>
          </p:nvGrpSpPr>
          <p:grpSpPr bwMode="auto">
            <a:xfrm>
              <a:off x="3552" y="3339"/>
              <a:ext cx="412" cy="392"/>
              <a:chOff x="2016" y="1920"/>
              <a:chExt cx="1680" cy="1680"/>
            </a:xfrm>
          </p:grpSpPr>
          <p:sp>
            <p:nvSpPr>
              <p:cNvPr id="95343" name="Oval 111"/>
              <p:cNvSpPr>
                <a:spLocks noChangeArrowheads="1"/>
              </p:cNvSpPr>
              <p:nvPr/>
            </p:nvSpPr>
            <p:spPr bwMode="gray">
              <a:xfrm>
                <a:off x="2016" y="1920"/>
                <a:ext cx="1680" cy="1680"/>
              </a:xfrm>
              <a:prstGeom prst="ellipse">
                <a:avLst/>
              </a:prstGeom>
              <a:gradFill rotWithShape="1">
                <a:gsLst>
                  <a:gs pos="0">
                    <a:srgbClr val="9966FF"/>
                  </a:gs>
                  <a:gs pos="100000">
                    <a:srgbClr val="9966FF">
                      <a:gamma/>
                      <a:shade val="24314"/>
                      <a:invGamma/>
                    </a:srgbClr>
                  </a:gs>
                </a:gsLst>
                <a:lin ang="5400000" scaled="1"/>
              </a:gradFill>
              <a:ln w="9525">
                <a:noFill/>
                <a:round/>
                <a:headEnd/>
                <a:tailEnd/>
              </a:ln>
              <a:effectLst/>
            </p:spPr>
            <p:txBody>
              <a:bodyPr wrap="none" anchor="ctr"/>
              <a:lstStyle/>
              <a:p>
                <a:endParaRPr lang="fa-IR" sz="4000"/>
              </a:p>
            </p:txBody>
          </p:sp>
          <p:sp>
            <p:nvSpPr>
              <p:cNvPr id="95344" name="Freeform 11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966FF"/>
                  </a:gs>
                </a:gsLst>
                <a:lin ang="5400000" scaled="1"/>
              </a:gradFill>
              <a:ln w="0">
                <a:noFill/>
                <a:prstDash val="solid"/>
                <a:round/>
                <a:headEnd/>
                <a:tailEnd/>
              </a:ln>
            </p:spPr>
            <p:txBody>
              <a:bodyPr/>
              <a:lstStyle/>
              <a:p>
                <a:endParaRPr lang="fa-IR" sz="4000"/>
              </a:p>
            </p:txBody>
          </p:sp>
        </p:grpSp>
        <p:sp>
          <p:nvSpPr>
            <p:cNvPr id="95345" name="Text Box 113"/>
            <p:cNvSpPr txBox="1">
              <a:spLocks noChangeArrowheads="1"/>
            </p:cNvSpPr>
            <p:nvPr/>
          </p:nvSpPr>
          <p:spPr bwMode="gray">
            <a:xfrm>
              <a:off x="3657" y="3360"/>
              <a:ext cx="199" cy="322"/>
            </a:xfrm>
            <a:prstGeom prst="rect">
              <a:avLst/>
            </a:prstGeom>
            <a:noFill/>
            <a:ln w="9525" algn="ctr">
              <a:noFill/>
              <a:miter lim="800000"/>
              <a:headEnd/>
              <a:tailEnd/>
            </a:ln>
            <a:effectLst/>
          </p:spPr>
          <p:txBody>
            <a:bodyPr wrap="none">
              <a:spAutoFit/>
            </a:bodyPr>
            <a:lstStyle/>
            <a:p>
              <a:r>
                <a:rPr lang="fa-IR" sz="4800" b="1" dirty="0" smtClean="0">
                  <a:solidFill>
                    <a:srgbClr val="000000"/>
                  </a:solidFill>
                  <a:effectLst>
                    <a:outerShdw blurRad="38100" dist="38100" dir="2700000" algn="tl">
                      <a:srgbClr val="FFFFFF"/>
                    </a:outerShdw>
                  </a:effectLst>
                  <a:latin typeface="Verdana" pitchFamily="34" charset="0"/>
                </a:rPr>
                <a:t>5</a:t>
              </a:r>
              <a:endParaRPr lang="en-US" sz="4800" b="1" dirty="0">
                <a:solidFill>
                  <a:srgbClr val="000000"/>
                </a:solidFill>
                <a:effectLst>
                  <a:outerShdw blurRad="38100" dist="38100" dir="2700000" algn="tl">
                    <a:srgbClr val="FFFFFF"/>
                  </a:outerShdw>
                </a:effectLst>
                <a:latin typeface="Verdana" pitchFamily="34" charset="0"/>
              </a:endParaRPr>
            </a:p>
          </p:txBody>
        </p:sp>
      </p:grpSp>
      <p:sp>
        <p:nvSpPr>
          <p:cNvPr id="95381" name="Text Box 149"/>
          <p:cNvSpPr txBox="1">
            <a:spLocks noChangeArrowheads="1"/>
          </p:cNvSpPr>
          <p:nvPr/>
        </p:nvSpPr>
        <p:spPr bwMode="auto">
          <a:xfrm>
            <a:off x="4883469" y="4313545"/>
            <a:ext cx="2493631" cy="461665"/>
          </a:xfrm>
          <a:prstGeom prst="rect">
            <a:avLst/>
          </a:prstGeom>
          <a:noFill/>
          <a:ln w="9525">
            <a:noFill/>
            <a:miter lim="800000"/>
            <a:headEnd/>
            <a:tailEnd/>
          </a:ln>
          <a:effectLst/>
        </p:spPr>
        <p:txBody>
          <a:bodyPr wrap="square">
            <a:spAutoFit/>
          </a:bodyPr>
          <a:lstStyle/>
          <a:p>
            <a:pPr algn="r"/>
            <a:r>
              <a:rPr lang="fa-IR" sz="2400" b="1" dirty="0" smtClean="0">
                <a:solidFill>
                  <a:srgbClr val="FFFFFF"/>
                </a:solidFill>
                <a:cs typeface="B Titr" pitchFamily="2" charset="-78"/>
                <a:hlinkClick r:id="rId4" action="ppaction://hlinksldjump"/>
              </a:rPr>
              <a:t>العلم الاجمالی</a:t>
            </a:r>
            <a:endParaRPr lang="en-US" sz="2400" b="1" dirty="0">
              <a:solidFill>
                <a:srgbClr val="FFFFFF"/>
              </a:solidFill>
              <a:cs typeface="B Titr" pitchFamily="2" charset="-78"/>
            </a:endParaRPr>
          </a:p>
        </p:txBody>
      </p:sp>
      <p:sp>
        <p:nvSpPr>
          <p:cNvPr id="95364" name="Rectangle 132"/>
          <p:cNvSpPr>
            <a:spLocks noChangeArrowheads="1"/>
          </p:cNvSpPr>
          <p:nvPr/>
        </p:nvSpPr>
        <p:spPr bwMode="gray">
          <a:xfrm>
            <a:off x="2643175" y="5214939"/>
            <a:ext cx="4821227" cy="719137"/>
          </a:xfrm>
          <a:prstGeom prst="rect">
            <a:avLst/>
          </a:prstGeom>
          <a:gradFill rotWithShape="1">
            <a:gsLst>
              <a:gs pos="0">
                <a:srgbClr val="004B70">
                  <a:alpha val="80000"/>
                </a:srgbClr>
              </a:gs>
              <a:gs pos="100000">
                <a:srgbClr val="33AD8A"/>
              </a:gs>
            </a:gsLst>
            <a:lin ang="0" scaled="1"/>
          </a:gradFill>
          <a:ln w="9525" algn="ctr">
            <a:noFill/>
            <a:miter lim="800000"/>
            <a:headEnd/>
            <a:tailEnd/>
          </a:ln>
          <a:effectLst/>
        </p:spPr>
        <p:txBody>
          <a:bodyPr wrap="none" anchor="ctr"/>
          <a:lstStyle/>
          <a:p>
            <a:endParaRPr lang="fa-IR"/>
          </a:p>
        </p:txBody>
      </p:sp>
      <p:grpSp>
        <p:nvGrpSpPr>
          <p:cNvPr id="5" name="Group 100"/>
          <p:cNvGrpSpPr>
            <a:grpSpLocks/>
          </p:cNvGrpSpPr>
          <p:nvPr/>
        </p:nvGrpSpPr>
        <p:grpSpPr bwMode="auto">
          <a:xfrm>
            <a:off x="6750027" y="4953001"/>
            <a:ext cx="1103312" cy="1019175"/>
            <a:chOff x="2016" y="1920"/>
            <a:chExt cx="1680" cy="1680"/>
          </a:xfrm>
        </p:grpSpPr>
        <p:sp>
          <p:nvSpPr>
            <p:cNvPr id="95333" name="Oval 101"/>
            <p:cNvSpPr>
              <a:spLocks noChangeArrowheads="1"/>
            </p:cNvSpPr>
            <p:nvPr/>
          </p:nvSpPr>
          <p:spPr bwMode="gray">
            <a:xfrm>
              <a:off x="2016" y="1920"/>
              <a:ext cx="1680" cy="1680"/>
            </a:xfrm>
            <a:prstGeom prst="ellipse">
              <a:avLst/>
            </a:prstGeom>
            <a:gradFill rotWithShape="1">
              <a:gsLst>
                <a:gs pos="0">
                  <a:srgbClr val="33CCCC"/>
                </a:gs>
                <a:gs pos="100000">
                  <a:srgbClr val="33CCCC">
                    <a:gamma/>
                    <a:shade val="24314"/>
                    <a:invGamma/>
                  </a:srgbClr>
                </a:gs>
              </a:gsLst>
              <a:lin ang="5400000" scaled="1"/>
            </a:gradFill>
            <a:ln w="9525">
              <a:noFill/>
              <a:round/>
              <a:headEnd/>
              <a:tailEnd/>
            </a:ln>
            <a:effectLst/>
          </p:spPr>
          <p:txBody>
            <a:bodyPr wrap="none" anchor="ctr"/>
            <a:lstStyle/>
            <a:p>
              <a:endParaRPr lang="fa-IR"/>
            </a:p>
          </p:txBody>
        </p:sp>
        <p:sp>
          <p:nvSpPr>
            <p:cNvPr id="95334" name="Freeform 10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3CCCC"/>
                </a:gs>
              </a:gsLst>
              <a:lin ang="5400000" scaled="1"/>
            </a:gradFill>
            <a:ln w="0">
              <a:noFill/>
              <a:prstDash val="solid"/>
              <a:round/>
              <a:headEnd/>
              <a:tailEnd/>
            </a:ln>
          </p:spPr>
          <p:txBody>
            <a:bodyPr/>
            <a:lstStyle/>
            <a:p>
              <a:endParaRPr lang="fa-IR"/>
            </a:p>
          </p:txBody>
        </p:sp>
      </p:grpSp>
      <p:sp>
        <p:nvSpPr>
          <p:cNvPr id="95335" name="Text Box 103"/>
          <p:cNvSpPr txBox="1">
            <a:spLocks noChangeArrowheads="1"/>
          </p:cNvSpPr>
          <p:nvPr/>
        </p:nvSpPr>
        <p:spPr bwMode="gray">
          <a:xfrm>
            <a:off x="7090655" y="5019676"/>
            <a:ext cx="530915" cy="830997"/>
          </a:xfrm>
          <a:prstGeom prst="rect">
            <a:avLst/>
          </a:prstGeom>
          <a:noFill/>
          <a:ln w="9525" algn="ctr">
            <a:noFill/>
            <a:miter lim="800000"/>
            <a:headEnd/>
            <a:tailEnd/>
          </a:ln>
          <a:effectLst/>
        </p:spPr>
        <p:txBody>
          <a:bodyPr wrap="none">
            <a:spAutoFit/>
          </a:bodyPr>
          <a:lstStyle/>
          <a:p>
            <a:r>
              <a:rPr lang="fa-IR" sz="4800" b="1" dirty="0" smtClean="0">
                <a:solidFill>
                  <a:srgbClr val="000000"/>
                </a:solidFill>
                <a:effectLst>
                  <a:outerShdw blurRad="38100" dist="38100" dir="2700000" algn="tl">
                    <a:srgbClr val="FFFFFF"/>
                  </a:outerShdw>
                </a:effectLst>
                <a:latin typeface="Verdana" pitchFamily="34" charset="0"/>
              </a:rPr>
              <a:t>6</a:t>
            </a:r>
            <a:endParaRPr lang="en-US" sz="4800" b="1" dirty="0">
              <a:solidFill>
                <a:srgbClr val="000000"/>
              </a:solidFill>
              <a:effectLst>
                <a:outerShdw blurRad="38100" dist="38100" dir="2700000" algn="tl">
                  <a:srgbClr val="FFFFFF"/>
                </a:outerShdw>
              </a:effectLst>
              <a:latin typeface="Verdana" pitchFamily="34" charset="0"/>
            </a:endParaRPr>
          </a:p>
        </p:txBody>
      </p:sp>
      <p:sp>
        <p:nvSpPr>
          <p:cNvPr id="95382" name="Text Box 150"/>
          <p:cNvSpPr txBox="1">
            <a:spLocks noChangeArrowheads="1"/>
          </p:cNvSpPr>
          <p:nvPr/>
        </p:nvSpPr>
        <p:spPr bwMode="auto">
          <a:xfrm>
            <a:off x="4064309" y="5345410"/>
            <a:ext cx="2493631"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hlinkClick r:id="rId5" action="ppaction://hlinksldjump"/>
              </a:rPr>
              <a:t>حجّية العقل</a:t>
            </a:r>
            <a:endParaRPr lang="en-US" sz="2400" b="1" dirty="0">
              <a:solidFill>
                <a:srgbClr val="FFFFFF"/>
              </a:solidFill>
              <a:cs typeface="B Titr" pitchFamily="2" charset="-78"/>
            </a:endParaRPr>
          </a:p>
        </p:txBody>
      </p:sp>
      <p:sp>
        <p:nvSpPr>
          <p:cNvPr id="35" name="Rectangle 134"/>
          <p:cNvSpPr>
            <a:spLocks noChangeArrowheads="1"/>
          </p:cNvSpPr>
          <p:nvPr/>
        </p:nvSpPr>
        <p:spPr bwMode="gray">
          <a:xfrm>
            <a:off x="1500167" y="6202387"/>
            <a:ext cx="4456147" cy="719138"/>
          </a:xfrm>
          <a:prstGeom prst="rect">
            <a:avLst/>
          </a:prstGeom>
          <a:gradFill rotWithShape="1">
            <a:gsLst>
              <a:gs pos="0">
                <a:srgbClr val="004B70">
                  <a:alpha val="80000"/>
                </a:srgbClr>
              </a:gs>
              <a:gs pos="100000">
                <a:srgbClr val="E98931"/>
              </a:gs>
            </a:gsLst>
            <a:lin ang="0" scaled="1"/>
          </a:gradFill>
          <a:ln w="9525" algn="ctr">
            <a:noFill/>
            <a:miter lim="800000"/>
            <a:headEnd/>
            <a:tailEnd/>
          </a:ln>
          <a:effectLst/>
        </p:spPr>
        <p:txBody>
          <a:bodyPr wrap="none" anchor="ctr"/>
          <a:lstStyle/>
          <a:p>
            <a:endParaRPr lang="fa-IR"/>
          </a:p>
        </p:txBody>
      </p:sp>
      <p:grpSp>
        <p:nvGrpSpPr>
          <p:cNvPr id="6" name="Group 114"/>
          <p:cNvGrpSpPr>
            <a:grpSpLocks/>
          </p:cNvGrpSpPr>
          <p:nvPr/>
        </p:nvGrpSpPr>
        <p:grpSpPr bwMode="auto">
          <a:xfrm>
            <a:off x="5402277" y="5927750"/>
            <a:ext cx="1098551" cy="1001712"/>
            <a:chOff x="1488" y="1968"/>
            <a:chExt cx="432" cy="432"/>
          </a:xfrm>
        </p:grpSpPr>
        <p:grpSp>
          <p:nvGrpSpPr>
            <p:cNvPr id="7" name="Group 115"/>
            <p:cNvGrpSpPr>
              <a:grpSpLocks/>
            </p:cNvGrpSpPr>
            <p:nvPr/>
          </p:nvGrpSpPr>
          <p:grpSpPr bwMode="auto">
            <a:xfrm>
              <a:off x="1488" y="1968"/>
              <a:ext cx="432" cy="432"/>
              <a:chOff x="2016" y="1920"/>
              <a:chExt cx="1680" cy="1680"/>
            </a:xfrm>
          </p:grpSpPr>
          <p:sp>
            <p:nvSpPr>
              <p:cNvPr id="40" name="Oval 116"/>
              <p:cNvSpPr>
                <a:spLocks noChangeArrowheads="1"/>
              </p:cNvSpPr>
              <p:nvPr/>
            </p:nvSpPr>
            <p:spPr bwMode="gray">
              <a:xfrm>
                <a:off x="2016" y="1920"/>
                <a:ext cx="1680" cy="1680"/>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sz="4000"/>
              </a:p>
            </p:txBody>
          </p:sp>
          <p:sp>
            <p:nvSpPr>
              <p:cNvPr id="41" name="Freeform 1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sz="4000"/>
              </a:p>
            </p:txBody>
          </p:sp>
        </p:grpSp>
        <p:sp>
          <p:nvSpPr>
            <p:cNvPr id="39" name="Text Box 118"/>
            <p:cNvSpPr txBox="1">
              <a:spLocks noChangeArrowheads="1"/>
            </p:cNvSpPr>
            <p:nvPr/>
          </p:nvSpPr>
          <p:spPr bwMode="gray">
            <a:xfrm>
              <a:off x="1587" y="2016"/>
              <a:ext cx="209" cy="358"/>
            </a:xfrm>
            <a:prstGeom prst="rect">
              <a:avLst/>
            </a:prstGeom>
            <a:noFill/>
            <a:ln w="9525" algn="ctr">
              <a:noFill/>
              <a:miter lim="800000"/>
              <a:headEnd/>
              <a:tailEnd/>
            </a:ln>
            <a:effectLst/>
          </p:spPr>
          <p:txBody>
            <a:bodyPr wrap="none">
              <a:spAutoFit/>
            </a:bodyPr>
            <a:lstStyle/>
            <a:p>
              <a:r>
                <a:rPr lang="fa-IR" sz="4800" b="1" dirty="0" smtClean="0">
                  <a:solidFill>
                    <a:srgbClr val="000000"/>
                  </a:solidFill>
                  <a:effectLst>
                    <a:outerShdw blurRad="38100" dist="38100" dir="2700000" algn="tl">
                      <a:srgbClr val="FFFFFF"/>
                    </a:outerShdw>
                  </a:effectLst>
                  <a:latin typeface="Verdana" pitchFamily="34" charset="0"/>
                </a:rPr>
                <a:t>7</a:t>
              </a:r>
              <a:endParaRPr lang="en-US" sz="4800" b="1" dirty="0">
                <a:solidFill>
                  <a:srgbClr val="000000"/>
                </a:solidFill>
                <a:effectLst>
                  <a:outerShdw blurRad="38100" dist="38100" dir="2700000" algn="tl">
                    <a:srgbClr val="FFFFFF"/>
                  </a:outerShdw>
                </a:effectLst>
                <a:latin typeface="Verdana" pitchFamily="34" charset="0"/>
              </a:endParaRPr>
            </a:p>
          </p:txBody>
        </p:sp>
      </p:grpSp>
      <p:sp>
        <p:nvSpPr>
          <p:cNvPr id="37" name="Text Box 147"/>
          <p:cNvSpPr txBox="1">
            <a:spLocks noChangeArrowheads="1"/>
          </p:cNvSpPr>
          <p:nvPr/>
        </p:nvSpPr>
        <p:spPr bwMode="auto">
          <a:xfrm>
            <a:off x="999553" y="6324922"/>
            <a:ext cx="4239212"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hlinkClick r:id="rId6" action="ppaction://hlinksldjump"/>
              </a:rPr>
              <a:t>حجّية العرف و السيرة</a:t>
            </a:r>
            <a:endParaRPr lang="en-US" sz="2400" b="1" dirty="0">
              <a:solidFill>
                <a:srgbClr val="FFFFFF"/>
              </a:solidFill>
              <a:cs typeface="B Titr" pitchFamily="2" charset="-78"/>
            </a:endParaRPr>
          </a:p>
        </p:txBody>
      </p:sp>
      <p:sp>
        <p:nvSpPr>
          <p:cNvPr id="43" name="Rectangle 133"/>
          <p:cNvSpPr>
            <a:spLocks noChangeArrowheads="1"/>
          </p:cNvSpPr>
          <p:nvPr/>
        </p:nvSpPr>
        <p:spPr bwMode="gray">
          <a:xfrm>
            <a:off x="1666898" y="138089"/>
            <a:ext cx="4686293" cy="720725"/>
          </a:xfrm>
          <a:prstGeom prst="rect">
            <a:avLst/>
          </a:prstGeom>
          <a:gradFill rotWithShape="1">
            <a:gsLst>
              <a:gs pos="0">
                <a:srgbClr val="004B70">
                  <a:alpha val="80000"/>
                </a:srgbClr>
              </a:gs>
              <a:gs pos="100000">
                <a:srgbClr val="9942E0"/>
              </a:gs>
            </a:gsLst>
            <a:lin ang="0" scaled="1"/>
          </a:gradFill>
          <a:ln w="9525" algn="ctr">
            <a:noFill/>
            <a:miter lim="800000"/>
            <a:headEnd/>
            <a:tailEnd/>
          </a:ln>
          <a:effectLst/>
        </p:spPr>
        <p:txBody>
          <a:bodyPr wrap="none" anchor="ctr"/>
          <a:lstStyle/>
          <a:p>
            <a:endParaRPr lang="fa-IR"/>
          </a:p>
        </p:txBody>
      </p:sp>
      <p:grpSp>
        <p:nvGrpSpPr>
          <p:cNvPr id="8" name="Group 110"/>
          <p:cNvGrpSpPr>
            <a:grpSpLocks/>
          </p:cNvGrpSpPr>
          <p:nvPr/>
        </p:nvGrpSpPr>
        <p:grpSpPr bwMode="auto">
          <a:xfrm>
            <a:off x="5688029" y="-142900"/>
            <a:ext cx="1098551" cy="1012825"/>
            <a:chOff x="2016" y="1920"/>
            <a:chExt cx="1680" cy="1680"/>
          </a:xfrm>
        </p:grpSpPr>
        <p:sp>
          <p:nvSpPr>
            <p:cNvPr id="48" name="Oval 111"/>
            <p:cNvSpPr>
              <a:spLocks noChangeArrowheads="1"/>
            </p:cNvSpPr>
            <p:nvPr/>
          </p:nvSpPr>
          <p:spPr bwMode="gray">
            <a:xfrm>
              <a:off x="2016" y="1920"/>
              <a:ext cx="1680" cy="1680"/>
            </a:xfrm>
            <a:prstGeom prst="ellipse">
              <a:avLst/>
            </a:prstGeom>
            <a:gradFill rotWithShape="1">
              <a:gsLst>
                <a:gs pos="0">
                  <a:srgbClr val="9966FF"/>
                </a:gs>
                <a:gs pos="100000">
                  <a:srgbClr val="9966FF">
                    <a:gamma/>
                    <a:shade val="24314"/>
                    <a:invGamma/>
                  </a:srgbClr>
                </a:gs>
              </a:gsLst>
              <a:lin ang="5400000" scaled="1"/>
            </a:gradFill>
            <a:ln w="9525">
              <a:noFill/>
              <a:round/>
              <a:headEnd/>
              <a:tailEnd/>
            </a:ln>
            <a:effectLst/>
          </p:spPr>
          <p:txBody>
            <a:bodyPr wrap="none" anchor="ctr"/>
            <a:lstStyle/>
            <a:p>
              <a:endParaRPr lang="fa-IR"/>
            </a:p>
          </p:txBody>
        </p:sp>
        <p:sp>
          <p:nvSpPr>
            <p:cNvPr id="49" name="Freeform 11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966FF"/>
                </a:gs>
              </a:gsLst>
              <a:lin ang="5400000" scaled="1"/>
            </a:gradFill>
            <a:ln w="0">
              <a:noFill/>
              <a:prstDash val="solid"/>
              <a:round/>
              <a:headEnd/>
              <a:tailEnd/>
            </a:ln>
          </p:spPr>
          <p:txBody>
            <a:bodyPr/>
            <a:lstStyle/>
            <a:p>
              <a:endParaRPr lang="fa-IR"/>
            </a:p>
          </p:txBody>
        </p:sp>
      </p:grpSp>
      <p:sp>
        <p:nvSpPr>
          <p:cNvPr id="47" name="Text Box 113"/>
          <p:cNvSpPr txBox="1">
            <a:spLocks noChangeArrowheads="1"/>
          </p:cNvSpPr>
          <p:nvPr/>
        </p:nvSpPr>
        <p:spPr bwMode="gray">
          <a:xfrm>
            <a:off x="5967699" y="-88642"/>
            <a:ext cx="530915" cy="830997"/>
          </a:xfrm>
          <a:prstGeom prst="rect">
            <a:avLst/>
          </a:prstGeom>
          <a:noFill/>
          <a:ln w="9525" algn="ctr">
            <a:noFill/>
            <a:miter lim="800000"/>
            <a:headEnd/>
            <a:tailEnd/>
          </a:ln>
          <a:effectLst/>
        </p:spPr>
        <p:txBody>
          <a:bodyPr wrap="none">
            <a:spAutoFit/>
          </a:bodyPr>
          <a:lstStyle/>
          <a:p>
            <a:r>
              <a:rPr lang="fa-IR" sz="4800" b="1" dirty="0" smtClean="0">
                <a:solidFill>
                  <a:srgbClr val="000000"/>
                </a:solidFill>
                <a:effectLst>
                  <a:outerShdw blurRad="38100" dist="38100" dir="2700000" algn="tl">
                    <a:srgbClr val="FFFFFF"/>
                  </a:outerShdw>
                </a:effectLst>
                <a:latin typeface="Verdana" pitchFamily="34" charset="0"/>
              </a:rPr>
              <a:t>1</a:t>
            </a:r>
            <a:endParaRPr lang="en-US" sz="4800" b="1" dirty="0">
              <a:solidFill>
                <a:srgbClr val="000000"/>
              </a:solidFill>
              <a:effectLst>
                <a:outerShdw blurRad="38100" dist="38100" dir="2700000" algn="tl">
                  <a:srgbClr val="FFFFFF"/>
                </a:outerShdw>
              </a:effectLst>
              <a:latin typeface="Verdana" pitchFamily="34" charset="0"/>
            </a:endParaRPr>
          </a:p>
        </p:txBody>
      </p:sp>
      <p:sp>
        <p:nvSpPr>
          <p:cNvPr id="45" name="Text Box 149"/>
          <p:cNvSpPr txBox="1">
            <a:spLocks noChangeArrowheads="1"/>
          </p:cNvSpPr>
          <p:nvPr/>
        </p:nvSpPr>
        <p:spPr bwMode="auto">
          <a:xfrm>
            <a:off x="3049935" y="254272"/>
            <a:ext cx="2493631"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hlinkClick r:id="rId7" action="ppaction://hlinksldjump"/>
              </a:rPr>
              <a:t>حجّية القطع</a:t>
            </a:r>
            <a:endParaRPr lang="en-US" sz="2400" b="1" dirty="0">
              <a:solidFill>
                <a:srgbClr val="FFFFFF"/>
              </a:solidFill>
              <a:cs typeface="B Titr" pitchFamily="2" charset="-78"/>
            </a:endParaRPr>
          </a:p>
        </p:txBody>
      </p:sp>
      <p:sp>
        <p:nvSpPr>
          <p:cNvPr id="59" name="Rectangle 134"/>
          <p:cNvSpPr>
            <a:spLocks noChangeArrowheads="1"/>
          </p:cNvSpPr>
          <p:nvPr/>
        </p:nvSpPr>
        <p:spPr bwMode="gray">
          <a:xfrm>
            <a:off x="4233894" y="3130554"/>
            <a:ext cx="4222751" cy="719138"/>
          </a:xfrm>
          <a:prstGeom prst="rect">
            <a:avLst/>
          </a:prstGeom>
          <a:gradFill rotWithShape="1">
            <a:gsLst>
              <a:gs pos="0">
                <a:srgbClr val="004B70">
                  <a:alpha val="80000"/>
                </a:srgbClr>
              </a:gs>
              <a:gs pos="100000">
                <a:srgbClr val="E98931"/>
              </a:gs>
            </a:gsLst>
            <a:lin ang="0" scaled="1"/>
          </a:gradFill>
          <a:ln w="9525" algn="ctr">
            <a:noFill/>
            <a:miter lim="800000"/>
            <a:headEnd/>
            <a:tailEnd/>
          </a:ln>
          <a:effectLst/>
        </p:spPr>
        <p:txBody>
          <a:bodyPr wrap="none" anchor="ctr"/>
          <a:lstStyle/>
          <a:p>
            <a:endParaRPr lang="fa-IR"/>
          </a:p>
        </p:txBody>
      </p:sp>
      <p:grpSp>
        <p:nvGrpSpPr>
          <p:cNvPr id="9" name="Group 114"/>
          <p:cNvGrpSpPr>
            <a:grpSpLocks/>
          </p:cNvGrpSpPr>
          <p:nvPr/>
        </p:nvGrpSpPr>
        <p:grpSpPr bwMode="auto">
          <a:xfrm>
            <a:off x="7902606" y="2855916"/>
            <a:ext cx="1098551" cy="1001712"/>
            <a:chOff x="1488" y="1968"/>
            <a:chExt cx="432" cy="432"/>
          </a:xfrm>
        </p:grpSpPr>
        <p:grpSp>
          <p:nvGrpSpPr>
            <p:cNvPr id="10" name="Group 115"/>
            <p:cNvGrpSpPr>
              <a:grpSpLocks/>
            </p:cNvGrpSpPr>
            <p:nvPr/>
          </p:nvGrpSpPr>
          <p:grpSpPr bwMode="auto">
            <a:xfrm>
              <a:off x="1488" y="1968"/>
              <a:ext cx="432" cy="432"/>
              <a:chOff x="2016" y="1920"/>
              <a:chExt cx="1680" cy="1680"/>
            </a:xfrm>
          </p:grpSpPr>
          <p:sp>
            <p:nvSpPr>
              <p:cNvPr id="64" name="Oval 116"/>
              <p:cNvSpPr>
                <a:spLocks noChangeArrowheads="1"/>
              </p:cNvSpPr>
              <p:nvPr/>
            </p:nvSpPr>
            <p:spPr bwMode="gray">
              <a:xfrm>
                <a:off x="2016" y="1920"/>
                <a:ext cx="1680" cy="1680"/>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sz="4000"/>
              </a:p>
            </p:txBody>
          </p:sp>
          <p:sp>
            <p:nvSpPr>
              <p:cNvPr id="65" name="Freeform 1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sz="4000"/>
              </a:p>
            </p:txBody>
          </p:sp>
        </p:grpSp>
        <p:sp>
          <p:nvSpPr>
            <p:cNvPr id="63" name="Text Box 118"/>
            <p:cNvSpPr txBox="1">
              <a:spLocks noChangeArrowheads="1"/>
            </p:cNvSpPr>
            <p:nvPr/>
          </p:nvSpPr>
          <p:spPr bwMode="gray">
            <a:xfrm>
              <a:off x="1587" y="2016"/>
              <a:ext cx="209" cy="358"/>
            </a:xfrm>
            <a:prstGeom prst="rect">
              <a:avLst/>
            </a:prstGeom>
            <a:noFill/>
            <a:ln w="9525" algn="ctr">
              <a:noFill/>
              <a:miter lim="800000"/>
              <a:headEnd/>
              <a:tailEnd/>
            </a:ln>
            <a:effectLst/>
          </p:spPr>
          <p:txBody>
            <a:bodyPr wrap="none">
              <a:spAutoFit/>
            </a:bodyPr>
            <a:lstStyle/>
            <a:p>
              <a:r>
                <a:rPr lang="fa-IR" sz="4800" b="1" dirty="0" smtClean="0">
                  <a:solidFill>
                    <a:srgbClr val="000000"/>
                  </a:solidFill>
                  <a:effectLst>
                    <a:outerShdw blurRad="38100" dist="38100" dir="2700000" algn="tl">
                      <a:srgbClr val="FFFFFF"/>
                    </a:outerShdw>
                  </a:effectLst>
                  <a:latin typeface="Verdana" pitchFamily="34" charset="0"/>
                </a:rPr>
                <a:t>4</a:t>
              </a:r>
              <a:endParaRPr lang="en-US" sz="4800" b="1" dirty="0">
                <a:solidFill>
                  <a:srgbClr val="000000"/>
                </a:solidFill>
                <a:effectLst>
                  <a:outerShdw blurRad="38100" dist="38100" dir="2700000" algn="tl">
                    <a:srgbClr val="FFFFFF"/>
                  </a:outerShdw>
                </a:effectLst>
                <a:latin typeface="Verdana" pitchFamily="34" charset="0"/>
              </a:endParaRPr>
            </a:p>
          </p:txBody>
        </p:sp>
      </p:grpSp>
      <p:sp>
        <p:nvSpPr>
          <p:cNvPr id="61" name="Text Box 147"/>
          <p:cNvSpPr txBox="1">
            <a:spLocks noChangeArrowheads="1"/>
          </p:cNvSpPr>
          <p:nvPr/>
        </p:nvSpPr>
        <p:spPr bwMode="auto">
          <a:xfrm>
            <a:off x="5834093" y="3313117"/>
            <a:ext cx="1905000" cy="461665"/>
          </a:xfrm>
          <a:prstGeom prst="rect">
            <a:avLst/>
          </a:prstGeom>
          <a:noFill/>
          <a:ln w="9525">
            <a:noFill/>
            <a:miter lim="800000"/>
            <a:headEnd/>
            <a:tailEnd/>
          </a:ln>
          <a:effectLst/>
        </p:spPr>
        <p:txBody>
          <a:bodyPr>
            <a:spAutoFit/>
          </a:bodyPr>
          <a:lstStyle/>
          <a:p>
            <a:r>
              <a:rPr lang="fa-IR" sz="2400" b="1" dirty="0" smtClean="0">
                <a:cs typeface="B Titr" pitchFamily="2" charset="-78"/>
                <a:hlinkClick r:id="rId8" action="ppaction://hlinksldjump"/>
              </a:rPr>
              <a:t>قطع القطّاع</a:t>
            </a:r>
            <a:endParaRPr lang="en-US" sz="2400" b="1" dirty="0">
              <a:solidFill>
                <a:srgbClr val="FFFFFF"/>
              </a:solidFill>
              <a:cs typeface="B Titr" pitchFamily="2" charset="-78"/>
            </a:endParaRPr>
          </a:p>
        </p:txBody>
      </p:sp>
      <p:sp>
        <p:nvSpPr>
          <p:cNvPr id="81" name="AutoShape 3"/>
          <p:cNvSpPr>
            <a:spLocks noChangeArrowheads="1"/>
          </p:cNvSpPr>
          <p:nvPr/>
        </p:nvSpPr>
        <p:spPr bwMode="gray">
          <a:xfrm>
            <a:off x="1" y="1214422"/>
            <a:ext cx="4714876" cy="4495800"/>
          </a:xfrm>
          <a:prstGeom prst="rightArrow">
            <a:avLst>
              <a:gd name="adj1" fmla="val 86065"/>
              <a:gd name="adj2" fmla="val 31780"/>
            </a:avLst>
          </a:prstGeom>
          <a:gradFill rotWithShape="1">
            <a:gsLst>
              <a:gs pos="0">
                <a:srgbClr val="FFCC66">
                  <a:gamma/>
                  <a:tint val="0"/>
                  <a:invGamma/>
                  <a:alpha val="52000"/>
                </a:srgbClr>
              </a:gs>
              <a:gs pos="100000">
                <a:srgbClr val="FFCC66"/>
              </a:gs>
            </a:gsLst>
            <a:lin ang="0" scaled="1"/>
          </a:gradFill>
          <a:ln w="9525">
            <a:noFill/>
            <a:miter lim="800000"/>
            <a:headEnd/>
            <a:tailEnd/>
          </a:ln>
          <a:effectLst/>
        </p:spPr>
        <p:txBody>
          <a:bodyPr wrap="none" anchor="ctr"/>
          <a:lstStyle/>
          <a:p>
            <a:endParaRPr lang="fa-IR"/>
          </a:p>
        </p:txBody>
      </p:sp>
      <p:sp>
        <p:nvSpPr>
          <p:cNvPr id="82" name="AutoShape 7"/>
          <p:cNvSpPr>
            <a:spLocks noChangeArrowheads="1"/>
          </p:cNvSpPr>
          <p:nvPr/>
        </p:nvSpPr>
        <p:spPr bwMode="gray">
          <a:xfrm>
            <a:off x="142844" y="1871674"/>
            <a:ext cx="2819400" cy="3200400"/>
          </a:xfrm>
          <a:prstGeom prst="roundRect">
            <a:avLst>
              <a:gd name="adj" fmla="val 9106"/>
            </a:avLst>
          </a:prstGeom>
          <a:gradFill rotWithShape="1">
            <a:gsLst>
              <a:gs pos="0">
                <a:srgbClr val="5B84E9"/>
              </a:gs>
              <a:gs pos="100000">
                <a:srgbClr val="5B84E9">
                  <a:gamma/>
                  <a:tint val="0"/>
                  <a:invGamma/>
                </a:srgbClr>
              </a:gs>
            </a:gsLst>
            <a:lin ang="5400000" scaled="1"/>
          </a:gradFill>
          <a:ln w="25400">
            <a:noFill/>
            <a:round/>
            <a:headEnd/>
            <a:tailEnd/>
          </a:ln>
          <a:effectLst>
            <a:outerShdw dist="107763" dir="2700000" algn="ctr" rotWithShape="0">
              <a:srgbClr val="000000">
                <a:alpha val="50000"/>
              </a:srgbClr>
            </a:outerShdw>
          </a:effectLst>
        </p:spPr>
        <p:txBody>
          <a:bodyPr anchor="ctr"/>
          <a:lstStyle/>
          <a:p>
            <a:r>
              <a:rPr lang="fa-IR" sz="6000" b="1" dirty="0" smtClean="0">
                <a:solidFill>
                  <a:srgbClr val="000000"/>
                </a:solidFill>
                <a:cs typeface="B Titr" pitchFamily="2" charset="-78"/>
              </a:rPr>
              <a:t> </a:t>
            </a:r>
            <a:r>
              <a:rPr lang="fa-IR" sz="4000" b="1" dirty="0" smtClean="0">
                <a:solidFill>
                  <a:srgbClr val="002060"/>
                </a:solidFill>
                <a:cs typeface="B Titr" pitchFamily="2" charset="-78"/>
              </a:rPr>
              <a:t>المقام الأوّل</a:t>
            </a:r>
          </a:p>
          <a:p>
            <a:r>
              <a:rPr lang="fa-IR" sz="6000" b="1" dirty="0" smtClean="0">
                <a:solidFill>
                  <a:srgbClr val="000000"/>
                </a:solidFill>
                <a:cs typeface="B Titr" pitchFamily="2" charset="-78"/>
              </a:rPr>
              <a:t>    قطع</a:t>
            </a:r>
            <a:endParaRPr lang="en-US" sz="6000" dirty="0">
              <a:solidFill>
                <a:srgbClr val="000000"/>
              </a:solidFill>
              <a:cs typeface="B Titr" pitchFamily="2" charset="-78"/>
            </a:endParaRPr>
          </a:p>
        </p:txBody>
      </p:sp>
      <p:sp>
        <p:nvSpPr>
          <p:cNvPr id="50" name="Action Button: Return 49">
            <a:hlinkClick r:id="rId9" action="ppaction://hlinksldjump" highlightClick="1"/>
          </p:cNvPr>
          <p:cNvSpPr/>
          <p:nvPr/>
        </p:nvSpPr>
        <p:spPr bwMode="auto">
          <a:xfrm>
            <a:off x="1500165" y="2285992"/>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5366"/>
                                        </p:tgtEl>
                                        <p:attrNameLst>
                                          <p:attrName>style.visibility</p:attrName>
                                        </p:attrNameLst>
                                      </p:cBhvr>
                                      <p:to>
                                        <p:strVal val="visible"/>
                                      </p:to>
                                    </p:set>
                                    <p:anim calcmode="lin" valueType="num">
                                      <p:cBhvr>
                                        <p:cTn id="7" dur="500" decel="50000" fill="hold">
                                          <p:stCondLst>
                                            <p:cond delay="0"/>
                                          </p:stCondLst>
                                        </p:cTn>
                                        <p:tgtEl>
                                          <p:spTgt spid="9536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53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5366"/>
                                        </p:tgtEl>
                                        <p:attrNameLst>
                                          <p:attrName>ppt_w</p:attrName>
                                        </p:attrNameLst>
                                      </p:cBhvr>
                                      <p:tavLst>
                                        <p:tav tm="0">
                                          <p:val>
                                            <p:strVal val="#ppt_w*.05"/>
                                          </p:val>
                                        </p:tav>
                                        <p:tav tm="100000">
                                          <p:val>
                                            <p:strVal val="#ppt_w"/>
                                          </p:val>
                                        </p:tav>
                                      </p:tavLst>
                                    </p:anim>
                                    <p:anim calcmode="lin" valueType="num">
                                      <p:cBhvr>
                                        <p:cTn id="10" dur="1000" fill="hold"/>
                                        <p:tgtEl>
                                          <p:spTgt spid="953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53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53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53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5366"/>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95348"/>
                                        </p:tgtEl>
                                        <p:attrNameLst>
                                          <p:attrName>style.visibility</p:attrName>
                                        </p:attrNameLst>
                                      </p:cBhvr>
                                      <p:to>
                                        <p:strVal val="visible"/>
                                      </p:to>
                                    </p:set>
                                    <p:anim calcmode="lin" valueType="num">
                                      <p:cBhvr>
                                        <p:cTn id="17" dur="500" decel="50000" fill="hold">
                                          <p:stCondLst>
                                            <p:cond delay="0"/>
                                          </p:stCondLst>
                                        </p:cTn>
                                        <p:tgtEl>
                                          <p:spTgt spid="95348"/>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95348"/>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95348"/>
                                        </p:tgtEl>
                                        <p:attrNameLst>
                                          <p:attrName>ppt_w</p:attrName>
                                        </p:attrNameLst>
                                      </p:cBhvr>
                                      <p:tavLst>
                                        <p:tav tm="0">
                                          <p:val>
                                            <p:strVal val="#ppt_w*.05"/>
                                          </p:val>
                                        </p:tav>
                                        <p:tav tm="100000">
                                          <p:val>
                                            <p:strVal val="#ppt_w"/>
                                          </p:val>
                                        </p:tav>
                                      </p:tavLst>
                                    </p:anim>
                                    <p:anim calcmode="lin" valueType="num">
                                      <p:cBhvr>
                                        <p:cTn id="20" dur="1000" fill="hold"/>
                                        <p:tgtEl>
                                          <p:spTgt spid="95348"/>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95348"/>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95348"/>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95348"/>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95348"/>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95349"/>
                                        </p:tgtEl>
                                        <p:attrNameLst>
                                          <p:attrName>style.visibility</p:attrName>
                                        </p:attrNameLst>
                                      </p:cBhvr>
                                      <p:to>
                                        <p:strVal val="visible"/>
                                      </p:to>
                                    </p:set>
                                    <p:anim calcmode="lin" valueType="num">
                                      <p:cBhvr>
                                        <p:cTn id="27" dur="500" decel="50000" fill="hold">
                                          <p:stCondLst>
                                            <p:cond delay="0"/>
                                          </p:stCondLst>
                                        </p:cTn>
                                        <p:tgtEl>
                                          <p:spTgt spid="95349"/>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95349"/>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95349"/>
                                        </p:tgtEl>
                                        <p:attrNameLst>
                                          <p:attrName>ppt_w</p:attrName>
                                        </p:attrNameLst>
                                      </p:cBhvr>
                                      <p:tavLst>
                                        <p:tav tm="0">
                                          <p:val>
                                            <p:strVal val="#ppt_w*.05"/>
                                          </p:val>
                                        </p:tav>
                                        <p:tav tm="100000">
                                          <p:val>
                                            <p:strVal val="#ppt_w"/>
                                          </p:val>
                                        </p:tav>
                                      </p:tavLst>
                                    </p:anim>
                                    <p:anim calcmode="lin" valueType="num">
                                      <p:cBhvr>
                                        <p:cTn id="30" dur="1000" fill="hold"/>
                                        <p:tgtEl>
                                          <p:spTgt spid="95349"/>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95349"/>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95349"/>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95349"/>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95349"/>
                                        </p:tgtEl>
                                      </p:cBhvr>
                                    </p:animEffect>
                                  </p:childTnLst>
                                </p:cTn>
                              </p:par>
                              <p:par>
                                <p:cTn id="35" presetID="25" presetClass="entr" presetSubtype="0" fill="hold" grpId="0" nodeType="withEffect">
                                  <p:stCondLst>
                                    <p:cond delay="0"/>
                                  </p:stCondLst>
                                  <p:childTnLst>
                                    <p:set>
                                      <p:cBhvr>
                                        <p:cTn id="36" dur="1" fill="hold">
                                          <p:stCondLst>
                                            <p:cond delay="0"/>
                                          </p:stCondLst>
                                        </p:cTn>
                                        <p:tgtEl>
                                          <p:spTgt spid="95350"/>
                                        </p:tgtEl>
                                        <p:attrNameLst>
                                          <p:attrName>style.visibility</p:attrName>
                                        </p:attrNameLst>
                                      </p:cBhvr>
                                      <p:to>
                                        <p:strVal val="visible"/>
                                      </p:to>
                                    </p:set>
                                    <p:anim calcmode="lin" valueType="num">
                                      <p:cBhvr>
                                        <p:cTn id="37" dur="500" decel="50000" fill="hold">
                                          <p:stCondLst>
                                            <p:cond delay="0"/>
                                          </p:stCondLst>
                                        </p:cTn>
                                        <p:tgtEl>
                                          <p:spTgt spid="95350"/>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95350"/>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95350"/>
                                        </p:tgtEl>
                                        <p:attrNameLst>
                                          <p:attrName>ppt_w</p:attrName>
                                        </p:attrNameLst>
                                      </p:cBhvr>
                                      <p:tavLst>
                                        <p:tav tm="0">
                                          <p:val>
                                            <p:strVal val="#ppt_w*.05"/>
                                          </p:val>
                                        </p:tav>
                                        <p:tav tm="100000">
                                          <p:val>
                                            <p:strVal val="#ppt_w"/>
                                          </p:val>
                                        </p:tav>
                                      </p:tavLst>
                                    </p:anim>
                                    <p:anim calcmode="lin" valueType="num">
                                      <p:cBhvr>
                                        <p:cTn id="40" dur="1000" fill="hold"/>
                                        <p:tgtEl>
                                          <p:spTgt spid="95350"/>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95350"/>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95350"/>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95350"/>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95350"/>
                                        </p:tgtEl>
                                      </p:cBhvr>
                                    </p:animEffect>
                                  </p:childTnLst>
                                </p:cTn>
                              </p:par>
                              <p:par>
                                <p:cTn id="45" presetID="25" presetClass="entr" presetSubtype="0" fill="hold" grpId="0" nodeType="withEffect">
                                  <p:stCondLst>
                                    <p:cond delay="0"/>
                                  </p:stCondLst>
                                  <p:childTnLst>
                                    <p:set>
                                      <p:cBhvr>
                                        <p:cTn id="46" dur="1" fill="hold">
                                          <p:stCondLst>
                                            <p:cond delay="0"/>
                                          </p:stCondLst>
                                        </p:cTn>
                                        <p:tgtEl>
                                          <p:spTgt spid="95379"/>
                                        </p:tgtEl>
                                        <p:attrNameLst>
                                          <p:attrName>style.visibility</p:attrName>
                                        </p:attrNameLst>
                                      </p:cBhvr>
                                      <p:to>
                                        <p:strVal val="visible"/>
                                      </p:to>
                                    </p:set>
                                    <p:anim calcmode="lin" valueType="num">
                                      <p:cBhvr>
                                        <p:cTn id="47" dur="500" decel="50000" fill="hold">
                                          <p:stCondLst>
                                            <p:cond delay="0"/>
                                          </p:stCondLst>
                                        </p:cTn>
                                        <p:tgtEl>
                                          <p:spTgt spid="95379"/>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95379"/>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95379"/>
                                        </p:tgtEl>
                                        <p:attrNameLst>
                                          <p:attrName>ppt_w</p:attrName>
                                        </p:attrNameLst>
                                      </p:cBhvr>
                                      <p:tavLst>
                                        <p:tav tm="0">
                                          <p:val>
                                            <p:strVal val="#ppt_w*.05"/>
                                          </p:val>
                                        </p:tav>
                                        <p:tav tm="100000">
                                          <p:val>
                                            <p:strVal val="#ppt_w"/>
                                          </p:val>
                                        </p:tav>
                                      </p:tavLst>
                                    </p:anim>
                                    <p:anim calcmode="lin" valueType="num">
                                      <p:cBhvr>
                                        <p:cTn id="50" dur="1000" fill="hold"/>
                                        <p:tgtEl>
                                          <p:spTgt spid="95379"/>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95379"/>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95379"/>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95379"/>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95379"/>
                                        </p:tgtEl>
                                      </p:cBhvr>
                                    </p:animEffect>
                                  </p:childTnLst>
                                </p:cTn>
                              </p:par>
                              <p:par>
                                <p:cTn id="55" presetID="25" presetClass="entr" presetSubtype="0" fill="hold" grpId="0" nodeType="withEffect">
                                  <p:stCondLst>
                                    <p:cond delay="0"/>
                                  </p:stCondLst>
                                  <p:childTnLst>
                                    <p:set>
                                      <p:cBhvr>
                                        <p:cTn id="56" dur="1" fill="hold">
                                          <p:stCondLst>
                                            <p:cond delay="0"/>
                                          </p:stCondLst>
                                        </p:cTn>
                                        <p:tgtEl>
                                          <p:spTgt spid="95373"/>
                                        </p:tgtEl>
                                        <p:attrNameLst>
                                          <p:attrName>style.visibility</p:attrName>
                                        </p:attrNameLst>
                                      </p:cBhvr>
                                      <p:to>
                                        <p:strVal val="visible"/>
                                      </p:to>
                                    </p:set>
                                    <p:anim calcmode="lin" valueType="num">
                                      <p:cBhvr>
                                        <p:cTn id="57" dur="500" decel="50000" fill="hold">
                                          <p:stCondLst>
                                            <p:cond delay="0"/>
                                          </p:stCondLst>
                                        </p:cTn>
                                        <p:tgtEl>
                                          <p:spTgt spid="95373"/>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95373"/>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95373"/>
                                        </p:tgtEl>
                                        <p:attrNameLst>
                                          <p:attrName>ppt_w</p:attrName>
                                        </p:attrNameLst>
                                      </p:cBhvr>
                                      <p:tavLst>
                                        <p:tav tm="0">
                                          <p:val>
                                            <p:strVal val="#ppt_w*.05"/>
                                          </p:val>
                                        </p:tav>
                                        <p:tav tm="100000">
                                          <p:val>
                                            <p:strVal val="#ppt_w"/>
                                          </p:val>
                                        </p:tav>
                                      </p:tavLst>
                                    </p:anim>
                                    <p:anim calcmode="lin" valueType="num">
                                      <p:cBhvr>
                                        <p:cTn id="60" dur="1000" fill="hold"/>
                                        <p:tgtEl>
                                          <p:spTgt spid="95373"/>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95373"/>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95373"/>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95373"/>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95373"/>
                                        </p:tgtEl>
                                      </p:cBhvr>
                                    </p:animEffect>
                                  </p:childTnLst>
                                </p:cTn>
                              </p:par>
                              <p:par>
                                <p:cTn id="65" presetID="25" presetClass="entr" presetSubtype="0" fill="hold" nodeType="with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p:cTn id="6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70" dur="1000" fill="hold"/>
                                        <p:tgtEl>
                                          <p:spTgt spid="2"/>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2"/>
                                        </p:tgtEl>
                                      </p:cBhvr>
                                    </p:animEffect>
                                  </p:childTnLst>
                                </p:cTn>
                              </p:par>
                              <p:par>
                                <p:cTn id="75" presetID="25" presetClass="entr" presetSubtype="0" fill="hold" grpId="0" nodeType="withEffect">
                                  <p:stCondLst>
                                    <p:cond delay="0"/>
                                  </p:stCondLst>
                                  <p:childTnLst>
                                    <p:set>
                                      <p:cBhvr>
                                        <p:cTn id="76" dur="1" fill="hold">
                                          <p:stCondLst>
                                            <p:cond delay="0"/>
                                          </p:stCondLst>
                                        </p:cTn>
                                        <p:tgtEl>
                                          <p:spTgt spid="95340"/>
                                        </p:tgtEl>
                                        <p:attrNameLst>
                                          <p:attrName>style.visibility</p:attrName>
                                        </p:attrNameLst>
                                      </p:cBhvr>
                                      <p:to>
                                        <p:strVal val="visible"/>
                                      </p:to>
                                    </p:set>
                                    <p:anim calcmode="lin" valueType="num">
                                      <p:cBhvr>
                                        <p:cTn id="77" dur="500" decel="50000" fill="hold">
                                          <p:stCondLst>
                                            <p:cond delay="0"/>
                                          </p:stCondLst>
                                        </p:cTn>
                                        <p:tgtEl>
                                          <p:spTgt spid="95340"/>
                                        </p:tgtEl>
                                        <p:attrNameLst>
                                          <p:attrName>style.rotation</p:attrName>
                                        </p:attrNameLst>
                                      </p:cBhvr>
                                      <p:tavLst>
                                        <p:tav tm="0">
                                          <p:val>
                                            <p:fltVal val="-90"/>
                                          </p:val>
                                        </p:tav>
                                        <p:tav tm="100000">
                                          <p:val>
                                            <p:fltVal val="0"/>
                                          </p:val>
                                        </p:tav>
                                      </p:tavLst>
                                    </p:anim>
                                    <p:anim calcmode="lin" valueType="num">
                                      <p:cBhvr>
                                        <p:cTn id="78" dur="500" decel="50000" fill="hold">
                                          <p:stCondLst>
                                            <p:cond delay="0"/>
                                          </p:stCondLst>
                                        </p:cTn>
                                        <p:tgtEl>
                                          <p:spTgt spid="95340"/>
                                        </p:tgtEl>
                                        <p:attrNameLst>
                                          <p:attrName>ppt_w</p:attrName>
                                        </p:attrNameLst>
                                      </p:cBhvr>
                                      <p:tavLst>
                                        <p:tav tm="0">
                                          <p:val>
                                            <p:strVal val="#ppt_w"/>
                                          </p:val>
                                        </p:tav>
                                        <p:tav tm="100000">
                                          <p:val>
                                            <p:strVal val="#ppt_w*.05"/>
                                          </p:val>
                                        </p:tav>
                                      </p:tavLst>
                                    </p:anim>
                                    <p:anim calcmode="lin" valueType="num">
                                      <p:cBhvr>
                                        <p:cTn id="79" dur="500" accel="50000" fill="hold">
                                          <p:stCondLst>
                                            <p:cond delay="500"/>
                                          </p:stCondLst>
                                        </p:cTn>
                                        <p:tgtEl>
                                          <p:spTgt spid="95340"/>
                                        </p:tgtEl>
                                        <p:attrNameLst>
                                          <p:attrName>ppt_w</p:attrName>
                                        </p:attrNameLst>
                                      </p:cBhvr>
                                      <p:tavLst>
                                        <p:tav tm="0">
                                          <p:val>
                                            <p:strVal val="#ppt_w*.05"/>
                                          </p:val>
                                        </p:tav>
                                        <p:tav tm="100000">
                                          <p:val>
                                            <p:strVal val="#ppt_w"/>
                                          </p:val>
                                        </p:tav>
                                      </p:tavLst>
                                    </p:anim>
                                    <p:anim calcmode="lin" valueType="num">
                                      <p:cBhvr>
                                        <p:cTn id="80" dur="1000" fill="hold"/>
                                        <p:tgtEl>
                                          <p:spTgt spid="95340"/>
                                        </p:tgtEl>
                                        <p:attrNameLst>
                                          <p:attrName>ppt_h</p:attrName>
                                        </p:attrNameLst>
                                      </p:cBhvr>
                                      <p:tavLst>
                                        <p:tav tm="0">
                                          <p:val>
                                            <p:strVal val="#ppt_h"/>
                                          </p:val>
                                        </p:tav>
                                        <p:tav tm="100000">
                                          <p:val>
                                            <p:strVal val="#ppt_h"/>
                                          </p:val>
                                        </p:tav>
                                      </p:tavLst>
                                    </p:anim>
                                    <p:anim calcmode="lin" valueType="num">
                                      <p:cBhvr>
                                        <p:cTn id="81" dur="500" decel="50000" fill="hold">
                                          <p:stCondLst>
                                            <p:cond delay="0"/>
                                          </p:stCondLst>
                                        </p:cTn>
                                        <p:tgtEl>
                                          <p:spTgt spid="95340"/>
                                        </p:tgtEl>
                                        <p:attrNameLst>
                                          <p:attrName>ppt_x</p:attrName>
                                        </p:attrNameLst>
                                      </p:cBhvr>
                                      <p:tavLst>
                                        <p:tav tm="0">
                                          <p:val>
                                            <p:strVal val="#ppt_x+.4"/>
                                          </p:val>
                                        </p:tav>
                                        <p:tav tm="100000">
                                          <p:val>
                                            <p:strVal val="#ppt_x"/>
                                          </p:val>
                                        </p:tav>
                                      </p:tavLst>
                                    </p:anim>
                                    <p:anim calcmode="lin" valueType="num">
                                      <p:cBhvr>
                                        <p:cTn id="82" dur="500" decel="50000" fill="hold">
                                          <p:stCondLst>
                                            <p:cond delay="0"/>
                                          </p:stCondLst>
                                        </p:cTn>
                                        <p:tgtEl>
                                          <p:spTgt spid="95340"/>
                                        </p:tgtEl>
                                        <p:attrNameLst>
                                          <p:attrName>ppt_y</p:attrName>
                                        </p:attrNameLst>
                                      </p:cBhvr>
                                      <p:tavLst>
                                        <p:tav tm="0">
                                          <p:val>
                                            <p:strVal val="#ppt_y-.2"/>
                                          </p:val>
                                        </p:tav>
                                        <p:tav tm="100000">
                                          <p:val>
                                            <p:strVal val="#ppt_y+.1"/>
                                          </p:val>
                                        </p:tav>
                                      </p:tavLst>
                                    </p:anim>
                                    <p:anim calcmode="lin" valueType="num">
                                      <p:cBhvr>
                                        <p:cTn id="83" dur="500" accel="50000" fill="hold">
                                          <p:stCondLst>
                                            <p:cond delay="500"/>
                                          </p:stCondLst>
                                        </p:cTn>
                                        <p:tgtEl>
                                          <p:spTgt spid="95340"/>
                                        </p:tgtEl>
                                        <p:attrNameLst>
                                          <p:attrName>ppt_y</p:attrName>
                                        </p:attrNameLst>
                                      </p:cBhvr>
                                      <p:tavLst>
                                        <p:tav tm="0">
                                          <p:val>
                                            <p:strVal val="#ppt_y+.1"/>
                                          </p:val>
                                        </p:tav>
                                        <p:tav tm="100000">
                                          <p:val>
                                            <p:strVal val="#ppt_y"/>
                                          </p:val>
                                        </p:tav>
                                      </p:tavLst>
                                    </p:anim>
                                    <p:animEffect transition="in" filter="fade">
                                      <p:cBhvr>
                                        <p:cTn id="84" dur="1000" decel="50000">
                                          <p:stCondLst>
                                            <p:cond delay="0"/>
                                          </p:stCondLst>
                                        </p:cTn>
                                        <p:tgtEl>
                                          <p:spTgt spid="95340"/>
                                        </p:tgtEl>
                                      </p:cBhvr>
                                    </p:animEffect>
                                  </p:childTnLst>
                                </p:cTn>
                              </p:par>
                              <p:par>
                                <p:cTn id="85" presetID="25" presetClass="entr" presetSubtype="0" fill="hold" grpId="0" nodeType="withEffect">
                                  <p:stCondLst>
                                    <p:cond delay="0"/>
                                  </p:stCondLst>
                                  <p:childTnLst>
                                    <p:set>
                                      <p:cBhvr>
                                        <p:cTn id="86" dur="1" fill="hold">
                                          <p:stCondLst>
                                            <p:cond delay="0"/>
                                          </p:stCondLst>
                                        </p:cTn>
                                        <p:tgtEl>
                                          <p:spTgt spid="95380"/>
                                        </p:tgtEl>
                                        <p:attrNameLst>
                                          <p:attrName>style.visibility</p:attrName>
                                        </p:attrNameLst>
                                      </p:cBhvr>
                                      <p:to>
                                        <p:strVal val="visible"/>
                                      </p:to>
                                    </p:set>
                                    <p:anim calcmode="lin" valueType="num">
                                      <p:cBhvr>
                                        <p:cTn id="87" dur="500" decel="50000" fill="hold">
                                          <p:stCondLst>
                                            <p:cond delay="0"/>
                                          </p:stCondLst>
                                        </p:cTn>
                                        <p:tgtEl>
                                          <p:spTgt spid="95380"/>
                                        </p:tgtEl>
                                        <p:attrNameLst>
                                          <p:attrName>style.rotation</p:attrName>
                                        </p:attrNameLst>
                                      </p:cBhvr>
                                      <p:tavLst>
                                        <p:tav tm="0">
                                          <p:val>
                                            <p:fltVal val="-90"/>
                                          </p:val>
                                        </p:tav>
                                        <p:tav tm="100000">
                                          <p:val>
                                            <p:fltVal val="0"/>
                                          </p:val>
                                        </p:tav>
                                      </p:tavLst>
                                    </p:anim>
                                    <p:anim calcmode="lin" valueType="num">
                                      <p:cBhvr>
                                        <p:cTn id="88" dur="500" decel="50000" fill="hold">
                                          <p:stCondLst>
                                            <p:cond delay="0"/>
                                          </p:stCondLst>
                                        </p:cTn>
                                        <p:tgtEl>
                                          <p:spTgt spid="95380"/>
                                        </p:tgtEl>
                                        <p:attrNameLst>
                                          <p:attrName>ppt_w</p:attrName>
                                        </p:attrNameLst>
                                      </p:cBhvr>
                                      <p:tavLst>
                                        <p:tav tm="0">
                                          <p:val>
                                            <p:strVal val="#ppt_w"/>
                                          </p:val>
                                        </p:tav>
                                        <p:tav tm="100000">
                                          <p:val>
                                            <p:strVal val="#ppt_w*.05"/>
                                          </p:val>
                                        </p:tav>
                                      </p:tavLst>
                                    </p:anim>
                                    <p:anim calcmode="lin" valueType="num">
                                      <p:cBhvr>
                                        <p:cTn id="89" dur="500" accel="50000" fill="hold">
                                          <p:stCondLst>
                                            <p:cond delay="500"/>
                                          </p:stCondLst>
                                        </p:cTn>
                                        <p:tgtEl>
                                          <p:spTgt spid="95380"/>
                                        </p:tgtEl>
                                        <p:attrNameLst>
                                          <p:attrName>ppt_w</p:attrName>
                                        </p:attrNameLst>
                                      </p:cBhvr>
                                      <p:tavLst>
                                        <p:tav tm="0">
                                          <p:val>
                                            <p:strVal val="#ppt_w*.05"/>
                                          </p:val>
                                        </p:tav>
                                        <p:tav tm="100000">
                                          <p:val>
                                            <p:strVal val="#ppt_w"/>
                                          </p:val>
                                        </p:tav>
                                      </p:tavLst>
                                    </p:anim>
                                    <p:anim calcmode="lin" valueType="num">
                                      <p:cBhvr>
                                        <p:cTn id="90" dur="1000" fill="hold"/>
                                        <p:tgtEl>
                                          <p:spTgt spid="95380"/>
                                        </p:tgtEl>
                                        <p:attrNameLst>
                                          <p:attrName>ppt_h</p:attrName>
                                        </p:attrNameLst>
                                      </p:cBhvr>
                                      <p:tavLst>
                                        <p:tav tm="0">
                                          <p:val>
                                            <p:strVal val="#ppt_h"/>
                                          </p:val>
                                        </p:tav>
                                        <p:tav tm="100000">
                                          <p:val>
                                            <p:strVal val="#ppt_h"/>
                                          </p:val>
                                        </p:tav>
                                      </p:tavLst>
                                    </p:anim>
                                    <p:anim calcmode="lin" valueType="num">
                                      <p:cBhvr>
                                        <p:cTn id="91" dur="500" decel="50000" fill="hold">
                                          <p:stCondLst>
                                            <p:cond delay="0"/>
                                          </p:stCondLst>
                                        </p:cTn>
                                        <p:tgtEl>
                                          <p:spTgt spid="95380"/>
                                        </p:tgtEl>
                                        <p:attrNameLst>
                                          <p:attrName>ppt_x</p:attrName>
                                        </p:attrNameLst>
                                      </p:cBhvr>
                                      <p:tavLst>
                                        <p:tav tm="0">
                                          <p:val>
                                            <p:strVal val="#ppt_x+.4"/>
                                          </p:val>
                                        </p:tav>
                                        <p:tav tm="100000">
                                          <p:val>
                                            <p:strVal val="#ppt_x"/>
                                          </p:val>
                                        </p:tav>
                                      </p:tavLst>
                                    </p:anim>
                                    <p:anim calcmode="lin" valueType="num">
                                      <p:cBhvr>
                                        <p:cTn id="92" dur="500" decel="50000" fill="hold">
                                          <p:stCondLst>
                                            <p:cond delay="0"/>
                                          </p:stCondLst>
                                        </p:cTn>
                                        <p:tgtEl>
                                          <p:spTgt spid="95380"/>
                                        </p:tgtEl>
                                        <p:attrNameLst>
                                          <p:attrName>ppt_y</p:attrName>
                                        </p:attrNameLst>
                                      </p:cBhvr>
                                      <p:tavLst>
                                        <p:tav tm="0">
                                          <p:val>
                                            <p:strVal val="#ppt_y-.2"/>
                                          </p:val>
                                        </p:tav>
                                        <p:tav tm="100000">
                                          <p:val>
                                            <p:strVal val="#ppt_y+.1"/>
                                          </p:val>
                                        </p:tav>
                                      </p:tavLst>
                                    </p:anim>
                                    <p:anim calcmode="lin" valueType="num">
                                      <p:cBhvr>
                                        <p:cTn id="93" dur="500" accel="50000" fill="hold">
                                          <p:stCondLst>
                                            <p:cond delay="500"/>
                                          </p:stCondLst>
                                        </p:cTn>
                                        <p:tgtEl>
                                          <p:spTgt spid="95380"/>
                                        </p:tgtEl>
                                        <p:attrNameLst>
                                          <p:attrName>ppt_y</p:attrName>
                                        </p:attrNameLst>
                                      </p:cBhvr>
                                      <p:tavLst>
                                        <p:tav tm="0">
                                          <p:val>
                                            <p:strVal val="#ppt_y+.1"/>
                                          </p:val>
                                        </p:tav>
                                        <p:tav tm="100000">
                                          <p:val>
                                            <p:strVal val="#ppt_y"/>
                                          </p:val>
                                        </p:tav>
                                      </p:tavLst>
                                    </p:anim>
                                    <p:animEffect transition="in" filter="fade">
                                      <p:cBhvr>
                                        <p:cTn id="94" dur="1000" decel="50000">
                                          <p:stCondLst>
                                            <p:cond delay="0"/>
                                          </p:stCondLst>
                                        </p:cTn>
                                        <p:tgtEl>
                                          <p:spTgt spid="95380"/>
                                        </p:tgtEl>
                                      </p:cBhvr>
                                    </p:animEffect>
                                  </p:childTnLst>
                                </p:cTn>
                              </p:par>
                              <p:par>
                                <p:cTn id="95" presetID="25" presetClass="entr" presetSubtype="0" fill="hold" grpId="0" nodeType="withEffect">
                                  <p:stCondLst>
                                    <p:cond delay="0"/>
                                  </p:stCondLst>
                                  <p:childTnLst>
                                    <p:set>
                                      <p:cBhvr>
                                        <p:cTn id="96" dur="1" fill="hold">
                                          <p:stCondLst>
                                            <p:cond delay="0"/>
                                          </p:stCondLst>
                                        </p:cTn>
                                        <p:tgtEl>
                                          <p:spTgt spid="95365"/>
                                        </p:tgtEl>
                                        <p:attrNameLst>
                                          <p:attrName>style.visibility</p:attrName>
                                        </p:attrNameLst>
                                      </p:cBhvr>
                                      <p:to>
                                        <p:strVal val="visible"/>
                                      </p:to>
                                    </p:set>
                                    <p:anim calcmode="lin" valueType="num">
                                      <p:cBhvr>
                                        <p:cTn id="97" dur="500" decel="50000" fill="hold">
                                          <p:stCondLst>
                                            <p:cond delay="0"/>
                                          </p:stCondLst>
                                        </p:cTn>
                                        <p:tgtEl>
                                          <p:spTgt spid="95365"/>
                                        </p:tgtEl>
                                        <p:attrNameLst>
                                          <p:attrName>style.rotation</p:attrName>
                                        </p:attrNameLst>
                                      </p:cBhvr>
                                      <p:tavLst>
                                        <p:tav tm="0">
                                          <p:val>
                                            <p:fltVal val="-90"/>
                                          </p:val>
                                        </p:tav>
                                        <p:tav tm="100000">
                                          <p:val>
                                            <p:fltVal val="0"/>
                                          </p:val>
                                        </p:tav>
                                      </p:tavLst>
                                    </p:anim>
                                    <p:anim calcmode="lin" valueType="num">
                                      <p:cBhvr>
                                        <p:cTn id="98" dur="500" decel="50000" fill="hold">
                                          <p:stCondLst>
                                            <p:cond delay="0"/>
                                          </p:stCondLst>
                                        </p:cTn>
                                        <p:tgtEl>
                                          <p:spTgt spid="95365"/>
                                        </p:tgtEl>
                                        <p:attrNameLst>
                                          <p:attrName>ppt_w</p:attrName>
                                        </p:attrNameLst>
                                      </p:cBhvr>
                                      <p:tavLst>
                                        <p:tav tm="0">
                                          <p:val>
                                            <p:strVal val="#ppt_w"/>
                                          </p:val>
                                        </p:tav>
                                        <p:tav tm="100000">
                                          <p:val>
                                            <p:strVal val="#ppt_w*.05"/>
                                          </p:val>
                                        </p:tav>
                                      </p:tavLst>
                                    </p:anim>
                                    <p:anim calcmode="lin" valueType="num">
                                      <p:cBhvr>
                                        <p:cTn id="99" dur="500" accel="50000" fill="hold">
                                          <p:stCondLst>
                                            <p:cond delay="500"/>
                                          </p:stCondLst>
                                        </p:cTn>
                                        <p:tgtEl>
                                          <p:spTgt spid="95365"/>
                                        </p:tgtEl>
                                        <p:attrNameLst>
                                          <p:attrName>ppt_w</p:attrName>
                                        </p:attrNameLst>
                                      </p:cBhvr>
                                      <p:tavLst>
                                        <p:tav tm="0">
                                          <p:val>
                                            <p:strVal val="#ppt_w*.05"/>
                                          </p:val>
                                        </p:tav>
                                        <p:tav tm="100000">
                                          <p:val>
                                            <p:strVal val="#ppt_w"/>
                                          </p:val>
                                        </p:tav>
                                      </p:tavLst>
                                    </p:anim>
                                    <p:anim calcmode="lin" valueType="num">
                                      <p:cBhvr>
                                        <p:cTn id="100" dur="1000" fill="hold"/>
                                        <p:tgtEl>
                                          <p:spTgt spid="95365"/>
                                        </p:tgtEl>
                                        <p:attrNameLst>
                                          <p:attrName>ppt_h</p:attrName>
                                        </p:attrNameLst>
                                      </p:cBhvr>
                                      <p:tavLst>
                                        <p:tav tm="0">
                                          <p:val>
                                            <p:strVal val="#ppt_h"/>
                                          </p:val>
                                        </p:tav>
                                        <p:tav tm="100000">
                                          <p:val>
                                            <p:strVal val="#ppt_h"/>
                                          </p:val>
                                        </p:tav>
                                      </p:tavLst>
                                    </p:anim>
                                    <p:anim calcmode="lin" valueType="num">
                                      <p:cBhvr>
                                        <p:cTn id="101" dur="500" decel="50000" fill="hold">
                                          <p:stCondLst>
                                            <p:cond delay="0"/>
                                          </p:stCondLst>
                                        </p:cTn>
                                        <p:tgtEl>
                                          <p:spTgt spid="95365"/>
                                        </p:tgtEl>
                                        <p:attrNameLst>
                                          <p:attrName>ppt_x</p:attrName>
                                        </p:attrNameLst>
                                      </p:cBhvr>
                                      <p:tavLst>
                                        <p:tav tm="0">
                                          <p:val>
                                            <p:strVal val="#ppt_x+.4"/>
                                          </p:val>
                                        </p:tav>
                                        <p:tav tm="100000">
                                          <p:val>
                                            <p:strVal val="#ppt_x"/>
                                          </p:val>
                                        </p:tav>
                                      </p:tavLst>
                                    </p:anim>
                                    <p:anim calcmode="lin" valueType="num">
                                      <p:cBhvr>
                                        <p:cTn id="102" dur="500" decel="50000" fill="hold">
                                          <p:stCondLst>
                                            <p:cond delay="0"/>
                                          </p:stCondLst>
                                        </p:cTn>
                                        <p:tgtEl>
                                          <p:spTgt spid="95365"/>
                                        </p:tgtEl>
                                        <p:attrNameLst>
                                          <p:attrName>ppt_y</p:attrName>
                                        </p:attrNameLst>
                                      </p:cBhvr>
                                      <p:tavLst>
                                        <p:tav tm="0">
                                          <p:val>
                                            <p:strVal val="#ppt_y-.2"/>
                                          </p:val>
                                        </p:tav>
                                        <p:tav tm="100000">
                                          <p:val>
                                            <p:strVal val="#ppt_y+.1"/>
                                          </p:val>
                                        </p:tav>
                                      </p:tavLst>
                                    </p:anim>
                                    <p:anim calcmode="lin" valueType="num">
                                      <p:cBhvr>
                                        <p:cTn id="103" dur="500" accel="50000" fill="hold">
                                          <p:stCondLst>
                                            <p:cond delay="500"/>
                                          </p:stCondLst>
                                        </p:cTn>
                                        <p:tgtEl>
                                          <p:spTgt spid="95365"/>
                                        </p:tgtEl>
                                        <p:attrNameLst>
                                          <p:attrName>ppt_y</p:attrName>
                                        </p:attrNameLst>
                                      </p:cBhvr>
                                      <p:tavLst>
                                        <p:tav tm="0">
                                          <p:val>
                                            <p:strVal val="#ppt_y+.1"/>
                                          </p:val>
                                        </p:tav>
                                        <p:tav tm="100000">
                                          <p:val>
                                            <p:strVal val="#ppt_y"/>
                                          </p:val>
                                        </p:tav>
                                      </p:tavLst>
                                    </p:anim>
                                    <p:animEffect transition="in" filter="fade">
                                      <p:cBhvr>
                                        <p:cTn id="104" dur="1000" decel="50000">
                                          <p:stCondLst>
                                            <p:cond delay="0"/>
                                          </p:stCondLst>
                                        </p:cTn>
                                        <p:tgtEl>
                                          <p:spTgt spid="95365"/>
                                        </p:tgtEl>
                                      </p:cBhvr>
                                    </p:animEffect>
                                  </p:childTnLst>
                                </p:cTn>
                              </p:par>
                              <p:par>
                                <p:cTn id="105" presetID="25" presetClass="entr" presetSubtype="0" fill="hold" nodeType="withEffect">
                                  <p:stCondLst>
                                    <p:cond delay="0"/>
                                  </p:stCondLst>
                                  <p:childTnLst>
                                    <p:set>
                                      <p:cBhvr>
                                        <p:cTn id="106" dur="1" fill="hold">
                                          <p:stCondLst>
                                            <p:cond delay="0"/>
                                          </p:stCondLst>
                                        </p:cTn>
                                        <p:tgtEl>
                                          <p:spTgt spid="3"/>
                                        </p:tgtEl>
                                        <p:attrNameLst>
                                          <p:attrName>style.visibility</p:attrName>
                                        </p:attrNameLst>
                                      </p:cBhvr>
                                      <p:to>
                                        <p:strVal val="visible"/>
                                      </p:to>
                                    </p:set>
                                    <p:anim calcmode="lin" valueType="num">
                                      <p:cBhvr>
                                        <p:cTn id="10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0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0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10" dur="1000" fill="hold"/>
                                        <p:tgtEl>
                                          <p:spTgt spid="3"/>
                                        </p:tgtEl>
                                        <p:attrNameLst>
                                          <p:attrName>ppt_h</p:attrName>
                                        </p:attrNameLst>
                                      </p:cBhvr>
                                      <p:tavLst>
                                        <p:tav tm="0">
                                          <p:val>
                                            <p:strVal val="#ppt_h"/>
                                          </p:val>
                                        </p:tav>
                                        <p:tav tm="100000">
                                          <p:val>
                                            <p:strVal val="#ppt_h"/>
                                          </p:val>
                                        </p:tav>
                                      </p:tavLst>
                                    </p:anim>
                                    <p:anim calcmode="lin" valueType="num">
                                      <p:cBhvr>
                                        <p:cTn id="1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14" dur="1000" decel="50000">
                                          <p:stCondLst>
                                            <p:cond delay="0"/>
                                          </p:stCondLst>
                                        </p:cTn>
                                        <p:tgtEl>
                                          <p:spTgt spid="3"/>
                                        </p:tgtEl>
                                      </p:cBhvr>
                                    </p:animEffect>
                                  </p:childTnLst>
                                </p:cTn>
                              </p:par>
                              <p:par>
                                <p:cTn id="115" presetID="25" presetClass="entr" presetSubtype="0" fill="hold" grpId="0" nodeType="withEffect">
                                  <p:stCondLst>
                                    <p:cond delay="0"/>
                                  </p:stCondLst>
                                  <p:childTnLst>
                                    <p:set>
                                      <p:cBhvr>
                                        <p:cTn id="116" dur="1" fill="hold">
                                          <p:stCondLst>
                                            <p:cond delay="0"/>
                                          </p:stCondLst>
                                        </p:cTn>
                                        <p:tgtEl>
                                          <p:spTgt spid="95381"/>
                                        </p:tgtEl>
                                        <p:attrNameLst>
                                          <p:attrName>style.visibility</p:attrName>
                                        </p:attrNameLst>
                                      </p:cBhvr>
                                      <p:to>
                                        <p:strVal val="visible"/>
                                      </p:to>
                                    </p:set>
                                    <p:anim calcmode="lin" valueType="num">
                                      <p:cBhvr>
                                        <p:cTn id="117" dur="500" decel="50000" fill="hold">
                                          <p:stCondLst>
                                            <p:cond delay="0"/>
                                          </p:stCondLst>
                                        </p:cTn>
                                        <p:tgtEl>
                                          <p:spTgt spid="95381"/>
                                        </p:tgtEl>
                                        <p:attrNameLst>
                                          <p:attrName>style.rotation</p:attrName>
                                        </p:attrNameLst>
                                      </p:cBhvr>
                                      <p:tavLst>
                                        <p:tav tm="0">
                                          <p:val>
                                            <p:fltVal val="-90"/>
                                          </p:val>
                                        </p:tav>
                                        <p:tav tm="100000">
                                          <p:val>
                                            <p:fltVal val="0"/>
                                          </p:val>
                                        </p:tav>
                                      </p:tavLst>
                                    </p:anim>
                                    <p:anim calcmode="lin" valueType="num">
                                      <p:cBhvr>
                                        <p:cTn id="118" dur="500" decel="50000" fill="hold">
                                          <p:stCondLst>
                                            <p:cond delay="0"/>
                                          </p:stCondLst>
                                        </p:cTn>
                                        <p:tgtEl>
                                          <p:spTgt spid="95381"/>
                                        </p:tgtEl>
                                        <p:attrNameLst>
                                          <p:attrName>ppt_w</p:attrName>
                                        </p:attrNameLst>
                                      </p:cBhvr>
                                      <p:tavLst>
                                        <p:tav tm="0">
                                          <p:val>
                                            <p:strVal val="#ppt_w"/>
                                          </p:val>
                                        </p:tav>
                                        <p:tav tm="100000">
                                          <p:val>
                                            <p:strVal val="#ppt_w*.05"/>
                                          </p:val>
                                        </p:tav>
                                      </p:tavLst>
                                    </p:anim>
                                    <p:anim calcmode="lin" valueType="num">
                                      <p:cBhvr>
                                        <p:cTn id="119" dur="500" accel="50000" fill="hold">
                                          <p:stCondLst>
                                            <p:cond delay="500"/>
                                          </p:stCondLst>
                                        </p:cTn>
                                        <p:tgtEl>
                                          <p:spTgt spid="95381"/>
                                        </p:tgtEl>
                                        <p:attrNameLst>
                                          <p:attrName>ppt_w</p:attrName>
                                        </p:attrNameLst>
                                      </p:cBhvr>
                                      <p:tavLst>
                                        <p:tav tm="0">
                                          <p:val>
                                            <p:strVal val="#ppt_w*.05"/>
                                          </p:val>
                                        </p:tav>
                                        <p:tav tm="100000">
                                          <p:val>
                                            <p:strVal val="#ppt_w"/>
                                          </p:val>
                                        </p:tav>
                                      </p:tavLst>
                                    </p:anim>
                                    <p:anim calcmode="lin" valueType="num">
                                      <p:cBhvr>
                                        <p:cTn id="120" dur="1000" fill="hold"/>
                                        <p:tgtEl>
                                          <p:spTgt spid="95381"/>
                                        </p:tgtEl>
                                        <p:attrNameLst>
                                          <p:attrName>ppt_h</p:attrName>
                                        </p:attrNameLst>
                                      </p:cBhvr>
                                      <p:tavLst>
                                        <p:tav tm="0">
                                          <p:val>
                                            <p:strVal val="#ppt_h"/>
                                          </p:val>
                                        </p:tav>
                                        <p:tav tm="100000">
                                          <p:val>
                                            <p:strVal val="#ppt_h"/>
                                          </p:val>
                                        </p:tav>
                                      </p:tavLst>
                                    </p:anim>
                                    <p:anim calcmode="lin" valueType="num">
                                      <p:cBhvr>
                                        <p:cTn id="121" dur="500" decel="50000" fill="hold">
                                          <p:stCondLst>
                                            <p:cond delay="0"/>
                                          </p:stCondLst>
                                        </p:cTn>
                                        <p:tgtEl>
                                          <p:spTgt spid="95381"/>
                                        </p:tgtEl>
                                        <p:attrNameLst>
                                          <p:attrName>ppt_x</p:attrName>
                                        </p:attrNameLst>
                                      </p:cBhvr>
                                      <p:tavLst>
                                        <p:tav tm="0">
                                          <p:val>
                                            <p:strVal val="#ppt_x+.4"/>
                                          </p:val>
                                        </p:tav>
                                        <p:tav tm="100000">
                                          <p:val>
                                            <p:strVal val="#ppt_x"/>
                                          </p:val>
                                        </p:tav>
                                      </p:tavLst>
                                    </p:anim>
                                    <p:anim calcmode="lin" valueType="num">
                                      <p:cBhvr>
                                        <p:cTn id="122" dur="500" decel="50000" fill="hold">
                                          <p:stCondLst>
                                            <p:cond delay="0"/>
                                          </p:stCondLst>
                                        </p:cTn>
                                        <p:tgtEl>
                                          <p:spTgt spid="95381"/>
                                        </p:tgtEl>
                                        <p:attrNameLst>
                                          <p:attrName>ppt_y</p:attrName>
                                        </p:attrNameLst>
                                      </p:cBhvr>
                                      <p:tavLst>
                                        <p:tav tm="0">
                                          <p:val>
                                            <p:strVal val="#ppt_y-.2"/>
                                          </p:val>
                                        </p:tav>
                                        <p:tav tm="100000">
                                          <p:val>
                                            <p:strVal val="#ppt_y+.1"/>
                                          </p:val>
                                        </p:tav>
                                      </p:tavLst>
                                    </p:anim>
                                    <p:anim calcmode="lin" valueType="num">
                                      <p:cBhvr>
                                        <p:cTn id="123" dur="500" accel="50000" fill="hold">
                                          <p:stCondLst>
                                            <p:cond delay="500"/>
                                          </p:stCondLst>
                                        </p:cTn>
                                        <p:tgtEl>
                                          <p:spTgt spid="95381"/>
                                        </p:tgtEl>
                                        <p:attrNameLst>
                                          <p:attrName>ppt_y</p:attrName>
                                        </p:attrNameLst>
                                      </p:cBhvr>
                                      <p:tavLst>
                                        <p:tav tm="0">
                                          <p:val>
                                            <p:strVal val="#ppt_y+.1"/>
                                          </p:val>
                                        </p:tav>
                                        <p:tav tm="100000">
                                          <p:val>
                                            <p:strVal val="#ppt_y"/>
                                          </p:val>
                                        </p:tav>
                                      </p:tavLst>
                                    </p:anim>
                                    <p:animEffect transition="in" filter="fade">
                                      <p:cBhvr>
                                        <p:cTn id="124" dur="1000" decel="50000">
                                          <p:stCondLst>
                                            <p:cond delay="0"/>
                                          </p:stCondLst>
                                        </p:cTn>
                                        <p:tgtEl>
                                          <p:spTgt spid="95381"/>
                                        </p:tgtEl>
                                      </p:cBhvr>
                                    </p:animEffect>
                                  </p:childTnLst>
                                </p:cTn>
                              </p:par>
                              <p:par>
                                <p:cTn id="125" presetID="25" presetClass="entr" presetSubtype="0" fill="hold" grpId="0" nodeType="withEffect">
                                  <p:stCondLst>
                                    <p:cond delay="0"/>
                                  </p:stCondLst>
                                  <p:childTnLst>
                                    <p:set>
                                      <p:cBhvr>
                                        <p:cTn id="126" dur="1" fill="hold">
                                          <p:stCondLst>
                                            <p:cond delay="0"/>
                                          </p:stCondLst>
                                        </p:cTn>
                                        <p:tgtEl>
                                          <p:spTgt spid="95364"/>
                                        </p:tgtEl>
                                        <p:attrNameLst>
                                          <p:attrName>style.visibility</p:attrName>
                                        </p:attrNameLst>
                                      </p:cBhvr>
                                      <p:to>
                                        <p:strVal val="visible"/>
                                      </p:to>
                                    </p:set>
                                    <p:anim calcmode="lin" valueType="num">
                                      <p:cBhvr>
                                        <p:cTn id="127" dur="500" decel="50000" fill="hold">
                                          <p:stCondLst>
                                            <p:cond delay="0"/>
                                          </p:stCondLst>
                                        </p:cTn>
                                        <p:tgtEl>
                                          <p:spTgt spid="95364"/>
                                        </p:tgtEl>
                                        <p:attrNameLst>
                                          <p:attrName>style.rotation</p:attrName>
                                        </p:attrNameLst>
                                      </p:cBhvr>
                                      <p:tavLst>
                                        <p:tav tm="0">
                                          <p:val>
                                            <p:fltVal val="-90"/>
                                          </p:val>
                                        </p:tav>
                                        <p:tav tm="100000">
                                          <p:val>
                                            <p:fltVal val="0"/>
                                          </p:val>
                                        </p:tav>
                                      </p:tavLst>
                                    </p:anim>
                                    <p:anim calcmode="lin" valueType="num">
                                      <p:cBhvr>
                                        <p:cTn id="128" dur="500" decel="50000" fill="hold">
                                          <p:stCondLst>
                                            <p:cond delay="0"/>
                                          </p:stCondLst>
                                        </p:cTn>
                                        <p:tgtEl>
                                          <p:spTgt spid="95364"/>
                                        </p:tgtEl>
                                        <p:attrNameLst>
                                          <p:attrName>ppt_w</p:attrName>
                                        </p:attrNameLst>
                                      </p:cBhvr>
                                      <p:tavLst>
                                        <p:tav tm="0">
                                          <p:val>
                                            <p:strVal val="#ppt_w"/>
                                          </p:val>
                                        </p:tav>
                                        <p:tav tm="100000">
                                          <p:val>
                                            <p:strVal val="#ppt_w*.05"/>
                                          </p:val>
                                        </p:tav>
                                      </p:tavLst>
                                    </p:anim>
                                    <p:anim calcmode="lin" valueType="num">
                                      <p:cBhvr>
                                        <p:cTn id="129" dur="500" accel="50000" fill="hold">
                                          <p:stCondLst>
                                            <p:cond delay="500"/>
                                          </p:stCondLst>
                                        </p:cTn>
                                        <p:tgtEl>
                                          <p:spTgt spid="95364"/>
                                        </p:tgtEl>
                                        <p:attrNameLst>
                                          <p:attrName>ppt_w</p:attrName>
                                        </p:attrNameLst>
                                      </p:cBhvr>
                                      <p:tavLst>
                                        <p:tav tm="0">
                                          <p:val>
                                            <p:strVal val="#ppt_w*.05"/>
                                          </p:val>
                                        </p:tav>
                                        <p:tav tm="100000">
                                          <p:val>
                                            <p:strVal val="#ppt_w"/>
                                          </p:val>
                                        </p:tav>
                                      </p:tavLst>
                                    </p:anim>
                                    <p:anim calcmode="lin" valueType="num">
                                      <p:cBhvr>
                                        <p:cTn id="130" dur="1000" fill="hold"/>
                                        <p:tgtEl>
                                          <p:spTgt spid="95364"/>
                                        </p:tgtEl>
                                        <p:attrNameLst>
                                          <p:attrName>ppt_h</p:attrName>
                                        </p:attrNameLst>
                                      </p:cBhvr>
                                      <p:tavLst>
                                        <p:tav tm="0">
                                          <p:val>
                                            <p:strVal val="#ppt_h"/>
                                          </p:val>
                                        </p:tav>
                                        <p:tav tm="100000">
                                          <p:val>
                                            <p:strVal val="#ppt_h"/>
                                          </p:val>
                                        </p:tav>
                                      </p:tavLst>
                                    </p:anim>
                                    <p:anim calcmode="lin" valueType="num">
                                      <p:cBhvr>
                                        <p:cTn id="131" dur="500" decel="50000" fill="hold">
                                          <p:stCondLst>
                                            <p:cond delay="0"/>
                                          </p:stCondLst>
                                        </p:cTn>
                                        <p:tgtEl>
                                          <p:spTgt spid="95364"/>
                                        </p:tgtEl>
                                        <p:attrNameLst>
                                          <p:attrName>ppt_x</p:attrName>
                                        </p:attrNameLst>
                                      </p:cBhvr>
                                      <p:tavLst>
                                        <p:tav tm="0">
                                          <p:val>
                                            <p:strVal val="#ppt_x+.4"/>
                                          </p:val>
                                        </p:tav>
                                        <p:tav tm="100000">
                                          <p:val>
                                            <p:strVal val="#ppt_x"/>
                                          </p:val>
                                        </p:tav>
                                      </p:tavLst>
                                    </p:anim>
                                    <p:anim calcmode="lin" valueType="num">
                                      <p:cBhvr>
                                        <p:cTn id="132" dur="500" decel="50000" fill="hold">
                                          <p:stCondLst>
                                            <p:cond delay="0"/>
                                          </p:stCondLst>
                                        </p:cTn>
                                        <p:tgtEl>
                                          <p:spTgt spid="95364"/>
                                        </p:tgtEl>
                                        <p:attrNameLst>
                                          <p:attrName>ppt_y</p:attrName>
                                        </p:attrNameLst>
                                      </p:cBhvr>
                                      <p:tavLst>
                                        <p:tav tm="0">
                                          <p:val>
                                            <p:strVal val="#ppt_y-.2"/>
                                          </p:val>
                                        </p:tav>
                                        <p:tav tm="100000">
                                          <p:val>
                                            <p:strVal val="#ppt_y+.1"/>
                                          </p:val>
                                        </p:tav>
                                      </p:tavLst>
                                    </p:anim>
                                    <p:anim calcmode="lin" valueType="num">
                                      <p:cBhvr>
                                        <p:cTn id="133" dur="500" accel="50000" fill="hold">
                                          <p:stCondLst>
                                            <p:cond delay="500"/>
                                          </p:stCondLst>
                                        </p:cTn>
                                        <p:tgtEl>
                                          <p:spTgt spid="95364"/>
                                        </p:tgtEl>
                                        <p:attrNameLst>
                                          <p:attrName>ppt_y</p:attrName>
                                        </p:attrNameLst>
                                      </p:cBhvr>
                                      <p:tavLst>
                                        <p:tav tm="0">
                                          <p:val>
                                            <p:strVal val="#ppt_y+.1"/>
                                          </p:val>
                                        </p:tav>
                                        <p:tav tm="100000">
                                          <p:val>
                                            <p:strVal val="#ppt_y"/>
                                          </p:val>
                                        </p:tav>
                                      </p:tavLst>
                                    </p:anim>
                                    <p:animEffect transition="in" filter="fade">
                                      <p:cBhvr>
                                        <p:cTn id="134" dur="1000" decel="50000">
                                          <p:stCondLst>
                                            <p:cond delay="0"/>
                                          </p:stCondLst>
                                        </p:cTn>
                                        <p:tgtEl>
                                          <p:spTgt spid="95364"/>
                                        </p:tgtEl>
                                      </p:cBhvr>
                                    </p:animEffect>
                                  </p:childTnLst>
                                </p:cTn>
                              </p:par>
                              <p:par>
                                <p:cTn id="135" presetID="25" presetClass="entr" presetSubtype="0" fill="hold" nodeType="withEffect">
                                  <p:stCondLst>
                                    <p:cond delay="0"/>
                                  </p:stCondLst>
                                  <p:childTnLst>
                                    <p:set>
                                      <p:cBhvr>
                                        <p:cTn id="136" dur="1" fill="hold">
                                          <p:stCondLst>
                                            <p:cond delay="0"/>
                                          </p:stCondLst>
                                        </p:cTn>
                                        <p:tgtEl>
                                          <p:spTgt spid="5"/>
                                        </p:tgtEl>
                                        <p:attrNameLst>
                                          <p:attrName>style.visibility</p:attrName>
                                        </p:attrNameLst>
                                      </p:cBhvr>
                                      <p:to>
                                        <p:strVal val="visible"/>
                                      </p:to>
                                    </p:set>
                                    <p:anim calcmode="lin" valueType="num">
                                      <p:cBhvr>
                                        <p:cTn id="13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3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3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40" dur="1000" fill="hold"/>
                                        <p:tgtEl>
                                          <p:spTgt spid="5"/>
                                        </p:tgtEl>
                                        <p:attrNameLst>
                                          <p:attrName>ppt_h</p:attrName>
                                        </p:attrNameLst>
                                      </p:cBhvr>
                                      <p:tavLst>
                                        <p:tav tm="0">
                                          <p:val>
                                            <p:strVal val="#ppt_h"/>
                                          </p:val>
                                        </p:tav>
                                        <p:tav tm="100000">
                                          <p:val>
                                            <p:strVal val="#ppt_h"/>
                                          </p:val>
                                        </p:tav>
                                      </p:tavLst>
                                    </p:anim>
                                    <p:anim calcmode="lin" valueType="num">
                                      <p:cBhvr>
                                        <p:cTn id="14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4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4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4" dur="1000" decel="50000">
                                          <p:stCondLst>
                                            <p:cond delay="0"/>
                                          </p:stCondLst>
                                        </p:cTn>
                                        <p:tgtEl>
                                          <p:spTgt spid="5"/>
                                        </p:tgtEl>
                                      </p:cBhvr>
                                    </p:animEffect>
                                  </p:childTnLst>
                                </p:cTn>
                              </p:par>
                              <p:par>
                                <p:cTn id="145" presetID="25" presetClass="entr" presetSubtype="0" fill="hold" grpId="0" nodeType="withEffect">
                                  <p:stCondLst>
                                    <p:cond delay="0"/>
                                  </p:stCondLst>
                                  <p:childTnLst>
                                    <p:set>
                                      <p:cBhvr>
                                        <p:cTn id="146" dur="1" fill="hold">
                                          <p:stCondLst>
                                            <p:cond delay="0"/>
                                          </p:stCondLst>
                                        </p:cTn>
                                        <p:tgtEl>
                                          <p:spTgt spid="95335"/>
                                        </p:tgtEl>
                                        <p:attrNameLst>
                                          <p:attrName>style.visibility</p:attrName>
                                        </p:attrNameLst>
                                      </p:cBhvr>
                                      <p:to>
                                        <p:strVal val="visible"/>
                                      </p:to>
                                    </p:set>
                                    <p:anim calcmode="lin" valueType="num">
                                      <p:cBhvr>
                                        <p:cTn id="147" dur="500" decel="50000" fill="hold">
                                          <p:stCondLst>
                                            <p:cond delay="0"/>
                                          </p:stCondLst>
                                        </p:cTn>
                                        <p:tgtEl>
                                          <p:spTgt spid="95335"/>
                                        </p:tgtEl>
                                        <p:attrNameLst>
                                          <p:attrName>style.rotation</p:attrName>
                                        </p:attrNameLst>
                                      </p:cBhvr>
                                      <p:tavLst>
                                        <p:tav tm="0">
                                          <p:val>
                                            <p:fltVal val="-90"/>
                                          </p:val>
                                        </p:tav>
                                        <p:tav tm="100000">
                                          <p:val>
                                            <p:fltVal val="0"/>
                                          </p:val>
                                        </p:tav>
                                      </p:tavLst>
                                    </p:anim>
                                    <p:anim calcmode="lin" valueType="num">
                                      <p:cBhvr>
                                        <p:cTn id="148" dur="500" decel="50000" fill="hold">
                                          <p:stCondLst>
                                            <p:cond delay="0"/>
                                          </p:stCondLst>
                                        </p:cTn>
                                        <p:tgtEl>
                                          <p:spTgt spid="95335"/>
                                        </p:tgtEl>
                                        <p:attrNameLst>
                                          <p:attrName>ppt_w</p:attrName>
                                        </p:attrNameLst>
                                      </p:cBhvr>
                                      <p:tavLst>
                                        <p:tav tm="0">
                                          <p:val>
                                            <p:strVal val="#ppt_w"/>
                                          </p:val>
                                        </p:tav>
                                        <p:tav tm="100000">
                                          <p:val>
                                            <p:strVal val="#ppt_w*.05"/>
                                          </p:val>
                                        </p:tav>
                                      </p:tavLst>
                                    </p:anim>
                                    <p:anim calcmode="lin" valueType="num">
                                      <p:cBhvr>
                                        <p:cTn id="149" dur="500" accel="50000" fill="hold">
                                          <p:stCondLst>
                                            <p:cond delay="500"/>
                                          </p:stCondLst>
                                        </p:cTn>
                                        <p:tgtEl>
                                          <p:spTgt spid="95335"/>
                                        </p:tgtEl>
                                        <p:attrNameLst>
                                          <p:attrName>ppt_w</p:attrName>
                                        </p:attrNameLst>
                                      </p:cBhvr>
                                      <p:tavLst>
                                        <p:tav tm="0">
                                          <p:val>
                                            <p:strVal val="#ppt_w*.05"/>
                                          </p:val>
                                        </p:tav>
                                        <p:tav tm="100000">
                                          <p:val>
                                            <p:strVal val="#ppt_w"/>
                                          </p:val>
                                        </p:tav>
                                      </p:tavLst>
                                    </p:anim>
                                    <p:anim calcmode="lin" valueType="num">
                                      <p:cBhvr>
                                        <p:cTn id="150" dur="1000" fill="hold"/>
                                        <p:tgtEl>
                                          <p:spTgt spid="95335"/>
                                        </p:tgtEl>
                                        <p:attrNameLst>
                                          <p:attrName>ppt_h</p:attrName>
                                        </p:attrNameLst>
                                      </p:cBhvr>
                                      <p:tavLst>
                                        <p:tav tm="0">
                                          <p:val>
                                            <p:strVal val="#ppt_h"/>
                                          </p:val>
                                        </p:tav>
                                        <p:tav tm="100000">
                                          <p:val>
                                            <p:strVal val="#ppt_h"/>
                                          </p:val>
                                        </p:tav>
                                      </p:tavLst>
                                    </p:anim>
                                    <p:anim calcmode="lin" valueType="num">
                                      <p:cBhvr>
                                        <p:cTn id="151" dur="500" decel="50000" fill="hold">
                                          <p:stCondLst>
                                            <p:cond delay="0"/>
                                          </p:stCondLst>
                                        </p:cTn>
                                        <p:tgtEl>
                                          <p:spTgt spid="95335"/>
                                        </p:tgtEl>
                                        <p:attrNameLst>
                                          <p:attrName>ppt_x</p:attrName>
                                        </p:attrNameLst>
                                      </p:cBhvr>
                                      <p:tavLst>
                                        <p:tav tm="0">
                                          <p:val>
                                            <p:strVal val="#ppt_x+.4"/>
                                          </p:val>
                                        </p:tav>
                                        <p:tav tm="100000">
                                          <p:val>
                                            <p:strVal val="#ppt_x"/>
                                          </p:val>
                                        </p:tav>
                                      </p:tavLst>
                                    </p:anim>
                                    <p:anim calcmode="lin" valueType="num">
                                      <p:cBhvr>
                                        <p:cTn id="152" dur="500" decel="50000" fill="hold">
                                          <p:stCondLst>
                                            <p:cond delay="0"/>
                                          </p:stCondLst>
                                        </p:cTn>
                                        <p:tgtEl>
                                          <p:spTgt spid="95335"/>
                                        </p:tgtEl>
                                        <p:attrNameLst>
                                          <p:attrName>ppt_y</p:attrName>
                                        </p:attrNameLst>
                                      </p:cBhvr>
                                      <p:tavLst>
                                        <p:tav tm="0">
                                          <p:val>
                                            <p:strVal val="#ppt_y-.2"/>
                                          </p:val>
                                        </p:tav>
                                        <p:tav tm="100000">
                                          <p:val>
                                            <p:strVal val="#ppt_y+.1"/>
                                          </p:val>
                                        </p:tav>
                                      </p:tavLst>
                                    </p:anim>
                                    <p:anim calcmode="lin" valueType="num">
                                      <p:cBhvr>
                                        <p:cTn id="153" dur="500" accel="50000" fill="hold">
                                          <p:stCondLst>
                                            <p:cond delay="500"/>
                                          </p:stCondLst>
                                        </p:cTn>
                                        <p:tgtEl>
                                          <p:spTgt spid="95335"/>
                                        </p:tgtEl>
                                        <p:attrNameLst>
                                          <p:attrName>ppt_y</p:attrName>
                                        </p:attrNameLst>
                                      </p:cBhvr>
                                      <p:tavLst>
                                        <p:tav tm="0">
                                          <p:val>
                                            <p:strVal val="#ppt_y+.1"/>
                                          </p:val>
                                        </p:tav>
                                        <p:tav tm="100000">
                                          <p:val>
                                            <p:strVal val="#ppt_y"/>
                                          </p:val>
                                        </p:tav>
                                      </p:tavLst>
                                    </p:anim>
                                    <p:animEffect transition="in" filter="fade">
                                      <p:cBhvr>
                                        <p:cTn id="154" dur="1000" decel="50000">
                                          <p:stCondLst>
                                            <p:cond delay="0"/>
                                          </p:stCondLst>
                                        </p:cTn>
                                        <p:tgtEl>
                                          <p:spTgt spid="95335"/>
                                        </p:tgtEl>
                                      </p:cBhvr>
                                    </p:animEffect>
                                  </p:childTnLst>
                                </p:cTn>
                              </p:par>
                              <p:par>
                                <p:cTn id="155" presetID="25" presetClass="entr" presetSubtype="0" fill="hold" grpId="0" nodeType="withEffect">
                                  <p:stCondLst>
                                    <p:cond delay="0"/>
                                  </p:stCondLst>
                                  <p:childTnLst>
                                    <p:set>
                                      <p:cBhvr>
                                        <p:cTn id="156" dur="1" fill="hold">
                                          <p:stCondLst>
                                            <p:cond delay="0"/>
                                          </p:stCondLst>
                                        </p:cTn>
                                        <p:tgtEl>
                                          <p:spTgt spid="95382"/>
                                        </p:tgtEl>
                                        <p:attrNameLst>
                                          <p:attrName>style.visibility</p:attrName>
                                        </p:attrNameLst>
                                      </p:cBhvr>
                                      <p:to>
                                        <p:strVal val="visible"/>
                                      </p:to>
                                    </p:set>
                                    <p:anim calcmode="lin" valueType="num">
                                      <p:cBhvr>
                                        <p:cTn id="157" dur="500" decel="50000" fill="hold">
                                          <p:stCondLst>
                                            <p:cond delay="0"/>
                                          </p:stCondLst>
                                        </p:cTn>
                                        <p:tgtEl>
                                          <p:spTgt spid="95382"/>
                                        </p:tgtEl>
                                        <p:attrNameLst>
                                          <p:attrName>style.rotation</p:attrName>
                                        </p:attrNameLst>
                                      </p:cBhvr>
                                      <p:tavLst>
                                        <p:tav tm="0">
                                          <p:val>
                                            <p:fltVal val="-90"/>
                                          </p:val>
                                        </p:tav>
                                        <p:tav tm="100000">
                                          <p:val>
                                            <p:fltVal val="0"/>
                                          </p:val>
                                        </p:tav>
                                      </p:tavLst>
                                    </p:anim>
                                    <p:anim calcmode="lin" valueType="num">
                                      <p:cBhvr>
                                        <p:cTn id="158" dur="500" decel="50000" fill="hold">
                                          <p:stCondLst>
                                            <p:cond delay="0"/>
                                          </p:stCondLst>
                                        </p:cTn>
                                        <p:tgtEl>
                                          <p:spTgt spid="95382"/>
                                        </p:tgtEl>
                                        <p:attrNameLst>
                                          <p:attrName>ppt_w</p:attrName>
                                        </p:attrNameLst>
                                      </p:cBhvr>
                                      <p:tavLst>
                                        <p:tav tm="0">
                                          <p:val>
                                            <p:strVal val="#ppt_w"/>
                                          </p:val>
                                        </p:tav>
                                        <p:tav tm="100000">
                                          <p:val>
                                            <p:strVal val="#ppt_w*.05"/>
                                          </p:val>
                                        </p:tav>
                                      </p:tavLst>
                                    </p:anim>
                                    <p:anim calcmode="lin" valueType="num">
                                      <p:cBhvr>
                                        <p:cTn id="159" dur="500" accel="50000" fill="hold">
                                          <p:stCondLst>
                                            <p:cond delay="500"/>
                                          </p:stCondLst>
                                        </p:cTn>
                                        <p:tgtEl>
                                          <p:spTgt spid="95382"/>
                                        </p:tgtEl>
                                        <p:attrNameLst>
                                          <p:attrName>ppt_w</p:attrName>
                                        </p:attrNameLst>
                                      </p:cBhvr>
                                      <p:tavLst>
                                        <p:tav tm="0">
                                          <p:val>
                                            <p:strVal val="#ppt_w*.05"/>
                                          </p:val>
                                        </p:tav>
                                        <p:tav tm="100000">
                                          <p:val>
                                            <p:strVal val="#ppt_w"/>
                                          </p:val>
                                        </p:tav>
                                      </p:tavLst>
                                    </p:anim>
                                    <p:anim calcmode="lin" valueType="num">
                                      <p:cBhvr>
                                        <p:cTn id="160" dur="1000" fill="hold"/>
                                        <p:tgtEl>
                                          <p:spTgt spid="95382"/>
                                        </p:tgtEl>
                                        <p:attrNameLst>
                                          <p:attrName>ppt_h</p:attrName>
                                        </p:attrNameLst>
                                      </p:cBhvr>
                                      <p:tavLst>
                                        <p:tav tm="0">
                                          <p:val>
                                            <p:strVal val="#ppt_h"/>
                                          </p:val>
                                        </p:tav>
                                        <p:tav tm="100000">
                                          <p:val>
                                            <p:strVal val="#ppt_h"/>
                                          </p:val>
                                        </p:tav>
                                      </p:tavLst>
                                    </p:anim>
                                    <p:anim calcmode="lin" valueType="num">
                                      <p:cBhvr>
                                        <p:cTn id="161" dur="500" decel="50000" fill="hold">
                                          <p:stCondLst>
                                            <p:cond delay="0"/>
                                          </p:stCondLst>
                                        </p:cTn>
                                        <p:tgtEl>
                                          <p:spTgt spid="95382"/>
                                        </p:tgtEl>
                                        <p:attrNameLst>
                                          <p:attrName>ppt_x</p:attrName>
                                        </p:attrNameLst>
                                      </p:cBhvr>
                                      <p:tavLst>
                                        <p:tav tm="0">
                                          <p:val>
                                            <p:strVal val="#ppt_x+.4"/>
                                          </p:val>
                                        </p:tav>
                                        <p:tav tm="100000">
                                          <p:val>
                                            <p:strVal val="#ppt_x"/>
                                          </p:val>
                                        </p:tav>
                                      </p:tavLst>
                                    </p:anim>
                                    <p:anim calcmode="lin" valueType="num">
                                      <p:cBhvr>
                                        <p:cTn id="162" dur="500" decel="50000" fill="hold">
                                          <p:stCondLst>
                                            <p:cond delay="0"/>
                                          </p:stCondLst>
                                        </p:cTn>
                                        <p:tgtEl>
                                          <p:spTgt spid="95382"/>
                                        </p:tgtEl>
                                        <p:attrNameLst>
                                          <p:attrName>ppt_y</p:attrName>
                                        </p:attrNameLst>
                                      </p:cBhvr>
                                      <p:tavLst>
                                        <p:tav tm="0">
                                          <p:val>
                                            <p:strVal val="#ppt_y-.2"/>
                                          </p:val>
                                        </p:tav>
                                        <p:tav tm="100000">
                                          <p:val>
                                            <p:strVal val="#ppt_y+.1"/>
                                          </p:val>
                                        </p:tav>
                                      </p:tavLst>
                                    </p:anim>
                                    <p:anim calcmode="lin" valueType="num">
                                      <p:cBhvr>
                                        <p:cTn id="163" dur="500" accel="50000" fill="hold">
                                          <p:stCondLst>
                                            <p:cond delay="500"/>
                                          </p:stCondLst>
                                        </p:cTn>
                                        <p:tgtEl>
                                          <p:spTgt spid="95382"/>
                                        </p:tgtEl>
                                        <p:attrNameLst>
                                          <p:attrName>ppt_y</p:attrName>
                                        </p:attrNameLst>
                                      </p:cBhvr>
                                      <p:tavLst>
                                        <p:tav tm="0">
                                          <p:val>
                                            <p:strVal val="#ppt_y+.1"/>
                                          </p:val>
                                        </p:tav>
                                        <p:tav tm="100000">
                                          <p:val>
                                            <p:strVal val="#ppt_y"/>
                                          </p:val>
                                        </p:tav>
                                      </p:tavLst>
                                    </p:anim>
                                    <p:animEffect transition="in" filter="fade">
                                      <p:cBhvr>
                                        <p:cTn id="164" dur="1000" decel="50000">
                                          <p:stCondLst>
                                            <p:cond delay="0"/>
                                          </p:stCondLst>
                                        </p:cTn>
                                        <p:tgtEl>
                                          <p:spTgt spid="95382"/>
                                        </p:tgtEl>
                                      </p:cBhvr>
                                    </p:animEffect>
                                  </p:childTnLst>
                                </p:cTn>
                              </p:par>
                              <p:par>
                                <p:cTn id="165" presetID="25" presetClass="entr" presetSubtype="0" fill="hold" grpId="0" nodeType="withEffect">
                                  <p:stCondLst>
                                    <p:cond delay="0"/>
                                  </p:stCondLst>
                                  <p:childTnLst>
                                    <p:set>
                                      <p:cBhvr>
                                        <p:cTn id="166" dur="1" fill="hold">
                                          <p:stCondLst>
                                            <p:cond delay="0"/>
                                          </p:stCondLst>
                                        </p:cTn>
                                        <p:tgtEl>
                                          <p:spTgt spid="35"/>
                                        </p:tgtEl>
                                        <p:attrNameLst>
                                          <p:attrName>style.visibility</p:attrName>
                                        </p:attrNameLst>
                                      </p:cBhvr>
                                      <p:to>
                                        <p:strVal val="visible"/>
                                      </p:to>
                                    </p:set>
                                    <p:anim calcmode="lin" valueType="num">
                                      <p:cBhvr>
                                        <p:cTn id="167" dur="500" decel="50000" fill="hold">
                                          <p:stCondLst>
                                            <p:cond delay="0"/>
                                          </p:stCondLst>
                                        </p:cTn>
                                        <p:tgtEl>
                                          <p:spTgt spid="35"/>
                                        </p:tgtEl>
                                        <p:attrNameLst>
                                          <p:attrName>style.rotation</p:attrName>
                                        </p:attrNameLst>
                                      </p:cBhvr>
                                      <p:tavLst>
                                        <p:tav tm="0">
                                          <p:val>
                                            <p:fltVal val="-90"/>
                                          </p:val>
                                        </p:tav>
                                        <p:tav tm="100000">
                                          <p:val>
                                            <p:fltVal val="0"/>
                                          </p:val>
                                        </p:tav>
                                      </p:tavLst>
                                    </p:anim>
                                    <p:anim calcmode="lin" valueType="num">
                                      <p:cBhvr>
                                        <p:cTn id="168" dur="500" decel="50000" fill="hold">
                                          <p:stCondLst>
                                            <p:cond delay="0"/>
                                          </p:stCondLst>
                                        </p:cTn>
                                        <p:tgtEl>
                                          <p:spTgt spid="35"/>
                                        </p:tgtEl>
                                        <p:attrNameLst>
                                          <p:attrName>ppt_w</p:attrName>
                                        </p:attrNameLst>
                                      </p:cBhvr>
                                      <p:tavLst>
                                        <p:tav tm="0">
                                          <p:val>
                                            <p:strVal val="#ppt_w"/>
                                          </p:val>
                                        </p:tav>
                                        <p:tav tm="100000">
                                          <p:val>
                                            <p:strVal val="#ppt_w*.05"/>
                                          </p:val>
                                        </p:tav>
                                      </p:tavLst>
                                    </p:anim>
                                    <p:anim calcmode="lin" valueType="num">
                                      <p:cBhvr>
                                        <p:cTn id="169" dur="500" accel="50000" fill="hold">
                                          <p:stCondLst>
                                            <p:cond delay="500"/>
                                          </p:stCondLst>
                                        </p:cTn>
                                        <p:tgtEl>
                                          <p:spTgt spid="35"/>
                                        </p:tgtEl>
                                        <p:attrNameLst>
                                          <p:attrName>ppt_w</p:attrName>
                                        </p:attrNameLst>
                                      </p:cBhvr>
                                      <p:tavLst>
                                        <p:tav tm="0">
                                          <p:val>
                                            <p:strVal val="#ppt_w*.05"/>
                                          </p:val>
                                        </p:tav>
                                        <p:tav tm="100000">
                                          <p:val>
                                            <p:strVal val="#ppt_w"/>
                                          </p:val>
                                        </p:tav>
                                      </p:tavLst>
                                    </p:anim>
                                    <p:anim calcmode="lin" valueType="num">
                                      <p:cBhvr>
                                        <p:cTn id="170" dur="1000" fill="hold"/>
                                        <p:tgtEl>
                                          <p:spTgt spid="35"/>
                                        </p:tgtEl>
                                        <p:attrNameLst>
                                          <p:attrName>ppt_h</p:attrName>
                                        </p:attrNameLst>
                                      </p:cBhvr>
                                      <p:tavLst>
                                        <p:tav tm="0">
                                          <p:val>
                                            <p:strVal val="#ppt_h"/>
                                          </p:val>
                                        </p:tav>
                                        <p:tav tm="100000">
                                          <p:val>
                                            <p:strVal val="#ppt_h"/>
                                          </p:val>
                                        </p:tav>
                                      </p:tavLst>
                                    </p:anim>
                                    <p:anim calcmode="lin" valueType="num">
                                      <p:cBhvr>
                                        <p:cTn id="171" dur="500" decel="50000" fill="hold">
                                          <p:stCondLst>
                                            <p:cond delay="0"/>
                                          </p:stCondLst>
                                        </p:cTn>
                                        <p:tgtEl>
                                          <p:spTgt spid="35"/>
                                        </p:tgtEl>
                                        <p:attrNameLst>
                                          <p:attrName>ppt_x</p:attrName>
                                        </p:attrNameLst>
                                      </p:cBhvr>
                                      <p:tavLst>
                                        <p:tav tm="0">
                                          <p:val>
                                            <p:strVal val="#ppt_x+.4"/>
                                          </p:val>
                                        </p:tav>
                                        <p:tav tm="100000">
                                          <p:val>
                                            <p:strVal val="#ppt_x"/>
                                          </p:val>
                                        </p:tav>
                                      </p:tavLst>
                                    </p:anim>
                                    <p:anim calcmode="lin" valueType="num">
                                      <p:cBhvr>
                                        <p:cTn id="172" dur="500" decel="50000" fill="hold">
                                          <p:stCondLst>
                                            <p:cond delay="0"/>
                                          </p:stCondLst>
                                        </p:cTn>
                                        <p:tgtEl>
                                          <p:spTgt spid="35"/>
                                        </p:tgtEl>
                                        <p:attrNameLst>
                                          <p:attrName>ppt_y</p:attrName>
                                        </p:attrNameLst>
                                      </p:cBhvr>
                                      <p:tavLst>
                                        <p:tav tm="0">
                                          <p:val>
                                            <p:strVal val="#ppt_y-.2"/>
                                          </p:val>
                                        </p:tav>
                                        <p:tav tm="100000">
                                          <p:val>
                                            <p:strVal val="#ppt_y+.1"/>
                                          </p:val>
                                        </p:tav>
                                      </p:tavLst>
                                    </p:anim>
                                    <p:anim calcmode="lin" valueType="num">
                                      <p:cBhvr>
                                        <p:cTn id="173" dur="500" accel="50000" fill="hold">
                                          <p:stCondLst>
                                            <p:cond delay="500"/>
                                          </p:stCondLst>
                                        </p:cTn>
                                        <p:tgtEl>
                                          <p:spTgt spid="35"/>
                                        </p:tgtEl>
                                        <p:attrNameLst>
                                          <p:attrName>ppt_y</p:attrName>
                                        </p:attrNameLst>
                                      </p:cBhvr>
                                      <p:tavLst>
                                        <p:tav tm="0">
                                          <p:val>
                                            <p:strVal val="#ppt_y+.1"/>
                                          </p:val>
                                        </p:tav>
                                        <p:tav tm="100000">
                                          <p:val>
                                            <p:strVal val="#ppt_y"/>
                                          </p:val>
                                        </p:tav>
                                      </p:tavLst>
                                    </p:anim>
                                    <p:animEffect transition="in" filter="fade">
                                      <p:cBhvr>
                                        <p:cTn id="174" dur="1000" decel="50000">
                                          <p:stCondLst>
                                            <p:cond delay="0"/>
                                          </p:stCondLst>
                                        </p:cTn>
                                        <p:tgtEl>
                                          <p:spTgt spid="35"/>
                                        </p:tgtEl>
                                      </p:cBhvr>
                                    </p:animEffect>
                                  </p:childTnLst>
                                </p:cTn>
                              </p:par>
                              <p:par>
                                <p:cTn id="175" presetID="25" presetClass="entr" presetSubtype="0" fill="hold" nodeType="withEffect">
                                  <p:stCondLst>
                                    <p:cond delay="0"/>
                                  </p:stCondLst>
                                  <p:childTnLst>
                                    <p:set>
                                      <p:cBhvr>
                                        <p:cTn id="176" dur="1" fill="hold">
                                          <p:stCondLst>
                                            <p:cond delay="0"/>
                                          </p:stCondLst>
                                        </p:cTn>
                                        <p:tgtEl>
                                          <p:spTgt spid="6"/>
                                        </p:tgtEl>
                                        <p:attrNameLst>
                                          <p:attrName>style.visibility</p:attrName>
                                        </p:attrNameLst>
                                      </p:cBhvr>
                                      <p:to>
                                        <p:strVal val="visible"/>
                                      </p:to>
                                    </p:set>
                                    <p:anim calcmode="lin" valueType="num">
                                      <p:cBhvr>
                                        <p:cTn id="17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7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0" dur="1000" fill="hold"/>
                                        <p:tgtEl>
                                          <p:spTgt spid="6"/>
                                        </p:tgtEl>
                                        <p:attrNameLst>
                                          <p:attrName>ppt_h</p:attrName>
                                        </p:attrNameLst>
                                      </p:cBhvr>
                                      <p:tavLst>
                                        <p:tav tm="0">
                                          <p:val>
                                            <p:strVal val="#ppt_h"/>
                                          </p:val>
                                        </p:tav>
                                        <p:tav tm="100000">
                                          <p:val>
                                            <p:strVal val="#ppt_h"/>
                                          </p:val>
                                        </p:tav>
                                      </p:tavLst>
                                    </p:anim>
                                    <p:anim calcmode="lin" valueType="num">
                                      <p:cBhvr>
                                        <p:cTn id="18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8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8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84" dur="1000" decel="50000">
                                          <p:stCondLst>
                                            <p:cond delay="0"/>
                                          </p:stCondLst>
                                        </p:cTn>
                                        <p:tgtEl>
                                          <p:spTgt spid="6"/>
                                        </p:tgtEl>
                                      </p:cBhvr>
                                    </p:animEffect>
                                  </p:childTnLst>
                                </p:cTn>
                              </p:par>
                              <p:par>
                                <p:cTn id="185" presetID="25" presetClass="entr" presetSubtype="0" fill="hold" grpId="0" nodeType="withEffect">
                                  <p:stCondLst>
                                    <p:cond delay="0"/>
                                  </p:stCondLst>
                                  <p:childTnLst>
                                    <p:set>
                                      <p:cBhvr>
                                        <p:cTn id="186" dur="1" fill="hold">
                                          <p:stCondLst>
                                            <p:cond delay="0"/>
                                          </p:stCondLst>
                                        </p:cTn>
                                        <p:tgtEl>
                                          <p:spTgt spid="37"/>
                                        </p:tgtEl>
                                        <p:attrNameLst>
                                          <p:attrName>style.visibility</p:attrName>
                                        </p:attrNameLst>
                                      </p:cBhvr>
                                      <p:to>
                                        <p:strVal val="visible"/>
                                      </p:to>
                                    </p:set>
                                    <p:anim calcmode="lin" valueType="num">
                                      <p:cBhvr>
                                        <p:cTn id="187"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88"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89"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90" dur="1000" fill="hold"/>
                                        <p:tgtEl>
                                          <p:spTgt spid="37"/>
                                        </p:tgtEl>
                                        <p:attrNameLst>
                                          <p:attrName>ppt_h</p:attrName>
                                        </p:attrNameLst>
                                      </p:cBhvr>
                                      <p:tavLst>
                                        <p:tav tm="0">
                                          <p:val>
                                            <p:strVal val="#ppt_h"/>
                                          </p:val>
                                        </p:tav>
                                        <p:tav tm="100000">
                                          <p:val>
                                            <p:strVal val="#ppt_h"/>
                                          </p:val>
                                        </p:tav>
                                      </p:tavLst>
                                    </p:anim>
                                    <p:anim calcmode="lin" valueType="num">
                                      <p:cBhvr>
                                        <p:cTn id="191"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92"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93"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4" dur="1000" decel="50000">
                                          <p:stCondLst>
                                            <p:cond delay="0"/>
                                          </p:stCondLst>
                                        </p:cTn>
                                        <p:tgtEl>
                                          <p:spTgt spid="37"/>
                                        </p:tgtEl>
                                      </p:cBhvr>
                                    </p:animEffect>
                                  </p:childTnLst>
                                </p:cTn>
                              </p:par>
                              <p:par>
                                <p:cTn id="195" presetID="25" presetClass="entr" presetSubtype="0" fill="hold" grpId="0" nodeType="withEffect">
                                  <p:stCondLst>
                                    <p:cond delay="0"/>
                                  </p:stCondLst>
                                  <p:childTnLst>
                                    <p:set>
                                      <p:cBhvr>
                                        <p:cTn id="196" dur="1" fill="hold">
                                          <p:stCondLst>
                                            <p:cond delay="0"/>
                                          </p:stCondLst>
                                        </p:cTn>
                                        <p:tgtEl>
                                          <p:spTgt spid="43"/>
                                        </p:tgtEl>
                                        <p:attrNameLst>
                                          <p:attrName>style.visibility</p:attrName>
                                        </p:attrNameLst>
                                      </p:cBhvr>
                                      <p:to>
                                        <p:strVal val="visible"/>
                                      </p:to>
                                    </p:set>
                                    <p:anim calcmode="lin" valueType="num">
                                      <p:cBhvr>
                                        <p:cTn id="197" dur="500" decel="50000" fill="hold">
                                          <p:stCondLst>
                                            <p:cond delay="0"/>
                                          </p:stCondLst>
                                        </p:cTn>
                                        <p:tgtEl>
                                          <p:spTgt spid="43"/>
                                        </p:tgtEl>
                                        <p:attrNameLst>
                                          <p:attrName>style.rotation</p:attrName>
                                        </p:attrNameLst>
                                      </p:cBhvr>
                                      <p:tavLst>
                                        <p:tav tm="0">
                                          <p:val>
                                            <p:fltVal val="-90"/>
                                          </p:val>
                                        </p:tav>
                                        <p:tav tm="100000">
                                          <p:val>
                                            <p:fltVal val="0"/>
                                          </p:val>
                                        </p:tav>
                                      </p:tavLst>
                                    </p:anim>
                                    <p:anim calcmode="lin" valueType="num">
                                      <p:cBhvr>
                                        <p:cTn id="198" dur="500" decel="50000" fill="hold">
                                          <p:stCondLst>
                                            <p:cond delay="0"/>
                                          </p:stCondLst>
                                        </p:cTn>
                                        <p:tgtEl>
                                          <p:spTgt spid="43"/>
                                        </p:tgtEl>
                                        <p:attrNameLst>
                                          <p:attrName>ppt_w</p:attrName>
                                        </p:attrNameLst>
                                      </p:cBhvr>
                                      <p:tavLst>
                                        <p:tav tm="0">
                                          <p:val>
                                            <p:strVal val="#ppt_w"/>
                                          </p:val>
                                        </p:tav>
                                        <p:tav tm="100000">
                                          <p:val>
                                            <p:strVal val="#ppt_w*.05"/>
                                          </p:val>
                                        </p:tav>
                                      </p:tavLst>
                                    </p:anim>
                                    <p:anim calcmode="lin" valueType="num">
                                      <p:cBhvr>
                                        <p:cTn id="199" dur="500" accel="50000" fill="hold">
                                          <p:stCondLst>
                                            <p:cond delay="500"/>
                                          </p:stCondLst>
                                        </p:cTn>
                                        <p:tgtEl>
                                          <p:spTgt spid="43"/>
                                        </p:tgtEl>
                                        <p:attrNameLst>
                                          <p:attrName>ppt_w</p:attrName>
                                        </p:attrNameLst>
                                      </p:cBhvr>
                                      <p:tavLst>
                                        <p:tav tm="0">
                                          <p:val>
                                            <p:strVal val="#ppt_w*.05"/>
                                          </p:val>
                                        </p:tav>
                                        <p:tav tm="100000">
                                          <p:val>
                                            <p:strVal val="#ppt_w"/>
                                          </p:val>
                                        </p:tav>
                                      </p:tavLst>
                                    </p:anim>
                                    <p:anim calcmode="lin" valueType="num">
                                      <p:cBhvr>
                                        <p:cTn id="200" dur="1000" fill="hold"/>
                                        <p:tgtEl>
                                          <p:spTgt spid="43"/>
                                        </p:tgtEl>
                                        <p:attrNameLst>
                                          <p:attrName>ppt_h</p:attrName>
                                        </p:attrNameLst>
                                      </p:cBhvr>
                                      <p:tavLst>
                                        <p:tav tm="0">
                                          <p:val>
                                            <p:strVal val="#ppt_h"/>
                                          </p:val>
                                        </p:tav>
                                        <p:tav tm="100000">
                                          <p:val>
                                            <p:strVal val="#ppt_h"/>
                                          </p:val>
                                        </p:tav>
                                      </p:tavLst>
                                    </p:anim>
                                    <p:anim calcmode="lin" valueType="num">
                                      <p:cBhvr>
                                        <p:cTn id="201" dur="500" decel="50000" fill="hold">
                                          <p:stCondLst>
                                            <p:cond delay="0"/>
                                          </p:stCondLst>
                                        </p:cTn>
                                        <p:tgtEl>
                                          <p:spTgt spid="43"/>
                                        </p:tgtEl>
                                        <p:attrNameLst>
                                          <p:attrName>ppt_x</p:attrName>
                                        </p:attrNameLst>
                                      </p:cBhvr>
                                      <p:tavLst>
                                        <p:tav tm="0">
                                          <p:val>
                                            <p:strVal val="#ppt_x+.4"/>
                                          </p:val>
                                        </p:tav>
                                        <p:tav tm="100000">
                                          <p:val>
                                            <p:strVal val="#ppt_x"/>
                                          </p:val>
                                        </p:tav>
                                      </p:tavLst>
                                    </p:anim>
                                    <p:anim calcmode="lin" valueType="num">
                                      <p:cBhvr>
                                        <p:cTn id="202" dur="500" decel="50000" fill="hold">
                                          <p:stCondLst>
                                            <p:cond delay="0"/>
                                          </p:stCondLst>
                                        </p:cTn>
                                        <p:tgtEl>
                                          <p:spTgt spid="43"/>
                                        </p:tgtEl>
                                        <p:attrNameLst>
                                          <p:attrName>ppt_y</p:attrName>
                                        </p:attrNameLst>
                                      </p:cBhvr>
                                      <p:tavLst>
                                        <p:tav tm="0">
                                          <p:val>
                                            <p:strVal val="#ppt_y-.2"/>
                                          </p:val>
                                        </p:tav>
                                        <p:tav tm="100000">
                                          <p:val>
                                            <p:strVal val="#ppt_y+.1"/>
                                          </p:val>
                                        </p:tav>
                                      </p:tavLst>
                                    </p:anim>
                                    <p:anim calcmode="lin" valueType="num">
                                      <p:cBhvr>
                                        <p:cTn id="203" dur="500" accel="50000" fill="hold">
                                          <p:stCondLst>
                                            <p:cond delay="500"/>
                                          </p:stCondLst>
                                        </p:cTn>
                                        <p:tgtEl>
                                          <p:spTgt spid="43"/>
                                        </p:tgtEl>
                                        <p:attrNameLst>
                                          <p:attrName>ppt_y</p:attrName>
                                        </p:attrNameLst>
                                      </p:cBhvr>
                                      <p:tavLst>
                                        <p:tav tm="0">
                                          <p:val>
                                            <p:strVal val="#ppt_y+.1"/>
                                          </p:val>
                                        </p:tav>
                                        <p:tav tm="100000">
                                          <p:val>
                                            <p:strVal val="#ppt_y"/>
                                          </p:val>
                                        </p:tav>
                                      </p:tavLst>
                                    </p:anim>
                                    <p:animEffect transition="in" filter="fade">
                                      <p:cBhvr>
                                        <p:cTn id="204" dur="1000" decel="50000">
                                          <p:stCondLst>
                                            <p:cond delay="0"/>
                                          </p:stCondLst>
                                        </p:cTn>
                                        <p:tgtEl>
                                          <p:spTgt spid="43"/>
                                        </p:tgtEl>
                                      </p:cBhvr>
                                    </p:animEffect>
                                  </p:childTnLst>
                                </p:cTn>
                              </p:par>
                              <p:par>
                                <p:cTn id="205" presetID="25" presetClass="entr" presetSubtype="0" fill="hold" nodeType="withEffect">
                                  <p:stCondLst>
                                    <p:cond delay="0"/>
                                  </p:stCondLst>
                                  <p:childTnLst>
                                    <p:set>
                                      <p:cBhvr>
                                        <p:cTn id="206" dur="1" fill="hold">
                                          <p:stCondLst>
                                            <p:cond delay="0"/>
                                          </p:stCondLst>
                                        </p:cTn>
                                        <p:tgtEl>
                                          <p:spTgt spid="8"/>
                                        </p:tgtEl>
                                        <p:attrNameLst>
                                          <p:attrName>style.visibility</p:attrName>
                                        </p:attrNameLst>
                                      </p:cBhvr>
                                      <p:to>
                                        <p:strVal val="visible"/>
                                      </p:to>
                                    </p:set>
                                    <p:anim calcmode="lin" valueType="num">
                                      <p:cBhvr>
                                        <p:cTn id="20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0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0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210" dur="1000" fill="hold"/>
                                        <p:tgtEl>
                                          <p:spTgt spid="8"/>
                                        </p:tgtEl>
                                        <p:attrNameLst>
                                          <p:attrName>ppt_h</p:attrName>
                                        </p:attrNameLst>
                                      </p:cBhvr>
                                      <p:tavLst>
                                        <p:tav tm="0">
                                          <p:val>
                                            <p:strVal val="#ppt_h"/>
                                          </p:val>
                                        </p:tav>
                                        <p:tav tm="100000">
                                          <p:val>
                                            <p:strVal val="#ppt_h"/>
                                          </p:val>
                                        </p:tav>
                                      </p:tavLst>
                                    </p:anim>
                                    <p:anim calcmode="lin" valueType="num">
                                      <p:cBhvr>
                                        <p:cTn id="21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1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1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14" dur="1000" decel="50000">
                                          <p:stCondLst>
                                            <p:cond delay="0"/>
                                          </p:stCondLst>
                                        </p:cTn>
                                        <p:tgtEl>
                                          <p:spTgt spid="8"/>
                                        </p:tgtEl>
                                      </p:cBhvr>
                                    </p:animEffect>
                                  </p:childTnLst>
                                </p:cTn>
                              </p:par>
                              <p:par>
                                <p:cTn id="215" presetID="25" presetClass="entr" presetSubtype="0" fill="hold" grpId="0" nodeType="withEffect">
                                  <p:stCondLst>
                                    <p:cond delay="0"/>
                                  </p:stCondLst>
                                  <p:childTnLst>
                                    <p:set>
                                      <p:cBhvr>
                                        <p:cTn id="216" dur="1" fill="hold">
                                          <p:stCondLst>
                                            <p:cond delay="0"/>
                                          </p:stCondLst>
                                        </p:cTn>
                                        <p:tgtEl>
                                          <p:spTgt spid="47"/>
                                        </p:tgtEl>
                                        <p:attrNameLst>
                                          <p:attrName>style.visibility</p:attrName>
                                        </p:attrNameLst>
                                      </p:cBhvr>
                                      <p:to>
                                        <p:strVal val="visible"/>
                                      </p:to>
                                    </p:set>
                                    <p:anim calcmode="lin" valueType="num">
                                      <p:cBhvr>
                                        <p:cTn id="217" dur="500" decel="50000" fill="hold">
                                          <p:stCondLst>
                                            <p:cond delay="0"/>
                                          </p:stCondLst>
                                        </p:cTn>
                                        <p:tgtEl>
                                          <p:spTgt spid="47"/>
                                        </p:tgtEl>
                                        <p:attrNameLst>
                                          <p:attrName>style.rotation</p:attrName>
                                        </p:attrNameLst>
                                      </p:cBhvr>
                                      <p:tavLst>
                                        <p:tav tm="0">
                                          <p:val>
                                            <p:fltVal val="-90"/>
                                          </p:val>
                                        </p:tav>
                                        <p:tav tm="100000">
                                          <p:val>
                                            <p:fltVal val="0"/>
                                          </p:val>
                                        </p:tav>
                                      </p:tavLst>
                                    </p:anim>
                                    <p:anim calcmode="lin" valueType="num">
                                      <p:cBhvr>
                                        <p:cTn id="218" dur="500" decel="50000" fill="hold">
                                          <p:stCondLst>
                                            <p:cond delay="0"/>
                                          </p:stCondLst>
                                        </p:cTn>
                                        <p:tgtEl>
                                          <p:spTgt spid="47"/>
                                        </p:tgtEl>
                                        <p:attrNameLst>
                                          <p:attrName>ppt_w</p:attrName>
                                        </p:attrNameLst>
                                      </p:cBhvr>
                                      <p:tavLst>
                                        <p:tav tm="0">
                                          <p:val>
                                            <p:strVal val="#ppt_w"/>
                                          </p:val>
                                        </p:tav>
                                        <p:tav tm="100000">
                                          <p:val>
                                            <p:strVal val="#ppt_w*.05"/>
                                          </p:val>
                                        </p:tav>
                                      </p:tavLst>
                                    </p:anim>
                                    <p:anim calcmode="lin" valueType="num">
                                      <p:cBhvr>
                                        <p:cTn id="219" dur="500" accel="50000" fill="hold">
                                          <p:stCondLst>
                                            <p:cond delay="500"/>
                                          </p:stCondLst>
                                        </p:cTn>
                                        <p:tgtEl>
                                          <p:spTgt spid="47"/>
                                        </p:tgtEl>
                                        <p:attrNameLst>
                                          <p:attrName>ppt_w</p:attrName>
                                        </p:attrNameLst>
                                      </p:cBhvr>
                                      <p:tavLst>
                                        <p:tav tm="0">
                                          <p:val>
                                            <p:strVal val="#ppt_w*.05"/>
                                          </p:val>
                                        </p:tav>
                                        <p:tav tm="100000">
                                          <p:val>
                                            <p:strVal val="#ppt_w"/>
                                          </p:val>
                                        </p:tav>
                                      </p:tavLst>
                                    </p:anim>
                                    <p:anim calcmode="lin" valueType="num">
                                      <p:cBhvr>
                                        <p:cTn id="220" dur="1000" fill="hold"/>
                                        <p:tgtEl>
                                          <p:spTgt spid="47"/>
                                        </p:tgtEl>
                                        <p:attrNameLst>
                                          <p:attrName>ppt_h</p:attrName>
                                        </p:attrNameLst>
                                      </p:cBhvr>
                                      <p:tavLst>
                                        <p:tav tm="0">
                                          <p:val>
                                            <p:strVal val="#ppt_h"/>
                                          </p:val>
                                        </p:tav>
                                        <p:tav tm="100000">
                                          <p:val>
                                            <p:strVal val="#ppt_h"/>
                                          </p:val>
                                        </p:tav>
                                      </p:tavLst>
                                    </p:anim>
                                    <p:anim calcmode="lin" valueType="num">
                                      <p:cBhvr>
                                        <p:cTn id="221" dur="500" decel="50000" fill="hold">
                                          <p:stCondLst>
                                            <p:cond delay="0"/>
                                          </p:stCondLst>
                                        </p:cTn>
                                        <p:tgtEl>
                                          <p:spTgt spid="47"/>
                                        </p:tgtEl>
                                        <p:attrNameLst>
                                          <p:attrName>ppt_x</p:attrName>
                                        </p:attrNameLst>
                                      </p:cBhvr>
                                      <p:tavLst>
                                        <p:tav tm="0">
                                          <p:val>
                                            <p:strVal val="#ppt_x+.4"/>
                                          </p:val>
                                        </p:tav>
                                        <p:tav tm="100000">
                                          <p:val>
                                            <p:strVal val="#ppt_x"/>
                                          </p:val>
                                        </p:tav>
                                      </p:tavLst>
                                    </p:anim>
                                    <p:anim calcmode="lin" valueType="num">
                                      <p:cBhvr>
                                        <p:cTn id="222" dur="500" decel="50000" fill="hold">
                                          <p:stCondLst>
                                            <p:cond delay="0"/>
                                          </p:stCondLst>
                                        </p:cTn>
                                        <p:tgtEl>
                                          <p:spTgt spid="47"/>
                                        </p:tgtEl>
                                        <p:attrNameLst>
                                          <p:attrName>ppt_y</p:attrName>
                                        </p:attrNameLst>
                                      </p:cBhvr>
                                      <p:tavLst>
                                        <p:tav tm="0">
                                          <p:val>
                                            <p:strVal val="#ppt_y-.2"/>
                                          </p:val>
                                        </p:tav>
                                        <p:tav tm="100000">
                                          <p:val>
                                            <p:strVal val="#ppt_y+.1"/>
                                          </p:val>
                                        </p:tav>
                                      </p:tavLst>
                                    </p:anim>
                                    <p:anim calcmode="lin" valueType="num">
                                      <p:cBhvr>
                                        <p:cTn id="223" dur="500" accel="50000" fill="hold">
                                          <p:stCondLst>
                                            <p:cond delay="500"/>
                                          </p:stCondLst>
                                        </p:cTn>
                                        <p:tgtEl>
                                          <p:spTgt spid="47"/>
                                        </p:tgtEl>
                                        <p:attrNameLst>
                                          <p:attrName>ppt_y</p:attrName>
                                        </p:attrNameLst>
                                      </p:cBhvr>
                                      <p:tavLst>
                                        <p:tav tm="0">
                                          <p:val>
                                            <p:strVal val="#ppt_y+.1"/>
                                          </p:val>
                                        </p:tav>
                                        <p:tav tm="100000">
                                          <p:val>
                                            <p:strVal val="#ppt_y"/>
                                          </p:val>
                                        </p:tav>
                                      </p:tavLst>
                                    </p:anim>
                                    <p:animEffect transition="in" filter="fade">
                                      <p:cBhvr>
                                        <p:cTn id="224" dur="1000" decel="50000">
                                          <p:stCondLst>
                                            <p:cond delay="0"/>
                                          </p:stCondLst>
                                        </p:cTn>
                                        <p:tgtEl>
                                          <p:spTgt spid="47"/>
                                        </p:tgtEl>
                                      </p:cBhvr>
                                    </p:animEffect>
                                  </p:childTnLst>
                                </p:cTn>
                              </p:par>
                              <p:par>
                                <p:cTn id="225" presetID="25" presetClass="entr" presetSubtype="0" fill="hold" grpId="0" nodeType="withEffect">
                                  <p:stCondLst>
                                    <p:cond delay="0"/>
                                  </p:stCondLst>
                                  <p:childTnLst>
                                    <p:set>
                                      <p:cBhvr>
                                        <p:cTn id="226" dur="1" fill="hold">
                                          <p:stCondLst>
                                            <p:cond delay="0"/>
                                          </p:stCondLst>
                                        </p:cTn>
                                        <p:tgtEl>
                                          <p:spTgt spid="45"/>
                                        </p:tgtEl>
                                        <p:attrNameLst>
                                          <p:attrName>style.visibility</p:attrName>
                                        </p:attrNameLst>
                                      </p:cBhvr>
                                      <p:to>
                                        <p:strVal val="visible"/>
                                      </p:to>
                                    </p:set>
                                    <p:anim calcmode="lin" valueType="num">
                                      <p:cBhvr>
                                        <p:cTn id="227" dur="500" decel="50000" fill="hold">
                                          <p:stCondLst>
                                            <p:cond delay="0"/>
                                          </p:stCondLst>
                                        </p:cTn>
                                        <p:tgtEl>
                                          <p:spTgt spid="45"/>
                                        </p:tgtEl>
                                        <p:attrNameLst>
                                          <p:attrName>style.rotation</p:attrName>
                                        </p:attrNameLst>
                                      </p:cBhvr>
                                      <p:tavLst>
                                        <p:tav tm="0">
                                          <p:val>
                                            <p:fltVal val="-90"/>
                                          </p:val>
                                        </p:tav>
                                        <p:tav tm="100000">
                                          <p:val>
                                            <p:fltVal val="0"/>
                                          </p:val>
                                        </p:tav>
                                      </p:tavLst>
                                    </p:anim>
                                    <p:anim calcmode="lin" valueType="num">
                                      <p:cBhvr>
                                        <p:cTn id="228" dur="500" decel="50000" fill="hold">
                                          <p:stCondLst>
                                            <p:cond delay="0"/>
                                          </p:stCondLst>
                                        </p:cTn>
                                        <p:tgtEl>
                                          <p:spTgt spid="45"/>
                                        </p:tgtEl>
                                        <p:attrNameLst>
                                          <p:attrName>ppt_w</p:attrName>
                                        </p:attrNameLst>
                                      </p:cBhvr>
                                      <p:tavLst>
                                        <p:tav tm="0">
                                          <p:val>
                                            <p:strVal val="#ppt_w"/>
                                          </p:val>
                                        </p:tav>
                                        <p:tav tm="100000">
                                          <p:val>
                                            <p:strVal val="#ppt_w*.05"/>
                                          </p:val>
                                        </p:tav>
                                      </p:tavLst>
                                    </p:anim>
                                    <p:anim calcmode="lin" valueType="num">
                                      <p:cBhvr>
                                        <p:cTn id="229" dur="500" accel="50000" fill="hold">
                                          <p:stCondLst>
                                            <p:cond delay="500"/>
                                          </p:stCondLst>
                                        </p:cTn>
                                        <p:tgtEl>
                                          <p:spTgt spid="45"/>
                                        </p:tgtEl>
                                        <p:attrNameLst>
                                          <p:attrName>ppt_w</p:attrName>
                                        </p:attrNameLst>
                                      </p:cBhvr>
                                      <p:tavLst>
                                        <p:tav tm="0">
                                          <p:val>
                                            <p:strVal val="#ppt_w*.05"/>
                                          </p:val>
                                        </p:tav>
                                        <p:tav tm="100000">
                                          <p:val>
                                            <p:strVal val="#ppt_w"/>
                                          </p:val>
                                        </p:tav>
                                      </p:tavLst>
                                    </p:anim>
                                    <p:anim calcmode="lin" valueType="num">
                                      <p:cBhvr>
                                        <p:cTn id="230" dur="1000" fill="hold"/>
                                        <p:tgtEl>
                                          <p:spTgt spid="45"/>
                                        </p:tgtEl>
                                        <p:attrNameLst>
                                          <p:attrName>ppt_h</p:attrName>
                                        </p:attrNameLst>
                                      </p:cBhvr>
                                      <p:tavLst>
                                        <p:tav tm="0">
                                          <p:val>
                                            <p:strVal val="#ppt_h"/>
                                          </p:val>
                                        </p:tav>
                                        <p:tav tm="100000">
                                          <p:val>
                                            <p:strVal val="#ppt_h"/>
                                          </p:val>
                                        </p:tav>
                                      </p:tavLst>
                                    </p:anim>
                                    <p:anim calcmode="lin" valueType="num">
                                      <p:cBhvr>
                                        <p:cTn id="231" dur="500" decel="50000" fill="hold">
                                          <p:stCondLst>
                                            <p:cond delay="0"/>
                                          </p:stCondLst>
                                        </p:cTn>
                                        <p:tgtEl>
                                          <p:spTgt spid="45"/>
                                        </p:tgtEl>
                                        <p:attrNameLst>
                                          <p:attrName>ppt_x</p:attrName>
                                        </p:attrNameLst>
                                      </p:cBhvr>
                                      <p:tavLst>
                                        <p:tav tm="0">
                                          <p:val>
                                            <p:strVal val="#ppt_x+.4"/>
                                          </p:val>
                                        </p:tav>
                                        <p:tav tm="100000">
                                          <p:val>
                                            <p:strVal val="#ppt_x"/>
                                          </p:val>
                                        </p:tav>
                                      </p:tavLst>
                                    </p:anim>
                                    <p:anim calcmode="lin" valueType="num">
                                      <p:cBhvr>
                                        <p:cTn id="232" dur="500" decel="50000" fill="hold">
                                          <p:stCondLst>
                                            <p:cond delay="0"/>
                                          </p:stCondLst>
                                        </p:cTn>
                                        <p:tgtEl>
                                          <p:spTgt spid="45"/>
                                        </p:tgtEl>
                                        <p:attrNameLst>
                                          <p:attrName>ppt_y</p:attrName>
                                        </p:attrNameLst>
                                      </p:cBhvr>
                                      <p:tavLst>
                                        <p:tav tm="0">
                                          <p:val>
                                            <p:strVal val="#ppt_y-.2"/>
                                          </p:val>
                                        </p:tav>
                                        <p:tav tm="100000">
                                          <p:val>
                                            <p:strVal val="#ppt_y+.1"/>
                                          </p:val>
                                        </p:tav>
                                      </p:tavLst>
                                    </p:anim>
                                    <p:anim calcmode="lin" valueType="num">
                                      <p:cBhvr>
                                        <p:cTn id="233" dur="500" accel="50000" fill="hold">
                                          <p:stCondLst>
                                            <p:cond delay="500"/>
                                          </p:stCondLst>
                                        </p:cTn>
                                        <p:tgtEl>
                                          <p:spTgt spid="45"/>
                                        </p:tgtEl>
                                        <p:attrNameLst>
                                          <p:attrName>ppt_y</p:attrName>
                                        </p:attrNameLst>
                                      </p:cBhvr>
                                      <p:tavLst>
                                        <p:tav tm="0">
                                          <p:val>
                                            <p:strVal val="#ppt_y+.1"/>
                                          </p:val>
                                        </p:tav>
                                        <p:tav tm="100000">
                                          <p:val>
                                            <p:strVal val="#ppt_y"/>
                                          </p:val>
                                        </p:tav>
                                      </p:tavLst>
                                    </p:anim>
                                    <p:animEffect transition="in" filter="fade">
                                      <p:cBhvr>
                                        <p:cTn id="234" dur="1000" decel="50000">
                                          <p:stCondLst>
                                            <p:cond delay="0"/>
                                          </p:stCondLst>
                                        </p:cTn>
                                        <p:tgtEl>
                                          <p:spTgt spid="45"/>
                                        </p:tgtEl>
                                      </p:cBhvr>
                                    </p:animEffect>
                                  </p:childTnLst>
                                </p:cTn>
                              </p:par>
                              <p:par>
                                <p:cTn id="235" presetID="25" presetClass="entr" presetSubtype="0" fill="hold" grpId="0" nodeType="withEffect">
                                  <p:stCondLst>
                                    <p:cond delay="0"/>
                                  </p:stCondLst>
                                  <p:childTnLst>
                                    <p:set>
                                      <p:cBhvr>
                                        <p:cTn id="236" dur="1" fill="hold">
                                          <p:stCondLst>
                                            <p:cond delay="0"/>
                                          </p:stCondLst>
                                        </p:cTn>
                                        <p:tgtEl>
                                          <p:spTgt spid="59"/>
                                        </p:tgtEl>
                                        <p:attrNameLst>
                                          <p:attrName>style.visibility</p:attrName>
                                        </p:attrNameLst>
                                      </p:cBhvr>
                                      <p:to>
                                        <p:strVal val="visible"/>
                                      </p:to>
                                    </p:set>
                                    <p:anim calcmode="lin" valueType="num">
                                      <p:cBhvr>
                                        <p:cTn id="237" dur="500" decel="50000" fill="hold">
                                          <p:stCondLst>
                                            <p:cond delay="0"/>
                                          </p:stCondLst>
                                        </p:cTn>
                                        <p:tgtEl>
                                          <p:spTgt spid="59"/>
                                        </p:tgtEl>
                                        <p:attrNameLst>
                                          <p:attrName>style.rotation</p:attrName>
                                        </p:attrNameLst>
                                      </p:cBhvr>
                                      <p:tavLst>
                                        <p:tav tm="0">
                                          <p:val>
                                            <p:fltVal val="-90"/>
                                          </p:val>
                                        </p:tav>
                                        <p:tav tm="100000">
                                          <p:val>
                                            <p:fltVal val="0"/>
                                          </p:val>
                                        </p:tav>
                                      </p:tavLst>
                                    </p:anim>
                                    <p:anim calcmode="lin" valueType="num">
                                      <p:cBhvr>
                                        <p:cTn id="238" dur="500" decel="50000" fill="hold">
                                          <p:stCondLst>
                                            <p:cond delay="0"/>
                                          </p:stCondLst>
                                        </p:cTn>
                                        <p:tgtEl>
                                          <p:spTgt spid="59"/>
                                        </p:tgtEl>
                                        <p:attrNameLst>
                                          <p:attrName>ppt_w</p:attrName>
                                        </p:attrNameLst>
                                      </p:cBhvr>
                                      <p:tavLst>
                                        <p:tav tm="0">
                                          <p:val>
                                            <p:strVal val="#ppt_w"/>
                                          </p:val>
                                        </p:tav>
                                        <p:tav tm="100000">
                                          <p:val>
                                            <p:strVal val="#ppt_w*.05"/>
                                          </p:val>
                                        </p:tav>
                                      </p:tavLst>
                                    </p:anim>
                                    <p:anim calcmode="lin" valueType="num">
                                      <p:cBhvr>
                                        <p:cTn id="239" dur="500" accel="50000" fill="hold">
                                          <p:stCondLst>
                                            <p:cond delay="500"/>
                                          </p:stCondLst>
                                        </p:cTn>
                                        <p:tgtEl>
                                          <p:spTgt spid="59"/>
                                        </p:tgtEl>
                                        <p:attrNameLst>
                                          <p:attrName>ppt_w</p:attrName>
                                        </p:attrNameLst>
                                      </p:cBhvr>
                                      <p:tavLst>
                                        <p:tav tm="0">
                                          <p:val>
                                            <p:strVal val="#ppt_w*.05"/>
                                          </p:val>
                                        </p:tav>
                                        <p:tav tm="100000">
                                          <p:val>
                                            <p:strVal val="#ppt_w"/>
                                          </p:val>
                                        </p:tav>
                                      </p:tavLst>
                                    </p:anim>
                                    <p:anim calcmode="lin" valueType="num">
                                      <p:cBhvr>
                                        <p:cTn id="240" dur="1000" fill="hold"/>
                                        <p:tgtEl>
                                          <p:spTgt spid="59"/>
                                        </p:tgtEl>
                                        <p:attrNameLst>
                                          <p:attrName>ppt_h</p:attrName>
                                        </p:attrNameLst>
                                      </p:cBhvr>
                                      <p:tavLst>
                                        <p:tav tm="0">
                                          <p:val>
                                            <p:strVal val="#ppt_h"/>
                                          </p:val>
                                        </p:tav>
                                        <p:tav tm="100000">
                                          <p:val>
                                            <p:strVal val="#ppt_h"/>
                                          </p:val>
                                        </p:tav>
                                      </p:tavLst>
                                    </p:anim>
                                    <p:anim calcmode="lin" valueType="num">
                                      <p:cBhvr>
                                        <p:cTn id="241" dur="500" decel="50000" fill="hold">
                                          <p:stCondLst>
                                            <p:cond delay="0"/>
                                          </p:stCondLst>
                                        </p:cTn>
                                        <p:tgtEl>
                                          <p:spTgt spid="59"/>
                                        </p:tgtEl>
                                        <p:attrNameLst>
                                          <p:attrName>ppt_x</p:attrName>
                                        </p:attrNameLst>
                                      </p:cBhvr>
                                      <p:tavLst>
                                        <p:tav tm="0">
                                          <p:val>
                                            <p:strVal val="#ppt_x+.4"/>
                                          </p:val>
                                        </p:tav>
                                        <p:tav tm="100000">
                                          <p:val>
                                            <p:strVal val="#ppt_x"/>
                                          </p:val>
                                        </p:tav>
                                      </p:tavLst>
                                    </p:anim>
                                    <p:anim calcmode="lin" valueType="num">
                                      <p:cBhvr>
                                        <p:cTn id="242" dur="500" decel="50000" fill="hold">
                                          <p:stCondLst>
                                            <p:cond delay="0"/>
                                          </p:stCondLst>
                                        </p:cTn>
                                        <p:tgtEl>
                                          <p:spTgt spid="59"/>
                                        </p:tgtEl>
                                        <p:attrNameLst>
                                          <p:attrName>ppt_y</p:attrName>
                                        </p:attrNameLst>
                                      </p:cBhvr>
                                      <p:tavLst>
                                        <p:tav tm="0">
                                          <p:val>
                                            <p:strVal val="#ppt_y-.2"/>
                                          </p:val>
                                        </p:tav>
                                        <p:tav tm="100000">
                                          <p:val>
                                            <p:strVal val="#ppt_y+.1"/>
                                          </p:val>
                                        </p:tav>
                                      </p:tavLst>
                                    </p:anim>
                                    <p:anim calcmode="lin" valueType="num">
                                      <p:cBhvr>
                                        <p:cTn id="243" dur="500" accel="50000" fill="hold">
                                          <p:stCondLst>
                                            <p:cond delay="500"/>
                                          </p:stCondLst>
                                        </p:cTn>
                                        <p:tgtEl>
                                          <p:spTgt spid="59"/>
                                        </p:tgtEl>
                                        <p:attrNameLst>
                                          <p:attrName>ppt_y</p:attrName>
                                        </p:attrNameLst>
                                      </p:cBhvr>
                                      <p:tavLst>
                                        <p:tav tm="0">
                                          <p:val>
                                            <p:strVal val="#ppt_y+.1"/>
                                          </p:val>
                                        </p:tav>
                                        <p:tav tm="100000">
                                          <p:val>
                                            <p:strVal val="#ppt_y"/>
                                          </p:val>
                                        </p:tav>
                                      </p:tavLst>
                                    </p:anim>
                                    <p:animEffect transition="in" filter="fade">
                                      <p:cBhvr>
                                        <p:cTn id="244" dur="1000" decel="50000">
                                          <p:stCondLst>
                                            <p:cond delay="0"/>
                                          </p:stCondLst>
                                        </p:cTn>
                                        <p:tgtEl>
                                          <p:spTgt spid="59"/>
                                        </p:tgtEl>
                                      </p:cBhvr>
                                    </p:animEffect>
                                  </p:childTnLst>
                                </p:cTn>
                              </p:par>
                              <p:par>
                                <p:cTn id="245" presetID="25" presetClass="entr" presetSubtype="0" fill="hold" nodeType="withEffect">
                                  <p:stCondLst>
                                    <p:cond delay="0"/>
                                  </p:stCondLst>
                                  <p:childTnLst>
                                    <p:set>
                                      <p:cBhvr>
                                        <p:cTn id="246" dur="1" fill="hold">
                                          <p:stCondLst>
                                            <p:cond delay="0"/>
                                          </p:stCondLst>
                                        </p:cTn>
                                        <p:tgtEl>
                                          <p:spTgt spid="9"/>
                                        </p:tgtEl>
                                        <p:attrNameLst>
                                          <p:attrName>style.visibility</p:attrName>
                                        </p:attrNameLst>
                                      </p:cBhvr>
                                      <p:to>
                                        <p:strVal val="visible"/>
                                      </p:to>
                                    </p:set>
                                    <p:anim calcmode="lin" valueType="num">
                                      <p:cBhvr>
                                        <p:cTn id="247"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248"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49"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250" dur="1000" fill="hold"/>
                                        <p:tgtEl>
                                          <p:spTgt spid="9"/>
                                        </p:tgtEl>
                                        <p:attrNameLst>
                                          <p:attrName>ppt_h</p:attrName>
                                        </p:attrNameLst>
                                      </p:cBhvr>
                                      <p:tavLst>
                                        <p:tav tm="0">
                                          <p:val>
                                            <p:strVal val="#ppt_h"/>
                                          </p:val>
                                        </p:tav>
                                        <p:tav tm="100000">
                                          <p:val>
                                            <p:strVal val="#ppt_h"/>
                                          </p:val>
                                        </p:tav>
                                      </p:tavLst>
                                    </p:anim>
                                    <p:anim calcmode="lin" valueType="num">
                                      <p:cBhvr>
                                        <p:cTn id="251"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52"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53"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254" dur="1000" decel="50000">
                                          <p:stCondLst>
                                            <p:cond delay="0"/>
                                          </p:stCondLst>
                                        </p:cTn>
                                        <p:tgtEl>
                                          <p:spTgt spid="9"/>
                                        </p:tgtEl>
                                      </p:cBhvr>
                                    </p:animEffect>
                                  </p:childTnLst>
                                </p:cTn>
                              </p:par>
                              <p:par>
                                <p:cTn id="255" presetID="25" presetClass="entr" presetSubtype="0" fill="hold" grpId="0" nodeType="withEffect">
                                  <p:stCondLst>
                                    <p:cond delay="0"/>
                                  </p:stCondLst>
                                  <p:childTnLst>
                                    <p:set>
                                      <p:cBhvr>
                                        <p:cTn id="256" dur="1" fill="hold">
                                          <p:stCondLst>
                                            <p:cond delay="0"/>
                                          </p:stCondLst>
                                        </p:cTn>
                                        <p:tgtEl>
                                          <p:spTgt spid="61"/>
                                        </p:tgtEl>
                                        <p:attrNameLst>
                                          <p:attrName>style.visibility</p:attrName>
                                        </p:attrNameLst>
                                      </p:cBhvr>
                                      <p:to>
                                        <p:strVal val="visible"/>
                                      </p:to>
                                    </p:set>
                                    <p:anim calcmode="lin" valueType="num">
                                      <p:cBhvr>
                                        <p:cTn id="257" dur="500" decel="50000" fill="hold">
                                          <p:stCondLst>
                                            <p:cond delay="0"/>
                                          </p:stCondLst>
                                        </p:cTn>
                                        <p:tgtEl>
                                          <p:spTgt spid="61"/>
                                        </p:tgtEl>
                                        <p:attrNameLst>
                                          <p:attrName>style.rotation</p:attrName>
                                        </p:attrNameLst>
                                      </p:cBhvr>
                                      <p:tavLst>
                                        <p:tav tm="0">
                                          <p:val>
                                            <p:fltVal val="-90"/>
                                          </p:val>
                                        </p:tav>
                                        <p:tav tm="100000">
                                          <p:val>
                                            <p:fltVal val="0"/>
                                          </p:val>
                                        </p:tav>
                                      </p:tavLst>
                                    </p:anim>
                                    <p:anim calcmode="lin" valueType="num">
                                      <p:cBhvr>
                                        <p:cTn id="258" dur="500" decel="50000" fill="hold">
                                          <p:stCondLst>
                                            <p:cond delay="0"/>
                                          </p:stCondLst>
                                        </p:cTn>
                                        <p:tgtEl>
                                          <p:spTgt spid="61"/>
                                        </p:tgtEl>
                                        <p:attrNameLst>
                                          <p:attrName>ppt_w</p:attrName>
                                        </p:attrNameLst>
                                      </p:cBhvr>
                                      <p:tavLst>
                                        <p:tav tm="0">
                                          <p:val>
                                            <p:strVal val="#ppt_w"/>
                                          </p:val>
                                        </p:tav>
                                        <p:tav tm="100000">
                                          <p:val>
                                            <p:strVal val="#ppt_w*.05"/>
                                          </p:val>
                                        </p:tav>
                                      </p:tavLst>
                                    </p:anim>
                                    <p:anim calcmode="lin" valueType="num">
                                      <p:cBhvr>
                                        <p:cTn id="259" dur="500" accel="50000" fill="hold">
                                          <p:stCondLst>
                                            <p:cond delay="500"/>
                                          </p:stCondLst>
                                        </p:cTn>
                                        <p:tgtEl>
                                          <p:spTgt spid="61"/>
                                        </p:tgtEl>
                                        <p:attrNameLst>
                                          <p:attrName>ppt_w</p:attrName>
                                        </p:attrNameLst>
                                      </p:cBhvr>
                                      <p:tavLst>
                                        <p:tav tm="0">
                                          <p:val>
                                            <p:strVal val="#ppt_w*.05"/>
                                          </p:val>
                                        </p:tav>
                                        <p:tav tm="100000">
                                          <p:val>
                                            <p:strVal val="#ppt_w"/>
                                          </p:val>
                                        </p:tav>
                                      </p:tavLst>
                                    </p:anim>
                                    <p:anim calcmode="lin" valueType="num">
                                      <p:cBhvr>
                                        <p:cTn id="260" dur="1000" fill="hold"/>
                                        <p:tgtEl>
                                          <p:spTgt spid="61"/>
                                        </p:tgtEl>
                                        <p:attrNameLst>
                                          <p:attrName>ppt_h</p:attrName>
                                        </p:attrNameLst>
                                      </p:cBhvr>
                                      <p:tavLst>
                                        <p:tav tm="0">
                                          <p:val>
                                            <p:strVal val="#ppt_h"/>
                                          </p:val>
                                        </p:tav>
                                        <p:tav tm="100000">
                                          <p:val>
                                            <p:strVal val="#ppt_h"/>
                                          </p:val>
                                        </p:tav>
                                      </p:tavLst>
                                    </p:anim>
                                    <p:anim calcmode="lin" valueType="num">
                                      <p:cBhvr>
                                        <p:cTn id="261" dur="500" decel="50000" fill="hold">
                                          <p:stCondLst>
                                            <p:cond delay="0"/>
                                          </p:stCondLst>
                                        </p:cTn>
                                        <p:tgtEl>
                                          <p:spTgt spid="61"/>
                                        </p:tgtEl>
                                        <p:attrNameLst>
                                          <p:attrName>ppt_x</p:attrName>
                                        </p:attrNameLst>
                                      </p:cBhvr>
                                      <p:tavLst>
                                        <p:tav tm="0">
                                          <p:val>
                                            <p:strVal val="#ppt_x+.4"/>
                                          </p:val>
                                        </p:tav>
                                        <p:tav tm="100000">
                                          <p:val>
                                            <p:strVal val="#ppt_x"/>
                                          </p:val>
                                        </p:tav>
                                      </p:tavLst>
                                    </p:anim>
                                    <p:anim calcmode="lin" valueType="num">
                                      <p:cBhvr>
                                        <p:cTn id="262" dur="500" decel="50000" fill="hold">
                                          <p:stCondLst>
                                            <p:cond delay="0"/>
                                          </p:stCondLst>
                                        </p:cTn>
                                        <p:tgtEl>
                                          <p:spTgt spid="61"/>
                                        </p:tgtEl>
                                        <p:attrNameLst>
                                          <p:attrName>ppt_y</p:attrName>
                                        </p:attrNameLst>
                                      </p:cBhvr>
                                      <p:tavLst>
                                        <p:tav tm="0">
                                          <p:val>
                                            <p:strVal val="#ppt_y-.2"/>
                                          </p:val>
                                        </p:tav>
                                        <p:tav tm="100000">
                                          <p:val>
                                            <p:strVal val="#ppt_y+.1"/>
                                          </p:val>
                                        </p:tav>
                                      </p:tavLst>
                                    </p:anim>
                                    <p:anim calcmode="lin" valueType="num">
                                      <p:cBhvr>
                                        <p:cTn id="263" dur="500" accel="50000" fill="hold">
                                          <p:stCondLst>
                                            <p:cond delay="500"/>
                                          </p:stCondLst>
                                        </p:cTn>
                                        <p:tgtEl>
                                          <p:spTgt spid="61"/>
                                        </p:tgtEl>
                                        <p:attrNameLst>
                                          <p:attrName>ppt_y</p:attrName>
                                        </p:attrNameLst>
                                      </p:cBhvr>
                                      <p:tavLst>
                                        <p:tav tm="0">
                                          <p:val>
                                            <p:strVal val="#ppt_y+.1"/>
                                          </p:val>
                                        </p:tav>
                                        <p:tav tm="100000">
                                          <p:val>
                                            <p:strVal val="#ppt_y"/>
                                          </p:val>
                                        </p:tav>
                                      </p:tavLst>
                                    </p:anim>
                                    <p:animEffect transition="in" filter="fade">
                                      <p:cBhvr>
                                        <p:cTn id="264" dur="1000" decel="50000">
                                          <p:stCondLst>
                                            <p:cond delay="0"/>
                                          </p:stCondLst>
                                        </p:cTn>
                                        <p:tgtEl>
                                          <p:spTgt spid="61"/>
                                        </p:tgtEl>
                                      </p:cBhvr>
                                    </p:animEffect>
                                  </p:childTnLst>
                                </p:cTn>
                              </p:par>
                              <p:par>
                                <p:cTn id="265" presetID="25" presetClass="entr" presetSubtype="0" fill="hold" grpId="0" nodeType="withEffect">
                                  <p:stCondLst>
                                    <p:cond delay="0"/>
                                  </p:stCondLst>
                                  <p:childTnLst>
                                    <p:set>
                                      <p:cBhvr>
                                        <p:cTn id="266" dur="1" fill="hold">
                                          <p:stCondLst>
                                            <p:cond delay="0"/>
                                          </p:stCondLst>
                                        </p:cTn>
                                        <p:tgtEl>
                                          <p:spTgt spid="81"/>
                                        </p:tgtEl>
                                        <p:attrNameLst>
                                          <p:attrName>style.visibility</p:attrName>
                                        </p:attrNameLst>
                                      </p:cBhvr>
                                      <p:to>
                                        <p:strVal val="visible"/>
                                      </p:to>
                                    </p:set>
                                    <p:anim calcmode="lin" valueType="num">
                                      <p:cBhvr>
                                        <p:cTn id="267" dur="500" decel="50000" fill="hold">
                                          <p:stCondLst>
                                            <p:cond delay="0"/>
                                          </p:stCondLst>
                                        </p:cTn>
                                        <p:tgtEl>
                                          <p:spTgt spid="81"/>
                                        </p:tgtEl>
                                        <p:attrNameLst>
                                          <p:attrName>style.rotation</p:attrName>
                                        </p:attrNameLst>
                                      </p:cBhvr>
                                      <p:tavLst>
                                        <p:tav tm="0">
                                          <p:val>
                                            <p:fltVal val="-90"/>
                                          </p:val>
                                        </p:tav>
                                        <p:tav tm="100000">
                                          <p:val>
                                            <p:fltVal val="0"/>
                                          </p:val>
                                        </p:tav>
                                      </p:tavLst>
                                    </p:anim>
                                    <p:anim calcmode="lin" valueType="num">
                                      <p:cBhvr>
                                        <p:cTn id="268" dur="500" decel="50000" fill="hold">
                                          <p:stCondLst>
                                            <p:cond delay="0"/>
                                          </p:stCondLst>
                                        </p:cTn>
                                        <p:tgtEl>
                                          <p:spTgt spid="81"/>
                                        </p:tgtEl>
                                        <p:attrNameLst>
                                          <p:attrName>ppt_w</p:attrName>
                                        </p:attrNameLst>
                                      </p:cBhvr>
                                      <p:tavLst>
                                        <p:tav tm="0">
                                          <p:val>
                                            <p:strVal val="#ppt_w"/>
                                          </p:val>
                                        </p:tav>
                                        <p:tav tm="100000">
                                          <p:val>
                                            <p:strVal val="#ppt_w*.05"/>
                                          </p:val>
                                        </p:tav>
                                      </p:tavLst>
                                    </p:anim>
                                    <p:anim calcmode="lin" valueType="num">
                                      <p:cBhvr>
                                        <p:cTn id="269" dur="500" accel="50000" fill="hold">
                                          <p:stCondLst>
                                            <p:cond delay="500"/>
                                          </p:stCondLst>
                                        </p:cTn>
                                        <p:tgtEl>
                                          <p:spTgt spid="81"/>
                                        </p:tgtEl>
                                        <p:attrNameLst>
                                          <p:attrName>ppt_w</p:attrName>
                                        </p:attrNameLst>
                                      </p:cBhvr>
                                      <p:tavLst>
                                        <p:tav tm="0">
                                          <p:val>
                                            <p:strVal val="#ppt_w*.05"/>
                                          </p:val>
                                        </p:tav>
                                        <p:tav tm="100000">
                                          <p:val>
                                            <p:strVal val="#ppt_w"/>
                                          </p:val>
                                        </p:tav>
                                      </p:tavLst>
                                    </p:anim>
                                    <p:anim calcmode="lin" valueType="num">
                                      <p:cBhvr>
                                        <p:cTn id="270" dur="1000" fill="hold"/>
                                        <p:tgtEl>
                                          <p:spTgt spid="81"/>
                                        </p:tgtEl>
                                        <p:attrNameLst>
                                          <p:attrName>ppt_h</p:attrName>
                                        </p:attrNameLst>
                                      </p:cBhvr>
                                      <p:tavLst>
                                        <p:tav tm="0">
                                          <p:val>
                                            <p:strVal val="#ppt_h"/>
                                          </p:val>
                                        </p:tav>
                                        <p:tav tm="100000">
                                          <p:val>
                                            <p:strVal val="#ppt_h"/>
                                          </p:val>
                                        </p:tav>
                                      </p:tavLst>
                                    </p:anim>
                                    <p:anim calcmode="lin" valueType="num">
                                      <p:cBhvr>
                                        <p:cTn id="271" dur="500" decel="50000" fill="hold">
                                          <p:stCondLst>
                                            <p:cond delay="0"/>
                                          </p:stCondLst>
                                        </p:cTn>
                                        <p:tgtEl>
                                          <p:spTgt spid="81"/>
                                        </p:tgtEl>
                                        <p:attrNameLst>
                                          <p:attrName>ppt_x</p:attrName>
                                        </p:attrNameLst>
                                      </p:cBhvr>
                                      <p:tavLst>
                                        <p:tav tm="0">
                                          <p:val>
                                            <p:strVal val="#ppt_x+.4"/>
                                          </p:val>
                                        </p:tav>
                                        <p:tav tm="100000">
                                          <p:val>
                                            <p:strVal val="#ppt_x"/>
                                          </p:val>
                                        </p:tav>
                                      </p:tavLst>
                                    </p:anim>
                                    <p:anim calcmode="lin" valueType="num">
                                      <p:cBhvr>
                                        <p:cTn id="272" dur="500" decel="50000" fill="hold">
                                          <p:stCondLst>
                                            <p:cond delay="0"/>
                                          </p:stCondLst>
                                        </p:cTn>
                                        <p:tgtEl>
                                          <p:spTgt spid="81"/>
                                        </p:tgtEl>
                                        <p:attrNameLst>
                                          <p:attrName>ppt_y</p:attrName>
                                        </p:attrNameLst>
                                      </p:cBhvr>
                                      <p:tavLst>
                                        <p:tav tm="0">
                                          <p:val>
                                            <p:strVal val="#ppt_y-.2"/>
                                          </p:val>
                                        </p:tav>
                                        <p:tav tm="100000">
                                          <p:val>
                                            <p:strVal val="#ppt_y+.1"/>
                                          </p:val>
                                        </p:tav>
                                      </p:tavLst>
                                    </p:anim>
                                    <p:anim calcmode="lin" valueType="num">
                                      <p:cBhvr>
                                        <p:cTn id="273" dur="500" accel="50000" fill="hold">
                                          <p:stCondLst>
                                            <p:cond delay="500"/>
                                          </p:stCondLst>
                                        </p:cTn>
                                        <p:tgtEl>
                                          <p:spTgt spid="81"/>
                                        </p:tgtEl>
                                        <p:attrNameLst>
                                          <p:attrName>ppt_y</p:attrName>
                                        </p:attrNameLst>
                                      </p:cBhvr>
                                      <p:tavLst>
                                        <p:tav tm="0">
                                          <p:val>
                                            <p:strVal val="#ppt_y+.1"/>
                                          </p:val>
                                        </p:tav>
                                        <p:tav tm="100000">
                                          <p:val>
                                            <p:strVal val="#ppt_y"/>
                                          </p:val>
                                        </p:tav>
                                      </p:tavLst>
                                    </p:anim>
                                    <p:animEffect transition="in" filter="fade">
                                      <p:cBhvr>
                                        <p:cTn id="274" dur="1000" decel="50000">
                                          <p:stCondLst>
                                            <p:cond delay="0"/>
                                          </p:stCondLst>
                                        </p:cTn>
                                        <p:tgtEl>
                                          <p:spTgt spid="81"/>
                                        </p:tgtEl>
                                      </p:cBhvr>
                                    </p:animEffect>
                                  </p:childTnLst>
                                </p:cTn>
                              </p:par>
                              <p:par>
                                <p:cTn id="275" presetID="25" presetClass="entr" presetSubtype="0" fill="hold" grpId="0" nodeType="withEffect">
                                  <p:stCondLst>
                                    <p:cond delay="0"/>
                                  </p:stCondLst>
                                  <p:childTnLst>
                                    <p:set>
                                      <p:cBhvr>
                                        <p:cTn id="276" dur="1" fill="hold">
                                          <p:stCondLst>
                                            <p:cond delay="0"/>
                                          </p:stCondLst>
                                        </p:cTn>
                                        <p:tgtEl>
                                          <p:spTgt spid="82"/>
                                        </p:tgtEl>
                                        <p:attrNameLst>
                                          <p:attrName>style.visibility</p:attrName>
                                        </p:attrNameLst>
                                      </p:cBhvr>
                                      <p:to>
                                        <p:strVal val="visible"/>
                                      </p:to>
                                    </p:set>
                                    <p:anim calcmode="lin" valueType="num">
                                      <p:cBhvr>
                                        <p:cTn id="277" dur="500" decel="50000" fill="hold">
                                          <p:stCondLst>
                                            <p:cond delay="0"/>
                                          </p:stCondLst>
                                        </p:cTn>
                                        <p:tgtEl>
                                          <p:spTgt spid="82"/>
                                        </p:tgtEl>
                                        <p:attrNameLst>
                                          <p:attrName>style.rotation</p:attrName>
                                        </p:attrNameLst>
                                      </p:cBhvr>
                                      <p:tavLst>
                                        <p:tav tm="0">
                                          <p:val>
                                            <p:fltVal val="-90"/>
                                          </p:val>
                                        </p:tav>
                                        <p:tav tm="100000">
                                          <p:val>
                                            <p:fltVal val="0"/>
                                          </p:val>
                                        </p:tav>
                                      </p:tavLst>
                                    </p:anim>
                                    <p:anim calcmode="lin" valueType="num">
                                      <p:cBhvr>
                                        <p:cTn id="278" dur="500" decel="50000" fill="hold">
                                          <p:stCondLst>
                                            <p:cond delay="0"/>
                                          </p:stCondLst>
                                        </p:cTn>
                                        <p:tgtEl>
                                          <p:spTgt spid="82"/>
                                        </p:tgtEl>
                                        <p:attrNameLst>
                                          <p:attrName>ppt_w</p:attrName>
                                        </p:attrNameLst>
                                      </p:cBhvr>
                                      <p:tavLst>
                                        <p:tav tm="0">
                                          <p:val>
                                            <p:strVal val="#ppt_w"/>
                                          </p:val>
                                        </p:tav>
                                        <p:tav tm="100000">
                                          <p:val>
                                            <p:strVal val="#ppt_w*.05"/>
                                          </p:val>
                                        </p:tav>
                                      </p:tavLst>
                                    </p:anim>
                                    <p:anim calcmode="lin" valueType="num">
                                      <p:cBhvr>
                                        <p:cTn id="279" dur="500" accel="50000" fill="hold">
                                          <p:stCondLst>
                                            <p:cond delay="500"/>
                                          </p:stCondLst>
                                        </p:cTn>
                                        <p:tgtEl>
                                          <p:spTgt spid="82"/>
                                        </p:tgtEl>
                                        <p:attrNameLst>
                                          <p:attrName>ppt_w</p:attrName>
                                        </p:attrNameLst>
                                      </p:cBhvr>
                                      <p:tavLst>
                                        <p:tav tm="0">
                                          <p:val>
                                            <p:strVal val="#ppt_w*.05"/>
                                          </p:val>
                                        </p:tav>
                                        <p:tav tm="100000">
                                          <p:val>
                                            <p:strVal val="#ppt_w"/>
                                          </p:val>
                                        </p:tav>
                                      </p:tavLst>
                                    </p:anim>
                                    <p:anim calcmode="lin" valueType="num">
                                      <p:cBhvr>
                                        <p:cTn id="280" dur="1000" fill="hold"/>
                                        <p:tgtEl>
                                          <p:spTgt spid="82"/>
                                        </p:tgtEl>
                                        <p:attrNameLst>
                                          <p:attrName>ppt_h</p:attrName>
                                        </p:attrNameLst>
                                      </p:cBhvr>
                                      <p:tavLst>
                                        <p:tav tm="0">
                                          <p:val>
                                            <p:strVal val="#ppt_h"/>
                                          </p:val>
                                        </p:tav>
                                        <p:tav tm="100000">
                                          <p:val>
                                            <p:strVal val="#ppt_h"/>
                                          </p:val>
                                        </p:tav>
                                      </p:tavLst>
                                    </p:anim>
                                    <p:anim calcmode="lin" valueType="num">
                                      <p:cBhvr>
                                        <p:cTn id="281" dur="500" decel="50000" fill="hold">
                                          <p:stCondLst>
                                            <p:cond delay="0"/>
                                          </p:stCondLst>
                                        </p:cTn>
                                        <p:tgtEl>
                                          <p:spTgt spid="82"/>
                                        </p:tgtEl>
                                        <p:attrNameLst>
                                          <p:attrName>ppt_x</p:attrName>
                                        </p:attrNameLst>
                                      </p:cBhvr>
                                      <p:tavLst>
                                        <p:tav tm="0">
                                          <p:val>
                                            <p:strVal val="#ppt_x+.4"/>
                                          </p:val>
                                        </p:tav>
                                        <p:tav tm="100000">
                                          <p:val>
                                            <p:strVal val="#ppt_x"/>
                                          </p:val>
                                        </p:tav>
                                      </p:tavLst>
                                    </p:anim>
                                    <p:anim calcmode="lin" valueType="num">
                                      <p:cBhvr>
                                        <p:cTn id="282" dur="500" decel="50000" fill="hold">
                                          <p:stCondLst>
                                            <p:cond delay="0"/>
                                          </p:stCondLst>
                                        </p:cTn>
                                        <p:tgtEl>
                                          <p:spTgt spid="82"/>
                                        </p:tgtEl>
                                        <p:attrNameLst>
                                          <p:attrName>ppt_y</p:attrName>
                                        </p:attrNameLst>
                                      </p:cBhvr>
                                      <p:tavLst>
                                        <p:tav tm="0">
                                          <p:val>
                                            <p:strVal val="#ppt_y-.2"/>
                                          </p:val>
                                        </p:tav>
                                        <p:tav tm="100000">
                                          <p:val>
                                            <p:strVal val="#ppt_y+.1"/>
                                          </p:val>
                                        </p:tav>
                                      </p:tavLst>
                                    </p:anim>
                                    <p:anim calcmode="lin" valueType="num">
                                      <p:cBhvr>
                                        <p:cTn id="283" dur="500" accel="50000" fill="hold">
                                          <p:stCondLst>
                                            <p:cond delay="500"/>
                                          </p:stCondLst>
                                        </p:cTn>
                                        <p:tgtEl>
                                          <p:spTgt spid="82"/>
                                        </p:tgtEl>
                                        <p:attrNameLst>
                                          <p:attrName>ppt_y</p:attrName>
                                        </p:attrNameLst>
                                      </p:cBhvr>
                                      <p:tavLst>
                                        <p:tav tm="0">
                                          <p:val>
                                            <p:strVal val="#ppt_y+.1"/>
                                          </p:val>
                                        </p:tav>
                                        <p:tav tm="100000">
                                          <p:val>
                                            <p:strVal val="#ppt_y"/>
                                          </p:val>
                                        </p:tav>
                                      </p:tavLst>
                                    </p:anim>
                                    <p:animEffect transition="in" filter="fade">
                                      <p:cBhvr>
                                        <p:cTn id="284" dur="1000" decel="50000">
                                          <p:stCondLst>
                                            <p:cond delay="0"/>
                                          </p:stCondLst>
                                        </p:cTn>
                                        <p:tgtEl>
                                          <p:spTgt spid="82"/>
                                        </p:tgtEl>
                                      </p:cBhvr>
                                    </p:animEffect>
                                  </p:childTnLst>
                                </p:cTn>
                              </p:par>
                              <p:par>
                                <p:cTn id="285" presetID="25" presetClass="entr" presetSubtype="0" fill="hold" grpId="0" nodeType="withEffect">
                                  <p:stCondLst>
                                    <p:cond delay="0"/>
                                  </p:stCondLst>
                                  <p:childTnLst>
                                    <p:set>
                                      <p:cBhvr>
                                        <p:cTn id="286" dur="1" fill="hold">
                                          <p:stCondLst>
                                            <p:cond delay="0"/>
                                          </p:stCondLst>
                                        </p:cTn>
                                        <p:tgtEl>
                                          <p:spTgt spid="50"/>
                                        </p:tgtEl>
                                        <p:attrNameLst>
                                          <p:attrName>style.visibility</p:attrName>
                                        </p:attrNameLst>
                                      </p:cBhvr>
                                      <p:to>
                                        <p:strVal val="visible"/>
                                      </p:to>
                                    </p:set>
                                    <p:anim calcmode="lin" valueType="num">
                                      <p:cBhvr>
                                        <p:cTn id="287" dur="500" decel="50000" fill="hold">
                                          <p:stCondLst>
                                            <p:cond delay="0"/>
                                          </p:stCondLst>
                                        </p:cTn>
                                        <p:tgtEl>
                                          <p:spTgt spid="50"/>
                                        </p:tgtEl>
                                        <p:attrNameLst>
                                          <p:attrName>style.rotation</p:attrName>
                                        </p:attrNameLst>
                                      </p:cBhvr>
                                      <p:tavLst>
                                        <p:tav tm="0">
                                          <p:val>
                                            <p:fltVal val="-90"/>
                                          </p:val>
                                        </p:tav>
                                        <p:tav tm="100000">
                                          <p:val>
                                            <p:fltVal val="0"/>
                                          </p:val>
                                        </p:tav>
                                      </p:tavLst>
                                    </p:anim>
                                    <p:anim calcmode="lin" valueType="num">
                                      <p:cBhvr>
                                        <p:cTn id="288" dur="500" decel="50000" fill="hold">
                                          <p:stCondLst>
                                            <p:cond delay="0"/>
                                          </p:stCondLst>
                                        </p:cTn>
                                        <p:tgtEl>
                                          <p:spTgt spid="50"/>
                                        </p:tgtEl>
                                        <p:attrNameLst>
                                          <p:attrName>ppt_w</p:attrName>
                                        </p:attrNameLst>
                                      </p:cBhvr>
                                      <p:tavLst>
                                        <p:tav tm="0">
                                          <p:val>
                                            <p:strVal val="#ppt_w"/>
                                          </p:val>
                                        </p:tav>
                                        <p:tav tm="100000">
                                          <p:val>
                                            <p:strVal val="#ppt_w*.05"/>
                                          </p:val>
                                        </p:tav>
                                      </p:tavLst>
                                    </p:anim>
                                    <p:anim calcmode="lin" valueType="num">
                                      <p:cBhvr>
                                        <p:cTn id="289" dur="500" accel="50000" fill="hold">
                                          <p:stCondLst>
                                            <p:cond delay="500"/>
                                          </p:stCondLst>
                                        </p:cTn>
                                        <p:tgtEl>
                                          <p:spTgt spid="50"/>
                                        </p:tgtEl>
                                        <p:attrNameLst>
                                          <p:attrName>ppt_w</p:attrName>
                                        </p:attrNameLst>
                                      </p:cBhvr>
                                      <p:tavLst>
                                        <p:tav tm="0">
                                          <p:val>
                                            <p:strVal val="#ppt_w*.05"/>
                                          </p:val>
                                        </p:tav>
                                        <p:tav tm="100000">
                                          <p:val>
                                            <p:strVal val="#ppt_w"/>
                                          </p:val>
                                        </p:tav>
                                      </p:tavLst>
                                    </p:anim>
                                    <p:anim calcmode="lin" valueType="num">
                                      <p:cBhvr>
                                        <p:cTn id="290" dur="1000" fill="hold"/>
                                        <p:tgtEl>
                                          <p:spTgt spid="50"/>
                                        </p:tgtEl>
                                        <p:attrNameLst>
                                          <p:attrName>ppt_h</p:attrName>
                                        </p:attrNameLst>
                                      </p:cBhvr>
                                      <p:tavLst>
                                        <p:tav tm="0">
                                          <p:val>
                                            <p:strVal val="#ppt_h"/>
                                          </p:val>
                                        </p:tav>
                                        <p:tav tm="100000">
                                          <p:val>
                                            <p:strVal val="#ppt_h"/>
                                          </p:val>
                                        </p:tav>
                                      </p:tavLst>
                                    </p:anim>
                                    <p:anim calcmode="lin" valueType="num">
                                      <p:cBhvr>
                                        <p:cTn id="291" dur="500" decel="50000" fill="hold">
                                          <p:stCondLst>
                                            <p:cond delay="0"/>
                                          </p:stCondLst>
                                        </p:cTn>
                                        <p:tgtEl>
                                          <p:spTgt spid="50"/>
                                        </p:tgtEl>
                                        <p:attrNameLst>
                                          <p:attrName>ppt_x</p:attrName>
                                        </p:attrNameLst>
                                      </p:cBhvr>
                                      <p:tavLst>
                                        <p:tav tm="0">
                                          <p:val>
                                            <p:strVal val="#ppt_x+.4"/>
                                          </p:val>
                                        </p:tav>
                                        <p:tav tm="100000">
                                          <p:val>
                                            <p:strVal val="#ppt_x"/>
                                          </p:val>
                                        </p:tav>
                                      </p:tavLst>
                                    </p:anim>
                                    <p:anim calcmode="lin" valueType="num">
                                      <p:cBhvr>
                                        <p:cTn id="292" dur="500" decel="50000" fill="hold">
                                          <p:stCondLst>
                                            <p:cond delay="0"/>
                                          </p:stCondLst>
                                        </p:cTn>
                                        <p:tgtEl>
                                          <p:spTgt spid="50"/>
                                        </p:tgtEl>
                                        <p:attrNameLst>
                                          <p:attrName>ppt_y</p:attrName>
                                        </p:attrNameLst>
                                      </p:cBhvr>
                                      <p:tavLst>
                                        <p:tav tm="0">
                                          <p:val>
                                            <p:strVal val="#ppt_y-.2"/>
                                          </p:val>
                                        </p:tav>
                                        <p:tav tm="100000">
                                          <p:val>
                                            <p:strVal val="#ppt_y+.1"/>
                                          </p:val>
                                        </p:tav>
                                      </p:tavLst>
                                    </p:anim>
                                    <p:anim calcmode="lin" valueType="num">
                                      <p:cBhvr>
                                        <p:cTn id="293" dur="500" accel="50000" fill="hold">
                                          <p:stCondLst>
                                            <p:cond delay="500"/>
                                          </p:stCondLst>
                                        </p:cTn>
                                        <p:tgtEl>
                                          <p:spTgt spid="50"/>
                                        </p:tgtEl>
                                        <p:attrNameLst>
                                          <p:attrName>ppt_y</p:attrName>
                                        </p:attrNameLst>
                                      </p:cBhvr>
                                      <p:tavLst>
                                        <p:tav tm="0">
                                          <p:val>
                                            <p:strVal val="#ppt_y+.1"/>
                                          </p:val>
                                        </p:tav>
                                        <p:tav tm="100000">
                                          <p:val>
                                            <p:strVal val="#ppt_y"/>
                                          </p:val>
                                        </p:tav>
                                      </p:tavLst>
                                    </p:anim>
                                    <p:animEffect transition="in" filter="fade">
                                      <p:cBhvr>
                                        <p:cTn id="294" dur="1000" decel="50000">
                                          <p:stCondLst>
                                            <p:cond delay="0"/>
                                          </p:stCondLst>
                                        </p:cTn>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366" grpId="0" animBg="1"/>
      <p:bldP spid="95348" grpId="0" animBg="1"/>
      <p:bldP spid="95349" grpId="0" animBg="1"/>
      <p:bldP spid="95350" grpId="0"/>
      <p:bldP spid="95379" grpId="0"/>
      <p:bldP spid="95373" grpId="0" animBg="1"/>
      <p:bldP spid="95340" grpId="0"/>
      <p:bldP spid="95380" grpId="0"/>
      <p:bldP spid="95365" grpId="0" animBg="1"/>
      <p:bldP spid="95381" grpId="0"/>
      <p:bldP spid="95364" grpId="0" animBg="1"/>
      <p:bldP spid="95335" grpId="0"/>
      <p:bldP spid="95382" grpId="0"/>
      <p:bldP spid="35" grpId="0" animBg="1"/>
      <p:bldP spid="37" grpId="0"/>
      <p:bldP spid="43" grpId="0" animBg="1"/>
      <p:bldP spid="47" grpId="0"/>
      <p:bldP spid="45" grpId="0"/>
      <p:bldP spid="59" grpId="0" animBg="1"/>
      <p:bldP spid="61" grpId="0"/>
      <p:bldP spid="81" grpId="0" animBg="1"/>
      <p:bldP spid="82" grpId="0" animBg="1"/>
      <p:bldP spid="50" grpId="0" animBg="1"/>
    </p:bldLst>
  </p:timing>
</p:sld>
</file>

<file path=ppt/slides/slide3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ight Arrow 1">
            <a:hlinkClick r:id="rId3" action="ppaction://hlinksldjump"/>
          </p:cNvPr>
          <p:cNvSpPr/>
          <p:nvPr/>
        </p:nvSpPr>
        <p:spPr bwMode="auto">
          <a:xfrm>
            <a:off x="8143900" y="-24"/>
            <a:ext cx="928694" cy="785818"/>
          </a:xfrm>
          <a:prstGeom prst="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smtClean="0">
                <a:solidFill>
                  <a:srgbClr val="003300"/>
                </a:solidFill>
                <a:latin typeface="Arial" pitchFamily="34" charset="0"/>
                <a:cs typeface="B Titr" pitchFamily="2" charset="-78"/>
              </a:rPr>
              <a:t>قبل</a:t>
            </a:r>
            <a:endParaRPr kumimoji="0" lang="fa-IR" sz="2400" b="0" i="0" u="none" strike="noStrike" cap="none" normalizeH="0" baseline="0" dirty="0" smtClean="0">
              <a:ln>
                <a:noFill/>
              </a:ln>
              <a:solidFill>
                <a:srgbClr val="003300"/>
              </a:solidFill>
              <a:effectLst/>
              <a:latin typeface="Arial" pitchFamily="34" charset="0"/>
              <a:cs typeface="B Titr" pitchFamily="2" charset="-78"/>
            </a:endParaRPr>
          </a:p>
        </p:txBody>
      </p:sp>
      <p:sp>
        <p:nvSpPr>
          <p:cNvPr id="28673" name="Rectangle 1"/>
          <p:cNvSpPr>
            <a:spLocks noChangeArrowheads="1"/>
          </p:cNvSpPr>
          <p:nvPr/>
        </p:nvSpPr>
        <p:spPr bwMode="auto">
          <a:xfrm>
            <a:off x="214282" y="928670"/>
            <a:ext cx="8858280" cy="6268342"/>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lang="fa-IR" sz="2100" b="1" dirty="0" smtClean="0">
                <a:solidFill>
                  <a:srgbClr val="FF0000"/>
                </a:solidFill>
                <a:latin typeface="Tahoma" pitchFamily="34" charset="0"/>
                <a:cs typeface="B Compset" pitchFamily="2" charset="-78"/>
              </a:rPr>
              <a:t>ادله متاخرین</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100" b="1" i="0" u="none" strike="noStrike" cap="none" normalizeH="0" baseline="0" dirty="0" smtClean="0">
                <a:ln>
                  <a:noFill/>
                </a:ln>
                <a:solidFill>
                  <a:srgbClr val="000000"/>
                </a:solidFill>
                <a:effectLst/>
                <a:latin typeface="Tahoma" pitchFamily="34" charset="0"/>
                <a:cs typeface="B Compset" pitchFamily="2" charset="-78"/>
              </a:rPr>
              <a:t>متاخرین برای اثبات</a:t>
            </a:r>
            <a:r>
              <a:rPr kumimoji="0" lang="fa-IR" sz="2100" b="1" i="0" u="none" strike="noStrike" cap="none" normalizeH="0" dirty="0" smtClean="0">
                <a:ln>
                  <a:noFill/>
                </a:ln>
                <a:solidFill>
                  <a:srgbClr val="000000"/>
                </a:solidFill>
                <a:effectLst/>
                <a:latin typeface="Tahoma" pitchFamily="34" charset="0"/>
                <a:cs typeface="B Compset" pitchFamily="2" charset="-78"/>
              </a:rPr>
              <a:t> حجیت استصحاب , فقط به اخبار  و روایات استدلال کرده اند که به برخی از انها اشاره می شود.</a:t>
            </a:r>
          </a:p>
          <a:p>
            <a:pPr lvl="0" algn="just" fontAlgn="base">
              <a:spcBef>
                <a:spcPct val="0"/>
              </a:spcBef>
              <a:spcAft>
                <a:spcPct val="0"/>
              </a:spcAft>
            </a:pPr>
            <a:r>
              <a:rPr lang="fa-IR" sz="2100" b="1" dirty="0" smtClean="0">
                <a:solidFill>
                  <a:srgbClr val="FF0000"/>
                </a:solidFill>
                <a:latin typeface="Arial" pitchFamily="34" charset="0"/>
                <a:cs typeface="B Compset" pitchFamily="2" charset="-78"/>
              </a:rPr>
              <a:t>1- صحیحه اول زراره :</a:t>
            </a:r>
          </a:p>
          <a:p>
            <a:pPr lvl="0" algn="just" fontAlgn="base">
              <a:spcBef>
                <a:spcPct val="0"/>
              </a:spcBef>
              <a:spcAft>
                <a:spcPct val="0"/>
              </a:spcAft>
            </a:pPr>
            <a:r>
              <a:rPr lang="fa-IR" sz="2100" b="1" dirty="0" smtClean="0">
                <a:latin typeface="Arial" pitchFamily="34" charset="0"/>
                <a:cs typeface="B Compset" pitchFamily="2" charset="-78"/>
              </a:rPr>
              <a:t>عَنْ حَمَّادٍ عَنْ حَرِيزٍ عَنْ زُرَارَةَ قَالَ قُلْتُ لَهُ الرَّجُلُ يَنَامُ وَ هُوَ عَلَى وُضُوءٍ أَ تُوجِبُ الْخَفْقَةُ وَ الْخَفْقَتَانِ عَلَيْهِ الْوُضُوءَ فَقَالَ يَا زُرَارَةُ قَدْ تَنَامُ الْعَيْنُ وَ لَا يَنَامُ الْقَلْبُ وَ الْأُذُنُ فَإِذَا نَامَتِ الْعَيْنُ وَ الْأُذُنُ وَ الْقَلْبُ فَقَدْ وَجَبَ الْوُضُوءُ قُلْتُ فَإِنْ حُرِّكَ إِلَى جَنْبِهِ شَيْ‏ءٌ وَ لَمْ يَعْلَمْ بِهِ قَالَ لَا حَتَّى يَسْتَيْقِنَ أَنَّهُ قَدْ نَامَ حَتَّى يَجِي‏ءَ مِنْ ذَلِكَ أَمْرٌ بَيِّنٌ وَ إِلَّا فَإِنَّهُ عَلَى يَقِينٍ مِنْ وُضُوئِهِ وَ لَا يَنْقُضُ الْيَقِينَ أَبَداً بِالشَّكِّ وَ لَكِنْ يَنْقُضُهُ بِيَقِينٍ آخَرَ </a:t>
            </a:r>
          </a:p>
          <a:p>
            <a:pPr lvl="0" algn="just" fontAlgn="base">
              <a:spcBef>
                <a:spcPct val="0"/>
              </a:spcBef>
              <a:spcAft>
                <a:spcPct val="0"/>
              </a:spcAft>
            </a:pPr>
            <a:r>
              <a:rPr lang="fa-IR" sz="2100" b="1" dirty="0" smtClean="0">
                <a:solidFill>
                  <a:srgbClr val="FF0000"/>
                </a:solidFill>
                <a:latin typeface="Arial" pitchFamily="34" charset="0"/>
                <a:cs typeface="B Compset" pitchFamily="2" charset="-78"/>
              </a:rPr>
              <a:t>وجه دلالت : </a:t>
            </a:r>
            <a:r>
              <a:rPr lang="fa-IR" sz="2100" b="1" dirty="0" smtClean="0">
                <a:latin typeface="Arial" pitchFamily="34" charset="0"/>
                <a:cs typeface="B Compset" pitchFamily="2" charset="-78"/>
              </a:rPr>
              <a:t>این روایت اگر چه استصحاب در وضوء را بیان می کند اما عبارت وَ لَا يَنْقُضُ الْيَقِينَ أَبَداً بِالشَّكِّ و لام جنسی که بر سر (الیقین) آمده حاکی از عمومیت استصحاب دارد وضوء و غیر وضوء.</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100" b="1" i="0" u="none" strike="noStrike" cap="none" normalizeH="0" baseline="0" dirty="0" smtClean="0">
                <a:ln>
                  <a:noFill/>
                </a:ln>
                <a:solidFill>
                  <a:srgbClr val="FF0000"/>
                </a:solidFill>
                <a:effectLst/>
                <a:latin typeface="Arial" pitchFamily="34" charset="0"/>
                <a:cs typeface="B Compset" pitchFamily="2" charset="-78"/>
              </a:rPr>
              <a:t>2- صحیحه</a:t>
            </a:r>
            <a:r>
              <a:rPr kumimoji="0" lang="fa-IR" sz="2100" b="1" i="0" u="none" strike="noStrike" cap="none" normalizeH="0" dirty="0" smtClean="0">
                <a:ln>
                  <a:noFill/>
                </a:ln>
                <a:solidFill>
                  <a:srgbClr val="FF0000"/>
                </a:solidFill>
                <a:effectLst/>
                <a:latin typeface="Arial" pitchFamily="34" charset="0"/>
                <a:cs typeface="B Compset" pitchFamily="2" charset="-78"/>
              </a:rPr>
              <a:t> دوم زراره :</a:t>
            </a:r>
          </a:p>
          <a:p>
            <a:pPr lvl="0" algn="just" fontAlgn="base">
              <a:spcBef>
                <a:spcPct val="0"/>
              </a:spcBef>
              <a:spcAft>
                <a:spcPct val="0"/>
              </a:spcAft>
            </a:pPr>
            <a:r>
              <a:rPr lang="fa-IR" sz="2100" b="1" dirty="0" smtClean="0">
                <a:latin typeface="Arial" pitchFamily="34" charset="0"/>
                <a:cs typeface="B Compset" pitchFamily="2" charset="-78"/>
              </a:rPr>
              <a:t>عَنْ حَمَّادٍ عَنْ حَرِيزٍ عَنْ زُرَارَةَ قَالَ قُلْتُ أَصَابَ ثَوْبِي دَمُ رُعَافٍ أَوْ غَيْرُهُ أَوْ شَيْ‏ءٌ مِنْ مَنِيٍّ فَعَلَّمْتُ أَثَرَهُ إِلَى أَنْ أُصِيبَ لَهُ مِنَ الْمَاءِ فَأَصَبْتُ وَ حَضَرَتِ الصَّلَاةُ وَ نَسِيتُ أَنَّ بِثَوْبِي شَيْئاً وَ صَلَّيْتُ ثُمَّ إِنِّي ذَكَرْتُ بَعْدَ ذَلِكَ قَالَ تُعِيدُ الصَّلَاةَ وَ تَغْسِلُهُ قُلْتُ فَإِنِّي لَمْ أَكُنْ رَأَيْتُ مَوْضِعَهُ وَ عَلِمْتُ أَنَّهُ قَدْ أَصَابَهُ فَطَلَبْتُهُ فَلَمْ أَقْدِرْ عَلَيْهِ فَلَمَّا صَلَّيْتُ وَجَدْتُهُ قَالَ تَغْسِلُهُ وَ تُعِيدُ قُلْتُ فَإِنْ ظَنَنْتُ أَنَّهُ قَدْ أَصَابَهُ وَ لَمْ أَتَيَقَّنْ ذَلِكَ فَنَظَرْتُ فَلَمْ أَرَ شَيْئاً ثُمَّ صَلَّيْتُ فَرَأَيْتُ فِيهِ قَالَ تَغْسِلُهُ وَ لَا تُعِيدُ الصَّلَاةَ قُلْتُ لِمَ ذَلِكَ قَالَ لِأَنَّكَ كُنْتَ عَلَى يَقِينٍ مِنْ طَهَارَتِكَ ثُمَّ شَكَكْتَ فَلَيْسَ يَنْبَغِي لَكَ أَنْ تَنْقُضَ الْيَقِينَ بِالشَّكِّ أَبَدا</a:t>
            </a:r>
          </a:p>
          <a:p>
            <a:pPr lvl="0" algn="just" fontAlgn="base">
              <a:spcBef>
                <a:spcPct val="0"/>
              </a:spcBef>
              <a:spcAft>
                <a:spcPct val="0"/>
              </a:spcAft>
            </a:pPr>
            <a:endParaRPr lang="fa-IR" sz="2100" b="1" dirty="0" smtClean="0">
              <a:latin typeface="Arial"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en-US" sz="2100" b="1" i="0" u="none" strike="noStrike" cap="none" normalizeH="0" baseline="0" dirty="0" smtClean="0">
              <a:ln>
                <a:noFill/>
              </a:ln>
              <a:solidFill>
                <a:schemeClr val="tx1"/>
              </a:solidFill>
              <a:effectLst/>
              <a:latin typeface="Arial" pitchFamily="34" charset="0"/>
              <a:cs typeface="B Compset" pitchFamily="2" charset="-78"/>
            </a:endParaRPr>
          </a:p>
        </p:txBody>
      </p:sp>
      <p:sp>
        <p:nvSpPr>
          <p:cNvPr id="4" name="Left Arrow 3">
            <a:hlinkClick r:id="rId4" action="ppaction://hlinksldjump"/>
          </p:cNvPr>
          <p:cNvSpPr/>
          <p:nvPr/>
        </p:nvSpPr>
        <p:spPr bwMode="auto">
          <a:xfrm>
            <a:off x="71438" y="6143644"/>
            <a:ext cx="1000100" cy="785818"/>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i="0" u="none" strike="noStrike" normalizeH="0" baseline="0" dirty="0" smtClean="0">
                <a:ln w="18415" cmpd="sng">
                  <a:solidFill>
                    <a:srgbClr val="FFFFFF"/>
                  </a:solidFill>
                  <a:prstDash val="solid"/>
                </a:ln>
                <a:solidFill>
                  <a:srgbClr val="FFFFFF"/>
                </a:solidFill>
                <a:latin typeface="Times New Roman" pitchFamily="18"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a:hlinkClick r:id="rId2" action="ppaction://hlinksldjump"/>
          </p:cNvPr>
          <p:cNvSpPr/>
          <p:nvPr/>
        </p:nvSpPr>
        <p:spPr bwMode="auto">
          <a:xfrm>
            <a:off x="8143900" y="-24"/>
            <a:ext cx="928694" cy="785818"/>
          </a:xfrm>
          <a:prstGeom prst="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smtClean="0">
                <a:solidFill>
                  <a:srgbClr val="003300"/>
                </a:solidFill>
                <a:latin typeface="Arial" pitchFamily="34" charset="0"/>
                <a:cs typeface="B Titr" pitchFamily="2" charset="-78"/>
              </a:rPr>
              <a:t>قبل</a:t>
            </a:r>
            <a:endParaRPr kumimoji="0" lang="fa-IR" sz="2400" b="0" i="0" u="none" strike="noStrike" cap="none" normalizeH="0" baseline="0" dirty="0" smtClean="0">
              <a:ln>
                <a:noFill/>
              </a:ln>
              <a:solidFill>
                <a:srgbClr val="003300"/>
              </a:solidFill>
              <a:effectLst/>
              <a:latin typeface="Arial" pitchFamily="34" charset="0"/>
              <a:cs typeface="B Titr" pitchFamily="2" charset="-78"/>
            </a:endParaRPr>
          </a:p>
        </p:txBody>
      </p:sp>
      <p:sp>
        <p:nvSpPr>
          <p:cNvPr id="6" name="Rectangle 5"/>
          <p:cNvSpPr/>
          <p:nvPr/>
        </p:nvSpPr>
        <p:spPr>
          <a:xfrm>
            <a:off x="357158" y="928670"/>
            <a:ext cx="8715404" cy="5262979"/>
          </a:xfrm>
          <a:prstGeom prst="rect">
            <a:avLst/>
          </a:prstGeom>
        </p:spPr>
        <p:txBody>
          <a:bodyPr wrap="square">
            <a:spAutoFit/>
          </a:bodyPr>
          <a:lstStyle/>
          <a:p>
            <a:r>
              <a:rPr lang="fa-IR" sz="2400" b="1" dirty="0" smtClean="0">
                <a:solidFill>
                  <a:srgbClr val="FFFF00"/>
                </a:solidFill>
                <a:cs typeface="B Compset" pitchFamily="2" charset="-78"/>
              </a:rPr>
              <a:t>وجه دلالت</a:t>
            </a:r>
          </a:p>
          <a:p>
            <a:r>
              <a:rPr lang="fa-IR" sz="2400" b="1" dirty="0" smtClean="0">
                <a:solidFill>
                  <a:schemeClr val="bg1"/>
                </a:solidFill>
                <a:cs typeface="B Compset" pitchFamily="2" charset="-78"/>
              </a:rPr>
              <a:t>در ذهن راوی این بوده که وقتی در اثناء نماز , خون به لباسش دیده و ظن به وجود ان قبل از نماز داشته نمازش درست نیست اما امام می فرماید : در این فرض که علم سابق به نجاست قبل از نماز نداشتی - بخلاف دو فرض قبلش- نمازت درست است چون مجوز شرعی داشته ای و هو عدم نقض اليقين بالطهارة بالشک في النجاسة .</a:t>
            </a:r>
          </a:p>
          <a:p>
            <a:r>
              <a:rPr lang="fa-IR" sz="2400" b="1" dirty="0" smtClean="0">
                <a:solidFill>
                  <a:schemeClr val="bg1"/>
                </a:solidFill>
                <a:cs typeface="B Compset" pitchFamily="2" charset="-78"/>
              </a:rPr>
              <a:t>پس استصحاب فقط صغرای قیاس ما را احراز می کند و ان طهارت ثوب است و کبرای ما این است که نماز در لباس طاهر درست است .</a:t>
            </a:r>
          </a:p>
          <a:p>
            <a:r>
              <a:rPr lang="fa-IR" sz="2400" b="1" dirty="0" smtClean="0">
                <a:solidFill>
                  <a:srgbClr val="FFFF00"/>
                </a:solidFill>
                <a:cs typeface="B Compset" pitchFamily="2" charset="-78"/>
              </a:rPr>
              <a:t>3- حَدِيثِ الْأَرْبَعِمِائَةِ </a:t>
            </a:r>
          </a:p>
          <a:p>
            <a:r>
              <a:rPr lang="fa-IR" sz="2400" b="1" dirty="0" smtClean="0">
                <a:solidFill>
                  <a:schemeClr val="bg1"/>
                </a:solidFill>
                <a:cs typeface="B Compset" pitchFamily="2" charset="-78"/>
              </a:rPr>
              <a:t>عَنْ عَلِيٍّ ع‏ قَالَ مَنْ كَانَ عَلَى يَقِينٍ فَشَكَّ فَلْيَمْضِ عَلَى يَقِينِهِ فَإِنَّ الشَّكَّ لَا يَنْقُضُ الْيَقِين‏</a:t>
            </a:r>
          </a:p>
          <a:p>
            <a:r>
              <a:rPr lang="fa-IR" sz="2400" b="1" dirty="0" smtClean="0">
                <a:solidFill>
                  <a:schemeClr val="bg1"/>
                </a:solidFill>
                <a:cs typeface="B Compset" pitchFamily="2" charset="-78"/>
              </a:rPr>
              <a:t>نکته : این روایت هم بر قاعده یقین قابل استدلال است هم استصحاب اما به دو دلیل بر استصحاب , اظهر است :</a:t>
            </a:r>
          </a:p>
          <a:p>
            <a:r>
              <a:rPr lang="fa-IR" sz="2400" b="1" dirty="0" smtClean="0">
                <a:solidFill>
                  <a:schemeClr val="bg1"/>
                </a:solidFill>
                <a:cs typeface="B Compset" pitchFamily="2" charset="-78"/>
              </a:rPr>
              <a:t>1- روایات قبلی قرینه منفصله برای این روایتند.</a:t>
            </a:r>
          </a:p>
          <a:p>
            <a:r>
              <a:rPr lang="fa-IR" sz="2400" b="1" dirty="0" smtClean="0">
                <a:solidFill>
                  <a:schemeClr val="bg1"/>
                </a:solidFill>
                <a:cs typeface="B Compset" pitchFamily="2" charset="-78"/>
              </a:rPr>
              <a:t>2- تعلیل در این روایت تعلیل به امر ارتکازی است که فقط در استصحاب وجود دارد زیرا یقین در قاعده یقین , فعلیت ندارد.</a:t>
            </a:r>
          </a:p>
        </p:txBody>
      </p:sp>
    </p:spTree>
  </p:cSld>
  <p:clrMapOvr>
    <a:masterClrMapping/>
  </p:clrMapOvr>
  <p:transition advClick="0">
    <p:dissolve/>
  </p:transition>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92"/>
          <p:cNvGrpSpPr/>
          <p:nvPr/>
        </p:nvGrpSpPr>
        <p:grpSpPr>
          <a:xfrm>
            <a:off x="3143240" y="5243533"/>
            <a:ext cx="4025886" cy="685801"/>
            <a:chOff x="1273173" y="1000111"/>
            <a:chExt cx="4025886" cy="685801"/>
          </a:xfrm>
        </p:grpSpPr>
        <p:grpSp>
          <p:nvGrpSpPr>
            <p:cNvPr id="10" name="Group 76"/>
            <p:cNvGrpSpPr/>
            <p:nvPr/>
          </p:nvGrpSpPr>
          <p:grpSpPr>
            <a:xfrm>
              <a:off x="1273173" y="1000111"/>
              <a:ext cx="4025886" cy="685801"/>
              <a:chOff x="1273173" y="1000111"/>
              <a:chExt cx="4025886" cy="685801"/>
            </a:xfrm>
          </p:grpSpPr>
          <p:sp>
            <p:nvSpPr>
              <p:cNvPr id="96"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p>
            </p:txBody>
          </p:sp>
          <p:sp>
            <p:nvSpPr>
              <p:cNvPr id="97" name="Text Box 10"/>
              <p:cNvSpPr txBox="1">
                <a:spLocks noChangeArrowheads="1"/>
              </p:cNvSpPr>
              <p:nvPr/>
            </p:nvSpPr>
            <p:spPr bwMode="gray">
              <a:xfrm>
                <a:off x="1273173" y="1095364"/>
                <a:ext cx="3279771" cy="457200"/>
              </a:xfrm>
              <a:prstGeom prst="rect">
                <a:avLst/>
              </a:prstGeom>
              <a:noFill/>
              <a:ln w="9525" algn="ctr">
                <a:noFill/>
                <a:miter lim="800000"/>
                <a:headEnd/>
                <a:tailEnd/>
              </a:ln>
              <a:effectLst/>
            </p:spPr>
            <p:txBody>
              <a:bodyPr wrap="square">
                <a:spAutoFit/>
              </a:bodyPr>
              <a:lstStyle/>
              <a:p>
                <a:r>
                  <a:rPr lang="fa-IR" sz="2400" b="1" dirty="0" smtClean="0">
                    <a:solidFill>
                      <a:srgbClr val="000000"/>
                    </a:solidFill>
                    <a:cs typeface="B Titr" pitchFamily="2" charset="-78"/>
                    <a:hlinkClick r:id="rId2" action="ppaction://hlinksldjump"/>
                  </a:rPr>
                  <a:t>تقدم استصحاب بر اصول دیگر</a:t>
                </a:r>
                <a:endParaRPr lang="en-US" sz="2400" b="1" dirty="0">
                  <a:solidFill>
                    <a:srgbClr val="000000"/>
                  </a:solidFill>
                  <a:cs typeface="B Titr" pitchFamily="2" charset="-78"/>
                </a:endParaRPr>
              </a:p>
            </p:txBody>
          </p:sp>
          <p:grpSp>
            <p:nvGrpSpPr>
              <p:cNvPr id="11" name="Group 84"/>
              <p:cNvGrpSpPr>
                <a:grpSpLocks/>
              </p:cNvGrpSpPr>
              <p:nvPr/>
            </p:nvGrpSpPr>
            <p:grpSpPr bwMode="auto">
              <a:xfrm>
                <a:off x="4460859" y="1000111"/>
                <a:ext cx="838200" cy="685801"/>
                <a:chOff x="1296" y="1200"/>
                <a:chExt cx="528" cy="432"/>
              </a:xfrm>
            </p:grpSpPr>
            <p:sp>
              <p:nvSpPr>
                <p:cNvPr id="99"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p>
              </p:txBody>
            </p:sp>
            <p:sp>
              <p:nvSpPr>
                <p:cNvPr id="100"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p>
              </p:txBody>
            </p:sp>
            <p:pic>
              <p:nvPicPr>
                <p:cNvPr id="101"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95" name="Text Box 11"/>
            <p:cNvSpPr txBox="1">
              <a:spLocks noChangeArrowheads="1"/>
            </p:cNvSpPr>
            <p:nvPr/>
          </p:nvSpPr>
          <p:spPr bwMode="gray">
            <a:xfrm>
              <a:off x="4672315" y="1028683"/>
              <a:ext cx="426720" cy="584775"/>
            </a:xfrm>
            <a:prstGeom prst="rect">
              <a:avLst/>
            </a:prstGeom>
            <a:noFill/>
            <a:ln w="9525" algn="ctr">
              <a:noFill/>
              <a:miter lim="800000"/>
              <a:headEnd/>
              <a:tailEnd/>
            </a:ln>
            <a:effectLst/>
          </p:spPr>
          <p:txBody>
            <a:bodyPr wrap="none">
              <a:spAutoFit/>
            </a:bodyPr>
            <a:lstStyle/>
            <a:p>
              <a:r>
                <a:rPr lang="fa-IR" sz="3200" b="1" dirty="0" smtClean="0">
                  <a:solidFill>
                    <a:srgbClr val="FFFF00"/>
                  </a:solidFill>
                  <a:cs typeface="B Titr" pitchFamily="2" charset="-78"/>
                </a:rPr>
                <a:t>5</a:t>
              </a:r>
              <a:endParaRPr lang="en-US" sz="3200" b="1" dirty="0">
                <a:solidFill>
                  <a:srgbClr val="FFFF00"/>
                </a:solidFill>
                <a:cs typeface="B Titr" pitchFamily="2" charset="-78"/>
              </a:endParaRPr>
            </a:p>
          </p:txBody>
        </p:sp>
      </p:grpSp>
      <p:grpSp>
        <p:nvGrpSpPr>
          <p:cNvPr id="12" name="Group 101"/>
          <p:cNvGrpSpPr/>
          <p:nvPr/>
        </p:nvGrpSpPr>
        <p:grpSpPr>
          <a:xfrm>
            <a:off x="3215781" y="3500441"/>
            <a:ext cx="3940666" cy="685801"/>
            <a:chOff x="1358393" y="1000111"/>
            <a:chExt cx="3940666" cy="685801"/>
          </a:xfrm>
        </p:grpSpPr>
        <p:grpSp>
          <p:nvGrpSpPr>
            <p:cNvPr id="13" name="Group 76"/>
            <p:cNvGrpSpPr/>
            <p:nvPr/>
          </p:nvGrpSpPr>
          <p:grpSpPr>
            <a:xfrm>
              <a:off x="1358393" y="1000111"/>
              <a:ext cx="3940666" cy="685801"/>
              <a:chOff x="1358393" y="1000111"/>
              <a:chExt cx="3940666" cy="685801"/>
            </a:xfrm>
          </p:grpSpPr>
          <p:sp>
            <p:nvSpPr>
              <p:cNvPr id="105"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cs typeface="B Titr" pitchFamily="2" charset="-78"/>
                </a:endParaRPr>
              </a:p>
            </p:txBody>
          </p:sp>
          <p:sp>
            <p:nvSpPr>
              <p:cNvPr id="106" name="Text Box 10"/>
              <p:cNvSpPr txBox="1">
                <a:spLocks noChangeArrowheads="1"/>
              </p:cNvSpPr>
              <p:nvPr/>
            </p:nvSpPr>
            <p:spPr bwMode="gray">
              <a:xfrm>
                <a:off x="1500166" y="1095364"/>
                <a:ext cx="2565391" cy="584775"/>
              </a:xfrm>
              <a:prstGeom prst="rect">
                <a:avLst/>
              </a:prstGeom>
              <a:noFill/>
              <a:ln w="9525" algn="ctr">
                <a:noFill/>
                <a:miter lim="800000"/>
                <a:headEnd/>
                <a:tailEnd/>
              </a:ln>
              <a:effectLst/>
            </p:spPr>
            <p:txBody>
              <a:bodyPr wrap="square">
                <a:spAutoFit/>
              </a:bodyPr>
              <a:lstStyle/>
              <a:p>
                <a:r>
                  <a:rPr lang="fa-IR" sz="3200" b="1" dirty="0" smtClean="0">
                    <a:solidFill>
                      <a:srgbClr val="000000"/>
                    </a:solidFill>
                    <a:cs typeface="B Titr" pitchFamily="2" charset="-78"/>
                    <a:hlinkClick r:id="rId4" action="ppaction://hlinksldjump"/>
                  </a:rPr>
                  <a:t>اصل مثبت</a:t>
                </a:r>
                <a:endParaRPr lang="en-US" sz="3200" b="1" dirty="0">
                  <a:solidFill>
                    <a:srgbClr val="000000"/>
                  </a:solidFill>
                  <a:cs typeface="B Titr" pitchFamily="2" charset="-78"/>
                </a:endParaRPr>
              </a:p>
            </p:txBody>
          </p:sp>
          <p:grpSp>
            <p:nvGrpSpPr>
              <p:cNvPr id="14" name="Group 84"/>
              <p:cNvGrpSpPr>
                <a:grpSpLocks/>
              </p:cNvGrpSpPr>
              <p:nvPr/>
            </p:nvGrpSpPr>
            <p:grpSpPr bwMode="auto">
              <a:xfrm>
                <a:off x="4460859" y="1000111"/>
                <a:ext cx="838200" cy="685801"/>
                <a:chOff x="1296" y="1200"/>
                <a:chExt cx="528" cy="432"/>
              </a:xfrm>
            </p:grpSpPr>
            <p:sp>
              <p:nvSpPr>
                <p:cNvPr id="108"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cs typeface="B Titr" pitchFamily="2" charset="-78"/>
                  </a:endParaRPr>
                </a:p>
              </p:txBody>
            </p:sp>
            <p:sp>
              <p:nvSpPr>
                <p:cNvPr id="109"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cs typeface="B Titr" pitchFamily="2" charset="-78"/>
                  </a:endParaRPr>
                </a:p>
              </p:txBody>
            </p:sp>
            <p:pic>
              <p:nvPicPr>
                <p:cNvPr id="110"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104" name="Text Box 11"/>
            <p:cNvSpPr txBox="1">
              <a:spLocks noChangeArrowheads="1"/>
            </p:cNvSpPr>
            <p:nvPr/>
          </p:nvSpPr>
          <p:spPr bwMode="gray">
            <a:xfrm>
              <a:off x="4646667" y="1028683"/>
              <a:ext cx="452368" cy="584775"/>
            </a:xfrm>
            <a:prstGeom prst="rect">
              <a:avLst/>
            </a:prstGeom>
            <a:noFill/>
            <a:ln w="9525" algn="ctr">
              <a:noFill/>
              <a:miter lim="800000"/>
              <a:headEnd/>
              <a:tailEnd/>
            </a:ln>
            <a:effectLst/>
          </p:spPr>
          <p:txBody>
            <a:bodyPr wrap="none">
              <a:spAutoFit/>
            </a:bodyPr>
            <a:lstStyle/>
            <a:p>
              <a:r>
                <a:rPr lang="fa-IR" sz="3200" b="1" dirty="0" smtClean="0">
                  <a:solidFill>
                    <a:srgbClr val="FFFF00"/>
                  </a:solidFill>
                  <a:cs typeface="B Titr" pitchFamily="2" charset="-78"/>
                </a:rPr>
                <a:t>3</a:t>
              </a:r>
              <a:endParaRPr lang="en-US" sz="3200" b="1" dirty="0">
                <a:solidFill>
                  <a:srgbClr val="FFFF00"/>
                </a:solidFill>
                <a:cs typeface="B Titr" pitchFamily="2" charset="-78"/>
              </a:endParaRPr>
            </a:p>
          </p:txBody>
        </p:sp>
      </p:grpSp>
      <p:grpSp>
        <p:nvGrpSpPr>
          <p:cNvPr id="16" name="Group 76"/>
          <p:cNvGrpSpPr/>
          <p:nvPr/>
        </p:nvGrpSpPr>
        <p:grpSpPr>
          <a:xfrm>
            <a:off x="3203102" y="1571612"/>
            <a:ext cx="3940666" cy="685801"/>
            <a:chOff x="1358393" y="1000111"/>
            <a:chExt cx="3940666" cy="685801"/>
          </a:xfrm>
        </p:grpSpPr>
        <p:sp>
          <p:nvSpPr>
            <p:cNvPr id="114" name="AutoShape 4"/>
            <p:cNvSpPr>
              <a:spLocks noChangeArrowheads="1"/>
            </p:cNvSpPr>
            <p:nvPr/>
          </p:nvSpPr>
          <p:spPr bwMode="gray">
            <a:xfrm>
              <a:off x="1358393" y="1065202"/>
              <a:ext cx="3164365"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endParaRPr lang="fa-IR">
                <a:cs typeface="B Titr" pitchFamily="2" charset="-78"/>
              </a:endParaRPr>
            </a:p>
          </p:txBody>
        </p:sp>
        <p:sp>
          <p:nvSpPr>
            <p:cNvPr id="115" name="Text Box 10"/>
            <p:cNvSpPr txBox="1">
              <a:spLocks noChangeArrowheads="1"/>
            </p:cNvSpPr>
            <p:nvPr/>
          </p:nvSpPr>
          <p:spPr bwMode="gray">
            <a:xfrm>
              <a:off x="1584283" y="1095364"/>
              <a:ext cx="2481274" cy="584775"/>
            </a:xfrm>
            <a:prstGeom prst="rect">
              <a:avLst/>
            </a:prstGeom>
            <a:noFill/>
            <a:ln w="9525" algn="ctr">
              <a:noFill/>
              <a:miter lim="800000"/>
              <a:headEnd/>
              <a:tailEnd/>
            </a:ln>
            <a:effectLst/>
          </p:spPr>
          <p:txBody>
            <a:bodyPr wrap="square">
              <a:spAutoFit/>
            </a:bodyPr>
            <a:lstStyle/>
            <a:p>
              <a:r>
                <a:rPr lang="fa-IR" sz="3200" b="1" dirty="0" smtClean="0">
                  <a:solidFill>
                    <a:srgbClr val="000000"/>
                  </a:solidFill>
                  <a:cs typeface="B Titr" pitchFamily="2" charset="-78"/>
                  <a:hlinkClick r:id="rId5" action="ppaction://hlinksldjump"/>
                </a:rPr>
                <a:t>فعلیت شک</a:t>
              </a:r>
              <a:endParaRPr lang="en-US" sz="3200" b="1" dirty="0">
                <a:solidFill>
                  <a:srgbClr val="000000"/>
                </a:solidFill>
                <a:cs typeface="B Titr" pitchFamily="2" charset="-78"/>
              </a:endParaRPr>
            </a:p>
          </p:txBody>
        </p:sp>
        <p:grpSp>
          <p:nvGrpSpPr>
            <p:cNvPr id="17" name="Group 84"/>
            <p:cNvGrpSpPr>
              <a:grpSpLocks/>
            </p:cNvGrpSpPr>
            <p:nvPr/>
          </p:nvGrpSpPr>
          <p:grpSpPr bwMode="auto">
            <a:xfrm>
              <a:off x="4460859" y="1000111"/>
              <a:ext cx="838200" cy="685801"/>
              <a:chOff x="1296" y="1200"/>
              <a:chExt cx="528" cy="432"/>
            </a:xfrm>
          </p:grpSpPr>
          <p:sp>
            <p:nvSpPr>
              <p:cNvPr id="117" name="Oval 6"/>
              <p:cNvSpPr>
                <a:spLocks noChangeArrowheads="1"/>
              </p:cNvSpPr>
              <p:nvPr/>
            </p:nvSpPr>
            <p:spPr bwMode="gray">
              <a:xfrm rot="1758052">
                <a:off x="1310" y="1215"/>
                <a:ext cx="514" cy="417"/>
              </a:xfrm>
              <a:prstGeom prst="ellipse">
                <a:avLst/>
              </a:prstGeom>
              <a:solidFill>
                <a:srgbClr val="333333"/>
              </a:solidFill>
              <a:ln w="9525">
                <a:noFill/>
                <a:round/>
                <a:headEnd/>
                <a:tailEnd/>
              </a:ln>
              <a:effectLst/>
            </p:spPr>
            <p:txBody>
              <a:bodyPr wrap="none" anchor="ctr"/>
              <a:lstStyle/>
              <a:p>
                <a:endParaRPr lang="fa-IR">
                  <a:cs typeface="B Titr" pitchFamily="2" charset="-78"/>
                </a:endParaRPr>
              </a:p>
            </p:txBody>
          </p:sp>
          <p:sp>
            <p:nvSpPr>
              <p:cNvPr id="118" name="Oval 7"/>
              <p:cNvSpPr>
                <a:spLocks noChangeArrowheads="1"/>
              </p:cNvSpPr>
              <p:nvPr/>
            </p:nvSpPr>
            <p:spPr bwMode="gray">
              <a:xfrm rot="1758052">
                <a:off x="1296" y="1200"/>
                <a:ext cx="514" cy="417"/>
              </a:xfrm>
              <a:prstGeom prst="ellipse">
                <a:avLst/>
              </a:prstGeom>
              <a:gradFill rotWithShape="1">
                <a:gsLst>
                  <a:gs pos="0">
                    <a:srgbClr val="A67A32"/>
                  </a:gs>
                  <a:gs pos="100000">
                    <a:srgbClr val="A67A32">
                      <a:gamma/>
                      <a:shade val="46275"/>
                      <a:invGamma/>
                    </a:srgbClr>
                  </a:gs>
                </a:gsLst>
                <a:lin ang="5400000" scaled="1"/>
              </a:gradFill>
              <a:ln w="9525">
                <a:noFill/>
                <a:round/>
                <a:headEnd/>
                <a:tailEnd/>
              </a:ln>
              <a:effectLst/>
            </p:spPr>
            <p:txBody>
              <a:bodyPr wrap="none" anchor="ctr"/>
              <a:lstStyle/>
              <a:p>
                <a:endParaRPr lang="fa-IR">
                  <a:cs typeface="B Titr" pitchFamily="2" charset="-78"/>
                </a:endParaRPr>
              </a:p>
            </p:txBody>
          </p:sp>
          <p:pic>
            <p:nvPicPr>
              <p:cNvPr id="119" name="Picture 79" descr="Picture1"/>
              <p:cNvPicPr>
                <a:picLocks noChangeAspect="1" noChangeArrowheads="1"/>
              </p:cNvPicPr>
              <p:nvPr/>
            </p:nvPicPr>
            <p:blipFill>
              <a:blip r:embed="rId3"/>
              <a:srcRect/>
              <a:stretch>
                <a:fillRect/>
              </a:stretch>
            </p:blipFill>
            <p:spPr bwMode="auto">
              <a:xfrm>
                <a:off x="1344" y="1224"/>
                <a:ext cx="239" cy="243"/>
              </a:xfrm>
              <a:prstGeom prst="rect">
                <a:avLst/>
              </a:prstGeom>
              <a:noFill/>
            </p:spPr>
          </p:pic>
        </p:grpSp>
      </p:grpSp>
      <p:sp>
        <p:nvSpPr>
          <p:cNvPr id="113" name="Text Box 11"/>
          <p:cNvSpPr txBox="1">
            <a:spLocks noChangeArrowheads="1"/>
          </p:cNvSpPr>
          <p:nvPr/>
        </p:nvSpPr>
        <p:spPr bwMode="gray">
          <a:xfrm>
            <a:off x="6559585" y="1571612"/>
            <a:ext cx="356187" cy="584775"/>
          </a:xfrm>
          <a:prstGeom prst="rect">
            <a:avLst/>
          </a:prstGeom>
          <a:noFill/>
          <a:ln w="9525" algn="ctr">
            <a:noFill/>
            <a:miter lim="800000"/>
            <a:headEnd/>
            <a:tailEnd/>
          </a:ln>
          <a:effectLst/>
        </p:spPr>
        <p:txBody>
          <a:bodyPr wrap="none">
            <a:spAutoFit/>
          </a:bodyPr>
          <a:lstStyle/>
          <a:p>
            <a:r>
              <a:rPr lang="fa-IR" sz="3200" b="1" dirty="0" smtClean="0">
                <a:solidFill>
                  <a:srgbClr val="FFFF00"/>
                </a:solidFill>
                <a:cs typeface="B Titr" pitchFamily="2" charset="-78"/>
              </a:rPr>
              <a:t>1</a:t>
            </a:r>
            <a:endParaRPr lang="en-US" sz="3200" b="1" dirty="0">
              <a:solidFill>
                <a:srgbClr val="FFFF00"/>
              </a:solidFill>
              <a:cs typeface="B Titr" pitchFamily="2" charset="-78"/>
            </a:endParaRPr>
          </a:p>
        </p:txBody>
      </p:sp>
      <p:grpSp>
        <p:nvGrpSpPr>
          <p:cNvPr id="18" name="Group 130"/>
          <p:cNvGrpSpPr/>
          <p:nvPr/>
        </p:nvGrpSpPr>
        <p:grpSpPr>
          <a:xfrm>
            <a:off x="3214678" y="2571748"/>
            <a:ext cx="3910034" cy="685801"/>
            <a:chOff x="1357290" y="2671766"/>
            <a:chExt cx="3910034" cy="685801"/>
          </a:xfrm>
        </p:grpSpPr>
        <p:sp>
          <p:nvSpPr>
            <p:cNvPr id="132" name="AutoShape 39"/>
            <p:cNvSpPr>
              <a:spLocks noChangeArrowheads="1"/>
            </p:cNvSpPr>
            <p:nvPr/>
          </p:nvSpPr>
          <p:spPr bwMode="gray">
            <a:xfrm>
              <a:off x="1357290" y="2713038"/>
              <a:ext cx="3143272"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cs typeface="B Titr" pitchFamily="2" charset="-78"/>
              </a:endParaRPr>
            </a:p>
          </p:txBody>
        </p:sp>
        <p:grpSp>
          <p:nvGrpSpPr>
            <p:cNvPr id="19" name="Group 58"/>
            <p:cNvGrpSpPr/>
            <p:nvPr/>
          </p:nvGrpSpPr>
          <p:grpSpPr>
            <a:xfrm>
              <a:off x="1571604" y="2671766"/>
              <a:ext cx="3695720" cy="685801"/>
              <a:chOff x="1571604" y="2667004"/>
              <a:chExt cx="3695720" cy="685801"/>
            </a:xfrm>
          </p:grpSpPr>
          <p:sp>
            <p:nvSpPr>
              <p:cNvPr id="134" name="Text Box 44"/>
              <p:cNvSpPr txBox="1">
                <a:spLocks noChangeArrowheads="1"/>
              </p:cNvSpPr>
              <p:nvPr/>
            </p:nvSpPr>
            <p:spPr bwMode="gray">
              <a:xfrm>
                <a:off x="1571604" y="2743200"/>
                <a:ext cx="2928934" cy="584775"/>
              </a:xfrm>
              <a:prstGeom prst="rect">
                <a:avLst/>
              </a:prstGeom>
              <a:noFill/>
              <a:ln w="9525" algn="ctr">
                <a:noFill/>
                <a:miter lim="800000"/>
                <a:headEnd/>
                <a:tailEnd/>
              </a:ln>
              <a:effectLst/>
            </p:spPr>
            <p:txBody>
              <a:bodyPr wrap="square">
                <a:spAutoFit/>
              </a:bodyPr>
              <a:lstStyle/>
              <a:p>
                <a:r>
                  <a:rPr lang="fa-IR" sz="3200" b="1" dirty="0" smtClean="0">
                    <a:solidFill>
                      <a:srgbClr val="000000"/>
                    </a:solidFill>
                    <a:cs typeface="B Titr" pitchFamily="2" charset="-78"/>
                    <a:hlinkClick r:id="rId6" action="ppaction://hlinksldjump"/>
                  </a:rPr>
                  <a:t>استصحاب کلی</a:t>
                </a:r>
                <a:endParaRPr lang="en-US" sz="3200" b="1" dirty="0">
                  <a:solidFill>
                    <a:srgbClr val="000000"/>
                  </a:solidFill>
                  <a:cs typeface="B Titr" pitchFamily="2" charset="-78"/>
                </a:endParaRPr>
              </a:p>
            </p:txBody>
          </p:sp>
          <p:grpSp>
            <p:nvGrpSpPr>
              <p:cNvPr id="20" name="Group 57"/>
              <p:cNvGrpSpPr/>
              <p:nvPr/>
            </p:nvGrpSpPr>
            <p:grpSpPr>
              <a:xfrm>
                <a:off x="4429124" y="2667004"/>
                <a:ext cx="838200" cy="685801"/>
                <a:chOff x="6643702" y="2667004"/>
                <a:chExt cx="838200" cy="685801"/>
              </a:xfrm>
            </p:grpSpPr>
            <p:grpSp>
              <p:nvGrpSpPr>
                <p:cNvPr id="21" name="Group 85"/>
                <p:cNvGrpSpPr>
                  <a:grpSpLocks/>
                </p:cNvGrpSpPr>
                <p:nvPr/>
              </p:nvGrpSpPr>
              <p:grpSpPr bwMode="auto">
                <a:xfrm>
                  <a:off x="6643702" y="2667004"/>
                  <a:ext cx="838200" cy="685801"/>
                  <a:chOff x="1296" y="1680"/>
                  <a:chExt cx="528" cy="432"/>
                </a:xfrm>
              </p:grpSpPr>
              <p:sp>
                <p:nvSpPr>
                  <p:cNvPr id="138" name="Oval 41"/>
                  <p:cNvSpPr>
                    <a:spLocks noChangeArrowheads="1"/>
                  </p:cNvSpPr>
                  <p:nvPr/>
                </p:nvSpPr>
                <p:spPr bwMode="gray">
                  <a:xfrm rot="1758052">
                    <a:off x="1310" y="1695"/>
                    <a:ext cx="514"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cs typeface="B Titr" pitchFamily="2" charset="-78"/>
                    </a:endParaRPr>
                  </a:p>
                </p:txBody>
              </p:sp>
              <p:sp>
                <p:nvSpPr>
                  <p:cNvPr id="139" name="Oval 42"/>
                  <p:cNvSpPr>
                    <a:spLocks noChangeArrowheads="1"/>
                  </p:cNvSpPr>
                  <p:nvPr/>
                </p:nvSpPr>
                <p:spPr bwMode="gray">
                  <a:xfrm rot="1758052">
                    <a:off x="1296" y="1680"/>
                    <a:ext cx="514"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cs typeface="B Titr" pitchFamily="2" charset="-78"/>
                    </a:endParaRPr>
                  </a:p>
                </p:txBody>
              </p:sp>
              <p:pic>
                <p:nvPicPr>
                  <p:cNvPr id="140" name="Picture 80" descr="Picture1"/>
                  <p:cNvPicPr>
                    <a:picLocks noChangeAspect="1" noChangeArrowheads="1"/>
                  </p:cNvPicPr>
                  <p:nvPr/>
                </p:nvPicPr>
                <p:blipFill>
                  <a:blip r:embed="rId3"/>
                  <a:srcRect/>
                  <a:stretch>
                    <a:fillRect/>
                  </a:stretch>
                </p:blipFill>
                <p:spPr bwMode="auto">
                  <a:xfrm>
                    <a:off x="1344" y="1704"/>
                    <a:ext cx="239" cy="243"/>
                  </a:xfrm>
                  <a:prstGeom prst="rect">
                    <a:avLst/>
                  </a:prstGeom>
                  <a:noFill/>
                </p:spPr>
              </p:pic>
            </p:grpSp>
            <p:sp>
              <p:nvSpPr>
                <p:cNvPr id="137" name="Text Box 45"/>
                <p:cNvSpPr txBox="1">
                  <a:spLocks noChangeArrowheads="1"/>
                </p:cNvSpPr>
                <p:nvPr/>
              </p:nvSpPr>
              <p:spPr bwMode="gray">
                <a:xfrm>
                  <a:off x="6866379" y="2695575"/>
                  <a:ext cx="415498" cy="584775"/>
                </a:xfrm>
                <a:prstGeom prst="rect">
                  <a:avLst/>
                </a:prstGeom>
                <a:noFill/>
                <a:ln w="9525" algn="ctr">
                  <a:noFill/>
                  <a:miter lim="800000"/>
                  <a:headEnd/>
                  <a:tailEnd/>
                </a:ln>
                <a:effectLst/>
              </p:spPr>
              <p:txBody>
                <a:bodyPr wrap="none">
                  <a:spAutoFit/>
                </a:bodyPr>
                <a:lstStyle/>
                <a:p>
                  <a:r>
                    <a:rPr lang="fa-IR" sz="3200" b="1" dirty="0" smtClean="0">
                      <a:solidFill>
                        <a:srgbClr val="FFFF00"/>
                      </a:solidFill>
                      <a:cs typeface="B Titr" pitchFamily="2" charset="-78"/>
                    </a:rPr>
                    <a:t>2</a:t>
                  </a:r>
                  <a:endParaRPr lang="en-US" sz="3200" b="1" dirty="0">
                    <a:solidFill>
                      <a:srgbClr val="FFFF00"/>
                    </a:solidFill>
                    <a:cs typeface="B Titr" pitchFamily="2" charset="-78"/>
                  </a:endParaRPr>
                </a:p>
              </p:txBody>
            </p:sp>
          </p:grpSp>
        </p:grpSp>
      </p:grpSp>
      <p:grpSp>
        <p:nvGrpSpPr>
          <p:cNvPr id="22" name="Group 140"/>
          <p:cNvGrpSpPr/>
          <p:nvPr/>
        </p:nvGrpSpPr>
        <p:grpSpPr>
          <a:xfrm>
            <a:off x="3214678" y="4386278"/>
            <a:ext cx="3910034" cy="685801"/>
            <a:chOff x="1357290" y="2671766"/>
            <a:chExt cx="3910034" cy="685801"/>
          </a:xfrm>
        </p:grpSpPr>
        <p:sp>
          <p:nvSpPr>
            <p:cNvPr id="142" name="AutoShape 39"/>
            <p:cNvSpPr>
              <a:spLocks noChangeArrowheads="1"/>
            </p:cNvSpPr>
            <p:nvPr/>
          </p:nvSpPr>
          <p:spPr bwMode="gray">
            <a:xfrm>
              <a:off x="1357290" y="2713038"/>
              <a:ext cx="3143272" cy="547688"/>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74A731"/>
              </a:solidFill>
              <a:round/>
              <a:headEnd/>
              <a:tailEnd/>
            </a:ln>
            <a:effectLst/>
          </p:spPr>
          <p:txBody>
            <a:bodyPr vert="eaVert" wrap="none" anchor="ctr"/>
            <a:lstStyle/>
            <a:p>
              <a:endParaRPr lang="fa-IR">
                <a:cs typeface="B Titr" pitchFamily="2" charset="-78"/>
              </a:endParaRPr>
            </a:p>
          </p:txBody>
        </p:sp>
        <p:grpSp>
          <p:nvGrpSpPr>
            <p:cNvPr id="23" name="Group 58"/>
            <p:cNvGrpSpPr/>
            <p:nvPr/>
          </p:nvGrpSpPr>
          <p:grpSpPr>
            <a:xfrm>
              <a:off x="1428728" y="2671766"/>
              <a:ext cx="3838596" cy="685801"/>
              <a:chOff x="1428728" y="2667004"/>
              <a:chExt cx="3838596" cy="685801"/>
            </a:xfrm>
          </p:grpSpPr>
          <p:sp>
            <p:nvSpPr>
              <p:cNvPr id="144" name="Text Box 44"/>
              <p:cNvSpPr txBox="1">
                <a:spLocks noChangeArrowheads="1"/>
              </p:cNvSpPr>
              <p:nvPr/>
            </p:nvSpPr>
            <p:spPr bwMode="gray">
              <a:xfrm>
                <a:off x="1428728" y="2743200"/>
                <a:ext cx="3071810" cy="523220"/>
              </a:xfrm>
              <a:prstGeom prst="rect">
                <a:avLst/>
              </a:prstGeom>
              <a:noFill/>
              <a:ln w="9525" algn="ctr">
                <a:noFill/>
                <a:miter lim="800000"/>
                <a:headEnd/>
                <a:tailEnd/>
              </a:ln>
              <a:effectLst/>
            </p:spPr>
            <p:txBody>
              <a:bodyPr wrap="square">
                <a:spAutoFit/>
              </a:bodyPr>
              <a:lstStyle/>
              <a:p>
                <a:r>
                  <a:rPr lang="fa-IR" sz="2800" b="1" dirty="0" smtClean="0">
                    <a:solidFill>
                      <a:srgbClr val="000000"/>
                    </a:solidFill>
                    <a:cs typeface="B Titr" pitchFamily="2" charset="-78"/>
                    <a:hlinkClick r:id="rId7" action="ppaction://hlinksldjump"/>
                  </a:rPr>
                  <a:t>اصل سببی و مسببی</a:t>
                </a:r>
                <a:endParaRPr lang="en-US" sz="2800" b="1" dirty="0">
                  <a:solidFill>
                    <a:srgbClr val="000000"/>
                  </a:solidFill>
                  <a:cs typeface="B Titr" pitchFamily="2" charset="-78"/>
                </a:endParaRPr>
              </a:p>
            </p:txBody>
          </p:sp>
          <p:grpSp>
            <p:nvGrpSpPr>
              <p:cNvPr id="24" name="Group 57"/>
              <p:cNvGrpSpPr/>
              <p:nvPr/>
            </p:nvGrpSpPr>
            <p:grpSpPr>
              <a:xfrm>
                <a:off x="4429124" y="2667004"/>
                <a:ext cx="838200" cy="685801"/>
                <a:chOff x="6643702" y="2667004"/>
                <a:chExt cx="838200" cy="685801"/>
              </a:xfrm>
            </p:grpSpPr>
            <p:grpSp>
              <p:nvGrpSpPr>
                <p:cNvPr id="25" name="Group 85"/>
                <p:cNvGrpSpPr>
                  <a:grpSpLocks/>
                </p:cNvGrpSpPr>
                <p:nvPr/>
              </p:nvGrpSpPr>
              <p:grpSpPr bwMode="auto">
                <a:xfrm>
                  <a:off x="6643702" y="2667004"/>
                  <a:ext cx="838200" cy="685801"/>
                  <a:chOff x="1296" y="1680"/>
                  <a:chExt cx="528" cy="432"/>
                </a:xfrm>
              </p:grpSpPr>
              <p:sp>
                <p:nvSpPr>
                  <p:cNvPr id="148" name="Oval 41"/>
                  <p:cNvSpPr>
                    <a:spLocks noChangeArrowheads="1"/>
                  </p:cNvSpPr>
                  <p:nvPr/>
                </p:nvSpPr>
                <p:spPr bwMode="gray">
                  <a:xfrm rot="1758052">
                    <a:off x="1310" y="1695"/>
                    <a:ext cx="514" cy="417"/>
                  </a:xfrm>
                  <a:prstGeom prst="ellipse">
                    <a:avLst/>
                  </a:prstGeom>
                  <a:gradFill rotWithShape="1">
                    <a:gsLst>
                      <a:gs pos="0">
                        <a:srgbClr val="006600"/>
                      </a:gs>
                      <a:gs pos="100000">
                        <a:srgbClr val="006600">
                          <a:gamma/>
                          <a:shade val="46275"/>
                          <a:invGamma/>
                        </a:srgbClr>
                      </a:gs>
                    </a:gsLst>
                    <a:lin ang="5400000" scaled="1"/>
                  </a:gradFill>
                  <a:ln w="9525">
                    <a:noFill/>
                    <a:round/>
                    <a:headEnd/>
                    <a:tailEnd/>
                  </a:ln>
                  <a:effectLst/>
                </p:spPr>
                <p:txBody>
                  <a:bodyPr wrap="none" anchor="ctr"/>
                  <a:lstStyle/>
                  <a:p>
                    <a:endParaRPr lang="fa-IR">
                      <a:cs typeface="B Titr" pitchFamily="2" charset="-78"/>
                    </a:endParaRPr>
                  </a:p>
                </p:txBody>
              </p:sp>
              <p:sp>
                <p:nvSpPr>
                  <p:cNvPr id="149" name="Oval 42"/>
                  <p:cNvSpPr>
                    <a:spLocks noChangeArrowheads="1"/>
                  </p:cNvSpPr>
                  <p:nvPr/>
                </p:nvSpPr>
                <p:spPr bwMode="gray">
                  <a:xfrm rot="1758052">
                    <a:off x="1296" y="1680"/>
                    <a:ext cx="514" cy="417"/>
                  </a:xfrm>
                  <a:prstGeom prst="ellipse">
                    <a:avLst/>
                  </a:prstGeom>
                  <a:gradFill rotWithShape="1">
                    <a:gsLst>
                      <a:gs pos="0">
                        <a:srgbClr val="74A731"/>
                      </a:gs>
                      <a:gs pos="100000">
                        <a:srgbClr val="74A731">
                          <a:gamma/>
                          <a:shade val="46275"/>
                          <a:invGamma/>
                        </a:srgbClr>
                      </a:gs>
                    </a:gsLst>
                    <a:lin ang="5400000" scaled="1"/>
                  </a:gradFill>
                  <a:ln w="9525">
                    <a:noFill/>
                    <a:round/>
                    <a:headEnd/>
                    <a:tailEnd/>
                  </a:ln>
                  <a:effectLst/>
                </p:spPr>
                <p:txBody>
                  <a:bodyPr wrap="none" anchor="ctr"/>
                  <a:lstStyle/>
                  <a:p>
                    <a:endParaRPr lang="fa-IR">
                      <a:cs typeface="B Titr" pitchFamily="2" charset="-78"/>
                    </a:endParaRPr>
                  </a:p>
                </p:txBody>
              </p:sp>
              <p:pic>
                <p:nvPicPr>
                  <p:cNvPr id="150" name="Picture 80" descr="Picture1"/>
                  <p:cNvPicPr>
                    <a:picLocks noChangeAspect="1" noChangeArrowheads="1"/>
                  </p:cNvPicPr>
                  <p:nvPr/>
                </p:nvPicPr>
                <p:blipFill>
                  <a:blip r:embed="rId3"/>
                  <a:srcRect/>
                  <a:stretch>
                    <a:fillRect/>
                  </a:stretch>
                </p:blipFill>
                <p:spPr bwMode="auto">
                  <a:xfrm>
                    <a:off x="1344" y="1704"/>
                    <a:ext cx="239" cy="243"/>
                  </a:xfrm>
                  <a:prstGeom prst="rect">
                    <a:avLst/>
                  </a:prstGeom>
                  <a:noFill/>
                </p:spPr>
              </p:pic>
            </p:grpSp>
            <p:sp>
              <p:nvSpPr>
                <p:cNvPr id="147" name="Text Box 45"/>
                <p:cNvSpPr txBox="1">
                  <a:spLocks noChangeArrowheads="1"/>
                </p:cNvSpPr>
                <p:nvPr/>
              </p:nvSpPr>
              <p:spPr bwMode="gray">
                <a:xfrm>
                  <a:off x="6842334" y="2695575"/>
                  <a:ext cx="439544" cy="584775"/>
                </a:xfrm>
                <a:prstGeom prst="rect">
                  <a:avLst/>
                </a:prstGeom>
                <a:noFill/>
                <a:ln w="9525" algn="ctr">
                  <a:noFill/>
                  <a:miter lim="800000"/>
                  <a:headEnd/>
                  <a:tailEnd/>
                </a:ln>
                <a:effectLst/>
              </p:spPr>
              <p:txBody>
                <a:bodyPr wrap="none">
                  <a:spAutoFit/>
                </a:bodyPr>
                <a:lstStyle/>
                <a:p>
                  <a:r>
                    <a:rPr lang="fa-IR" sz="3200" b="1" dirty="0" smtClean="0">
                      <a:solidFill>
                        <a:srgbClr val="FFFF00"/>
                      </a:solidFill>
                      <a:cs typeface="B Titr" pitchFamily="2" charset="-78"/>
                    </a:rPr>
                    <a:t>4</a:t>
                  </a:r>
                  <a:endParaRPr lang="en-US" sz="3200" b="1" dirty="0">
                    <a:solidFill>
                      <a:srgbClr val="FFFF00"/>
                    </a:solidFill>
                    <a:cs typeface="B Titr" pitchFamily="2" charset="-78"/>
                  </a:endParaRPr>
                </a:p>
              </p:txBody>
            </p:sp>
          </p:grpSp>
        </p:grpSp>
      </p:grpSp>
      <p:sp>
        <p:nvSpPr>
          <p:cNvPr id="89" name="AutoShape 4"/>
          <p:cNvSpPr>
            <a:spLocks noChangeArrowheads="1"/>
          </p:cNvSpPr>
          <p:nvPr/>
        </p:nvSpPr>
        <p:spPr bwMode="gray">
          <a:xfrm rot="16200000">
            <a:off x="4321967" y="-892999"/>
            <a:ext cx="1071570" cy="3143272"/>
          </a:xfrm>
          <a:prstGeom prst="roundRect">
            <a:avLst>
              <a:gd name="adj" fmla="val 50000"/>
            </a:avLst>
          </a:prstGeom>
          <a:gradFill rotWithShape="1">
            <a:gsLst>
              <a:gs pos="0">
                <a:srgbClr val="F5EEB7">
                  <a:gamma/>
                  <a:tint val="57647"/>
                  <a:invGamma/>
                </a:srgbClr>
              </a:gs>
              <a:gs pos="100000">
                <a:srgbClr val="F5EEB7"/>
              </a:gs>
            </a:gsLst>
            <a:lin ang="0" scaled="1"/>
          </a:gradFill>
          <a:ln w="38100" algn="ctr">
            <a:solidFill>
              <a:srgbClr val="C5A667"/>
            </a:solidFill>
            <a:round/>
            <a:headEnd/>
            <a:tailEnd/>
          </a:ln>
          <a:effectLst/>
        </p:spPr>
        <p:txBody>
          <a:bodyPr vert="eaVert" wrap="none" anchor="ctr"/>
          <a:lstStyle/>
          <a:p>
            <a:r>
              <a:rPr lang="fa-IR" sz="3600" dirty="0" smtClean="0">
                <a:cs typeface="B Titr" pitchFamily="2" charset="-78"/>
                <a:hlinkClick r:id="rId8" action="ppaction://hlinksldjump"/>
              </a:rPr>
              <a:t>تنبیهات استصحاب</a:t>
            </a:r>
            <a:endParaRPr lang="fa-IR" sz="3600" dirty="0">
              <a:cs typeface="B Titr" pitchFamily="2" charset="-78"/>
            </a:endParaRPr>
          </a:p>
        </p:txBody>
      </p:sp>
      <p:grpSp>
        <p:nvGrpSpPr>
          <p:cNvPr id="90" name="Group 56"/>
          <p:cNvGrpSpPr>
            <a:grpSpLocks/>
          </p:cNvGrpSpPr>
          <p:nvPr/>
        </p:nvGrpSpPr>
        <p:grpSpPr bwMode="auto">
          <a:xfrm rot="2506234">
            <a:off x="578074" y="1982708"/>
            <a:ext cx="1902639" cy="627499"/>
            <a:chOff x="1248" y="1247"/>
            <a:chExt cx="2309" cy="299"/>
          </a:xfrm>
        </p:grpSpPr>
        <p:grpSp>
          <p:nvGrpSpPr>
            <p:cNvPr id="91" name="Group 48"/>
            <p:cNvGrpSpPr>
              <a:grpSpLocks/>
            </p:cNvGrpSpPr>
            <p:nvPr/>
          </p:nvGrpSpPr>
          <p:grpSpPr bwMode="auto">
            <a:xfrm>
              <a:off x="1248" y="1247"/>
              <a:ext cx="2309" cy="299"/>
              <a:chOff x="1243" y="1247"/>
              <a:chExt cx="2309" cy="299"/>
            </a:xfrm>
          </p:grpSpPr>
          <p:sp>
            <p:nvSpPr>
              <p:cNvPr id="93" name="Oval 4"/>
              <p:cNvSpPr>
                <a:spLocks noChangeArrowheads="1"/>
              </p:cNvSpPr>
              <p:nvPr/>
            </p:nvSpPr>
            <p:spPr bwMode="gray">
              <a:xfrm rot="19107782">
                <a:off x="1243" y="1247"/>
                <a:ext cx="2297" cy="268"/>
              </a:xfrm>
              <a:prstGeom prst="ellipse">
                <a:avLst/>
              </a:prstGeom>
              <a:gradFill rotWithShape="1">
                <a:gsLst>
                  <a:gs pos="0">
                    <a:srgbClr val="4CCAE8">
                      <a:gamma/>
                      <a:tint val="0"/>
                      <a:invGamma/>
                    </a:srgbClr>
                  </a:gs>
                  <a:gs pos="50000">
                    <a:srgbClr val="4CCAE8"/>
                  </a:gs>
                  <a:gs pos="100000">
                    <a:srgbClr val="4CCAE8">
                      <a:gamma/>
                      <a:tint val="0"/>
                      <a:invGamma/>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sp>
            <p:nvSpPr>
              <p:cNvPr id="94" name="Oval 5"/>
              <p:cNvSpPr>
                <a:spLocks noChangeArrowheads="1"/>
              </p:cNvSpPr>
              <p:nvPr/>
            </p:nvSpPr>
            <p:spPr bwMode="gray">
              <a:xfrm rot="19107782">
                <a:off x="1248" y="1255"/>
                <a:ext cx="2304" cy="268"/>
              </a:xfrm>
              <a:prstGeom prst="ellipse">
                <a:avLst/>
              </a:prstGeom>
              <a:gradFill rotWithShape="1">
                <a:gsLst>
                  <a:gs pos="0">
                    <a:srgbClr val="4CCAE8">
                      <a:alpha val="32001"/>
                    </a:srgbClr>
                  </a:gs>
                  <a:gs pos="100000">
                    <a:srgbClr val="4CCAE8">
                      <a:gamma/>
                      <a:shade val="0"/>
                      <a:invGamma/>
                      <a:alpha val="89999"/>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sp>
            <p:nvSpPr>
              <p:cNvPr id="98" name="Oval 6"/>
              <p:cNvSpPr>
                <a:spLocks noChangeArrowheads="1"/>
              </p:cNvSpPr>
              <p:nvPr/>
            </p:nvSpPr>
            <p:spPr bwMode="gray">
              <a:xfrm rot="19107782">
                <a:off x="1248" y="1278"/>
                <a:ext cx="2254" cy="268"/>
              </a:xfrm>
              <a:prstGeom prst="ellipse">
                <a:avLst/>
              </a:prstGeom>
              <a:gradFill rotWithShape="1">
                <a:gsLst>
                  <a:gs pos="0">
                    <a:srgbClr val="4CCAE8">
                      <a:gamma/>
                      <a:shade val="54118"/>
                      <a:invGamma/>
                    </a:srgbClr>
                  </a:gs>
                  <a:gs pos="50000">
                    <a:srgbClr val="4CCAE8"/>
                  </a:gs>
                  <a:gs pos="100000">
                    <a:srgbClr val="4CCAE8">
                      <a:gamma/>
                      <a:shade val="54118"/>
                      <a:invGamma/>
                    </a:srgbClr>
                  </a:gs>
                </a:gsLst>
                <a:lin ang="18900000" scaled="1"/>
              </a:gradFill>
              <a:ln w="38100" algn="ctr">
                <a:noFill/>
                <a:round/>
                <a:headEnd/>
                <a:tailEnd/>
              </a:ln>
              <a:effectLst/>
            </p:spPr>
            <p:txBody>
              <a:bodyPr anchor="ctr">
                <a:spAutoFit/>
              </a:bodyPr>
              <a:lstStyle/>
              <a:p>
                <a:endParaRPr lang="fa-IR" sz="2000">
                  <a:cs typeface="B Titr" pitchFamily="2" charset="-78"/>
                </a:endParaRPr>
              </a:p>
            </p:txBody>
          </p:sp>
          <p:sp>
            <p:nvSpPr>
              <p:cNvPr id="102" name="Oval 7"/>
              <p:cNvSpPr>
                <a:spLocks noChangeArrowheads="1"/>
              </p:cNvSpPr>
              <p:nvPr/>
            </p:nvSpPr>
            <p:spPr bwMode="gray">
              <a:xfrm rot="19107782">
                <a:off x="1248" y="1278"/>
                <a:ext cx="2254" cy="268"/>
              </a:xfrm>
              <a:prstGeom prst="ellipse">
                <a:avLst/>
              </a:prstGeom>
              <a:gradFill rotWithShape="1">
                <a:gsLst>
                  <a:gs pos="0">
                    <a:srgbClr val="4CCAE8">
                      <a:gamma/>
                      <a:shade val="63529"/>
                      <a:invGamma/>
                    </a:srgbClr>
                  </a:gs>
                  <a:gs pos="100000">
                    <a:srgbClr val="4CCAE8">
                      <a:alpha val="0"/>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grpSp>
        <p:sp>
          <p:nvSpPr>
            <p:cNvPr id="92" name="Text Box 8"/>
            <p:cNvSpPr txBox="1">
              <a:spLocks noChangeArrowheads="1"/>
            </p:cNvSpPr>
            <p:nvPr/>
          </p:nvSpPr>
          <p:spPr bwMode="gray">
            <a:xfrm rot="19178242">
              <a:off x="1733" y="1290"/>
              <a:ext cx="1314" cy="220"/>
            </a:xfrm>
            <a:prstGeom prst="rect">
              <a:avLst/>
            </a:prstGeom>
            <a:noFill/>
            <a:ln w="9525" algn="ctr">
              <a:noFill/>
              <a:miter lim="800000"/>
              <a:headEnd/>
              <a:tailEnd/>
            </a:ln>
            <a:effectLst/>
          </p:spPr>
          <p:txBody>
            <a:bodyPr wrap="none">
              <a:spAutoFit/>
            </a:bodyPr>
            <a:lstStyle/>
            <a:p>
              <a:pPr algn="l"/>
              <a:r>
                <a:rPr lang="fa-IR" sz="2400" dirty="0" smtClean="0">
                  <a:solidFill>
                    <a:srgbClr val="FFFFFF"/>
                  </a:solidFill>
                  <a:cs typeface="B Titr" pitchFamily="2" charset="-78"/>
                  <a:hlinkClick r:id="rId9" action="ppaction://hlinksldjump"/>
                </a:rPr>
                <a:t>قسم اول</a:t>
              </a:r>
              <a:endParaRPr lang="en-US" sz="2400" dirty="0">
                <a:solidFill>
                  <a:srgbClr val="FFFFFF"/>
                </a:solidFill>
                <a:cs typeface="B Titr" pitchFamily="2" charset="-78"/>
              </a:endParaRPr>
            </a:p>
          </p:txBody>
        </p:sp>
      </p:grpSp>
      <p:grpSp>
        <p:nvGrpSpPr>
          <p:cNvPr id="122" name="Group 56"/>
          <p:cNvGrpSpPr>
            <a:grpSpLocks/>
          </p:cNvGrpSpPr>
          <p:nvPr/>
        </p:nvGrpSpPr>
        <p:grpSpPr bwMode="auto">
          <a:xfrm rot="2373075">
            <a:off x="590891" y="3358368"/>
            <a:ext cx="1902639" cy="627499"/>
            <a:chOff x="1248" y="1247"/>
            <a:chExt cx="2309" cy="299"/>
          </a:xfrm>
        </p:grpSpPr>
        <p:grpSp>
          <p:nvGrpSpPr>
            <p:cNvPr id="123" name="Group 48"/>
            <p:cNvGrpSpPr>
              <a:grpSpLocks/>
            </p:cNvGrpSpPr>
            <p:nvPr/>
          </p:nvGrpSpPr>
          <p:grpSpPr bwMode="auto">
            <a:xfrm>
              <a:off x="1248" y="1247"/>
              <a:ext cx="2309" cy="299"/>
              <a:chOff x="1243" y="1247"/>
              <a:chExt cx="2309" cy="299"/>
            </a:xfrm>
          </p:grpSpPr>
          <p:sp>
            <p:nvSpPr>
              <p:cNvPr id="125" name="Oval 4"/>
              <p:cNvSpPr>
                <a:spLocks noChangeArrowheads="1"/>
              </p:cNvSpPr>
              <p:nvPr/>
            </p:nvSpPr>
            <p:spPr bwMode="gray">
              <a:xfrm rot="19107782">
                <a:off x="1243" y="1247"/>
                <a:ext cx="2297" cy="268"/>
              </a:xfrm>
              <a:prstGeom prst="ellipse">
                <a:avLst/>
              </a:prstGeom>
              <a:gradFill rotWithShape="1">
                <a:gsLst>
                  <a:gs pos="0">
                    <a:srgbClr val="4CCAE8">
                      <a:gamma/>
                      <a:tint val="0"/>
                      <a:invGamma/>
                    </a:srgbClr>
                  </a:gs>
                  <a:gs pos="50000">
                    <a:srgbClr val="4CCAE8"/>
                  </a:gs>
                  <a:gs pos="100000">
                    <a:srgbClr val="4CCAE8">
                      <a:gamma/>
                      <a:tint val="0"/>
                      <a:invGamma/>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sp>
            <p:nvSpPr>
              <p:cNvPr id="126" name="Oval 5"/>
              <p:cNvSpPr>
                <a:spLocks noChangeArrowheads="1"/>
              </p:cNvSpPr>
              <p:nvPr/>
            </p:nvSpPr>
            <p:spPr bwMode="gray">
              <a:xfrm rot="19107782">
                <a:off x="1248" y="1255"/>
                <a:ext cx="2304" cy="268"/>
              </a:xfrm>
              <a:prstGeom prst="ellipse">
                <a:avLst/>
              </a:prstGeom>
              <a:gradFill rotWithShape="1">
                <a:gsLst>
                  <a:gs pos="0">
                    <a:srgbClr val="4CCAE8">
                      <a:alpha val="32001"/>
                    </a:srgbClr>
                  </a:gs>
                  <a:gs pos="100000">
                    <a:srgbClr val="4CCAE8">
                      <a:gamma/>
                      <a:shade val="0"/>
                      <a:invGamma/>
                      <a:alpha val="89999"/>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sp>
            <p:nvSpPr>
              <p:cNvPr id="127" name="Oval 6"/>
              <p:cNvSpPr>
                <a:spLocks noChangeArrowheads="1"/>
              </p:cNvSpPr>
              <p:nvPr/>
            </p:nvSpPr>
            <p:spPr bwMode="gray">
              <a:xfrm rot="19107782">
                <a:off x="1248" y="1278"/>
                <a:ext cx="2254" cy="268"/>
              </a:xfrm>
              <a:prstGeom prst="ellipse">
                <a:avLst/>
              </a:prstGeom>
              <a:gradFill rotWithShape="1">
                <a:gsLst>
                  <a:gs pos="0">
                    <a:srgbClr val="4CCAE8">
                      <a:gamma/>
                      <a:shade val="54118"/>
                      <a:invGamma/>
                    </a:srgbClr>
                  </a:gs>
                  <a:gs pos="50000">
                    <a:srgbClr val="4CCAE8"/>
                  </a:gs>
                  <a:gs pos="100000">
                    <a:srgbClr val="4CCAE8">
                      <a:gamma/>
                      <a:shade val="54118"/>
                      <a:invGamma/>
                    </a:srgbClr>
                  </a:gs>
                </a:gsLst>
                <a:lin ang="18900000" scaled="1"/>
              </a:gradFill>
              <a:ln w="38100" algn="ctr">
                <a:noFill/>
                <a:round/>
                <a:headEnd/>
                <a:tailEnd/>
              </a:ln>
              <a:effectLst/>
            </p:spPr>
            <p:txBody>
              <a:bodyPr anchor="ctr">
                <a:spAutoFit/>
              </a:bodyPr>
              <a:lstStyle/>
              <a:p>
                <a:endParaRPr lang="fa-IR" sz="2000">
                  <a:cs typeface="B Titr" pitchFamily="2" charset="-78"/>
                </a:endParaRPr>
              </a:p>
            </p:txBody>
          </p:sp>
          <p:sp>
            <p:nvSpPr>
              <p:cNvPr id="128" name="Oval 7"/>
              <p:cNvSpPr>
                <a:spLocks noChangeArrowheads="1"/>
              </p:cNvSpPr>
              <p:nvPr/>
            </p:nvSpPr>
            <p:spPr bwMode="gray">
              <a:xfrm rot="19107782">
                <a:off x="1248" y="1278"/>
                <a:ext cx="2254" cy="268"/>
              </a:xfrm>
              <a:prstGeom prst="ellipse">
                <a:avLst/>
              </a:prstGeom>
              <a:gradFill rotWithShape="1">
                <a:gsLst>
                  <a:gs pos="0">
                    <a:srgbClr val="4CCAE8">
                      <a:gamma/>
                      <a:shade val="63529"/>
                      <a:invGamma/>
                    </a:srgbClr>
                  </a:gs>
                  <a:gs pos="100000">
                    <a:srgbClr val="4CCAE8">
                      <a:alpha val="0"/>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grpSp>
        <p:sp>
          <p:nvSpPr>
            <p:cNvPr id="124" name="Text Box 8"/>
            <p:cNvSpPr txBox="1">
              <a:spLocks noChangeArrowheads="1"/>
            </p:cNvSpPr>
            <p:nvPr/>
          </p:nvSpPr>
          <p:spPr bwMode="gray">
            <a:xfrm rot="19178242">
              <a:off x="1699" y="1290"/>
              <a:ext cx="1382" cy="220"/>
            </a:xfrm>
            <a:prstGeom prst="rect">
              <a:avLst/>
            </a:prstGeom>
            <a:noFill/>
            <a:ln w="9525" algn="ctr">
              <a:noFill/>
              <a:miter lim="800000"/>
              <a:headEnd/>
              <a:tailEnd/>
            </a:ln>
            <a:effectLst/>
          </p:spPr>
          <p:txBody>
            <a:bodyPr wrap="none">
              <a:spAutoFit/>
            </a:bodyPr>
            <a:lstStyle/>
            <a:p>
              <a:pPr algn="l"/>
              <a:r>
                <a:rPr lang="fa-IR" sz="2400" dirty="0" smtClean="0">
                  <a:solidFill>
                    <a:srgbClr val="FFFFFF"/>
                  </a:solidFill>
                  <a:cs typeface="B Titr" pitchFamily="2" charset="-78"/>
                  <a:hlinkClick r:id="rId10" action="ppaction://hlinksldjump"/>
                </a:rPr>
                <a:t>قسم سوم</a:t>
              </a:r>
              <a:endParaRPr lang="en-US" sz="2400" dirty="0">
                <a:solidFill>
                  <a:srgbClr val="FFFFFF"/>
                </a:solidFill>
                <a:cs typeface="B Titr" pitchFamily="2" charset="-78"/>
              </a:endParaRPr>
            </a:p>
          </p:txBody>
        </p:sp>
      </p:grpSp>
      <p:grpSp>
        <p:nvGrpSpPr>
          <p:cNvPr id="103" name="Group 50"/>
          <p:cNvGrpSpPr>
            <a:grpSpLocks/>
          </p:cNvGrpSpPr>
          <p:nvPr/>
        </p:nvGrpSpPr>
        <p:grpSpPr bwMode="auto">
          <a:xfrm rot="1701621">
            <a:off x="1206091" y="2662952"/>
            <a:ext cx="1980920" cy="617006"/>
            <a:chOff x="1724" y="1681"/>
            <a:chExt cx="2404" cy="294"/>
          </a:xfrm>
        </p:grpSpPr>
        <p:grpSp>
          <p:nvGrpSpPr>
            <p:cNvPr id="107" name="Group 49"/>
            <p:cNvGrpSpPr>
              <a:grpSpLocks/>
            </p:cNvGrpSpPr>
            <p:nvPr/>
          </p:nvGrpSpPr>
          <p:grpSpPr bwMode="auto">
            <a:xfrm>
              <a:off x="1724" y="1681"/>
              <a:ext cx="2404" cy="294"/>
              <a:chOff x="1724" y="1681"/>
              <a:chExt cx="2404" cy="294"/>
            </a:xfrm>
          </p:grpSpPr>
          <p:sp>
            <p:nvSpPr>
              <p:cNvPr id="112" name="Oval 10"/>
              <p:cNvSpPr>
                <a:spLocks noChangeArrowheads="1"/>
              </p:cNvSpPr>
              <p:nvPr/>
            </p:nvSpPr>
            <p:spPr bwMode="gray">
              <a:xfrm rot="19813299">
                <a:off x="1724" y="1681"/>
                <a:ext cx="2393" cy="268"/>
              </a:xfrm>
              <a:prstGeom prst="ellipse">
                <a:avLst/>
              </a:prstGeom>
              <a:gradFill rotWithShape="1">
                <a:gsLst>
                  <a:gs pos="0">
                    <a:srgbClr val="B296F2">
                      <a:gamma/>
                      <a:tint val="0"/>
                      <a:invGamma/>
                    </a:srgbClr>
                  </a:gs>
                  <a:gs pos="50000">
                    <a:srgbClr val="B296F2"/>
                  </a:gs>
                  <a:gs pos="100000">
                    <a:srgbClr val="B296F2">
                      <a:gamma/>
                      <a:tint val="0"/>
                      <a:invGamma/>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sp>
            <p:nvSpPr>
              <p:cNvPr id="116" name="Oval 11"/>
              <p:cNvSpPr>
                <a:spLocks noChangeArrowheads="1"/>
              </p:cNvSpPr>
              <p:nvPr/>
            </p:nvSpPr>
            <p:spPr bwMode="gray">
              <a:xfrm rot="19813299">
                <a:off x="1728" y="1693"/>
                <a:ext cx="2400" cy="268"/>
              </a:xfrm>
              <a:prstGeom prst="ellipse">
                <a:avLst/>
              </a:prstGeom>
              <a:gradFill rotWithShape="1">
                <a:gsLst>
                  <a:gs pos="0">
                    <a:srgbClr val="B296F2">
                      <a:alpha val="32001"/>
                    </a:srgbClr>
                  </a:gs>
                  <a:gs pos="100000">
                    <a:srgbClr val="B296F2">
                      <a:gamma/>
                      <a:shade val="0"/>
                      <a:invGamma/>
                      <a:alpha val="89999"/>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sp>
            <p:nvSpPr>
              <p:cNvPr id="120" name="Oval 12"/>
              <p:cNvSpPr>
                <a:spLocks noChangeArrowheads="1"/>
              </p:cNvSpPr>
              <p:nvPr/>
            </p:nvSpPr>
            <p:spPr bwMode="gray">
              <a:xfrm rot="19813299">
                <a:off x="1728" y="1689"/>
                <a:ext cx="2348" cy="268"/>
              </a:xfrm>
              <a:prstGeom prst="ellipse">
                <a:avLst/>
              </a:prstGeom>
              <a:gradFill rotWithShape="1">
                <a:gsLst>
                  <a:gs pos="0">
                    <a:srgbClr val="B296F2">
                      <a:gamma/>
                      <a:shade val="54118"/>
                      <a:invGamma/>
                    </a:srgbClr>
                  </a:gs>
                  <a:gs pos="50000">
                    <a:srgbClr val="B296F2"/>
                  </a:gs>
                  <a:gs pos="100000">
                    <a:srgbClr val="B296F2">
                      <a:gamma/>
                      <a:shade val="54118"/>
                      <a:invGamma/>
                    </a:srgbClr>
                  </a:gs>
                </a:gsLst>
                <a:lin ang="18900000" scaled="1"/>
              </a:gradFill>
              <a:ln w="38100" algn="ctr">
                <a:noFill/>
                <a:round/>
                <a:headEnd/>
                <a:tailEnd/>
              </a:ln>
              <a:effectLst/>
            </p:spPr>
            <p:txBody>
              <a:bodyPr anchor="ctr">
                <a:spAutoFit/>
              </a:bodyPr>
              <a:lstStyle/>
              <a:p>
                <a:endParaRPr lang="fa-IR" sz="2000">
                  <a:cs typeface="B Titr" pitchFamily="2" charset="-78"/>
                </a:endParaRPr>
              </a:p>
            </p:txBody>
          </p:sp>
          <p:sp>
            <p:nvSpPr>
              <p:cNvPr id="121" name="Oval 13"/>
              <p:cNvSpPr>
                <a:spLocks noChangeArrowheads="1"/>
              </p:cNvSpPr>
              <p:nvPr/>
            </p:nvSpPr>
            <p:spPr bwMode="gray">
              <a:xfrm rot="19813299">
                <a:off x="1746" y="1707"/>
                <a:ext cx="2348" cy="268"/>
              </a:xfrm>
              <a:prstGeom prst="ellipse">
                <a:avLst/>
              </a:prstGeom>
              <a:gradFill rotWithShape="1">
                <a:gsLst>
                  <a:gs pos="0">
                    <a:srgbClr val="B296F2">
                      <a:gamma/>
                      <a:shade val="63529"/>
                      <a:invGamma/>
                    </a:srgbClr>
                  </a:gs>
                  <a:gs pos="100000">
                    <a:srgbClr val="B296F2">
                      <a:alpha val="0"/>
                    </a:srgbClr>
                  </a:gs>
                </a:gsLst>
                <a:lin ang="2700000" scaled="1"/>
              </a:gradFill>
              <a:ln w="38100" algn="ctr">
                <a:noFill/>
                <a:round/>
                <a:headEnd/>
                <a:tailEnd/>
              </a:ln>
              <a:effectLst/>
            </p:spPr>
            <p:txBody>
              <a:bodyPr anchor="ctr">
                <a:spAutoFit/>
              </a:bodyPr>
              <a:lstStyle/>
              <a:p>
                <a:endParaRPr lang="fa-IR" sz="2000">
                  <a:cs typeface="B Titr" pitchFamily="2" charset="-78"/>
                </a:endParaRPr>
              </a:p>
            </p:txBody>
          </p:sp>
        </p:grpSp>
        <p:sp>
          <p:nvSpPr>
            <p:cNvPr id="111" name="Text Box 29"/>
            <p:cNvSpPr txBox="1">
              <a:spLocks noChangeArrowheads="1"/>
            </p:cNvSpPr>
            <p:nvPr/>
          </p:nvSpPr>
          <p:spPr bwMode="gray">
            <a:xfrm rot="19782471">
              <a:off x="2264" y="1711"/>
              <a:ext cx="1354" cy="220"/>
            </a:xfrm>
            <a:prstGeom prst="rect">
              <a:avLst/>
            </a:prstGeom>
            <a:noFill/>
            <a:ln w="9525" algn="ctr">
              <a:noFill/>
              <a:miter lim="800000"/>
              <a:headEnd/>
              <a:tailEnd/>
            </a:ln>
            <a:effectLst/>
          </p:spPr>
          <p:txBody>
            <a:bodyPr wrap="none">
              <a:spAutoFit/>
            </a:bodyPr>
            <a:lstStyle/>
            <a:p>
              <a:pPr algn="l"/>
              <a:r>
                <a:rPr lang="fa-IR" sz="2400" dirty="0" smtClean="0">
                  <a:solidFill>
                    <a:srgbClr val="FFFFFF"/>
                  </a:solidFill>
                  <a:cs typeface="B Titr" pitchFamily="2" charset="-78"/>
                  <a:hlinkClick r:id="rId11" action="ppaction://hlinksldjump"/>
                </a:rPr>
                <a:t>قسم دوم</a:t>
              </a:r>
              <a:endParaRPr lang="en-US" sz="2400" dirty="0">
                <a:solidFill>
                  <a:srgbClr val="FFFFFF"/>
                </a:solidFill>
                <a:cs typeface="B Titr" pitchFamily="2" charset="-78"/>
              </a:endParaRPr>
            </a:p>
          </p:txBody>
        </p:sp>
      </p:grpSp>
    </p:spTree>
  </p:cSld>
  <p:clrMapOvr>
    <a:masterClrMapping/>
  </p:clrMapOvr>
  <p:transition advClick="0">
    <p:dissolve/>
  </p:transition>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908" y="-3413"/>
            <a:ext cx="8929686" cy="6863417"/>
          </a:xfrm>
          <a:prstGeom prst="rect">
            <a:avLst/>
          </a:prstGeom>
        </p:spPr>
        <p:txBody>
          <a:bodyPr wrap="square">
            <a:spAutoFit/>
          </a:bodyPr>
          <a:lstStyle/>
          <a:p>
            <a:pPr algn="just"/>
            <a:r>
              <a:rPr lang="fa-IR" sz="2200" b="1" dirty="0" smtClean="0">
                <a:solidFill>
                  <a:schemeClr val="bg1">
                    <a:lumMod val="95000"/>
                  </a:schemeClr>
                </a:solidFill>
                <a:cs typeface="B Compset" pitchFamily="2" charset="-78"/>
                <a:hlinkClick r:id="rId3" action="ppaction://hlinksldjump"/>
              </a:rPr>
              <a:t>فعلیت شک</a:t>
            </a:r>
            <a:endParaRPr lang="fa-IR" sz="2200" b="1" dirty="0" smtClean="0">
              <a:solidFill>
                <a:schemeClr val="bg1">
                  <a:lumMod val="95000"/>
                </a:schemeClr>
              </a:solidFill>
              <a:cs typeface="B Compset" pitchFamily="2" charset="-78"/>
            </a:endParaRPr>
          </a:p>
          <a:p>
            <a:pPr algn="just"/>
            <a:r>
              <a:rPr lang="fa-IR" sz="2200" b="1" dirty="0" smtClean="0">
                <a:solidFill>
                  <a:schemeClr val="bg1">
                    <a:lumMod val="95000"/>
                  </a:schemeClr>
                </a:solidFill>
                <a:cs typeface="B Compset" pitchFamily="2" charset="-78"/>
              </a:rPr>
              <a:t>فعليت شک  از ارکان استصحاب است به اين معنا که مکلف کاملاً به وضع خويش ملتفت بوده و آگاه باشد که يقين سابق و شک لاحق نسبت به چيزى دارد لذا شک تقدیری نمی تواند مجرای استصحاب باشد .</a:t>
            </a:r>
          </a:p>
          <a:p>
            <a:pPr algn="just"/>
            <a:r>
              <a:rPr lang="fa-IR" sz="2200" b="1" dirty="0" smtClean="0">
                <a:solidFill>
                  <a:schemeClr val="bg1">
                    <a:lumMod val="95000"/>
                  </a:schemeClr>
                </a:solidFill>
                <a:cs typeface="B Compset" pitchFamily="2" charset="-78"/>
              </a:rPr>
              <a:t>شک تقديرى در برابر شک فعلى قرار دارد و آن شکى است فرضى ،که به سبب غفلت مکلف واقعا وجود پيدا نکرده است يعنى در فرض توجه و التفات مکلف , نسبت به موضوع حتما براى او شک به وجود مى آمد.</a:t>
            </a:r>
          </a:p>
          <a:p>
            <a:pPr algn="just"/>
            <a:r>
              <a:rPr lang="fa-IR" sz="2200" b="1" dirty="0" smtClean="0">
                <a:solidFill>
                  <a:schemeClr val="bg1">
                    <a:lumMod val="95000"/>
                  </a:schemeClr>
                </a:solidFill>
                <a:cs typeface="B Compset" pitchFamily="2" charset="-78"/>
              </a:rPr>
              <a:t>بعبارت واضحتر شک به موضوع هنگامى در مکلف پديد مى آيد که بدان توجه و التفات داشته باشد; ولى چنان چه مکلف از موضوع غافل بوده و توجهى به آن نداشته باشد , نمى توان گفت به آن شک دارد ; البته براى غافل مى توان شک تقديرى , تصور کرد , به اين گونه که , همان غافل, اگر به موضوع التفات مى داشت , برايش شک پديد مى آمد.</a:t>
            </a:r>
          </a:p>
          <a:p>
            <a:pPr algn="just"/>
            <a:r>
              <a:rPr lang="fa-IR" sz="2200" b="1" dirty="0" smtClean="0">
                <a:solidFill>
                  <a:schemeClr val="bg1">
                    <a:lumMod val="95000"/>
                  </a:schemeClr>
                </a:solidFill>
                <a:cs typeface="B Compset" pitchFamily="2" charset="-78"/>
              </a:rPr>
              <a:t>براى مثال, شخصى اول صبح مى داند محدث است , سپس حالت غفلت برايش رخ مى دهد و توجهى به حدث و طهارت برايش پيدا نمى شود و با همان حال , نماز ظهر را مى خواند. بعد از نماز, شک مى کند آيا بعد از حدثى که اول صبح پيش آمد , طهارت و وضو گرفت يا نه ؟ در اين که چنين شخصى براى نمازهاى بعد بايد در پى طهارت باشد, شکى نيست , اما درباره نمازى که خوانده است آيا مى توان استصحاب حدث جارى کرد و حکم به بطلان آن نمود يا خير ؟ جواب اين است که وى هنگام خواندن نماز ظهر , غافل بوده و توجهى به موضوع نداشت , پس شکى هم براى وى نبود و چون شکى در کار نبود , نمى توانست استصحاب حدث صبح کند و هنگام ورود به نماز, استصحاب حدث در ميان نبوده است پس نمى توان حکم به بطلان نماز کرد بلکه در اين فرض, طبق قاعده فراغ, نمازى که خوانده صحيح است . </a:t>
            </a:r>
          </a:p>
        </p:txBody>
      </p:sp>
    </p:spTree>
  </p:cSld>
  <p:clrMapOvr>
    <a:masterClrMapping/>
  </p:clrMapOvr>
  <p:transition advClick="0">
    <p:dissolve/>
  </p:transition>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1000100" y="969047"/>
            <a:ext cx="7929618" cy="5170646"/>
          </a:xfrm>
          <a:prstGeom prst="rect">
            <a:avLst/>
          </a:prstGeom>
        </p:spPr>
        <p:txBody>
          <a:bodyPr wrap="square">
            <a:spAutoFit/>
          </a:bodyPr>
          <a:lstStyle/>
          <a:p>
            <a:pPr algn="just"/>
            <a:r>
              <a:rPr lang="fa-IR" sz="3000" b="1" dirty="0" smtClean="0">
                <a:cs typeface="B Compset" pitchFamily="2" charset="-78"/>
                <a:hlinkClick r:id="rId4" action="ppaction://hlinksldjump"/>
              </a:rPr>
              <a:t>استصحاب کلى</a:t>
            </a:r>
            <a:endParaRPr lang="fa-IR" sz="3000" b="1" dirty="0" smtClean="0">
              <a:cs typeface="B Compset" pitchFamily="2" charset="-78"/>
            </a:endParaRPr>
          </a:p>
          <a:p>
            <a:pPr algn="just"/>
            <a:r>
              <a:rPr lang="fa-IR" sz="3000" b="1" dirty="0" smtClean="0">
                <a:cs typeface="B Compset" pitchFamily="2" charset="-78"/>
              </a:rPr>
              <a:t>استصحاب کلى, استصحابى است که مستصحب (متيقن سابق)آن, کلى است ; به ديگر بيان , هر گاه وجود کلى در ضمن فردى از افرادش يقينى باشد, آن گاه, در بقاى آن کلى شک شود و سپس تعبدا حکم به بقاى آن گردد, در اين صورت , آن را استصحاب کلى مى گويند; براى مثال, يقين داريم حيوانى در ضمن يک فرد خاص تحقق يافته است , اما مشخص نيست که اين حيوان پشه بود ـ که عمرش از سه روز تجاوز نمى کند ـ يا فيل مى باشد ـ که عمرش طولانى است ـ, در اين صورت , اگر بعد از سه روز در بقاى حيوان شک شود, اين شک ناشى از شک در تعيين نوع حيوان است که در مثال ما مردد بين فيل و پشه است . </a:t>
            </a:r>
            <a:endParaRPr lang="fa-IR" sz="30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1071546"/>
            <a:ext cx="8643998" cy="3970318"/>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استصحاب کلى قسم اول</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مورد استصحاب کلى قسم اول , حکم به بقاى کلى در جايى است که شک در کلى به سبب شک در بقاى فردى که وجود آن در سابق يقينى بوده است , پديد آمده باشد, مثل اين که به وجود زيد در خانه يقين باشد, در نتيجه به وجود کلى(انسان)در ضمن فرد(زيد) نيز يقين حاصل شده است , حال اگر نسبت به بقاى زيد در خانه ترديد کنيم, اين ترديد, سبب مى شود در بقاى کلى(انسان)نيز شک کنيم. </a:t>
            </a:r>
          </a:p>
          <a:p>
            <a:pPr algn="just"/>
            <a:r>
              <a:rPr lang="fa-IR" sz="2800" b="1" dirty="0" smtClean="0">
                <a:solidFill>
                  <a:srgbClr val="002060"/>
                </a:solidFill>
                <a:cs typeface="B Compset" pitchFamily="2" charset="-78"/>
              </a:rPr>
              <a:t>در استصحاب کلى قسم اول, استصحاب هم در جانب فرد و هم در جانب کلى جارى مى شود.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76" y="1285860"/>
            <a:ext cx="8929718" cy="5016758"/>
          </a:xfrm>
          <a:prstGeom prst="rect">
            <a:avLst/>
          </a:prstGeom>
        </p:spPr>
        <p:txBody>
          <a:bodyPr wrap="square">
            <a:spAutoFit/>
          </a:bodyPr>
          <a:lstStyle/>
          <a:p>
            <a:pPr algn="just"/>
            <a:r>
              <a:rPr lang="fa-IR" sz="2000" b="1" dirty="0" smtClean="0">
                <a:cs typeface="B Compset" pitchFamily="2" charset="-78"/>
                <a:hlinkClick r:id="rId3" action="ppaction://hlinksldjump"/>
              </a:rPr>
              <a:t>استصحاب کلى قسم دوم</a:t>
            </a:r>
            <a:endParaRPr lang="fa-IR" sz="2000" b="1" dirty="0" smtClean="0">
              <a:cs typeface="B Compset" pitchFamily="2" charset="-78"/>
            </a:endParaRPr>
          </a:p>
          <a:p>
            <a:pPr algn="just"/>
            <a:r>
              <a:rPr lang="fa-IR" sz="2000" b="1" dirty="0" smtClean="0">
                <a:cs typeface="B Compset" pitchFamily="2" charset="-78"/>
              </a:rPr>
              <a:t>استصحاب کلى قسم دوم به استصحابى گفته مى شود که مستصحب آن کلى باشد, اما شک در بقاى کلى; ناشى از اين است که از ابتدا, ترديد وجود دارد که, آيا کلى در ضمن اين فرد به وجود آمده, تا الان هم قطع به بقاى آن باشد يا در ضمن فرد ديگر به وجود آمده تا الآن قطع به عدم بقاى آن(ارتفاع)باشد. </a:t>
            </a:r>
          </a:p>
          <a:p>
            <a:pPr algn="just"/>
            <a:r>
              <a:rPr lang="fa-IR" sz="2000" b="1" dirty="0" smtClean="0">
                <a:cs typeface="B Compset" pitchFamily="2" charset="-78"/>
              </a:rPr>
              <a:t>براى مثال, يقين داريم که " کلى حيوان " در خانه به وجود آمده; ولى شک داريم آيا آن کلى در ضمن گنجشک است که حدود يک سال عمر مى کند و يا در ضمن فيل است که بيش از چهل يا پنجاه سال عمر مى کند. حال پس از گذشت يک سال شک مى کنيم که آيا کلى حيوان در خانه وجود دارد يا خير ؟ و منشأ شک نيز اين است که از اول مردد بوديم کلى در ضمن کدام فرد به وجود آمده است . اگر در ضمن فرد قصير العمر (فردى که عمر کوتاه دارد) به وجود آمده باشد, پس هم اکنون مقطوع الارتفاع است و اگر در ضمن فرد طويل العمر(فردى که عمر طولانى دارد)محقق شده باشد, هم اکنون مقطوع البقاء است .</a:t>
            </a:r>
          </a:p>
          <a:p>
            <a:pPr algn="just"/>
            <a:r>
              <a:rPr lang="fa-IR" sz="2000" b="1" dirty="0" smtClean="0">
                <a:cs typeface="B Compset" pitchFamily="2" charset="-78"/>
              </a:rPr>
              <a:t>و مثاله من الامور الشرعية ما اذا کان متطهرا و خرج بلل مردد بين البول و المني، فعندئذ حصل له علم تفصيلي بالحدث الکلي ثم اذا توضا بعده فلو کان البلل بولا ارتفع الحدث الاصغر قطعا، و لو کان منيا فهو باق، و عندئذ لايقطع بارتفاع الحدث الجامع لاحتمال کون الحادث هو المني. </a:t>
            </a:r>
          </a:p>
          <a:p>
            <a:pPr algn="just"/>
            <a:r>
              <a:rPr lang="fa-IR" sz="2000" b="1" dirty="0" smtClean="0">
                <a:cs typeface="B Compset" pitchFamily="2" charset="-78"/>
              </a:rPr>
              <a:t>در اين قسم فقط " استصحاب کلى " جارى است و " استصحاب فرد " جارى نمى شود; چون در کلى, ارکان استصحاب (يقين سابق و شک لاحق) موجود است ; ولى در فرد, بعضى از ارکان استصحاب (يقين سابق)وجود ندارد, چون هيچ يک از دو فرد, متيقن نيستند.</a:t>
            </a:r>
            <a:endParaRPr lang="fa-IR" sz="20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 y="954362"/>
            <a:ext cx="9072594" cy="4832092"/>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استصحاب کلى قسم سوم</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استصحاب کلى قسم سوم استصحابى است که شک در بقاى کلى در آن, ناشى از شک در تبادل افراد کلى باشد, مثل آن که يقين باشد, کلى انسان در ضمن يک فردش(زيد)در خانه اى محقق گرديده است . سپس يقين کنيم که زيد از خانه بيرون آمده ولى احتمال مى رود که فرد ديگرى(عمرو) وارد خانه شده و کلى در ضمن آن محقق شده باشد. در اين جا, کلى انسان استصحاب مى شود.</a:t>
            </a:r>
          </a:p>
          <a:p>
            <a:pPr algn="just"/>
            <a:r>
              <a:rPr lang="fa-IR" sz="2800" b="1" dirty="0" smtClean="0">
                <a:solidFill>
                  <a:srgbClr val="002060"/>
                </a:solidFill>
                <a:cs typeface="B Compset" pitchFamily="2" charset="-78"/>
              </a:rPr>
              <a:t>مثاله في الاحکام الشرعية ما اذا علمنا بکون الشخص کثير الشک و علمنا ايضا ارتفاع کثرة شکه اجمالا، ولکن احتملنا ارتفاعها من راس او انقلابها الي مرتبة ضعيفة، فلايجوز استصحاب المرتبة الشديدة لانها قطعية الارتفاع، ولا المرتبة الضعيفة لانها مشکوکة الحدوث، لکن يمکن استصحاب الجامع بين المرتبتين و هو کونه کثيرالشک غير مقيد بالشدة و الضعف .</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38" y="1000108"/>
            <a:ext cx="9001156" cy="5324535"/>
          </a:xfrm>
          <a:prstGeom prst="rect">
            <a:avLst/>
          </a:prstGeom>
        </p:spPr>
        <p:txBody>
          <a:bodyPr wrap="square">
            <a:spAutoFit/>
          </a:bodyPr>
          <a:lstStyle/>
          <a:p>
            <a:pPr algn="just"/>
            <a:r>
              <a:rPr lang="fa-IR" sz="2000" b="1" dirty="0" smtClean="0">
                <a:solidFill>
                  <a:srgbClr val="002060"/>
                </a:solidFill>
                <a:cs typeface="B Compset" pitchFamily="2" charset="-78"/>
                <a:hlinkClick r:id="rId3" action="ppaction://hlinksldjump"/>
              </a:rPr>
              <a:t>اصل مثبت</a:t>
            </a:r>
            <a:endParaRPr lang="fa-IR" sz="2000" b="1" dirty="0" smtClean="0">
              <a:solidFill>
                <a:srgbClr val="002060"/>
              </a:solidFill>
              <a:cs typeface="B Compset" pitchFamily="2" charset="-78"/>
            </a:endParaRPr>
          </a:p>
          <a:p>
            <a:pPr algn="just"/>
            <a:r>
              <a:rPr lang="fa-IR" sz="2000" b="1" dirty="0" smtClean="0">
                <a:solidFill>
                  <a:srgbClr val="002060"/>
                </a:solidFill>
                <a:cs typeface="B Compset" pitchFamily="2" charset="-78"/>
              </a:rPr>
              <a:t>اصل مثبت اصلى است که اثر شرعى مؤداى آن ـ مستصحب در استصحاب ـ به واسطه امرى عادى و يا عقلى بر آن مترتب مى گردد که در مقابلش اصل غیر مثبت است که همان استصحاب مستصحب ذی اثر شرعی است . </a:t>
            </a:r>
          </a:p>
          <a:p>
            <a:pPr algn="just"/>
            <a:r>
              <a:rPr lang="fa-IR" sz="2000" b="1" dirty="0" smtClean="0">
                <a:solidFill>
                  <a:srgbClr val="002060"/>
                </a:solidFill>
                <a:cs typeface="B Compset" pitchFamily="2" charset="-78"/>
              </a:rPr>
              <a:t>توضيح: اگر موضوعى را استصحاب کنيم که مستقيما داراى اثر شرعى باشد ; در اين صورت , بايد با اجراى استصحاب آن اثر شرعى را بر مستصحب مترتب نمود, مانند استصحاب عدالت زيد که اثر شرعى آن , جواز اقتدا به او در نماز است و يا استصحاب حيات زيد که برخى از آثار آن , حرمت تقسيم اموال وى و تزويج زوجه اش مى باشد اما گاهى موضوعى که استصحاب مى شود , مستقيما داراى اثر شرعى نيست , بلکه داراى يک لازم عادى است که اگر آن لازم عادى ثابت شود, يک اثر شرعى دارد .</a:t>
            </a:r>
          </a:p>
          <a:p>
            <a:pPr algn="just"/>
            <a:r>
              <a:rPr lang="fa-IR" sz="2000" b="1" dirty="0" smtClean="0">
                <a:solidFill>
                  <a:srgbClr val="002060"/>
                </a:solidFill>
                <a:cs typeface="B Compset" pitchFamily="2" charset="-78"/>
              </a:rPr>
              <a:t>براى مثال روييدن ريش, لازمه عادى حيات کودکى است که مدت بيست سال از نظرها غايب شده است . حال اگر بعد از گذشت بيست سال در حيات او شک شود و نسبت به آن استصحاب حيات جارى گردد و نتيجه گرفته شود که او داراى ريش هم هست ; چون پدرش نذر کرده که اگر بر گونه فرزندم ريش برويد , صد درهم صدقه مى دهم , پس بايد به نذر خود عمل کند .</a:t>
            </a:r>
          </a:p>
          <a:p>
            <a:pPr algn="just"/>
            <a:r>
              <a:rPr lang="fa-IR" sz="2000" b="1" dirty="0" smtClean="0">
                <a:solidFill>
                  <a:srgbClr val="002060"/>
                </a:solidFill>
                <a:cs typeface="B Compset" pitchFamily="2" charset="-78"/>
              </a:rPr>
              <a:t>گاهى مستصحب به واسطه يک لازم عقلى, واجد اثر شرعى مى گردد , مثل اين که پدرى در تاريخ اول اسفند فوت کند , و پسر او در تاريخ سى ام بهمن ناپديد و چند روز بعد جسدش را پيدا نمايند , در اين صورت , فرزند زمانى از پدر ارث مى برد که اثبات گردد , هنگام مرگ پدر, زنده بوده است.</a:t>
            </a:r>
          </a:p>
          <a:p>
            <a:pPr algn="just"/>
            <a:r>
              <a:rPr lang="fa-IR" sz="2000" b="1" dirty="0" smtClean="0">
                <a:solidFill>
                  <a:srgbClr val="002060"/>
                </a:solidFill>
                <a:cs typeface="B Compset" pitchFamily="2" charset="-78"/>
              </a:rPr>
              <a:t>مصنف اصل مثبت را حجت نمی داند زیرا استصحاب مربوط به جعل و اعتبار مولا است در حالیکه آثار تکوینی ربطی به عالم جعل ندارد.</a:t>
            </a:r>
            <a:endParaRPr lang="fa-IR" sz="20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71414"/>
            <a:ext cx="8858280" cy="6370975"/>
          </a:xfrm>
          <a:prstGeom prst="rect">
            <a:avLst/>
          </a:prstGeom>
        </p:spPr>
        <p:txBody>
          <a:bodyPr wrap="square">
            <a:spAutoFit/>
          </a:bodyPr>
          <a:lstStyle/>
          <a:p>
            <a:r>
              <a:rPr lang="fa-IR" sz="2400" b="1" dirty="0" smtClean="0">
                <a:cs typeface="B Compset" pitchFamily="2" charset="-78"/>
                <a:hlinkClick r:id="rId2" action="ppaction://hlinksldjump"/>
              </a:rPr>
              <a:t>اصل سببی و مسببی</a:t>
            </a:r>
            <a:endParaRPr lang="fa-IR" sz="2400" b="1" dirty="0" smtClean="0">
              <a:cs typeface="B Compset" pitchFamily="2" charset="-78"/>
            </a:endParaRPr>
          </a:p>
          <a:p>
            <a:r>
              <a:rPr lang="fa-IR" sz="2400" b="1" dirty="0" smtClean="0">
                <a:cs typeface="B Compset" pitchFamily="2" charset="-78"/>
              </a:rPr>
              <a:t>هرگاه دو اصل از اصول عملى با هم تعارض نمايند و شک در يکى, مسبب از شک در ديگرى باشد, به اصلى که موضوع اصل ديگر ( شک مسبّبي) را بر طرف مي کند , اصل سببى و به ديگرى , اصل مسببى مى گويند.</a:t>
            </a:r>
          </a:p>
          <a:p>
            <a:r>
              <a:rPr lang="fa-IR" sz="2400" b="1" dirty="0" smtClean="0">
                <a:cs typeface="B Compset" pitchFamily="2" charset="-78"/>
              </a:rPr>
              <a:t>براى مثال ,آب قليلى وجود دارد که قبلا پاک بوده و بعد در نجاست آن شک شده است , سپس لباس نجسى با آن آب , تطهير مى شود, در اين صورت , دو شک که مجراى دو استصحاب اند , وجود دارد و آن دو استصحاب با هم تعارض مى نمايند: </a:t>
            </a:r>
          </a:p>
          <a:p>
            <a:r>
              <a:rPr lang="fa-IR" sz="2400" b="1" dirty="0" smtClean="0">
                <a:cs typeface="B Compset" pitchFamily="2" charset="-78"/>
              </a:rPr>
              <a:t> 1 ـ استصحاب بقاى طهارت آب  2 ـ استصحاب نجاست لباس . </a:t>
            </a:r>
          </a:p>
          <a:p>
            <a:r>
              <a:rPr lang="fa-IR" sz="2400" b="1" dirty="0" smtClean="0">
                <a:cs typeface="B Compset" pitchFamily="2" charset="-78"/>
              </a:rPr>
              <a:t> در اين صورت , استصحاب اول ( اصل سببى ) بر استصحاب دوم ( اصل مسببى ) مقدم است ; زيرا شک در بقاى نجاست لباس, بعد از آب کشيدن آن, ناشى از شک در طهارت آب است و وقتى از طريق استصحاب اول - تعبدا- بقاى طهارت آب ثابت شد, نتيجه آن, طهارت لباسى است که با آن آب تطهير شده است , پس موردى براى اجراى استصحاب دوم باقى نمى ماند . </a:t>
            </a:r>
          </a:p>
          <a:p>
            <a:r>
              <a:rPr lang="fa-IR" sz="2400" b="1" dirty="0" smtClean="0">
                <a:cs typeface="B Compset" pitchFamily="2" charset="-78"/>
              </a:rPr>
              <a:t>ممکن هم هست اصل سببی , موضوع دلیل اجتهادی (امارات) را منقح و روشن سازد فيکون الدليل الاجتهادي مقدما علي الاصل المسببي مانند استصحاب طهارت آب از یک طرف (صغری) و طهارت لباس نجس با اب طاهر از طرف دیگر (کبری) فبضم الصغري الي الکبري لا يبقي شک في طهارة الثوب و ارتفاع نجاسته.</a:t>
            </a:r>
            <a:endParaRPr lang="en-US" sz="2400" dirty="0" smtClean="0">
              <a:cs typeface="B Compset" pitchFamily="2" charset="-78"/>
            </a:endParaRPr>
          </a:p>
          <a:p>
            <a:endParaRPr lang="fa-IR" sz="2400" b="1" dirty="0" smtClean="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9666" name="Freeform 2"/>
          <p:cNvSpPr>
            <a:spLocks noEditPoints="1"/>
          </p:cNvSpPr>
          <p:nvPr/>
        </p:nvSpPr>
        <p:spPr bwMode="gray">
          <a:xfrm rot="-645533">
            <a:off x="2338413" y="2506546"/>
            <a:ext cx="3384551" cy="3035300"/>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rgbClr val="0066CC"/>
              </a:gs>
              <a:gs pos="50000">
                <a:srgbClr val="0066CC">
                  <a:gamma/>
                  <a:tint val="42353"/>
                  <a:invGamma/>
                </a:srgbClr>
              </a:gs>
              <a:gs pos="100000">
                <a:srgbClr val="0066CC"/>
              </a:gs>
            </a:gsLst>
            <a:lin ang="2700000" scaled="1"/>
          </a:gradFill>
          <a:ln w="0">
            <a:noFill/>
            <a:prstDash val="solid"/>
            <a:round/>
            <a:headEnd/>
            <a:tailEnd/>
          </a:ln>
          <a:effectLst/>
          <a:scene3d>
            <a:camera prst="legacyPerspectiveFront">
              <a:rot lat="1500000" lon="20099999" rev="0"/>
            </a:camera>
            <a:lightRig rig="legacyFlat4" dir="t"/>
          </a:scene3d>
          <a:sp3d extrusionH="430200" prstMaterial="legacyMatte">
            <a:bevelT w="13500" h="13500" prst="angle"/>
            <a:bevelB w="13500" h="13500" prst="angle"/>
            <a:extrusionClr>
              <a:srgbClr val="0066CC"/>
            </a:extrusionClr>
          </a:sp3d>
        </p:spPr>
        <p:txBody>
          <a:bodyPr>
            <a:flatTx/>
          </a:bodyPr>
          <a:lstStyle/>
          <a:p>
            <a:endParaRPr lang="fa-IR"/>
          </a:p>
        </p:txBody>
      </p:sp>
      <p:sp>
        <p:nvSpPr>
          <p:cNvPr id="369667" name="Freeform 3"/>
          <p:cNvSpPr>
            <a:spLocks noEditPoints="1"/>
          </p:cNvSpPr>
          <p:nvPr/>
        </p:nvSpPr>
        <p:spPr bwMode="gray">
          <a:xfrm rot="10552877">
            <a:off x="3805261" y="1122246"/>
            <a:ext cx="3505200" cy="2897188"/>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rgbClr val="009999"/>
              </a:gs>
              <a:gs pos="50000">
                <a:srgbClr val="009999">
                  <a:gamma/>
                  <a:tint val="66667"/>
                  <a:invGamma/>
                </a:srgbClr>
              </a:gs>
              <a:gs pos="100000">
                <a:srgbClr val="009999"/>
              </a:gs>
            </a:gsLst>
            <a:lin ang="2700000" scaled="1"/>
          </a:gradFill>
          <a:ln w="0">
            <a:noFill/>
            <a:prstDash val="solid"/>
            <a:round/>
            <a:headEnd/>
            <a:tailEnd/>
          </a:ln>
          <a:effectLst/>
          <a:scene3d>
            <a:camera prst="legacyPerspectiveFront">
              <a:rot lat="1500000" lon="20099999" rev="0"/>
            </a:camera>
            <a:lightRig rig="legacyFlat4" dir="t"/>
          </a:scene3d>
          <a:sp3d extrusionH="430200" prstMaterial="legacyMatte">
            <a:bevelT w="13500" h="13500" prst="angle"/>
            <a:bevelB w="13500" h="13500" prst="angle"/>
            <a:extrusionClr>
              <a:srgbClr val="009999"/>
            </a:extrusionClr>
          </a:sp3d>
        </p:spPr>
        <p:txBody>
          <a:bodyPr>
            <a:flatTx/>
          </a:bodyPr>
          <a:lstStyle/>
          <a:p>
            <a:endParaRPr lang="fa-IR"/>
          </a:p>
        </p:txBody>
      </p:sp>
      <p:sp>
        <p:nvSpPr>
          <p:cNvPr id="369668" name="Rectangle 4"/>
          <p:cNvSpPr>
            <a:spLocks noGrp="1" noChangeArrowheads="1"/>
          </p:cNvSpPr>
          <p:nvPr>
            <p:ph type="title"/>
          </p:nvPr>
        </p:nvSpPr>
        <p:spPr>
          <a:xfrm rot="19803376">
            <a:off x="3100963" y="2746451"/>
            <a:ext cx="3143272" cy="762000"/>
          </a:xfrm>
          <a:noFill/>
          <a:ln/>
        </p:spPr>
        <p:txBody>
          <a:bodyPr/>
          <a:lstStyle/>
          <a:p>
            <a:r>
              <a:rPr lang="fa-IR" sz="2400" dirty="0" smtClean="0">
                <a:solidFill>
                  <a:srgbClr val="000000"/>
                </a:solidFill>
                <a:effectLst>
                  <a:outerShdw blurRad="38100" dist="38100" dir="2700000" algn="tl">
                    <a:srgbClr val="C0C0C0"/>
                  </a:outerShdw>
                </a:effectLst>
                <a:cs typeface="B Titr" pitchFamily="2" charset="-78"/>
                <a:hlinkClick r:id="rId2" action="ppaction://hlinksldjump"/>
              </a:rPr>
              <a:t>(1)</a:t>
            </a:r>
            <a:r>
              <a:rPr lang="fa-IR" dirty="0" smtClean="0">
                <a:solidFill>
                  <a:srgbClr val="000000"/>
                </a:solidFill>
                <a:effectLst>
                  <a:outerShdw blurRad="38100" dist="38100" dir="2700000" algn="tl">
                    <a:srgbClr val="C0C0C0"/>
                  </a:outerShdw>
                </a:effectLst>
                <a:cs typeface="B Titr" pitchFamily="2" charset="-78"/>
                <a:hlinkClick r:id="rId2" action="ppaction://hlinksldjump"/>
              </a:rPr>
              <a:t> حجیت قطع</a:t>
            </a:r>
            <a:endParaRPr lang="en-US" dirty="0">
              <a:solidFill>
                <a:srgbClr val="000000"/>
              </a:solidFill>
              <a:effectLst>
                <a:outerShdw blurRad="38100" dist="38100" dir="2700000" algn="tl">
                  <a:srgbClr val="C0C0C0"/>
                </a:outerShdw>
              </a:effectLst>
              <a:cs typeface="B Titr" pitchFamily="2" charset="-78"/>
            </a:endParaRPr>
          </a:p>
        </p:txBody>
      </p:sp>
      <p:sp>
        <p:nvSpPr>
          <p:cNvPr id="369669" name="Text Box 5"/>
          <p:cNvSpPr txBox="1">
            <a:spLocks noChangeArrowheads="1"/>
          </p:cNvSpPr>
          <p:nvPr/>
        </p:nvSpPr>
        <p:spPr bwMode="gray">
          <a:xfrm>
            <a:off x="1009649" y="1747720"/>
            <a:ext cx="2714644" cy="523220"/>
          </a:xfrm>
          <a:prstGeom prst="rect">
            <a:avLst/>
          </a:prstGeom>
          <a:noFill/>
          <a:ln w="9525">
            <a:noFill/>
            <a:miter lim="800000"/>
            <a:headEnd/>
            <a:tailEnd/>
          </a:ln>
          <a:effectLst/>
        </p:spPr>
        <p:txBody>
          <a:bodyPr wrap="square">
            <a:spAutoFit/>
          </a:bodyPr>
          <a:lstStyle/>
          <a:p>
            <a:pPr algn="l"/>
            <a:r>
              <a:rPr lang="fa-IR" sz="2800" dirty="0" smtClean="0">
                <a:solidFill>
                  <a:schemeClr val="accent5">
                    <a:lumMod val="10000"/>
                  </a:schemeClr>
                </a:solidFill>
                <a:cs typeface="B Titr" pitchFamily="2" charset="-78"/>
                <a:hlinkClick r:id="rId3" action="ppaction://hlinksldjump"/>
              </a:rPr>
              <a:t>مراد از حجیت قطع</a:t>
            </a:r>
            <a:endParaRPr lang="en-US" sz="2800" b="1" dirty="0">
              <a:solidFill>
                <a:schemeClr val="accent5">
                  <a:lumMod val="10000"/>
                </a:schemeClr>
              </a:solidFill>
              <a:latin typeface="Verdana" pitchFamily="34" charset="0"/>
              <a:cs typeface="B Titr" pitchFamily="2" charset="-78"/>
            </a:endParaRPr>
          </a:p>
        </p:txBody>
      </p:sp>
      <p:sp>
        <p:nvSpPr>
          <p:cNvPr id="369670" name="Text Box 6"/>
          <p:cNvSpPr txBox="1">
            <a:spLocks noChangeArrowheads="1"/>
          </p:cNvSpPr>
          <p:nvPr/>
        </p:nvSpPr>
        <p:spPr bwMode="gray">
          <a:xfrm>
            <a:off x="5938863" y="3713046"/>
            <a:ext cx="2133600" cy="523220"/>
          </a:xfrm>
          <a:prstGeom prst="rect">
            <a:avLst/>
          </a:prstGeom>
          <a:noFill/>
          <a:ln w="9525">
            <a:noFill/>
            <a:miter lim="800000"/>
            <a:headEnd/>
            <a:tailEnd/>
          </a:ln>
          <a:effectLst/>
        </p:spPr>
        <p:txBody>
          <a:bodyPr>
            <a:spAutoFit/>
          </a:bodyPr>
          <a:lstStyle/>
          <a:p>
            <a:r>
              <a:rPr lang="fa-IR" sz="2800" b="1" dirty="0" smtClean="0">
                <a:solidFill>
                  <a:schemeClr val="accent5">
                    <a:lumMod val="10000"/>
                  </a:schemeClr>
                </a:solidFill>
                <a:cs typeface="B Titr" pitchFamily="2" charset="-78"/>
                <a:hlinkClick r:id="rId4" action="ppaction://hlinksldjump"/>
              </a:rPr>
              <a:t>خصوصیات قطع</a:t>
            </a:r>
            <a:endParaRPr lang="en-US" sz="2800" b="1" i="1" dirty="0">
              <a:solidFill>
                <a:schemeClr val="accent5">
                  <a:lumMod val="10000"/>
                </a:schemeClr>
              </a:solidFill>
              <a:cs typeface="B Titr" pitchFamily="2" charset="-78"/>
            </a:endParaRPr>
          </a:p>
        </p:txBody>
      </p:sp>
      <p:sp>
        <p:nvSpPr>
          <p:cNvPr id="7" name="Action Button: Return 6">
            <a:hlinkClick r:id="rId5" action="ppaction://hlinksldjump" highlightClick="1"/>
          </p:cNvPr>
          <p:cNvSpPr/>
          <p:nvPr/>
        </p:nvSpPr>
        <p:spPr bwMode="auto">
          <a:xfrm>
            <a:off x="5143504" y="2357430"/>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369666"/>
                                        </p:tgtEl>
                                        <p:attrNameLst>
                                          <p:attrName>style.visibility</p:attrName>
                                        </p:attrNameLst>
                                      </p:cBhvr>
                                      <p:to>
                                        <p:strVal val="visible"/>
                                      </p:to>
                                    </p:set>
                                    <p:animEffect transition="in" filter="wedge">
                                      <p:cBhvr>
                                        <p:cTn id="7" dur="2000"/>
                                        <p:tgtEl>
                                          <p:spTgt spid="369666"/>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69667"/>
                                        </p:tgtEl>
                                        <p:attrNameLst>
                                          <p:attrName>style.visibility</p:attrName>
                                        </p:attrNameLst>
                                      </p:cBhvr>
                                      <p:to>
                                        <p:strVal val="visible"/>
                                      </p:to>
                                    </p:set>
                                    <p:animEffect transition="in" filter="wedge">
                                      <p:cBhvr>
                                        <p:cTn id="10" dur="2000"/>
                                        <p:tgtEl>
                                          <p:spTgt spid="369667"/>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369668"/>
                                        </p:tgtEl>
                                        <p:attrNameLst>
                                          <p:attrName>style.visibility</p:attrName>
                                        </p:attrNameLst>
                                      </p:cBhvr>
                                      <p:to>
                                        <p:strVal val="visible"/>
                                      </p:to>
                                    </p:set>
                                    <p:animEffect transition="in" filter="wedge">
                                      <p:cBhvr>
                                        <p:cTn id="13" dur="2000"/>
                                        <p:tgtEl>
                                          <p:spTgt spid="369668"/>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369669"/>
                                        </p:tgtEl>
                                        <p:attrNameLst>
                                          <p:attrName>style.visibility</p:attrName>
                                        </p:attrNameLst>
                                      </p:cBhvr>
                                      <p:to>
                                        <p:strVal val="visible"/>
                                      </p:to>
                                    </p:set>
                                    <p:animEffect transition="in" filter="wedge">
                                      <p:cBhvr>
                                        <p:cTn id="16" dur="2000"/>
                                        <p:tgtEl>
                                          <p:spTgt spid="369669"/>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369670"/>
                                        </p:tgtEl>
                                        <p:attrNameLst>
                                          <p:attrName>style.visibility</p:attrName>
                                        </p:attrNameLst>
                                      </p:cBhvr>
                                      <p:to>
                                        <p:strVal val="visible"/>
                                      </p:to>
                                    </p:set>
                                    <p:animEffect transition="in" filter="wedge">
                                      <p:cBhvr>
                                        <p:cTn id="19" dur="2000"/>
                                        <p:tgtEl>
                                          <p:spTgt spid="369670"/>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edge">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666" grpId="0" animBg="1"/>
      <p:bldP spid="369667" grpId="0" animBg="1"/>
      <p:bldP spid="369668" grpId="0"/>
      <p:bldP spid="369669" grpId="0"/>
      <p:bldP spid="369670" grpId="0"/>
      <p:bldP spid="7" grpId="0" animBg="1"/>
    </p:bldLst>
  </p:timing>
</p:sld>
</file>

<file path=ppt/slides/slide35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348" y="1142984"/>
            <a:ext cx="8143932" cy="5093702"/>
          </a:xfrm>
          <a:prstGeom prst="rect">
            <a:avLst/>
          </a:prstGeom>
        </p:spPr>
        <p:txBody>
          <a:bodyPr wrap="square">
            <a:spAutoFit/>
          </a:bodyPr>
          <a:lstStyle/>
          <a:p>
            <a:pPr algn="just"/>
            <a:r>
              <a:rPr lang="fa-IR" sz="2500" b="1" dirty="0" smtClean="0">
                <a:cs typeface="B Compset" pitchFamily="2" charset="-78"/>
                <a:hlinkClick r:id="rId3" action="ppaction://hlinksldjump"/>
              </a:rPr>
              <a:t>تقدم الاستصحاب علي سائر الاصول</a:t>
            </a:r>
            <a:endParaRPr lang="fa-IR" sz="2500" b="1" dirty="0" smtClean="0">
              <a:cs typeface="B Compset" pitchFamily="2" charset="-78"/>
            </a:endParaRPr>
          </a:p>
          <a:p>
            <a:pPr algn="just"/>
            <a:r>
              <a:rPr lang="fa-IR" sz="2500" b="1" dirty="0" smtClean="0">
                <a:cs typeface="B Compset" pitchFamily="2" charset="-78"/>
              </a:rPr>
              <a:t>استصحاب , موضوع سائر اصول را از بین می برد :</a:t>
            </a:r>
          </a:p>
          <a:p>
            <a:pPr algn="just"/>
            <a:r>
              <a:rPr lang="fa-IR" sz="2500" b="1" dirty="0" smtClean="0">
                <a:solidFill>
                  <a:srgbClr val="FF0000"/>
                </a:solidFill>
                <a:cs typeface="B Compset" pitchFamily="2" charset="-78"/>
              </a:rPr>
              <a:t>اما البرائة العقلیة : </a:t>
            </a:r>
            <a:r>
              <a:rPr lang="fa-IR" sz="2500" b="1" dirty="0" smtClean="0">
                <a:cs typeface="B Compset" pitchFamily="2" charset="-78"/>
              </a:rPr>
              <a:t>موضوعش عدم البيان است اما استصحاب اثبات موضوع (بقاء مستصحب) می کند.</a:t>
            </a:r>
          </a:p>
          <a:p>
            <a:pPr algn="just"/>
            <a:r>
              <a:rPr lang="fa-IR" sz="2500" b="1" dirty="0" smtClean="0">
                <a:solidFill>
                  <a:srgbClr val="FF0000"/>
                </a:solidFill>
                <a:cs typeface="B Compset" pitchFamily="2" charset="-78"/>
              </a:rPr>
              <a:t>اما البراءة الشرعية : </a:t>
            </a:r>
            <a:r>
              <a:rPr lang="fa-IR" sz="2500" b="1" dirty="0" smtClean="0">
                <a:cs typeface="B Compset" pitchFamily="2" charset="-78"/>
              </a:rPr>
              <a:t>موضوعش "مالايعلمون"  است که استصحاب می گوید من علم و حجت شرعی هستم لذا با وجود من جایی برای "مالايعلمون"  نمی ماند.</a:t>
            </a:r>
          </a:p>
          <a:p>
            <a:pPr algn="just"/>
            <a:r>
              <a:rPr lang="fa-IR" sz="2500" b="1" dirty="0" smtClean="0">
                <a:solidFill>
                  <a:srgbClr val="FF0000"/>
                </a:solidFill>
                <a:cs typeface="B Compset" pitchFamily="2" charset="-78"/>
              </a:rPr>
              <a:t>اما التخيير : </a:t>
            </a:r>
            <a:r>
              <a:rPr lang="fa-IR" sz="2500" b="1" dirty="0" smtClean="0">
                <a:cs typeface="B Compset" pitchFamily="2" charset="-78"/>
              </a:rPr>
              <a:t>موضوعش تساوی طرفین است اما استصحاب این تساوی را بر هم می زند.</a:t>
            </a:r>
          </a:p>
          <a:p>
            <a:pPr algn="just"/>
            <a:r>
              <a:rPr lang="fa-IR" sz="2500" b="1" dirty="0" smtClean="0">
                <a:solidFill>
                  <a:srgbClr val="FF0000"/>
                </a:solidFill>
                <a:cs typeface="B Compset" pitchFamily="2" charset="-78"/>
              </a:rPr>
              <a:t>اما الاشتغال : </a:t>
            </a:r>
            <a:r>
              <a:rPr lang="fa-IR" sz="2500" b="1" dirty="0" smtClean="0">
                <a:cs typeface="B Compset" pitchFamily="2" charset="-78"/>
              </a:rPr>
              <a:t>موضوعش احتمال العقاب في الفعل او الترک است در حالیکه استصحاب می گوید من حجت مومّنة  و دلیل شرعی هستم .</a:t>
            </a:r>
          </a:p>
          <a:p>
            <a:pPr algn="just"/>
            <a:r>
              <a:rPr lang="fa-IR" sz="2500" b="1" dirty="0" smtClean="0">
                <a:solidFill>
                  <a:srgbClr val="FF0000"/>
                </a:solidFill>
                <a:cs typeface="B Compset" pitchFamily="2" charset="-78"/>
              </a:rPr>
              <a:t>اما اصالة الطهارة و الحلیة : </a:t>
            </a:r>
            <a:r>
              <a:rPr lang="fa-IR" sz="2500" b="1" dirty="0" smtClean="0">
                <a:cs typeface="B Compset" pitchFamily="2" charset="-78"/>
              </a:rPr>
              <a:t>فان الغاية في قوله عليه السلام : "کل شيء طاهر حتي تعلم انه قذر" و في قوله عليه السلام : "کل شيء حلال حتي تعلم انه حرام" اگر چه علم است اما علم تعبدی را هم شامل می شود که استصحاب از ان جمله است .</a:t>
            </a:r>
            <a:endParaRPr lang="fa-IR" sz="25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71414"/>
            <a:ext cx="7929586" cy="6632585"/>
          </a:xfrm>
          <a:prstGeom prst="rect">
            <a:avLst/>
          </a:prstGeom>
        </p:spPr>
        <p:txBody>
          <a:bodyPr wrap="square">
            <a:spAutoFit/>
          </a:bodyPr>
          <a:lstStyle/>
          <a:p>
            <a:pPr algn="just"/>
            <a:r>
              <a:rPr lang="fa-IR" sz="2500" b="1" dirty="0" smtClean="0">
                <a:solidFill>
                  <a:srgbClr val="002060"/>
                </a:solidFill>
                <a:cs typeface="B Compset" pitchFamily="2" charset="-78"/>
                <a:hlinkClick r:id="rId2" action="ppaction://hlinksldjump"/>
              </a:rPr>
              <a:t>تعارض و تعادل و تراجيح</a:t>
            </a:r>
            <a:endParaRPr lang="fa-IR" sz="2500" b="1" dirty="0" smtClean="0">
              <a:solidFill>
                <a:srgbClr val="002060"/>
              </a:solidFill>
              <a:cs typeface="B Compset" pitchFamily="2" charset="-78"/>
            </a:endParaRPr>
          </a:p>
          <a:p>
            <a:pPr algn="just"/>
            <a:r>
              <a:rPr lang="fa-IR" sz="2500" b="1" dirty="0" smtClean="0">
                <a:solidFill>
                  <a:srgbClr val="002060"/>
                </a:solidFill>
                <a:cs typeface="B Compset" pitchFamily="2" charset="-78"/>
              </a:rPr>
              <a:t>يکى از مباحث علم اصول, بحث " تعارض و تعادل و تراجيح " است و آن در جايى است که ميان مدلول دو يا چند دليل تنافى ذاتى يا عرضى پديد آيد , آن گاه در صدد رفع آن برآيند . که حالات خاصى براى آن تصور مى شود: </a:t>
            </a:r>
          </a:p>
          <a:p>
            <a:pPr algn="just"/>
            <a:r>
              <a:rPr lang="fa-IR" sz="2500" b="1" dirty="0" smtClean="0">
                <a:solidFill>
                  <a:srgbClr val="FF0000"/>
                </a:solidFill>
                <a:cs typeface="B Compset" pitchFamily="2" charset="-78"/>
              </a:rPr>
              <a:t>1- تعارض بدوي يا غير مستقر: </a:t>
            </a:r>
            <a:r>
              <a:rPr lang="fa-IR" sz="2500" b="1" dirty="0" smtClean="0">
                <a:solidFill>
                  <a:srgbClr val="002060"/>
                </a:solidFill>
                <a:cs typeface="B Compset" pitchFamily="2" charset="-78"/>
              </a:rPr>
              <a:t>در اين حالت تعارض ميان ادلّه ظاهري است و با جمع عرفي بر طرف مي شود . </a:t>
            </a:r>
          </a:p>
          <a:p>
            <a:pPr algn="just"/>
            <a:r>
              <a:rPr lang="fa-IR" sz="2500" b="1" dirty="0" smtClean="0">
                <a:solidFill>
                  <a:srgbClr val="FF0000"/>
                </a:solidFill>
                <a:cs typeface="B Compset" pitchFamily="2" charset="-78"/>
              </a:rPr>
              <a:t> 2- تعارض حقيقي يا مستقر: </a:t>
            </a:r>
            <a:r>
              <a:rPr lang="fa-IR" sz="2500" b="1" dirty="0" smtClean="0">
                <a:solidFill>
                  <a:srgbClr val="002060"/>
                </a:solidFill>
                <a:cs typeface="B Compset" pitchFamily="2" charset="-78"/>
              </a:rPr>
              <a:t>در اين حالت دو يا چند دليل, به گونه اى باهم تنافى دارند که جمع عرفى ميان آن ها امکان نداشته باشد و هر يک مدلول ديگرى را تکذيب نمايد . در تعارض مستقر دو حالت تعادل يا تراجيح متصور است . </a:t>
            </a:r>
          </a:p>
          <a:p>
            <a:pPr algn="just"/>
            <a:r>
              <a:rPr lang="fa-IR" sz="2500" b="1" dirty="0" smtClean="0">
                <a:solidFill>
                  <a:srgbClr val="FF0000"/>
                </a:solidFill>
                <a:cs typeface="B Compset" pitchFamily="2" charset="-78"/>
              </a:rPr>
              <a:t> 3-تعادل: </a:t>
            </a:r>
            <a:r>
              <a:rPr lang="fa-IR" sz="2500" b="1" dirty="0" smtClean="0">
                <a:solidFill>
                  <a:srgbClr val="002060"/>
                </a:solidFill>
                <a:cs typeface="B Compset" pitchFamily="2" charset="-78"/>
              </a:rPr>
              <a:t>در اين حالت دو يا چند دليل, به گونه اى در تقابل با هم قرار مى گيرند که از هر نظر مساوى بوده و هيچ گونه ترجيحى نسبت به هم ديگر نداشته باشند , در اين صورت , برخى اصولى ها بر اساس حکم عقل, به تخيير و برخى به تساقط اعتقاد دارند . </a:t>
            </a:r>
          </a:p>
          <a:p>
            <a:pPr algn="just"/>
            <a:r>
              <a:rPr lang="fa-IR" sz="2500" b="1" dirty="0" smtClean="0">
                <a:solidFill>
                  <a:srgbClr val="FF0000"/>
                </a:solidFill>
                <a:cs typeface="B Compset" pitchFamily="2" charset="-78"/>
              </a:rPr>
              <a:t> 4- تراجيح: </a:t>
            </a:r>
            <a:r>
              <a:rPr lang="fa-IR" sz="2500" b="1" dirty="0" smtClean="0">
                <a:solidFill>
                  <a:srgbClr val="002060"/>
                </a:solidFill>
                <a:cs typeface="B Compset" pitchFamily="2" charset="-78"/>
              </a:rPr>
              <a:t>حالتى است که دو يا چند دليل متنافى از نظر مرجحات متفاوت بوده و يکى از آن ها بر ديگرى رجحان دارد , در اين صورت , در مقام عمل, آن دليلى که داراى مرجح است , مقدم خواهد بود. </a:t>
            </a:r>
            <a:endParaRPr lang="fa-IR" sz="25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928662" y="71414"/>
            <a:ext cx="8143900" cy="6740307"/>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تعارض غیر مستقر</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تعارض بدوى به معناى تنافى اى است که در بدو نظر, ميان مدلول دو يا چند دليل به چشم مى خورد که با کمى دقت و از طريق جمع عرفى رفع مى گردد و هذا هو المراد من القول الاصوليين: «الجمع مهما امکن اولي من الطرح» مانند تعارض خبرى که مى گويد: " الربا حرام " با خبر ديگرى که مى گويد: " ليس بين الولد و الوالد ربا " که اولى مطلق و دومى مقيد است و بين آن دو جمع عرفى انجام مى گيرد و در نتيجه مطلق بر مقيد حمل مى شود يعنى گرفتن ربا در غير مورد پدر و فرزند حرام است . </a:t>
            </a:r>
          </a:p>
          <a:p>
            <a:pPr algn="just"/>
            <a:r>
              <a:rPr lang="fa-IR" sz="2400" b="1" dirty="0" smtClean="0">
                <a:solidFill>
                  <a:srgbClr val="002060"/>
                </a:solidFill>
                <a:cs typeface="B Compset" pitchFamily="2" charset="-78"/>
              </a:rPr>
              <a:t>جمع تبرعى در برابر جمع عرفى قرار دارد و آن جمع ميان دو دليل متعارض است از طريق دست کشيدن از ظاهر هر دو دليل يا يکى از آن دو به وسيله تأويل هر دو يا يکى از آن ها بى آن که شاهد عرفى بر آن وجود داشته باشد; </a:t>
            </a:r>
          </a:p>
          <a:p>
            <a:pPr algn="just"/>
            <a:r>
              <a:rPr lang="fa-IR" sz="2400" b="1" dirty="0" smtClean="0">
                <a:solidFill>
                  <a:srgbClr val="002060"/>
                </a:solidFill>
                <a:cs typeface="B Compset" pitchFamily="2" charset="-78"/>
              </a:rPr>
              <a:t> به بيان ديگر , جمع تبرعى , جمعى است که عقل با دقت و باريک بينى به آن مى رسد ولى به درجه ظهور عرفى نمى رسد و عقلاى عالم در گفت و گوهاى خود چنين بنائى ندارند . اين گونه جمع حد و مرزى ندارد بلکه شديد ترين متعارض ها را مى توان با دقت عقلى تأويل برده و بين آن ها جمع و سازگارى ايجاد نمود راى مثال در جايى که دليلى بگويد: " اکرم العلماء " و دليل ديگر بگويد: " لا تکرم العلماء " ، عقل مى تواند بين آن دو را جمع کند, به اين که اولى را حمل بر عالم عادل و دومى را حمل بر عالم فاسق کند .</a:t>
            </a:r>
          </a:p>
          <a:p>
            <a:pPr algn="just"/>
            <a:endParaRPr lang="fa-IR" sz="24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71538" y="1071546"/>
            <a:ext cx="8001024" cy="5509200"/>
          </a:xfrm>
          <a:prstGeom prst="rect">
            <a:avLst/>
          </a:prstGeom>
        </p:spPr>
        <p:txBody>
          <a:bodyPr wrap="square">
            <a:spAutoFit/>
          </a:bodyPr>
          <a:lstStyle/>
          <a:p>
            <a:r>
              <a:rPr lang="fa-IR" sz="2200" b="1" dirty="0" smtClean="0">
                <a:solidFill>
                  <a:srgbClr val="002060"/>
                </a:solidFill>
                <a:cs typeface="B Compset" pitchFamily="2" charset="-78"/>
                <a:hlinkClick r:id="rId3" action="ppaction://hlinksldjump"/>
              </a:rPr>
              <a:t>تعارض مستقر</a:t>
            </a:r>
            <a:endParaRPr lang="fa-IR" sz="2200" b="1" dirty="0" smtClean="0">
              <a:solidFill>
                <a:srgbClr val="002060"/>
              </a:solidFill>
              <a:cs typeface="B Compset" pitchFamily="2" charset="-78"/>
            </a:endParaRPr>
          </a:p>
          <a:p>
            <a:r>
              <a:rPr lang="fa-IR" sz="2200" b="1" dirty="0" smtClean="0">
                <a:solidFill>
                  <a:srgbClr val="002060"/>
                </a:solidFill>
                <a:cs typeface="B Compset" pitchFamily="2" charset="-78"/>
              </a:rPr>
              <a:t>تعارض مستقر در برابر تعارض بدوى قرار دارد و آن تنافى بين دو دليل است ، به گونه اى که جمع عرفى بين آن دو دليل ممکن نباشد و تنافى ميان آن دو به تنافى دليل حجيت بازگشت نمايد . </a:t>
            </a:r>
          </a:p>
          <a:p>
            <a:r>
              <a:rPr lang="fa-IR" sz="2200" b="1" dirty="0" smtClean="0">
                <a:solidFill>
                  <a:srgbClr val="002060"/>
                </a:solidFill>
                <a:cs typeface="B Compset" pitchFamily="2" charset="-78"/>
              </a:rPr>
              <a:t>که خود همین تعارض مستقر هم یا مستوعب است یا غیر مستوعب .</a:t>
            </a:r>
          </a:p>
          <a:p>
            <a:r>
              <a:rPr lang="fa-IR" sz="2200" b="1" dirty="0" smtClean="0">
                <a:solidFill>
                  <a:srgbClr val="FF0000"/>
                </a:solidFill>
                <a:cs typeface="B Compset" pitchFamily="2" charset="-78"/>
              </a:rPr>
              <a:t>تعارض مستقر مستوعب </a:t>
            </a:r>
            <a:r>
              <a:rPr lang="fa-IR" sz="2200" b="1" dirty="0" smtClean="0">
                <a:solidFill>
                  <a:srgbClr val="002060"/>
                </a:solidFill>
                <a:cs typeface="B Compset" pitchFamily="2" charset="-78"/>
              </a:rPr>
              <a:t>به معناى تنافى ميان تمام مدلول دو دليل با يک ديگر است که هنگام تباين کلى ميان دو دليل پديد مى آيد . براى مثال دليلى مى گويد:  " تحرم الصلاة عند رؤية الهلال " و دليل ديگر مى گويد: </a:t>
            </a:r>
          </a:p>
          <a:p>
            <a:r>
              <a:rPr lang="fa-IR" sz="2200" b="1" dirty="0" smtClean="0">
                <a:solidFill>
                  <a:srgbClr val="002060"/>
                </a:solidFill>
                <a:cs typeface="B Compset" pitchFamily="2" charset="-78"/>
              </a:rPr>
              <a:t> " لا بأس بالصلاة عند رؤية الهلال " که يکى بر حرمت اقامه نماز هنگام مشاهده ماه دلالت مى کند و ديگرى بر عدم حرمت آن , که ميان آن دو تباين کلى وجود دارد . </a:t>
            </a:r>
          </a:p>
          <a:p>
            <a:r>
              <a:rPr lang="fa-IR" sz="2200" b="1" dirty="0" smtClean="0">
                <a:solidFill>
                  <a:srgbClr val="002060"/>
                </a:solidFill>
                <a:cs typeface="B Compset" pitchFamily="2" charset="-78"/>
              </a:rPr>
              <a:t>اما </a:t>
            </a:r>
            <a:r>
              <a:rPr lang="fa-IR" sz="2200" b="1" dirty="0" smtClean="0">
                <a:solidFill>
                  <a:srgbClr val="FF0000"/>
                </a:solidFill>
                <a:cs typeface="B Compset" pitchFamily="2" charset="-78"/>
              </a:rPr>
              <a:t>تعارض مستقر غیر مستوعب </a:t>
            </a:r>
            <a:r>
              <a:rPr lang="fa-IR" sz="2200" b="1" dirty="0" smtClean="0">
                <a:solidFill>
                  <a:srgbClr val="002060"/>
                </a:solidFill>
                <a:cs typeface="B Compset" pitchFamily="2" charset="-78"/>
              </a:rPr>
              <a:t>به معناى تنافى ميان مدلول دو دليل است به گونه اى که ميان همه افراد دو دليل تنافى وجود نداشته باشد . و تنها برخى از افراد آن ها با هم تعارض داشته باشند . و اين در صورتى حاصل مى شود که نسبت دو دليل , عموم و خصوص من وجه باشد . </a:t>
            </a:r>
          </a:p>
          <a:p>
            <a:r>
              <a:rPr lang="fa-IR" sz="2200" b="1" dirty="0" smtClean="0">
                <a:solidFill>
                  <a:srgbClr val="002060"/>
                </a:solidFill>
                <a:cs typeface="B Compset" pitchFamily="2" charset="-78"/>
              </a:rPr>
              <a:t> مانند تعارض دليل " اکرم العلماء " با دليل " لا تکرم الفساق " که در ماده اجتماع ( عالم فاسق ) با هم تعارض کرده اند . </a:t>
            </a:r>
          </a:p>
        </p:txBody>
      </p:sp>
    </p:spTree>
  </p:cSld>
  <p:clrMapOvr>
    <a:masterClrMapping/>
  </p:clrMapOvr>
  <p:transition advClick="0">
    <p:dissolve/>
  </p:transition>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571480"/>
            <a:ext cx="8858280" cy="4524315"/>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تخصص</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تخصص به معناى خروج حقيقى چيزى از شمول موضوع عام است . به بيان ديگر, تخصص آن است که عنوان عام به خودى خود شامل فرد يا افرادى نمى باشد و براى خارج کردن آن ها به تخصيص نياز نيست , اين گونه خروج را خروج موضوعى مى گويند, در مقابل تخصيص که خروج حکمى است .</a:t>
            </a:r>
          </a:p>
          <a:p>
            <a:pPr algn="just"/>
            <a:r>
              <a:rPr lang="fa-IR" sz="3200" b="1" dirty="0" smtClean="0">
                <a:solidFill>
                  <a:srgbClr val="002060"/>
                </a:solidFill>
                <a:cs typeface="B Compset" pitchFamily="2" charset="-78"/>
              </a:rPr>
              <a:t>براى مثال اگر گفته شود: " اکرم العلماء ", " تمام علما را اکرام کن " زيد جاهل تخصصاً بيرون است و نيازى به تخصيص و خارج کردن ندارد, چرا که وى بهره اى از علم ندارد.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57290" y="71414"/>
            <a:ext cx="7715272" cy="6001643"/>
          </a:xfrm>
          <a:prstGeom prst="rect">
            <a:avLst/>
          </a:prstGeom>
        </p:spPr>
        <p:txBody>
          <a:bodyPr wrap="square">
            <a:spAutoFit/>
          </a:bodyPr>
          <a:lstStyle/>
          <a:p>
            <a:pPr algn="just"/>
            <a:r>
              <a:rPr lang="fa-IR" sz="2400" b="1" dirty="0" smtClean="0">
                <a:solidFill>
                  <a:srgbClr val="002060"/>
                </a:solidFill>
                <a:cs typeface="B Compset" pitchFamily="2" charset="-78"/>
                <a:hlinkClick r:id="rId4" action="ppaction://hlinksldjump"/>
              </a:rPr>
              <a:t>ورود</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ورود به معناى خروج حقيقى يک شى ء از موضوع حکم ديگر است , که منشأ اين خروج , تعبد شرعى باشد, مثل خروج حقيقى وجوب غسل جمعه از موضوع قبح عقاب بلا بيان، زمانى که وجوبش به سبب تعبد شرعى , به خبر ثقه ثابت شده باشد, زيرا بعد از اين که خبر ثقه از طريق تعبد شرعى در حق مکلف حجت شد, مضمون آن براى مکلف بيان محسوب مى شود.</a:t>
            </a:r>
          </a:p>
          <a:p>
            <a:pPr algn="just"/>
            <a:r>
              <a:rPr lang="fa-IR" sz="2400" b="1" dirty="0" smtClean="0">
                <a:solidFill>
                  <a:srgbClr val="FF0000"/>
                </a:solidFill>
                <a:cs typeface="B Compset" pitchFamily="2" charset="-78"/>
              </a:rPr>
              <a:t>فرق بين ورود و تخصص: </a:t>
            </a:r>
            <a:r>
              <a:rPr lang="fa-IR" sz="2400" b="1" dirty="0" smtClean="0">
                <a:solidFill>
                  <a:srgbClr val="002060"/>
                </a:solidFill>
                <a:cs typeface="B Compset" pitchFamily="2" charset="-78"/>
              </a:rPr>
              <a:t>"اگر چه ورود و تخصص در نتيجه باهم مشترک هستند, يعنى خروج هر دو از موضوع , به طور حقيقى است , ولى در ورود , خروجش از موضوع , تعبدى و به دليل شرعى و در تخصص خروجش تکوينى است .</a:t>
            </a:r>
          </a:p>
          <a:p>
            <a:pPr algn="just"/>
            <a:r>
              <a:rPr lang="fa-IR" sz="2400" b="1" dirty="0" smtClean="0">
                <a:solidFill>
                  <a:srgbClr val="002060"/>
                </a:solidFill>
                <a:cs typeface="B Compset" pitchFamily="2" charset="-78"/>
              </a:rPr>
              <a:t>هر یک از اصول عملیه دارای موضوعی است که اگر اماره و دلیل اجتهادی اقامه شود موضوع ان اصل از بین می رود مثلا موضوع البراءة العقلية هو عدم البيان، و موضوع الاشتغال هو احتمال العقاب، و موضوع التخيير هو عدم المرجح فتکون الامارة بيانا لمورد الشک ( في الاصل البراءة)، ورافعا لاحتمال العقاب (في اصالة الاشتغال)، و مرحجا لاحد الطرفين علي الآخر (في اصالة التخيير) کل ذلک بفضل جعل الشارع الحجية للامارة</a:t>
            </a:r>
          </a:p>
        </p:txBody>
      </p:sp>
    </p:spTree>
  </p:cSld>
  <p:clrMapOvr>
    <a:masterClrMapping/>
  </p:clrMapOvr>
  <p:transition advClick="0">
    <p:dissolve/>
  </p:transition>
  <p:timing>
    <p:tnLst>
      <p:par>
        <p:cTn id="1" dur="indefinite" restart="never" nodeType="tmRoot"/>
      </p:par>
    </p:tnLst>
  </p:timing>
</p:sld>
</file>

<file path=ppt/slides/slide35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06" y="846498"/>
            <a:ext cx="9001156" cy="5632311"/>
          </a:xfrm>
          <a:prstGeom prst="rect">
            <a:avLst/>
          </a:prstGeom>
        </p:spPr>
        <p:txBody>
          <a:bodyPr wrap="square">
            <a:spAutoFit/>
          </a:bodyPr>
          <a:lstStyle/>
          <a:p>
            <a:pPr algn="just"/>
            <a:r>
              <a:rPr lang="fa-IR" sz="2400" b="1" dirty="0" smtClean="0">
                <a:solidFill>
                  <a:srgbClr val="002060"/>
                </a:solidFill>
                <a:cs typeface="B Compset" pitchFamily="2" charset="-78"/>
                <a:hlinkClick r:id="rId3" action="ppaction://hlinksldjump"/>
              </a:rPr>
              <a:t>حکومت</a:t>
            </a:r>
            <a:endParaRPr lang="fa-IR" sz="2400" b="1" dirty="0" smtClean="0">
              <a:solidFill>
                <a:srgbClr val="002060"/>
              </a:solidFill>
              <a:cs typeface="B Compset" pitchFamily="2" charset="-78"/>
            </a:endParaRPr>
          </a:p>
          <a:p>
            <a:pPr algn="just"/>
            <a:r>
              <a:rPr lang="fa-IR" sz="2400" b="1" dirty="0" smtClean="0">
                <a:solidFill>
                  <a:srgbClr val="002060"/>
                </a:solidFill>
                <a:cs typeface="B Compset" pitchFamily="2" charset="-78"/>
              </a:rPr>
              <a:t>حکومت به معناى نظارت يک دليل بر دليل ديگر به منظور تفسير آن است , چه دليل حاکم , موضوع دليل محکوم را تفسير نمايد، چه متعلق آن ، و چه حکم آن را . اين نظارت و تفسير مى تواند به صورت توسعه و يا تضييق باشد, هر چند اين توسعه و تضييق حقيقى نيست , بلکه تعبدى است پس 4 صورت پیدا می کند :</a:t>
            </a:r>
          </a:p>
          <a:p>
            <a:pPr algn="just"/>
            <a:r>
              <a:rPr lang="fa-IR" sz="2400" b="1" dirty="0" smtClean="0">
                <a:solidFill>
                  <a:srgbClr val="FF0000"/>
                </a:solidFill>
                <a:cs typeface="B Compset" pitchFamily="2" charset="-78"/>
              </a:rPr>
              <a:t>أ. التصرف في عقد الوضع بتوسيعه</a:t>
            </a:r>
          </a:p>
          <a:p>
            <a:pPr algn="just"/>
            <a:r>
              <a:rPr lang="fa-IR" sz="2400" b="1" dirty="0" smtClean="0">
                <a:solidFill>
                  <a:srgbClr val="002060"/>
                </a:solidFill>
                <a:cs typeface="B Compset" pitchFamily="2" charset="-78"/>
              </a:rPr>
              <a:t>به معناى تفسير و نظارت دليل حاکم بر دليل محکوم است ; از راه ايجاد توسعه تعبدى در ناحيه افراد موضوع دليل محکوم , مانند اين که مولا بگويد: " الخمر حرام " , آن گاه دايره افراد موضوع را توسعه تعبدى داده و بگويد: " کل مسکر خمر ” یا اسنکه بگوید : قال سبحانه: (يا ايها الذين آمنوا اذا قمتم الي الصلاة فاغسلوا وجوهکم ) سپس معصوم علیه السلام بفرماید : الطواف بالبيت صلاة</a:t>
            </a:r>
            <a:endParaRPr lang="en-US" sz="2400" b="1" i="1" dirty="0" smtClean="0">
              <a:solidFill>
                <a:srgbClr val="002060"/>
              </a:solidFill>
              <a:cs typeface="B Compset" pitchFamily="2" charset="-78"/>
            </a:endParaRPr>
          </a:p>
          <a:p>
            <a:pPr algn="just"/>
            <a:r>
              <a:rPr lang="fa-IR" sz="2400" b="1" dirty="0" smtClean="0">
                <a:solidFill>
                  <a:srgbClr val="FF0000"/>
                </a:solidFill>
                <a:cs typeface="B Compset" pitchFamily="2" charset="-78"/>
              </a:rPr>
              <a:t>ب. التصرف في عقد الوضع بتضييقه</a:t>
            </a:r>
          </a:p>
          <a:p>
            <a:pPr algn="just"/>
            <a:r>
              <a:rPr lang="fa-IR" sz="2400" b="1" dirty="0" smtClean="0">
                <a:solidFill>
                  <a:srgbClr val="002060"/>
                </a:solidFill>
                <a:cs typeface="B Compset" pitchFamily="2" charset="-78"/>
              </a:rPr>
              <a:t>به معناى نظارت دليل حاکم بر دليل محکوم و تفسير آن , از راه ايجاد تضييق تعبدى در افراد موضوع دليل محکوم است , مانند اين که مولا بگويد: " اکرم العالم " و سپس بگويد: " العالم الفاسق ليس بعالم عندى ”</a:t>
            </a:r>
          </a:p>
        </p:txBody>
      </p:sp>
      <p:sp>
        <p:nvSpPr>
          <p:cNvPr id="3" name="Left Arrow 2">
            <a:hlinkClick r:id="rId4" action="ppaction://hlinksldjump"/>
          </p:cNvPr>
          <p:cNvSpPr/>
          <p:nvPr/>
        </p:nvSpPr>
        <p:spPr bwMode="auto">
          <a:xfrm>
            <a:off x="285720" y="6143644"/>
            <a:ext cx="857256" cy="714380"/>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Arial" pitchFamily="34"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35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1000100" y="1000108"/>
            <a:ext cx="7929618" cy="5262979"/>
          </a:xfrm>
          <a:prstGeom prst="rect">
            <a:avLst/>
          </a:prstGeom>
        </p:spPr>
        <p:txBody>
          <a:bodyPr wrap="square">
            <a:spAutoFit/>
          </a:bodyPr>
          <a:lstStyle/>
          <a:p>
            <a:pPr algn="just"/>
            <a:r>
              <a:rPr lang="fa-IR" sz="2800" b="1" dirty="0" smtClean="0">
                <a:solidFill>
                  <a:srgbClr val="FF0000"/>
                </a:solidFill>
                <a:cs typeface="B Compset" pitchFamily="2" charset="-78"/>
              </a:rPr>
              <a:t>ج . التصرف في عقد الحمل او متعلقه بتوسيعه</a:t>
            </a:r>
            <a:endParaRPr lang="en-US" sz="2800" b="1" i="1" dirty="0" smtClean="0">
              <a:solidFill>
                <a:srgbClr val="FF0000"/>
              </a:solidFill>
              <a:cs typeface="B Compset" pitchFamily="2" charset="-78"/>
            </a:endParaRPr>
          </a:p>
          <a:p>
            <a:pPr algn="just"/>
            <a:r>
              <a:rPr lang="fa-IR" sz="2800" b="1" dirty="0" smtClean="0">
                <a:solidFill>
                  <a:srgbClr val="002060"/>
                </a:solidFill>
                <a:cs typeface="B Compset" pitchFamily="2" charset="-78"/>
              </a:rPr>
              <a:t>مثل آن که مولا بگويد: هرگاه بين رکعت سوم و چهارم نماز شک کردى , بنا به زيادى بگذار , آن گاه در دليل ديگرى بگويد: منظورم هر شکى بوده و آوردن شک بين رکعت سه و چهار از باب نمونه است و خصوصيتى ندارد که شک بين سه و چهار باشد. </a:t>
            </a:r>
          </a:p>
          <a:p>
            <a:pPr algn="just"/>
            <a:r>
              <a:rPr lang="fa-IR" sz="2800" b="1" dirty="0" smtClean="0">
                <a:solidFill>
                  <a:srgbClr val="FF0000"/>
                </a:solidFill>
                <a:cs typeface="B Compset" pitchFamily="2" charset="-78"/>
              </a:rPr>
              <a:t>د . التصرف في عقد الحمل بتضييقه</a:t>
            </a:r>
          </a:p>
          <a:p>
            <a:pPr algn="just"/>
            <a:r>
              <a:rPr lang="fa-IR" sz="2800" b="1" dirty="0" smtClean="0">
                <a:solidFill>
                  <a:srgbClr val="002060"/>
                </a:solidFill>
                <a:cs typeface="B Compset" pitchFamily="2" charset="-78"/>
              </a:rPr>
              <a:t>مثل آن که مولا بگويد: " اذا شککت فى الصلاة فابن على الاکثر " و سپس به منظور تضييق دايره حکم قبلى بگويد: " انما عَنَيتُ بذلک خصوص الشک بين الثلاث و الاربع ”. یا مثل (وما جعل عليکم في الدين من حرج) که تمام احکام را متضیق به غیر حرجی بودن می کند.</a:t>
            </a:r>
          </a:p>
          <a:p>
            <a:pPr algn="just"/>
            <a:r>
              <a:rPr lang="fa-IR" sz="2800" b="1" dirty="0" smtClean="0">
                <a:solidFill>
                  <a:srgbClr val="FF0000"/>
                </a:solidFill>
                <a:cs typeface="B Compset" pitchFamily="2" charset="-78"/>
              </a:rPr>
              <a:t>نکته : </a:t>
            </a:r>
            <a:r>
              <a:rPr lang="fa-IR" sz="2800" b="1" dirty="0" smtClean="0">
                <a:solidFill>
                  <a:srgbClr val="002060"/>
                </a:solidFill>
                <a:cs typeface="B Compset" pitchFamily="2" charset="-78"/>
              </a:rPr>
              <a:t>تعارض و رفع ان بواسطه حکومت , فقط مختص صورت تضییق است چون در توسعه هیچ تعارضی وجود ندارد.</a:t>
            </a:r>
          </a:p>
        </p:txBody>
      </p:sp>
      <p:sp>
        <p:nvSpPr>
          <p:cNvPr id="7" name="Right Arrow 6">
            <a:hlinkClick r:id="rId3" action="ppaction://hlinksldjump"/>
          </p:cNvPr>
          <p:cNvSpPr/>
          <p:nvPr/>
        </p:nvSpPr>
        <p:spPr bwMode="auto">
          <a:xfrm>
            <a:off x="8072462" y="-24"/>
            <a:ext cx="857256" cy="714380"/>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000" b="1" cap="all"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B Titr" pitchFamily="2" charset="-78"/>
              </a:rPr>
              <a:t>قبل</a:t>
            </a:r>
            <a:endParaRPr kumimoji="0" lang="fa-IR" sz="2000" b="1" i="0" u="none" strike="noStrike" cap="all" normalizeH="0" baseline="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35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1071546"/>
            <a:ext cx="8715436" cy="3970318"/>
          </a:xfrm>
          <a:prstGeom prst="rect">
            <a:avLst/>
          </a:prstGeom>
        </p:spPr>
        <p:txBody>
          <a:bodyPr wrap="square">
            <a:spAutoFit/>
          </a:bodyPr>
          <a:lstStyle/>
          <a:p>
            <a:pPr algn="just"/>
            <a:r>
              <a:rPr lang="fa-IR" sz="2800" b="1" dirty="0" smtClean="0">
                <a:solidFill>
                  <a:srgbClr val="002060"/>
                </a:solidFill>
                <a:cs typeface="B Compset" pitchFamily="2" charset="-78"/>
                <a:hlinkClick r:id="rId3" action="ppaction://hlinksldjump"/>
              </a:rPr>
              <a:t>تخصيص</a:t>
            </a:r>
            <a:endParaRPr lang="fa-IR" sz="2800" b="1" dirty="0" smtClean="0">
              <a:solidFill>
                <a:srgbClr val="002060"/>
              </a:solidFill>
              <a:cs typeface="B Compset" pitchFamily="2" charset="-78"/>
            </a:endParaRPr>
          </a:p>
          <a:p>
            <a:pPr algn="just"/>
            <a:r>
              <a:rPr lang="fa-IR" sz="2800" b="1" dirty="0" smtClean="0">
                <a:solidFill>
                  <a:srgbClr val="002060"/>
                </a:solidFill>
                <a:cs typeface="B Compset" pitchFamily="2" charset="-78"/>
              </a:rPr>
              <a:t>تخصيص به معناى اخراج افراد خاص از شمول حکم عام است , و آن در مواردى است که بين دو حکم, تنافى(تناقض يا تضاد) بدوى وجود داشته باشد هر چند از نظر موضوع, افراد خاص در افراد عام داخل مى باشد.</a:t>
            </a:r>
          </a:p>
          <a:p>
            <a:pPr algn="just"/>
            <a:r>
              <a:rPr lang="fa-IR" sz="2800" b="1" dirty="0" smtClean="0">
                <a:solidFill>
                  <a:srgbClr val="FF0000"/>
                </a:solidFill>
                <a:cs typeface="B Compset" pitchFamily="2" charset="-78"/>
              </a:rPr>
              <a:t>فرق تخصیص و حکومت :</a:t>
            </a:r>
          </a:p>
          <a:p>
            <a:pPr algn="just"/>
            <a:r>
              <a:rPr lang="fa-IR" sz="2800" b="1" dirty="0" smtClean="0">
                <a:solidFill>
                  <a:srgbClr val="002060"/>
                </a:solidFill>
                <a:cs typeface="B Compset" pitchFamily="2" charset="-78"/>
              </a:rPr>
              <a:t>لسان حکومت لسان تفسیر و نظارت است اما لسان تخصیص لسان اخراج است البته تخصیص با حکومت در برخی جاها یکی هستند مثل تصرف در محمول بواسطه تضییق ان که هم تخصیص است هم حکومت منتهی چون لسان نظارت و تفسیر در انجا هست می گوییم حکومت است.</a:t>
            </a:r>
          </a:p>
        </p:txBody>
      </p:sp>
    </p:spTree>
  </p:cSld>
  <p:clrMapOvr>
    <a:masterClrMapping/>
  </p:clrMapOvr>
  <p:transition advClick="0">
    <p:dissolve/>
  </p:transition>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1282471"/>
            <a:ext cx="8929718" cy="5047536"/>
          </a:xfrm>
          <a:prstGeom prst="rect">
            <a:avLst/>
          </a:prstGeom>
        </p:spPr>
        <p:txBody>
          <a:bodyPr wrap="square">
            <a:spAutoFit/>
          </a:bodyPr>
          <a:lstStyle/>
          <a:p>
            <a:pPr algn="just"/>
            <a:r>
              <a:rPr lang="fa-IR" sz="2300" b="1" dirty="0" smtClean="0">
                <a:solidFill>
                  <a:srgbClr val="002060"/>
                </a:solidFill>
                <a:cs typeface="B Compset" pitchFamily="2" charset="-78"/>
                <a:hlinkClick r:id="rId3" action="ppaction://hlinksldjump"/>
              </a:rPr>
              <a:t>تقدیم اظهر بر ظاهر</a:t>
            </a:r>
            <a:endParaRPr lang="fa-IR" sz="2300" b="1" dirty="0" smtClean="0">
              <a:solidFill>
                <a:srgbClr val="002060"/>
              </a:solidFill>
              <a:cs typeface="B Compset" pitchFamily="2" charset="-78"/>
            </a:endParaRPr>
          </a:p>
          <a:p>
            <a:pPr algn="just"/>
            <a:r>
              <a:rPr lang="fa-IR" sz="2300" b="1" dirty="0" smtClean="0">
                <a:solidFill>
                  <a:srgbClr val="002060"/>
                </a:solidFill>
                <a:cs typeface="B Compset" pitchFamily="2" charset="-78"/>
              </a:rPr>
              <a:t>اگر یکی از دو دلیل متعارض , قرینه بر تصرف در دیگری بود ان دلیل را اظهر می گویند که مقدم بر دلیل ظاهر است که موارد متعددی مصداق پیدا می کند مانند :</a:t>
            </a:r>
          </a:p>
          <a:p>
            <a:pPr algn="just"/>
            <a:r>
              <a:rPr lang="fa-IR" sz="2300" b="1" dirty="0" smtClean="0">
                <a:solidFill>
                  <a:srgbClr val="FF0000"/>
                </a:solidFill>
                <a:cs typeface="B Compset" pitchFamily="2" charset="-78"/>
              </a:rPr>
              <a:t>أ: دوران الامر بين تخصيص العام و تقييد المطلق </a:t>
            </a:r>
            <a:endParaRPr lang="en-US" sz="2300" b="1" i="1" dirty="0" smtClean="0">
              <a:solidFill>
                <a:srgbClr val="FF0000"/>
              </a:solidFill>
              <a:cs typeface="B Compset" pitchFamily="2" charset="-78"/>
            </a:endParaRPr>
          </a:p>
          <a:p>
            <a:pPr algn="just"/>
            <a:r>
              <a:rPr lang="fa-IR" sz="2300" b="1" dirty="0" smtClean="0">
                <a:solidFill>
                  <a:srgbClr val="002060"/>
                </a:solidFill>
                <a:cs typeface="B Compset" pitchFamily="2" charset="-78"/>
              </a:rPr>
              <a:t>علت اظهریتش این است که دلالت عام بر شمولیت بیش از دلالت مطلق است لذا مطلق را تقیید می زنیم و در عام , تصرفی نمی کنیم.</a:t>
            </a:r>
          </a:p>
          <a:p>
            <a:pPr algn="just"/>
            <a:r>
              <a:rPr lang="fa-IR" sz="2300" b="1" dirty="0" smtClean="0">
                <a:solidFill>
                  <a:srgbClr val="FF0000"/>
                </a:solidFill>
                <a:cs typeface="B Compset" pitchFamily="2" charset="-78"/>
              </a:rPr>
              <a:t>ب: اذا کان لاحد الدليلين قدر متيقن </a:t>
            </a:r>
            <a:endParaRPr lang="en-US" sz="2300" b="1" i="1" dirty="0" smtClean="0">
              <a:solidFill>
                <a:srgbClr val="FF0000"/>
              </a:solidFill>
              <a:cs typeface="B Compset" pitchFamily="2" charset="-78"/>
            </a:endParaRPr>
          </a:p>
          <a:p>
            <a:pPr algn="just"/>
            <a:r>
              <a:rPr lang="fa-IR" sz="2300" b="1" dirty="0" smtClean="0">
                <a:solidFill>
                  <a:srgbClr val="002060"/>
                </a:solidFill>
                <a:cs typeface="B Compset" pitchFamily="2" charset="-78"/>
              </a:rPr>
              <a:t>اذا قال: اکرم العلماء ثم قال:لا تکرم </a:t>
            </a:r>
            <a:r>
              <a:rPr lang="fa-IR" sz="2300" b="1" smtClean="0">
                <a:solidFill>
                  <a:srgbClr val="002060"/>
                </a:solidFill>
                <a:cs typeface="B Compset" pitchFamily="2" charset="-78"/>
              </a:rPr>
              <a:t>الفساق , در </a:t>
            </a:r>
            <a:r>
              <a:rPr lang="fa-IR" sz="2300" b="1" dirty="0" smtClean="0">
                <a:solidFill>
                  <a:srgbClr val="002060"/>
                </a:solidFill>
                <a:cs typeface="B Compset" pitchFamily="2" charset="-78"/>
              </a:rPr>
              <a:t>عالم فاسق تعارض می کنند اما چون از خارج می دانیم که مولا اکرام عالم فاسق را مبغوض می دارد لذا عموم نهی را بر عموم امر مقدم می داریم و عالم فاسق را محرم الاکرام می دانیم.</a:t>
            </a:r>
          </a:p>
          <a:p>
            <a:pPr algn="just"/>
            <a:r>
              <a:rPr lang="fa-IR" sz="2300" b="1" dirty="0" smtClean="0">
                <a:solidFill>
                  <a:srgbClr val="FF0000"/>
                </a:solidFill>
                <a:cs typeface="B Compset" pitchFamily="2" charset="-78"/>
              </a:rPr>
              <a:t>ج: دوران الامر بين التقييد و الحمل علي الاستحباب </a:t>
            </a:r>
            <a:endParaRPr lang="en-US" sz="2300" b="1" i="1" dirty="0" smtClean="0">
              <a:solidFill>
                <a:srgbClr val="FF0000"/>
              </a:solidFill>
              <a:cs typeface="B Compset" pitchFamily="2" charset="-78"/>
            </a:endParaRPr>
          </a:p>
          <a:p>
            <a:pPr algn="just"/>
            <a:r>
              <a:rPr lang="fa-IR" sz="2300" b="1" dirty="0" smtClean="0">
                <a:solidFill>
                  <a:srgbClr val="002060"/>
                </a:solidFill>
                <a:cs typeface="B Compset" pitchFamily="2" charset="-78"/>
              </a:rPr>
              <a:t>اذا قال الشارع اذا افطرت فاعتق رقبة، ثم ورد بعد مدة اذا افطرت فاعتق رقبة مومنة گاهی حمل بر استحباب را مقدم می داریم اگر استعمال اوامر شرعیه در استحباب را شایع بدانیم و گاهی حمل مطلق بر مقید را مقدم می داریم اگر این حمل , شیوع داشته باشد.</a:t>
            </a:r>
            <a:endParaRPr lang="fa-IR" sz="23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2700000" scaled="0"/>
        </a:gradFill>
        <a:effectLst/>
      </p:bgPr>
    </p:bg>
    <p:spTree>
      <p:nvGrpSpPr>
        <p:cNvPr id="1" name=""/>
        <p:cNvGrpSpPr/>
        <p:nvPr/>
      </p:nvGrpSpPr>
      <p:grpSpPr>
        <a:xfrm>
          <a:off x="0" y="0"/>
          <a:ext cx="0" cy="0"/>
          <a:chOff x="0" y="0"/>
          <a:chExt cx="0" cy="0"/>
        </a:xfrm>
      </p:grpSpPr>
      <p:grpSp>
        <p:nvGrpSpPr>
          <p:cNvPr id="2" name="Group 5"/>
          <p:cNvGrpSpPr>
            <a:grpSpLocks/>
          </p:cNvGrpSpPr>
          <p:nvPr/>
        </p:nvGrpSpPr>
        <p:grpSpPr bwMode="auto">
          <a:xfrm>
            <a:off x="2857489" y="1214423"/>
            <a:ext cx="3571900" cy="1852613"/>
            <a:chOff x="2057" y="862"/>
            <a:chExt cx="1549" cy="1351"/>
          </a:xfrm>
        </p:grpSpPr>
        <p:sp>
          <p:nvSpPr>
            <p:cNvPr id="167942" name="AutoShape 6"/>
            <p:cNvSpPr>
              <a:spLocks noChangeArrowheads="1"/>
            </p:cNvSpPr>
            <p:nvPr/>
          </p:nvSpPr>
          <p:spPr bwMode="gray">
            <a:xfrm>
              <a:off x="2070" y="885"/>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fa-IR"/>
            </a:p>
          </p:txBody>
        </p:sp>
        <p:sp>
          <p:nvSpPr>
            <p:cNvPr id="167943" name="AutoShape 7"/>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fa-IR"/>
            </a:p>
          </p:txBody>
        </p:sp>
        <p:sp>
          <p:nvSpPr>
            <p:cNvPr id="167944" name="AutoShape 8"/>
            <p:cNvSpPr>
              <a:spLocks noChangeArrowheads="1"/>
            </p:cNvSpPr>
            <p:nvPr/>
          </p:nvSpPr>
          <p:spPr bwMode="gray">
            <a:xfrm>
              <a:off x="2147" y="942"/>
              <a:ext cx="1350" cy="1168"/>
            </a:xfrm>
            <a:prstGeom prst="hexagon">
              <a:avLst>
                <a:gd name="adj" fmla="val 28896"/>
                <a:gd name="vf" fmla="val 115470"/>
              </a:avLst>
            </a:prstGeom>
            <a:gradFill rotWithShape="1">
              <a:gsLst>
                <a:gs pos="0">
                  <a:srgbClr val="7262EC"/>
                </a:gs>
                <a:gs pos="100000">
                  <a:srgbClr val="2614AA"/>
                </a:gs>
              </a:gsLst>
              <a:lin ang="2700000" scaled="1"/>
            </a:gradFill>
            <a:ln w="9525">
              <a:solidFill>
                <a:schemeClr val="tx1"/>
              </a:solidFill>
              <a:miter lim="800000"/>
              <a:headEnd/>
              <a:tailEnd/>
            </a:ln>
            <a:effectLst/>
          </p:spPr>
          <p:txBody>
            <a:bodyPr wrap="none" anchor="ctr"/>
            <a:lstStyle/>
            <a:p>
              <a:endParaRPr lang="fa-IR"/>
            </a:p>
          </p:txBody>
        </p:sp>
      </p:grpSp>
      <p:grpSp>
        <p:nvGrpSpPr>
          <p:cNvPr id="3" name="Group 9"/>
          <p:cNvGrpSpPr>
            <a:grpSpLocks/>
          </p:cNvGrpSpPr>
          <p:nvPr/>
        </p:nvGrpSpPr>
        <p:grpSpPr bwMode="auto">
          <a:xfrm>
            <a:off x="571474" y="3643314"/>
            <a:ext cx="2928959" cy="1852612"/>
            <a:chOff x="1110" y="2656"/>
            <a:chExt cx="1549" cy="1351"/>
          </a:xfrm>
        </p:grpSpPr>
        <p:sp>
          <p:nvSpPr>
            <p:cNvPr id="167946" name="AutoShape 10"/>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fa-IR"/>
            </a:p>
          </p:txBody>
        </p:sp>
        <p:sp>
          <p:nvSpPr>
            <p:cNvPr id="167947" name="AutoShape 11"/>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fa-IR"/>
            </a:p>
          </p:txBody>
        </p:sp>
        <p:sp>
          <p:nvSpPr>
            <p:cNvPr id="167948" name="AutoShape 12"/>
            <p:cNvSpPr>
              <a:spLocks noChangeArrowheads="1"/>
            </p:cNvSpPr>
            <p:nvPr/>
          </p:nvSpPr>
          <p:spPr bwMode="gray">
            <a:xfrm>
              <a:off x="1200" y="2736"/>
              <a:ext cx="1350" cy="1168"/>
            </a:xfrm>
            <a:prstGeom prst="hexagon">
              <a:avLst>
                <a:gd name="adj" fmla="val 28896"/>
                <a:gd name="vf" fmla="val 115470"/>
              </a:avLst>
            </a:prstGeom>
            <a:gradFill rotWithShape="1">
              <a:gsLst>
                <a:gs pos="0">
                  <a:srgbClr val="24B443"/>
                </a:gs>
                <a:gs pos="100000">
                  <a:srgbClr val="115D16"/>
                </a:gs>
              </a:gsLst>
              <a:lin ang="2700000" scaled="1"/>
            </a:gradFill>
            <a:ln w="9525">
              <a:solidFill>
                <a:schemeClr val="tx1"/>
              </a:solidFill>
              <a:miter lim="800000"/>
              <a:headEnd/>
              <a:tailEnd/>
            </a:ln>
            <a:effectLst/>
          </p:spPr>
          <p:txBody>
            <a:bodyPr wrap="none" anchor="ctr"/>
            <a:lstStyle/>
            <a:p>
              <a:endParaRPr lang="fa-IR"/>
            </a:p>
          </p:txBody>
        </p:sp>
      </p:grpSp>
      <p:grpSp>
        <p:nvGrpSpPr>
          <p:cNvPr id="4" name="Group 13"/>
          <p:cNvGrpSpPr>
            <a:grpSpLocks/>
          </p:cNvGrpSpPr>
          <p:nvPr/>
        </p:nvGrpSpPr>
        <p:grpSpPr bwMode="auto">
          <a:xfrm>
            <a:off x="5807101" y="3643314"/>
            <a:ext cx="2908305" cy="1852612"/>
            <a:chOff x="3174" y="2656"/>
            <a:chExt cx="1549" cy="1351"/>
          </a:xfrm>
        </p:grpSpPr>
        <p:sp>
          <p:nvSpPr>
            <p:cNvPr id="167950" name="AutoShape 14"/>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fa-IR"/>
            </a:p>
          </p:txBody>
        </p:sp>
        <p:sp>
          <p:nvSpPr>
            <p:cNvPr id="167951" name="AutoShape 15"/>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fa-IR"/>
            </a:p>
          </p:txBody>
        </p:sp>
        <p:sp>
          <p:nvSpPr>
            <p:cNvPr id="167952" name="AutoShape 16"/>
            <p:cNvSpPr>
              <a:spLocks noChangeArrowheads="1"/>
            </p:cNvSpPr>
            <p:nvPr/>
          </p:nvSpPr>
          <p:spPr bwMode="gray">
            <a:xfrm>
              <a:off x="3264" y="2736"/>
              <a:ext cx="1350" cy="1168"/>
            </a:xfrm>
            <a:prstGeom prst="hexagon">
              <a:avLst>
                <a:gd name="adj" fmla="val 28896"/>
                <a:gd name="vf" fmla="val 115470"/>
              </a:avLst>
            </a:prstGeom>
            <a:gradFill rotWithShape="1">
              <a:gsLst>
                <a:gs pos="0">
                  <a:srgbClr val="CC7032"/>
                </a:gs>
                <a:gs pos="100000">
                  <a:srgbClr val="844820"/>
                </a:gs>
              </a:gsLst>
              <a:lin ang="2700000" scaled="1"/>
            </a:gradFill>
            <a:ln w="9525">
              <a:solidFill>
                <a:schemeClr val="tx1"/>
              </a:solidFill>
              <a:miter lim="800000"/>
              <a:headEnd/>
              <a:tailEnd/>
            </a:ln>
            <a:effectLst/>
          </p:spPr>
          <p:txBody>
            <a:bodyPr wrap="none" anchor="ctr"/>
            <a:lstStyle/>
            <a:p>
              <a:endParaRPr lang="fa-IR"/>
            </a:p>
          </p:txBody>
        </p:sp>
      </p:grpSp>
      <p:sp>
        <p:nvSpPr>
          <p:cNvPr id="167953" name="Text Box 17"/>
          <p:cNvSpPr txBox="1">
            <a:spLocks noChangeArrowheads="1"/>
          </p:cNvSpPr>
          <p:nvPr/>
        </p:nvSpPr>
        <p:spPr bwMode="gray">
          <a:xfrm>
            <a:off x="3778055" y="1428737"/>
            <a:ext cx="1794081" cy="1200329"/>
          </a:xfrm>
          <a:prstGeom prst="rect">
            <a:avLst/>
          </a:prstGeom>
          <a:noFill/>
          <a:ln w="9525" algn="ctr">
            <a:noFill/>
            <a:miter lim="800000"/>
            <a:headEnd/>
            <a:tailEnd/>
          </a:ln>
          <a:effectLst/>
        </p:spPr>
        <p:txBody>
          <a:bodyPr wrap="none">
            <a:spAutoFit/>
          </a:bodyPr>
          <a:lstStyle/>
          <a:p>
            <a:r>
              <a:rPr lang="fa-IR" sz="2400" b="1" dirty="0" smtClean="0">
                <a:solidFill>
                  <a:srgbClr val="FFFFFF"/>
                </a:solidFill>
                <a:cs typeface="B Titr" pitchFamily="2" charset="-78"/>
              </a:rPr>
              <a:t>         (2) </a:t>
            </a:r>
          </a:p>
          <a:p>
            <a:r>
              <a:rPr lang="fa-IR" sz="4800" b="1" dirty="0" smtClean="0">
                <a:cs typeface="B Titr" pitchFamily="2" charset="-78"/>
                <a:hlinkClick r:id="rId2" action="ppaction://hlinksldjump"/>
              </a:rPr>
              <a:t>التجرّي</a:t>
            </a:r>
            <a:endParaRPr lang="en-US" sz="4800" dirty="0">
              <a:solidFill>
                <a:srgbClr val="FFFFFF"/>
              </a:solidFill>
              <a:cs typeface="B Titr" pitchFamily="2" charset="-78"/>
            </a:endParaRPr>
          </a:p>
        </p:txBody>
      </p:sp>
      <p:sp>
        <p:nvSpPr>
          <p:cNvPr id="167954" name="Text Box 18"/>
          <p:cNvSpPr txBox="1">
            <a:spLocks noChangeArrowheads="1"/>
          </p:cNvSpPr>
          <p:nvPr/>
        </p:nvSpPr>
        <p:spPr bwMode="gray">
          <a:xfrm>
            <a:off x="851742" y="3955326"/>
            <a:ext cx="2505814" cy="954107"/>
          </a:xfrm>
          <a:prstGeom prst="rect">
            <a:avLst/>
          </a:prstGeom>
          <a:noFill/>
          <a:ln w="9525" algn="ctr">
            <a:noFill/>
            <a:miter lim="800000"/>
            <a:headEnd/>
            <a:tailEnd/>
          </a:ln>
          <a:effectLst/>
        </p:spPr>
        <p:txBody>
          <a:bodyPr wrap="none">
            <a:spAutoFit/>
          </a:bodyPr>
          <a:lstStyle/>
          <a:p>
            <a:r>
              <a:rPr lang="fa-IR" sz="2800" dirty="0" smtClean="0">
                <a:cs typeface="B Titr" pitchFamily="2" charset="-78"/>
              </a:rPr>
              <a:t>            </a:t>
            </a:r>
            <a:r>
              <a:rPr lang="fa-IR" sz="2800" dirty="0" smtClean="0">
                <a:cs typeface="B Titr" pitchFamily="2" charset="-78"/>
                <a:hlinkClick r:id="rId3" action="ppaction://hlinksldjump"/>
              </a:rPr>
              <a:t> حکم </a:t>
            </a:r>
          </a:p>
          <a:p>
            <a:r>
              <a:rPr lang="fa-IR" sz="2800" dirty="0" smtClean="0">
                <a:cs typeface="B Titr" pitchFamily="2" charset="-78"/>
                <a:hlinkClick r:id="rId3" action="ppaction://hlinksldjump"/>
              </a:rPr>
              <a:t>  الفعل المتجرّي به</a:t>
            </a:r>
            <a:endParaRPr lang="en-US" sz="1600" dirty="0">
              <a:solidFill>
                <a:srgbClr val="FFFFFF"/>
              </a:solidFill>
              <a:cs typeface="B Titr" pitchFamily="2" charset="-78"/>
            </a:endParaRPr>
          </a:p>
        </p:txBody>
      </p:sp>
      <p:sp>
        <p:nvSpPr>
          <p:cNvPr id="167955" name="Text Box 19"/>
          <p:cNvSpPr txBox="1">
            <a:spLocks noChangeArrowheads="1"/>
          </p:cNvSpPr>
          <p:nvPr/>
        </p:nvSpPr>
        <p:spPr bwMode="gray">
          <a:xfrm>
            <a:off x="6225693" y="4000504"/>
            <a:ext cx="1989647" cy="1077218"/>
          </a:xfrm>
          <a:prstGeom prst="rect">
            <a:avLst/>
          </a:prstGeom>
          <a:noFill/>
          <a:ln w="9525" algn="ctr">
            <a:noFill/>
            <a:miter lim="800000"/>
            <a:headEnd/>
            <a:tailEnd/>
          </a:ln>
          <a:effectLst/>
        </p:spPr>
        <p:txBody>
          <a:bodyPr wrap="none">
            <a:spAutoFit/>
          </a:bodyPr>
          <a:lstStyle/>
          <a:p>
            <a:r>
              <a:rPr lang="fa-IR" sz="3200" dirty="0" smtClean="0">
                <a:cs typeface="B Titr" pitchFamily="2" charset="-78"/>
              </a:rPr>
              <a:t>      </a:t>
            </a:r>
            <a:r>
              <a:rPr lang="fa-IR" sz="3200" dirty="0" smtClean="0">
                <a:cs typeface="B Titr" pitchFamily="2" charset="-78"/>
                <a:hlinkClick r:id="rId4" action="ppaction://hlinksldjump"/>
              </a:rPr>
              <a:t>حکم </a:t>
            </a:r>
          </a:p>
          <a:p>
            <a:r>
              <a:rPr lang="fa-IR" sz="3200" dirty="0" smtClean="0">
                <a:cs typeface="B Titr" pitchFamily="2" charset="-78"/>
                <a:hlinkClick r:id="rId4" action="ppaction://hlinksldjump"/>
              </a:rPr>
              <a:t>نفس التجرّي</a:t>
            </a:r>
            <a:endParaRPr lang="en-US" dirty="0">
              <a:solidFill>
                <a:srgbClr val="FFFFFF"/>
              </a:solidFill>
              <a:cs typeface="B Titr" pitchFamily="2" charset="-78"/>
            </a:endParaRPr>
          </a:p>
        </p:txBody>
      </p:sp>
      <p:sp>
        <p:nvSpPr>
          <p:cNvPr id="20" name="Freeform 11"/>
          <p:cNvSpPr>
            <a:spLocks/>
          </p:cNvSpPr>
          <p:nvPr/>
        </p:nvSpPr>
        <p:spPr bwMode="gray">
          <a:xfrm>
            <a:off x="3451225" y="3187708"/>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0099CC"/>
              </a:gs>
              <a:gs pos="100000">
                <a:srgbClr val="0099CC">
                  <a:gamma/>
                  <a:tint val="31765"/>
                  <a:invGamma/>
                </a:srgbClr>
              </a:gs>
            </a:gsLst>
            <a:lin ang="0" scaled="1"/>
          </a:gradFill>
          <a:ln w="0">
            <a:noFill/>
            <a:prstDash val="solid"/>
            <a:round/>
            <a:headEnd/>
            <a:tailEnd/>
          </a:ln>
        </p:spPr>
        <p:txBody>
          <a:bodyPr/>
          <a:lstStyle/>
          <a:p>
            <a:endParaRPr lang="fa-IR"/>
          </a:p>
        </p:txBody>
      </p:sp>
      <p:sp>
        <p:nvSpPr>
          <p:cNvPr id="21" name="Freeform 13"/>
          <p:cNvSpPr>
            <a:spLocks/>
          </p:cNvSpPr>
          <p:nvPr/>
        </p:nvSpPr>
        <p:spPr bwMode="gray">
          <a:xfrm flipH="1">
            <a:off x="4951413" y="3187708"/>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CC99"/>
              </a:gs>
              <a:gs pos="100000">
                <a:srgbClr val="FFCC99">
                  <a:gamma/>
                  <a:tint val="31765"/>
                  <a:invGamma/>
                </a:srgbClr>
              </a:gs>
            </a:gsLst>
            <a:lin ang="0" scaled="1"/>
          </a:gradFill>
          <a:ln w="0">
            <a:noFill/>
            <a:prstDash val="solid"/>
            <a:round/>
            <a:headEnd/>
            <a:tailEnd/>
          </a:ln>
        </p:spPr>
        <p:txBody>
          <a:bodyPr/>
          <a:lstStyle/>
          <a:p>
            <a:endParaRPr lang="fa-IR"/>
          </a:p>
        </p:txBody>
      </p:sp>
      <p:sp>
        <p:nvSpPr>
          <p:cNvPr id="19" name="Action Button: Return 18">
            <a:hlinkClick r:id="rId5" action="ppaction://hlinksldjump" highlightClick="1"/>
          </p:cNvPr>
          <p:cNvSpPr/>
          <p:nvPr/>
        </p:nvSpPr>
        <p:spPr bwMode="auto">
          <a:xfrm>
            <a:off x="5072065" y="1571613"/>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par>
                                <p:cTn id="8" presetID="21"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4)">
                                      <p:cBhvr>
                                        <p:cTn id="10" dur="2000"/>
                                        <p:tgtEl>
                                          <p:spTgt spid="3"/>
                                        </p:tgtEl>
                                      </p:cBhvr>
                                    </p:animEffect>
                                  </p:childTnLst>
                                </p:cTn>
                              </p:par>
                              <p:par>
                                <p:cTn id="11" presetID="21"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2000"/>
                                        <p:tgtEl>
                                          <p:spTgt spid="4"/>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167953"/>
                                        </p:tgtEl>
                                        <p:attrNameLst>
                                          <p:attrName>style.visibility</p:attrName>
                                        </p:attrNameLst>
                                      </p:cBhvr>
                                      <p:to>
                                        <p:strVal val="visible"/>
                                      </p:to>
                                    </p:set>
                                    <p:animEffect transition="in" filter="wheel(4)">
                                      <p:cBhvr>
                                        <p:cTn id="16" dur="2000"/>
                                        <p:tgtEl>
                                          <p:spTgt spid="167953"/>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167954"/>
                                        </p:tgtEl>
                                        <p:attrNameLst>
                                          <p:attrName>style.visibility</p:attrName>
                                        </p:attrNameLst>
                                      </p:cBhvr>
                                      <p:to>
                                        <p:strVal val="visible"/>
                                      </p:to>
                                    </p:set>
                                    <p:animEffect transition="in" filter="wheel(4)">
                                      <p:cBhvr>
                                        <p:cTn id="19" dur="2000"/>
                                        <p:tgtEl>
                                          <p:spTgt spid="167954"/>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167955"/>
                                        </p:tgtEl>
                                        <p:attrNameLst>
                                          <p:attrName>style.visibility</p:attrName>
                                        </p:attrNameLst>
                                      </p:cBhvr>
                                      <p:to>
                                        <p:strVal val="visible"/>
                                      </p:to>
                                    </p:set>
                                    <p:animEffect transition="in" filter="wheel(4)">
                                      <p:cBhvr>
                                        <p:cTn id="22" dur="2000"/>
                                        <p:tgtEl>
                                          <p:spTgt spid="167955"/>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heel(4)">
                                      <p:cBhvr>
                                        <p:cTn id="25" dur="2000"/>
                                        <p:tgtEl>
                                          <p:spTgt spid="20"/>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heel(4)">
                                      <p:cBhvr>
                                        <p:cTn id="28" dur="2000"/>
                                        <p:tgtEl>
                                          <p:spTgt spid="21"/>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heel(4)">
                                      <p:cBhvr>
                                        <p:cTn id="3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53" grpId="0"/>
      <p:bldP spid="167954" grpId="0"/>
      <p:bldP spid="167955" grpId="0"/>
      <p:bldP spid="20" grpId="0" animBg="1"/>
      <p:bldP spid="21" grpId="0" animBg="1"/>
      <p:bldP spid="19" grpId="0" animBg="1"/>
    </p:bld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928670"/>
            <a:ext cx="8929717" cy="5078313"/>
          </a:xfrm>
          <a:prstGeom prst="rect">
            <a:avLst/>
          </a:prstGeom>
        </p:spPr>
        <p:txBody>
          <a:bodyPr wrap="square">
            <a:spAutoFit/>
          </a:bodyPr>
          <a:lstStyle/>
          <a:p>
            <a:pPr algn="just"/>
            <a:r>
              <a:rPr lang="fa-IR" sz="3600" b="1" dirty="0" smtClean="0">
                <a:solidFill>
                  <a:srgbClr val="002060"/>
                </a:solidFill>
                <a:cs typeface="B Compset" pitchFamily="2" charset="-78"/>
                <a:hlinkClick r:id="rId2" action="ppaction://hlinksldjump"/>
              </a:rPr>
              <a:t>القاعدة الاولية عند التعارض</a:t>
            </a:r>
            <a:endParaRPr lang="fa-IR" sz="3600" b="1" dirty="0" smtClean="0">
              <a:solidFill>
                <a:srgbClr val="002060"/>
              </a:solidFill>
              <a:cs typeface="B Compset" pitchFamily="2" charset="-78"/>
            </a:endParaRPr>
          </a:p>
          <a:p>
            <a:pPr algn="just"/>
            <a:r>
              <a:rPr lang="fa-IR" sz="3600" b="1" dirty="0" smtClean="0">
                <a:solidFill>
                  <a:srgbClr val="002060"/>
                </a:solidFill>
                <a:cs typeface="B Compset" pitchFamily="2" charset="-78"/>
              </a:rPr>
              <a:t>اگر بین دو دلیل متنافی , جمع عرفی امکان نداشت قاعده اولیه هنگام تعارض ان دو دلیل , تساقط است زیرا دلیل حجیت اخبار , سیره عقلاست و سیره عقلا هم دلیل لبی است که باید به قدر متیقنش اخذ کرد و قدر متیقن از حجیت اخبار , اخباری است که تعارض نداشته باشند لذا اگر خبری با خبر دیگر تعارض کرد سیره عقلا نمی تواند انها را حجت قرار دهد پس از حجیت ساقط می شوند چون الشک في الحجية يساوق القطع بعدمها.</a:t>
            </a:r>
          </a:p>
        </p:txBody>
      </p:sp>
    </p:spTree>
  </p:cSld>
  <p:clrMapOvr>
    <a:masterClrMapping/>
  </p:clrMapOvr>
  <p:transition advClick="0">
    <p:dissolve/>
  </p:transition>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7"/>
          <p:cNvGrpSpPr/>
          <p:nvPr/>
        </p:nvGrpSpPr>
        <p:grpSpPr>
          <a:xfrm>
            <a:off x="3500430" y="4572008"/>
            <a:ext cx="2857520" cy="956853"/>
            <a:chOff x="5572132" y="3900907"/>
            <a:chExt cx="3214710" cy="956853"/>
          </a:xfrm>
        </p:grpSpPr>
        <p:sp>
          <p:nvSpPr>
            <p:cNvPr id="36"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37" name="Text Box 5"/>
            <p:cNvSpPr txBox="1">
              <a:spLocks noChangeArrowheads="1"/>
            </p:cNvSpPr>
            <p:nvPr/>
          </p:nvSpPr>
          <p:spPr bwMode="gray">
            <a:xfrm>
              <a:off x="5572132" y="4082184"/>
              <a:ext cx="3214710" cy="461665"/>
            </a:xfrm>
            <a:prstGeom prst="rect">
              <a:avLst/>
            </a:prstGeom>
            <a:noFill/>
            <a:ln w="9525" algn="ctr">
              <a:noFill/>
              <a:miter lim="800000"/>
              <a:headEnd/>
              <a:tailEnd/>
            </a:ln>
            <a:effectLst/>
          </p:spPr>
          <p:txBody>
            <a:bodyPr wrap="square">
              <a:spAutoFit/>
            </a:bodyPr>
            <a:lstStyle/>
            <a:p>
              <a:r>
                <a:rPr lang="fa-IR" sz="2400" b="1" dirty="0" smtClean="0">
                  <a:cs typeface="B Titr" pitchFamily="2" charset="-78"/>
                </a:rPr>
                <a:t>متعارضان غیر متکافئند</a:t>
              </a:r>
              <a:endParaRPr lang="en-US" sz="2400" b="1" dirty="0">
                <a:solidFill>
                  <a:srgbClr val="000000"/>
                </a:solidFill>
                <a:cs typeface="B Titr" pitchFamily="2" charset="-78"/>
              </a:endParaRPr>
            </a:p>
          </p:txBody>
        </p:sp>
      </p:grpSp>
      <p:grpSp>
        <p:nvGrpSpPr>
          <p:cNvPr id="3" name="Group 38"/>
          <p:cNvGrpSpPr/>
          <p:nvPr/>
        </p:nvGrpSpPr>
        <p:grpSpPr>
          <a:xfrm>
            <a:off x="3500430" y="1472015"/>
            <a:ext cx="2786082" cy="956853"/>
            <a:chOff x="5572132" y="3900907"/>
            <a:chExt cx="3214710" cy="956853"/>
          </a:xfrm>
        </p:grpSpPr>
        <p:sp>
          <p:nvSpPr>
            <p:cNvPr id="40"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41" name="Text Box 5"/>
            <p:cNvSpPr txBox="1">
              <a:spLocks noChangeArrowheads="1"/>
            </p:cNvSpPr>
            <p:nvPr/>
          </p:nvSpPr>
          <p:spPr bwMode="gray">
            <a:xfrm>
              <a:off x="5572132" y="4110343"/>
              <a:ext cx="3132282" cy="461665"/>
            </a:xfrm>
            <a:prstGeom prst="rect">
              <a:avLst/>
            </a:prstGeom>
            <a:noFill/>
            <a:ln w="9525" algn="ctr">
              <a:noFill/>
              <a:miter lim="800000"/>
              <a:headEnd/>
              <a:tailEnd/>
            </a:ln>
            <a:effectLst/>
          </p:spPr>
          <p:txBody>
            <a:bodyPr wrap="square">
              <a:spAutoFit/>
            </a:bodyPr>
            <a:lstStyle/>
            <a:p>
              <a:r>
                <a:rPr lang="fa-IR" sz="2400" b="1" dirty="0" smtClean="0">
                  <a:cs typeface="B Titr" pitchFamily="2" charset="-78"/>
                  <a:hlinkClick r:id="rId2" action="ppaction://hlinksldjump"/>
                </a:rPr>
                <a:t>متعارضان متکافئند</a:t>
              </a:r>
              <a:endParaRPr lang="en-US" sz="2400" b="1" dirty="0">
                <a:solidFill>
                  <a:srgbClr val="000000"/>
                </a:solidFill>
                <a:cs typeface="B Titr" pitchFamily="2" charset="-78"/>
              </a:endParaRPr>
            </a:p>
          </p:txBody>
        </p:sp>
      </p:grpSp>
      <p:sp>
        <p:nvSpPr>
          <p:cNvPr id="45" name="AutoShape 122"/>
          <p:cNvSpPr>
            <a:spLocks noChangeArrowheads="1"/>
          </p:cNvSpPr>
          <p:nvPr/>
        </p:nvSpPr>
        <p:spPr bwMode="gray">
          <a:xfrm rot="2962102">
            <a:off x="5945333" y="2106391"/>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46" name="AutoShape 122"/>
          <p:cNvSpPr>
            <a:spLocks noChangeArrowheads="1"/>
          </p:cNvSpPr>
          <p:nvPr/>
        </p:nvSpPr>
        <p:spPr bwMode="gray">
          <a:xfrm rot="18760600">
            <a:off x="6069327" y="4020815"/>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grpSp>
        <p:nvGrpSpPr>
          <p:cNvPr id="4" name="Group 9"/>
          <p:cNvGrpSpPr>
            <a:grpSpLocks/>
          </p:cNvGrpSpPr>
          <p:nvPr/>
        </p:nvGrpSpPr>
        <p:grpSpPr bwMode="auto">
          <a:xfrm>
            <a:off x="6909028" y="2428868"/>
            <a:ext cx="2163566" cy="2063553"/>
            <a:chOff x="2078" y="1296"/>
            <a:chExt cx="1615" cy="1615"/>
          </a:xfrm>
        </p:grpSpPr>
        <p:sp>
          <p:nvSpPr>
            <p:cNvPr id="357389" name="Oval 13"/>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91" name="Oval 15"/>
            <p:cNvSpPr>
              <a:spLocks noChangeArrowheads="1"/>
            </p:cNvSpPr>
            <p:nvPr/>
          </p:nvSpPr>
          <p:spPr bwMode="gray">
            <a:xfrm>
              <a:off x="2254" y="1472"/>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357392" name="Oval 16"/>
            <p:cNvSpPr>
              <a:spLocks noChangeArrowheads="1"/>
            </p:cNvSpPr>
            <p:nvPr/>
          </p:nvSpPr>
          <p:spPr bwMode="gray">
            <a:xfrm>
              <a:off x="2254" y="1472"/>
              <a:ext cx="1262" cy="1264"/>
            </a:xfrm>
            <a:prstGeom prst="ellipse">
              <a:avLst/>
            </a:prstGeom>
            <a:gradFill rotWithShape="1">
              <a:gsLst>
                <a:gs pos="0">
                  <a:srgbClr val="FF9900">
                    <a:gamma/>
                    <a:shade val="0"/>
                    <a:invGamma/>
                  </a:srgbClr>
                </a:gs>
                <a:gs pos="100000">
                  <a:srgbClr val="FF9900"/>
                </a:gs>
              </a:gsLst>
              <a:lin ang="2700000" scaled="1"/>
            </a:gradFill>
            <a:ln w="38100" algn="ctr">
              <a:noFill/>
              <a:round/>
              <a:headEnd/>
              <a:tailEnd/>
            </a:ln>
            <a:effectLst/>
          </p:spPr>
          <p:txBody>
            <a:bodyPr wrap="none" anchor="ctr">
              <a:spAutoFit/>
            </a:bodyPr>
            <a:lstStyle/>
            <a:p>
              <a:endParaRPr lang="fa-IR"/>
            </a:p>
          </p:txBody>
        </p:sp>
        <p:sp>
          <p:nvSpPr>
            <p:cNvPr id="357393" name="Oval 17"/>
            <p:cNvSpPr>
              <a:spLocks noChangeArrowheads="1"/>
            </p:cNvSpPr>
            <p:nvPr/>
          </p:nvSpPr>
          <p:spPr bwMode="gray">
            <a:xfrm>
              <a:off x="2337" y="1555"/>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357394" name="Oval 18"/>
            <p:cNvSpPr>
              <a:spLocks noChangeArrowheads="1"/>
            </p:cNvSpPr>
            <p:nvPr/>
          </p:nvSpPr>
          <p:spPr bwMode="gray">
            <a:xfrm>
              <a:off x="2337" y="1555"/>
              <a:ext cx="1096" cy="1098"/>
            </a:xfrm>
            <a:prstGeom prst="ellipse">
              <a:avLst/>
            </a:prstGeom>
            <a:gradFill rotWithShape="1">
              <a:gsLst>
                <a:gs pos="0">
                  <a:srgbClr val="EEAD38"/>
                </a:gs>
                <a:gs pos="100000">
                  <a:srgbClr val="EEAD38">
                    <a:gamma/>
                    <a:shade val="48627"/>
                    <a:invGamma/>
                  </a:srgbClr>
                </a:gs>
              </a:gsLst>
              <a:lin ang="2700000" scaled="1"/>
            </a:gradFill>
            <a:ln w="38100" algn="ctr">
              <a:noFill/>
              <a:round/>
              <a:headEnd/>
              <a:tailEnd/>
            </a:ln>
            <a:effectLst/>
          </p:spPr>
          <p:txBody>
            <a:bodyPr anchor="ctr">
              <a:spAutoFit/>
            </a:bodyPr>
            <a:lstStyle/>
            <a:p>
              <a:endParaRPr lang="fa-IR"/>
            </a:p>
          </p:txBody>
        </p:sp>
        <p:sp>
          <p:nvSpPr>
            <p:cNvPr id="357395" name="Text Box 19"/>
            <p:cNvSpPr txBox="1">
              <a:spLocks noChangeArrowheads="1"/>
            </p:cNvSpPr>
            <p:nvPr/>
          </p:nvSpPr>
          <p:spPr bwMode="gray">
            <a:xfrm>
              <a:off x="2402" y="1643"/>
              <a:ext cx="918" cy="939"/>
            </a:xfrm>
            <a:prstGeom prst="rect">
              <a:avLst/>
            </a:prstGeom>
            <a:noFill/>
            <a:ln w="9525">
              <a:noFill/>
              <a:miter lim="800000"/>
              <a:headEnd/>
              <a:tailEnd/>
            </a:ln>
            <a:effectLst/>
          </p:spPr>
          <p:txBody>
            <a:bodyPr wrap="none">
              <a:spAutoFit/>
            </a:bodyPr>
            <a:lstStyle/>
            <a:p>
              <a:r>
                <a:rPr lang="fa-IR" sz="3600" b="1" dirty="0" smtClean="0">
                  <a:cs typeface="B Titr" pitchFamily="2" charset="-78"/>
                  <a:hlinkClick r:id="rId3" action="ppaction://hlinksldjump"/>
                </a:rPr>
                <a:t>قاعده </a:t>
              </a:r>
            </a:p>
            <a:p>
              <a:r>
                <a:rPr lang="fa-IR" sz="3600" b="1" dirty="0" smtClean="0">
                  <a:cs typeface="B Titr" pitchFamily="2" charset="-78"/>
                  <a:hlinkClick r:id="rId3" action="ppaction://hlinksldjump"/>
                </a:rPr>
                <a:t>ثانویه</a:t>
              </a:r>
              <a:endParaRPr lang="en-US" sz="3600" b="1" dirty="0">
                <a:cs typeface="B Titr" pitchFamily="2" charset="-78"/>
              </a:endParaRPr>
            </a:p>
          </p:txBody>
        </p:sp>
      </p:grpSp>
      <p:sp>
        <p:nvSpPr>
          <p:cNvPr id="31" name="AutoShape 7"/>
          <p:cNvSpPr>
            <a:spLocks noChangeArrowheads="1"/>
          </p:cNvSpPr>
          <p:nvPr/>
        </p:nvSpPr>
        <p:spPr bwMode="gray">
          <a:xfrm>
            <a:off x="193447" y="6000768"/>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r>
              <a:rPr lang="fa-IR" sz="2000" dirty="0" smtClean="0">
                <a:cs typeface="B Titr" pitchFamily="2" charset="-78"/>
                <a:hlinkClick r:id="rId4" action="ppaction://hlinksldjump"/>
              </a:rPr>
              <a:t>تعارض بنحو عام و خاص من وجه</a:t>
            </a:r>
            <a:endParaRPr lang="fa-IR" sz="2000" dirty="0">
              <a:cs typeface="B Titr" pitchFamily="2" charset="-78"/>
            </a:endParaRPr>
          </a:p>
        </p:txBody>
      </p:sp>
      <p:sp>
        <p:nvSpPr>
          <p:cNvPr id="357382" name="AutoShape 6"/>
          <p:cNvSpPr>
            <a:spLocks noChangeArrowheads="1"/>
          </p:cNvSpPr>
          <p:nvPr/>
        </p:nvSpPr>
        <p:spPr bwMode="gray">
          <a:xfrm>
            <a:off x="193447" y="5310206"/>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401" name="Text Box 25"/>
          <p:cNvSpPr txBox="1">
            <a:spLocks noChangeArrowheads="1"/>
          </p:cNvSpPr>
          <p:nvPr/>
        </p:nvSpPr>
        <p:spPr bwMode="gray">
          <a:xfrm>
            <a:off x="214282" y="5572140"/>
            <a:ext cx="3000395"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hlinkClick r:id="rId5" action="ppaction://hlinksldjump"/>
              </a:rPr>
              <a:t>تعدی از مرجحات منصوصه</a:t>
            </a:r>
            <a:endParaRPr lang="en-US" sz="2400" b="1" dirty="0">
              <a:cs typeface="B Titr" pitchFamily="2" charset="-78"/>
            </a:endParaRPr>
          </a:p>
        </p:txBody>
      </p:sp>
      <p:sp>
        <p:nvSpPr>
          <p:cNvPr id="357383" name="AutoShape 7"/>
          <p:cNvSpPr>
            <a:spLocks noChangeArrowheads="1"/>
          </p:cNvSpPr>
          <p:nvPr/>
        </p:nvSpPr>
        <p:spPr bwMode="gray">
          <a:xfrm>
            <a:off x="193447" y="4643446"/>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400" name="Text Box 24"/>
          <p:cNvSpPr txBox="1">
            <a:spLocks noChangeArrowheads="1"/>
          </p:cNvSpPr>
          <p:nvPr/>
        </p:nvSpPr>
        <p:spPr bwMode="gray">
          <a:xfrm>
            <a:off x="214282" y="4857760"/>
            <a:ext cx="2928957"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hlinkClick r:id="rId6" action="ppaction://hlinksldjump"/>
              </a:rPr>
              <a:t>لزوم </a:t>
            </a:r>
            <a:r>
              <a:rPr lang="fa-IR" sz="2400" dirty="0" smtClean="0">
                <a:cs typeface="B Titr" pitchFamily="2" charset="-78"/>
                <a:hlinkClick r:id="rId6" action="ppaction://hlinksldjump"/>
              </a:rPr>
              <a:t>الاخذ  بالمرجحات </a:t>
            </a:r>
            <a:endParaRPr lang="en-US" sz="2400" b="1" dirty="0">
              <a:cs typeface="B Titr" pitchFamily="2" charset="-78"/>
            </a:endParaRPr>
          </a:p>
        </p:txBody>
      </p:sp>
      <p:sp>
        <p:nvSpPr>
          <p:cNvPr id="29" name="AutoShape 7"/>
          <p:cNvSpPr>
            <a:spLocks noChangeArrowheads="1"/>
          </p:cNvSpPr>
          <p:nvPr/>
        </p:nvSpPr>
        <p:spPr bwMode="gray">
          <a:xfrm>
            <a:off x="214282" y="3952884"/>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0" name="Text Box 24"/>
          <p:cNvSpPr txBox="1">
            <a:spLocks noChangeArrowheads="1"/>
          </p:cNvSpPr>
          <p:nvPr/>
        </p:nvSpPr>
        <p:spPr bwMode="gray">
          <a:xfrm>
            <a:off x="500035" y="4094171"/>
            <a:ext cx="2500329" cy="584775"/>
          </a:xfrm>
          <a:prstGeom prst="rect">
            <a:avLst/>
          </a:prstGeom>
          <a:noFill/>
          <a:ln w="9525">
            <a:noFill/>
            <a:miter lim="800000"/>
            <a:headEnd/>
            <a:tailEnd/>
          </a:ln>
          <a:effectLst/>
        </p:spPr>
        <p:txBody>
          <a:bodyPr wrap="square">
            <a:spAutoFit/>
          </a:bodyPr>
          <a:lstStyle/>
          <a:p>
            <a:r>
              <a:rPr lang="fa-IR" sz="3200" b="1" dirty="0" smtClean="0">
                <a:cs typeface="B Titr" pitchFamily="2" charset="-78"/>
                <a:hlinkClick r:id="rId7" action="ppaction://hlinksldjump"/>
              </a:rPr>
              <a:t>مرجحات خبریه</a:t>
            </a:r>
            <a:endParaRPr lang="en-US" sz="3200" b="1" dirty="0">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36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314" y="1000108"/>
            <a:ext cx="8858280" cy="5016758"/>
          </a:xfrm>
          <a:prstGeom prst="rect">
            <a:avLst/>
          </a:prstGeom>
        </p:spPr>
        <p:txBody>
          <a:bodyPr wrap="square">
            <a:spAutoFit/>
          </a:bodyPr>
          <a:lstStyle/>
          <a:p>
            <a:pPr marL="342900" indent="-342900" algn="just"/>
            <a:r>
              <a:rPr lang="fa-IR" sz="2000" b="1" dirty="0" smtClean="0">
                <a:solidFill>
                  <a:srgbClr val="002060"/>
                </a:solidFill>
                <a:cs typeface="B Compset" pitchFamily="2" charset="-78"/>
                <a:hlinkClick r:id="rId3" action="ppaction://hlinksldjump"/>
              </a:rPr>
              <a:t>اخبار متعارض , متکافئند</a:t>
            </a:r>
            <a:endParaRPr lang="fa-IR" sz="2000" b="1" dirty="0" smtClean="0">
              <a:solidFill>
                <a:srgbClr val="002060"/>
              </a:solidFill>
              <a:cs typeface="B Compset" pitchFamily="2" charset="-78"/>
            </a:endParaRPr>
          </a:p>
          <a:p>
            <a:pPr marL="342900" indent="-342900" algn="just"/>
            <a:r>
              <a:rPr lang="fa-IR" sz="2000" b="1" dirty="0" smtClean="0">
                <a:solidFill>
                  <a:srgbClr val="002060"/>
                </a:solidFill>
                <a:cs typeface="B Compset" pitchFamily="2" charset="-78"/>
              </a:rPr>
              <a:t>در اینجا قائل به تخییر می شود للروایات الواردة مانند : َ عَنِ الْحَسَنِ بْنِ الْجَهْمِ عَنِ الرِّضَا ع قَالَ قُلْتُ لَهُ تَجِيئُنَا الْأَحَادِيثُ عَنْكُمْ مُخْتَلِفَةً فَقَالَ مَا جَاءَكَ عَنَّا فَقِسْ عَلَى كِتَابِ اللَّهِ عَزَّ وَ جَلَّ وَ أَحَادِيثِنَا فَإِنْ كَانَ يُشْبِهُهُمَا فَهُوَ مِنَّا وَ إِنْ لَمْ يَكُنْ يُشْبِهُهُمَا فَلَيْسَ مِنَّا قُلْتُ يَجِيئُنَا الرَّجُلَانِ وَ كِلَاهُمَا ثِقَةٌ بِحَدِيثَيْنِ مُخْتَلِفَيْنِ وَ لَا نَعْلَمُ أَيُّهُمَا الْحَقُّ قَالَ فَإِذَا لَمْ تَعْلَمْ فَمُوَسَّعٌ عَلَيْكَ بِأَيِّهِمَا أَخَذْتَ ........</a:t>
            </a:r>
          </a:p>
          <a:p>
            <a:pPr marL="342900" indent="-342900" algn="just"/>
            <a:r>
              <a:rPr lang="fa-IR" sz="2000" b="1" dirty="0" smtClean="0">
                <a:solidFill>
                  <a:srgbClr val="FF0000"/>
                </a:solidFill>
                <a:cs typeface="B Compset" pitchFamily="2" charset="-78"/>
              </a:rPr>
              <a:t>تخییر بدوی و استمراری</a:t>
            </a:r>
          </a:p>
          <a:p>
            <a:pPr marL="342900" indent="-342900" algn="just"/>
            <a:r>
              <a:rPr lang="fa-IR" sz="2000" b="1" dirty="0" smtClean="0">
                <a:solidFill>
                  <a:srgbClr val="002060"/>
                </a:solidFill>
                <a:cs typeface="B Compset" pitchFamily="2" charset="-78"/>
              </a:rPr>
              <a:t>اگر دو خبر متعارض متکافئ از امام علیه السلام صادر شد تخییر بدوی فقط جایز است نه استمراری زیرا همانطور که مخالفت با علم اجمالی دفعتا قبیح است تدریجا هم قبیح است .</a:t>
            </a:r>
          </a:p>
          <a:p>
            <a:pPr marL="342900" indent="-342900" algn="just"/>
            <a:r>
              <a:rPr lang="fa-IR" sz="2000" b="1" dirty="0" smtClean="0">
                <a:solidFill>
                  <a:srgbClr val="FF0000"/>
                </a:solidFill>
                <a:cs typeface="B Compset" pitchFamily="2" charset="-78"/>
              </a:rPr>
              <a:t>روایات توقف</a:t>
            </a:r>
          </a:p>
          <a:p>
            <a:pPr marL="342900" indent="-342900" algn="just"/>
            <a:r>
              <a:rPr lang="fa-IR" sz="2000" b="1" dirty="0" smtClean="0">
                <a:solidFill>
                  <a:srgbClr val="002060"/>
                </a:solidFill>
                <a:cs typeface="B Compset" pitchFamily="2" charset="-78"/>
              </a:rPr>
              <a:t>روایاتی از امام صادر شده که امر به توقف عند التعارض کرده اند مانند عَنْ سَمَاعَةَ عَنْ أَبِي عَبْدِ اللَّهِ ع قَالَ سَأَلْتُهُ عَنْ رَجُلٍ اخْتَلَفَ عَلَيْهِ رَجُلَانِ مِنْ أَهْلِ دِينِهِ فِي أَمْرٍ كِلَاهُمَا يَرْوِيهِ أَحَدُهُمَا يَأْمُرُ بِأَخْذِهِ وَ الْآخَرُ يَنْهَاهُ عَنْهُ كَيْفَ يَصْنَعُ فَقَالَ يُرْجِئُهُ حَتَّى يَلْقَى مَنْ يُخْبِرُهُ فَهُوَ فِي سَعَةٍ حَتَّى يَلْقَاهُ.... این روایات با روایات آمره بالتخییر چگونه قابل جمع است؟</a:t>
            </a:r>
          </a:p>
          <a:p>
            <a:pPr marL="342900" indent="-342900" algn="just"/>
            <a:r>
              <a:rPr lang="fa-IR" sz="2000" b="1" dirty="0" smtClean="0">
                <a:solidFill>
                  <a:srgbClr val="002060"/>
                </a:solidFill>
                <a:cs typeface="B Compset" pitchFamily="2" charset="-78"/>
              </a:rPr>
              <a:t>در جواب می گوییم که این روایات جایی را می گویند که امکان سوال از امام یا رسیدن به جواب امام وجود داشته باشد لذا روایات آمره به توقف ناظر به متمکنین از سوال کردن است و روایات تخییر مربوط به غیر متمکنین است.</a:t>
            </a:r>
          </a:p>
        </p:txBody>
      </p:sp>
    </p:spTree>
  </p:cSld>
  <p:clrMapOvr>
    <a:masterClrMapping/>
  </p:clrMapOvr>
  <p:transition advClick="0">
    <p:dissolve/>
  </p:transition>
  <p:timing>
    <p:tnLst>
      <p:par>
        <p:cTn id="1" dur="indefinite" restart="never" nodeType="tmRoot"/>
      </p:par>
    </p:tnLst>
  </p:timing>
</p:sld>
</file>

<file path=ppt/slides/slide36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857232"/>
            <a:ext cx="8858312" cy="6093976"/>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متعارضان غیر متکافئ</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اگر اخبار متعارض قابل جمع عرفی نبودند باید سراغ مرجحات انها رفت که در ذیل بیان می شود :</a:t>
            </a:r>
          </a:p>
          <a:p>
            <a:pPr algn="just"/>
            <a:r>
              <a:rPr lang="fa-IR" sz="2600" b="1" dirty="0" smtClean="0">
                <a:solidFill>
                  <a:srgbClr val="FF0000"/>
                </a:solidFill>
                <a:cs typeface="B Compset" pitchFamily="2" charset="-78"/>
              </a:rPr>
              <a:t>أ . الترجيح بصفات الراوي</a:t>
            </a:r>
          </a:p>
          <a:p>
            <a:pPr algn="just"/>
            <a:r>
              <a:rPr lang="fa-IR" sz="2600" b="1" dirty="0" smtClean="0">
                <a:solidFill>
                  <a:srgbClr val="002060"/>
                </a:solidFill>
                <a:cs typeface="B Compset" pitchFamily="2" charset="-78"/>
              </a:rPr>
              <a:t>مثل الاعدلية و الافقهية و الاصدقية والاورعية که در روایات به ان اشاره شده است. </a:t>
            </a:r>
          </a:p>
          <a:p>
            <a:pPr algn="just"/>
            <a:r>
              <a:rPr lang="fa-IR" sz="2600" b="1" dirty="0" smtClean="0">
                <a:solidFill>
                  <a:srgbClr val="FF0000"/>
                </a:solidFill>
                <a:cs typeface="B Compset" pitchFamily="2" charset="-78"/>
              </a:rPr>
              <a:t>رد : </a:t>
            </a:r>
            <a:r>
              <a:rPr lang="fa-IR" sz="2600" b="1" dirty="0" smtClean="0">
                <a:solidFill>
                  <a:srgbClr val="002060"/>
                </a:solidFill>
                <a:cs typeface="B Compset" pitchFamily="2" charset="-78"/>
              </a:rPr>
              <a:t>این معنا اگر چه در روایات متعددی امده اما مختص باب قضاوت است زیرا اعمال حکم عادلانه بدون اعمال چنین مرجحاتی سخت است لذا تعدی به غیر قضاوت مشکل است. البته در روایت ابی الجمهور احسایی ترجیح به صفات راوی در اخبار امده است اما بعلت ضعف سند قابل عمل نیست وعلي ذلک ليس هنا دليل صالح لوجوب الترجيح بصفات الراوي.</a:t>
            </a:r>
          </a:p>
          <a:p>
            <a:pPr algn="just"/>
            <a:r>
              <a:rPr lang="fa-IR" sz="2600" b="1" dirty="0" smtClean="0">
                <a:solidFill>
                  <a:srgbClr val="FF0000"/>
                </a:solidFill>
                <a:cs typeface="B Compset" pitchFamily="2" charset="-78"/>
              </a:rPr>
              <a:t>ب: الترجيح بالشهرة العملية </a:t>
            </a:r>
          </a:p>
          <a:p>
            <a:pPr algn="just"/>
            <a:r>
              <a:rPr lang="fa-IR" sz="2600" b="1" dirty="0" smtClean="0">
                <a:solidFill>
                  <a:srgbClr val="FF0000"/>
                </a:solidFill>
                <a:cs typeface="B Compset" pitchFamily="2" charset="-78"/>
              </a:rPr>
              <a:t>رد : </a:t>
            </a:r>
            <a:r>
              <a:rPr lang="fa-IR" sz="2600" b="1" dirty="0" smtClean="0">
                <a:solidFill>
                  <a:srgbClr val="002060"/>
                </a:solidFill>
                <a:cs typeface="B Compset" pitchFamily="2" charset="-78"/>
              </a:rPr>
              <a:t>در روایت عمر بن حنظله شهرت عملی بعنوان یکی از مرجحات شمرده شده اما باز همان اشکالی که در صفات راوی بیان شد در اینجا هم هست و ان اختصاص به صفات قاضی است الا اذا قيل بالغاء الخصوصية بين المقامين عرفا.</a:t>
            </a:r>
            <a:endParaRPr lang="en-US" sz="2600" b="1" dirty="0" smtClean="0">
              <a:solidFill>
                <a:srgbClr val="002060"/>
              </a:solidFill>
              <a:cs typeface="B Compset" pitchFamily="2" charset="-78"/>
            </a:endParaRPr>
          </a:p>
          <a:p>
            <a:pPr algn="just"/>
            <a:endParaRPr lang="en-US" sz="2600" b="1" dirty="0">
              <a:solidFill>
                <a:srgbClr val="002060"/>
              </a:solidFill>
              <a:cs typeface="B Compset" pitchFamily="2" charset="-78"/>
            </a:endParaRPr>
          </a:p>
        </p:txBody>
      </p:sp>
      <p:sp>
        <p:nvSpPr>
          <p:cNvPr id="6" name="Left Arrow 5">
            <a:hlinkClick r:id="rId5" action="ppaction://hlinksldjump"/>
          </p:cNvPr>
          <p:cNvSpPr/>
          <p:nvPr/>
        </p:nvSpPr>
        <p:spPr bwMode="auto">
          <a:xfrm>
            <a:off x="500034" y="6072206"/>
            <a:ext cx="785818" cy="785794"/>
          </a:xfrm>
          <a:prstGeom prst="lef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cs typeface="B Titr" pitchFamily="2" charset="-78"/>
              </a:rPr>
              <a:t>بعد</a:t>
            </a:r>
          </a:p>
        </p:txBody>
      </p:sp>
    </p:spTree>
  </p:cSld>
  <p:clrMapOvr>
    <a:masterClrMapping/>
  </p:clrMapOvr>
  <p:transition advClick="0">
    <p:dissolve/>
  </p:transition>
  <p:timing>
    <p:tnLst>
      <p:par>
        <p:cTn id="1" dur="indefinite" restart="never" nodeType="tmRoot"/>
      </p:par>
    </p:tnLst>
  </p:timing>
</p:sld>
</file>

<file path=ppt/slides/slide36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1000100" y="928670"/>
            <a:ext cx="7929618" cy="6001643"/>
          </a:xfrm>
          <a:prstGeom prst="rect">
            <a:avLst/>
          </a:prstGeom>
        </p:spPr>
        <p:txBody>
          <a:bodyPr wrap="square">
            <a:spAutoFit/>
          </a:bodyPr>
          <a:lstStyle/>
          <a:p>
            <a:pPr algn="just"/>
            <a:r>
              <a:rPr lang="fa-IR" sz="2400" b="1" dirty="0" smtClean="0">
                <a:solidFill>
                  <a:srgbClr val="FF0000"/>
                </a:solidFill>
                <a:cs typeface="B Compset" pitchFamily="2" charset="-78"/>
              </a:rPr>
              <a:t>ج .الترجيح بموافقة الکتاب</a:t>
            </a:r>
          </a:p>
          <a:p>
            <a:pPr algn="just"/>
            <a:r>
              <a:rPr lang="fa-IR" sz="2400" b="1" dirty="0" smtClean="0">
                <a:solidFill>
                  <a:srgbClr val="002060"/>
                </a:solidFill>
                <a:cs typeface="B Compset" pitchFamily="2" charset="-78"/>
              </a:rPr>
              <a:t> اگر چه صدر روایت عمر بن حنظله مختص قاضی است اما سوال بعدی سائل در مورد خبرین متعارضین این مرجح را برای ما ثابت می کند وقال: فان کان الخبران عنکم مشهورين قد رواهما الثقات عنکم؟ قال: « ينظر فما وافق حکمه حکم الکتاب والسنة (وخالف العامة) فيوخذ به، ويترک ما خالف حکمه حکم الکتاب والسنة (ووافق العامة). </a:t>
            </a:r>
            <a:endParaRPr lang="en-US" sz="2400" dirty="0" smtClean="0">
              <a:solidFill>
                <a:srgbClr val="002060"/>
              </a:solidFill>
              <a:cs typeface="B Compset" pitchFamily="2" charset="-78"/>
            </a:endParaRPr>
          </a:p>
          <a:p>
            <a:pPr algn="just"/>
            <a:r>
              <a:rPr lang="fa-IR" sz="2400" b="1" dirty="0" smtClean="0">
                <a:solidFill>
                  <a:srgbClr val="002060"/>
                </a:solidFill>
                <a:cs typeface="B Compset" pitchFamily="2" charset="-78"/>
              </a:rPr>
              <a:t>مضافا به اینکه روایات دیگری هم همین صفت را بعنوان مرجح اخبار متعارض بیان کرده اند.</a:t>
            </a:r>
          </a:p>
          <a:p>
            <a:pPr algn="just"/>
            <a:r>
              <a:rPr lang="fa-IR" sz="2400" b="1" dirty="0" smtClean="0">
                <a:solidFill>
                  <a:srgbClr val="FF0000"/>
                </a:solidFill>
                <a:cs typeface="B Compset" pitchFamily="2" charset="-78"/>
              </a:rPr>
              <a:t>د: الترجيح بمخالفة العامة </a:t>
            </a:r>
          </a:p>
          <a:p>
            <a:pPr algn="just"/>
            <a:r>
              <a:rPr lang="fa-IR" sz="2400" b="1" dirty="0" smtClean="0">
                <a:solidFill>
                  <a:srgbClr val="002060"/>
                </a:solidFill>
                <a:cs typeface="B Compset" pitchFamily="2" charset="-78"/>
              </a:rPr>
              <a:t>روي عمر بن حنظله، قال: قلت : جعلت فداک ارايت ان کان الفقيهان عرفا حکمه من الکتاب والسنة، ووجدنا احد الخبرين موافقا للعامة و الآخر مخالفا لهم باي الخبرين يوخذ؟ قال: «ما خالف العامة ففيه الرشاد». فقلت: جعلت فداک فان وافقهما الخبران جميعا، قال: «ينظر الي ما هم اليه اميل- حکامهم وقضاتهم- فيترک و يوخذ بالآخر». </a:t>
            </a:r>
          </a:p>
          <a:p>
            <a:pPr algn="just"/>
            <a:r>
              <a:rPr lang="fa-IR" sz="2400" b="1" dirty="0" smtClean="0">
                <a:solidFill>
                  <a:srgbClr val="002060"/>
                </a:solidFill>
                <a:cs typeface="B Compset" pitchFamily="2" charset="-78"/>
              </a:rPr>
              <a:t>علت اینکه ائمه علیهم السلام تقیة جواب برخی مسائل را می داده اند خوفا من شر السلطان اولا، و فقهاء السلطة ثانيا، والمحافظة علي نفوس شيعتهم ثالثا بوده است .</a:t>
            </a:r>
          </a:p>
          <a:p>
            <a:pPr algn="just"/>
            <a:endParaRPr lang="fa-IR" sz="2400" b="1" dirty="0" smtClean="0">
              <a:solidFill>
                <a:srgbClr val="002060"/>
              </a:solidFill>
              <a:cs typeface="B Compset" pitchFamily="2" charset="-78"/>
            </a:endParaRPr>
          </a:p>
        </p:txBody>
      </p:sp>
      <p:sp>
        <p:nvSpPr>
          <p:cNvPr id="8" name="Right Arrow 7">
            <a:hlinkClick r:id="rId3" action="ppaction://hlinksldjump"/>
          </p:cNvPr>
          <p:cNvSpPr/>
          <p:nvPr/>
        </p:nvSpPr>
        <p:spPr bwMode="auto">
          <a:xfrm>
            <a:off x="8143900" y="71414"/>
            <a:ext cx="785818" cy="714380"/>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200" dirty="0" smtClean="0">
                <a:solidFill>
                  <a:schemeClr val="tx1"/>
                </a:solidFill>
                <a:latin typeface="Arial" pitchFamily="34" charset="0"/>
                <a:cs typeface="B Titr" pitchFamily="2" charset="-78"/>
              </a:rPr>
              <a:t>قبل</a:t>
            </a:r>
            <a:endParaRPr kumimoji="0" lang="fa-IR" sz="2200" b="0" i="0" u="none" strike="noStrike" cap="none" normalizeH="0" baseline="0" dirty="0" smtClean="0">
              <a:ln>
                <a:noFill/>
              </a:ln>
              <a:solidFill>
                <a:schemeClr val="tx1"/>
              </a:solidFill>
              <a:effectLst/>
              <a:latin typeface="Arial" pitchFamily="34" charset="0"/>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36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1142984"/>
            <a:ext cx="8572560" cy="4031873"/>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لزوم الاخذ بالمرجحات</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شکی نیست که روایاتی که امر به اخذ مرجحات می کنند را نمی توان حمل بر استحباب کرد زیرا روایاتی مانند : «ما وافق کتاب الله فخذوه، وما خالف کتاب الله فردوه» را چطور می توان حمل بر استحباب کرد .</a:t>
            </a:r>
          </a:p>
          <a:p>
            <a:pPr algn="just"/>
            <a:r>
              <a:rPr lang="fa-IR" sz="3200" b="1" dirty="0" smtClean="0">
                <a:solidFill>
                  <a:srgbClr val="002060"/>
                </a:solidFill>
                <a:cs typeface="B Compset" pitchFamily="2" charset="-78"/>
              </a:rPr>
              <a:t>اما اینکه ایا موافقت کتاب مقدم است یا مخالفت عامه طبق نصی که از اهلبیت رسیده این است که موافقت کتاب مقدم بر مخالفت عامه است .</a:t>
            </a:r>
            <a:endParaRPr lang="en-US" sz="3200" b="1" dirty="0" smtClean="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6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42844" y="1357298"/>
            <a:ext cx="8929718" cy="3539430"/>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تعدی از مرجحات منصوصه به غیر منصوصه</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در روایات فقط دو مرجح ذکر شده است موافقة الکتاب و مخالفة العامة لذا نمی توان از این دو مرجح به غیر ان رجوع کرد زیرا اخبار تخییر مطلقا گفته اند جایی که تعارض بین اخبار واقع شد باید تخییر قائل شوید ؛ از طرفی اخبار ترجیح دو مرجح را به ما معرفی کرد که از تحت اخبار تخییر خارج می شود لذا در بقیه اخبار متعارضی که این دو مرجح وجود ندارد به اطلاق ادله تخییر عمل می کنیم .</a:t>
            </a:r>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406" y="928670"/>
            <a:ext cx="9001156" cy="4401205"/>
          </a:xfrm>
          <a:prstGeom prst="rect">
            <a:avLst/>
          </a:prstGeom>
        </p:spPr>
        <p:txBody>
          <a:bodyPr wrap="square">
            <a:spAutoFit/>
          </a:bodyPr>
          <a:lstStyle/>
          <a:p>
            <a:pPr algn="just"/>
            <a:r>
              <a:rPr lang="fa-IR" sz="2800" b="1" dirty="0" smtClean="0">
                <a:solidFill>
                  <a:srgbClr val="002060"/>
                </a:solidFill>
                <a:cs typeface="B Compset" pitchFamily="2" charset="-78"/>
                <a:hlinkClick r:id="rId2" action="ppaction://hlinksldjump"/>
              </a:rPr>
              <a:t>التعارض علي نحو العموم والخصوص من وجه</a:t>
            </a:r>
            <a:endParaRPr lang="fa-IR" sz="2800" b="1" dirty="0" smtClean="0">
              <a:solidFill>
                <a:srgbClr val="002060"/>
              </a:solidFill>
              <a:cs typeface="B Compset" pitchFamily="2" charset="-78"/>
            </a:endParaRPr>
          </a:p>
          <a:p>
            <a:pPr algn="just"/>
            <a:r>
              <a:rPr lang="fa-IR" sz="2800" b="1" dirty="0" smtClean="0">
                <a:solidFill>
                  <a:srgbClr val="FF0000"/>
                </a:solidFill>
                <a:cs typeface="B Compset" pitchFamily="2" charset="-78"/>
              </a:rPr>
              <a:t>اقسام تعارض</a:t>
            </a:r>
          </a:p>
          <a:p>
            <a:pPr algn="just"/>
            <a:r>
              <a:rPr lang="fa-IR" sz="2800" b="1" dirty="0" smtClean="0">
                <a:solidFill>
                  <a:srgbClr val="FF0000"/>
                </a:solidFill>
                <a:cs typeface="B Compset" pitchFamily="2" charset="-78"/>
              </a:rPr>
              <a:t>1- تعارض بنحو عام و خاص مطلق : </a:t>
            </a:r>
            <a:r>
              <a:rPr lang="fa-IR" sz="2800" b="1" dirty="0" smtClean="0">
                <a:solidFill>
                  <a:srgbClr val="002060"/>
                </a:solidFill>
                <a:cs typeface="B Compset" pitchFamily="2" charset="-78"/>
              </a:rPr>
              <a:t>قابل جمع عرفی است.</a:t>
            </a:r>
          </a:p>
          <a:p>
            <a:pPr algn="just"/>
            <a:r>
              <a:rPr lang="fa-IR" sz="2800" b="1" dirty="0" smtClean="0">
                <a:solidFill>
                  <a:srgbClr val="FF0000"/>
                </a:solidFill>
                <a:cs typeface="B Compset" pitchFamily="2" charset="-78"/>
              </a:rPr>
              <a:t>2- تعارض بالتباین : </a:t>
            </a:r>
            <a:r>
              <a:rPr lang="fa-IR" sz="2800" b="1" dirty="0" smtClean="0">
                <a:solidFill>
                  <a:srgbClr val="002060"/>
                </a:solidFill>
                <a:cs typeface="B Compset" pitchFamily="2" charset="-78"/>
              </a:rPr>
              <a:t>به مرجحات رجوع می کنیم ثم التخيير.</a:t>
            </a:r>
          </a:p>
          <a:p>
            <a:pPr algn="just"/>
            <a:r>
              <a:rPr lang="fa-IR" sz="2800" b="1" dirty="0" smtClean="0">
                <a:solidFill>
                  <a:srgbClr val="FF0000"/>
                </a:solidFill>
                <a:cs typeface="B Compset" pitchFamily="2" charset="-78"/>
              </a:rPr>
              <a:t>3- تعارض بنحو عام و خاص من وجه :</a:t>
            </a:r>
          </a:p>
          <a:p>
            <a:pPr algn="just"/>
            <a:r>
              <a:rPr lang="fa-IR" sz="2800" b="1" dirty="0" smtClean="0">
                <a:solidFill>
                  <a:srgbClr val="002060"/>
                </a:solidFill>
                <a:cs typeface="B Compset" pitchFamily="2" charset="-78"/>
              </a:rPr>
              <a:t>کما اذا قال: «اکرم العلماء»،ثم قال: «لا تکرم الفساق» فيکون العالم الفاسق مجمع العنوانين فيجب اکرامه باعتبار کونه عالما، و يحرم باعتبار کونه فاسقا .</a:t>
            </a:r>
          </a:p>
          <a:p>
            <a:pPr algn="just"/>
            <a:r>
              <a:rPr lang="fa-IR" sz="2800" b="1" dirty="0" smtClean="0">
                <a:solidFill>
                  <a:srgbClr val="002060"/>
                </a:solidFill>
                <a:cs typeface="B Compset" pitchFamily="2" charset="-78"/>
              </a:rPr>
              <a:t>روایات تخییر این مورد را نمی گیرد زیرا رواية الحسن بن الجهم «يجيئنا الرجلان - وکلاهما ثقة- بحديثين مختلفين» اختلاف دو روایت در تمام مدلولشان را می گوید نه اختلاف در بعض انرا فيکون المرجع هو روايات الترجيح.</a:t>
            </a:r>
            <a:endParaRPr lang="fa-IR" sz="28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ChangeArrowheads="1"/>
          </p:cNvSpPr>
          <p:nvPr/>
        </p:nvSpPr>
        <p:spPr bwMode="gray">
          <a:xfrm>
            <a:off x="2928926" y="4429132"/>
            <a:ext cx="2700327" cy="1252542"/>
          </a:xfrm>
          <a:prstGeom prst="rect">
            <a:avLst/>
          </a:prstGeom>
          <a:gradFill rotWithShape="1">
            <a:gsLst>
              <a:gs pos="0">
                <a:srgbClr val="9595B9"/>
              </a:gs>
              <a:gs pos="50000">
                <a:srgbClr val="9595B9">
                  <a:gamma/>
                  <a:tint val="36471"/>
                  <a:invGamma/>
                </a:srgbClr>
              </a:gs>
              <a:gs pos="100000">
                <a:srgbClr val="9595B9"/>
              </a:gs>
            </a:gsLst>
            <a:lin ang="2700000" scaled="1"/>
          </a:gradFill>
          <a:ln w="9525" algn="ctr">
            <a:noFill/>
            <a:miter lim="800000"/>
            <a:headEnd/>
            <a:tailEnd/>
          </a:ln>
          <a:effectLst>
            <a:prstShdw prst="shdw17" dist="63500" dir="5400000">
              <a:srgbClr val="9595B9">
                <a:gamma/>
                <a:shade val="60000"/>
                <a:invGamma/>
              </a:srgbClr>
            </a:prstShdw>
          </a:effectLst>
        </p:spPr>
        <p:txBody>
          <a:bodyPr wrap="none" anchor="ctr"/>
          <a:lstStyle/>
          <a:p>
            <a:r>
              <a:rPr lang="fa-IR" sz="4000" dirty="0" smtClean="0">
                <a:solidFill>
                  <a:schemeClr val="accent5">
                    <a:lumMod val="10000"/>
                  </a:schemeClr>
                </a:solidFill>
                <a:cs typeface="B Titr" pitchFamily="2" charset="-78"/>
                <a:hlinkClick r:id="rId2" action="ppaction://hlinksldjump"/>
              </a:rPr>
              <a:t>قطع موضوعی</a:t>
            </a:r>
            <a:endParaRPr lang="fa-IR" sz="4000" dirty="0">
              <a:solidFill>
                <a:schemeClr val="accent5">
                  <a:lumMod val="10000"/>
                </a:schemeClr>
              </a:solidFill>
              <a:cs typeface="B Titr" pitchFamily="2" charset="-78"/>
            </a:endParaRPr>
          </a:p>
        </p:txBody>
      </p:sp>
      <p:sp>
        <p:nvSpPr>
          <p:cNvPr id="9" name="Rectangle 13"/>
          <p:cNvSpPr>
            <a:spLocks noChangeArrowheads="1"/>
          </p:cNvSpPr>
          <p:nvPr/>
        </p:nvSpPr>
        <p:spPr bwMode="gray">
          <a:xfrm>
            <a:off x="3000365" y="1000108"/>
            <a:ext cx="2643207" cy="1252542"/>
          </a:xfrm>
          <a:prstGeom prst="rect">
            <a:avLst/>
          </a:prstGeom>
          <a:gradFill rotWithShape="1">
            <a:gsLst>
              <a:gs pos="0">
                <a:srgbClr val="9595B9"/>
              </a:gs>
              <a:gs pos="50000">
                <a:srgbClr val="9595B9">
                  <a:gamma/>
                  <a:tint val="36471"/>
                  <a:invGamma/>
                </a:srgbClr>
              </a:gs>
              <a:gs pos="100000">
                <a:srgbClr val="9595B9"/>
              </a:gs>
            </a:gsLst>
            <a:lin ang="2700000" scaled="1"/>
          </a:gradFill>
          <a:ln w="9525" algn="ctr">
            <a:noFill/>
            <a:miter lim="800000"/>
            <a:headEnd/>
            <a:tailEnd/>
          </a:ln>
          <a:effectLst>
            <a:prstShdw prst="shdw17" dist="63500" dir="5400000">
              <a:srgbClr val="9595B9">
                <a:gamma/>
                <a:shade val="60000"/>
                <a:invGamma/>
              </a:srgbClr>
            </a:prstShdw>
          </a:effectLst>
        </p:spPr>
        <p:txBody>
          <a:bodyPr wrap="none" anchor="ctr"/>
          <a:lstStyle/>
          <a:p>
            <a:r>
              <a:rPr lang="fa-IR" sz="4000" dirty="0" smtClean="0">
                <a:solidFill>
                  <a:schemeClr val="accent5">
                    <a:lumMod val="10000"/>
                  </a:schemeClr>
                </a:solidFill>
                <a:cs typeface="B Titr" pitchFamily="2" charset="-78"/>
                <a:hlinkClick r:id="rId3" action="ppaction://hlinksldjump"/>
              </a:rPr>
              <a:t>قطع طریقی</a:t>
            </a:r>
            <a:endParaRPr lang="fa-IR" sz="4000" dirty="0">
              <a:solidFill>
                <a:schemeClr val="accent5">
                  <a:lumMod val="10000"/>
                </a:schemeClr>
              </a:solidFill>
              <a:cs typeface="B Titr" pitchFamily="2" charset="-78"/>
            </a:endParaRPr>
          </a:p>
        </p:txBody>
      </p:sp>
      <p:grpSp>
        <p:nvGrpSpPr>
          <p:cNvPr id="2" name="Group 55"/>
          <p:cNvGrpSpPr>
            <a:grpSpLocks/>
          </p:cNvGrpSpPr>
          <p:nvPr/>
        </p:nvGrpSpPr>
        <p:grpSpPr bwMode="auto">
          <a:xfrm>
            <a:off x="5800757" y="2057401"/>
            <a:ext cx="2814639" cy="2563813"/>
            <a:chOff x="1920" y="1296"/>
            <a:chExt cx="1773" cy="1615"/>
          </a:xfrm>
        </p:grpSpPr>
        <p:sp>
          <p:nvSpPr>
            <p:cNvPr id="12" name="AutoShape 19"/>
            <p:cNvSpPr>
              <a:spLocks noChangeArrowheads="1"/>
            </p:cNvSpPr>
            <p:nvPr/>
          </p:nvSpPr>
          <p:spPr bwMode="gray">
            <a:xfrm rot="14353720" flipH="1">
              <a:off x="1889" y="2568"/>
              <a:ext cx="339" cy="277"/>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14" name="Oval 22"/>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15" name="Oval 23"/>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20" name="Text Box 38"/>
            <p:cNvSpPr txBox="1">
              <a:spLocks noChangeArrowheads="1"/>
            </p:cNvSpPr>
            <p:nvPr/>
          </p:nvSpPr>
          <p:spPr bwMode="auto">
            <a:xfrm>
              <a:off x="2271" y="1575"/>
              <a:ext cx="1205" cy="756"/>
            </a:xfrm>
            <a:prstGeom prst="rect">
              <a:avLst/>
            </a:prstGeom>
            <a:noFill/>
            <a:ln w="9525">
              <a:noFill/>
              <a:miter lim="800000"/>
              <a:headEnd/>
              <a:tailEnd/>
            </a:ln>
            <a:effectLst/>
          </p:spPr>
          <p:txBody>
            <a:bodyPr wrap="none">
              <a:spAutoFit/>
            </a:bodyPr>
            <a:lstStyle/>
            <a:p>
              <a:r>
                <a:rPr lang="fa-IR" sz="3600" b="1" dirty="0" smtClean="0">
                  <a:solidFill>
                    <a:srgbClr val="001D3A"/>
                  </a:solidFill>
                  <a:cs typeface="B Titr" pitchFamily="2" charset="-78"/>
                </a:rPr>
                <a:t>       </a:t>
              </a:r>
              <a:r>
                <a:rPr lang="fa-IR" sz="2400" b="1" dirty="0" smtClean="0">
                  <a:solidFill>
                    <a:srgbClr val="001D3A"/>
                  </a:solidFill>
                  <a:cs typeface="B Titr" pitchFamily="2" charset="-78"/>
                </a:rPr>
                <a:t>(3)</a:t>
              </a:r>
            </a:p>
            <a:p>
              <a:r>
                <a:rPr lang="fa-IR" sz="3600" b="1" dirty="0" smtClean="0">
                  <a:solidFill>
                    <a:srgbClr val="001D3A"/>
                  </a:solidFill>
                  <a:cs typeface="B Titr" pitchFamily="2" charset="-78"/>
                </a:rPr>
                <a:t>اقسام قطع</a:t>
              </a:r>
              <a:endParaRPr lang="en-US" sz="3600" b="1" dirty="0">
                <a:solidFill>
                  <a:srgbClr val="001D3A"/>
                </a:solidFill>
                <a:cs typeface="B Titr" pitchFamily="2" charset="-78"/>
              </a:endParaRPr>
            </a:p>
          </p:txBody>
        </p:sp>
      </p:grpSp>
      <p:sp>
        <p:nvSpPr>
          <p:cNvPr id="21" name="AutoShape 19"/>
          <p:cNvSpPr>
            <a:spLocks noChangeArrowheads="1"/>
          </p:cNvSpPr>
          <p:nvPr/>
        </p:nvSpPr>
        <p:spPr bwMode="gray">
          <a:xfrm rot="18201618" flipH="1">
            <a:off x="5616608" y="2406643"/>
            <a:ext cx="538163" cy="439739"/>
          </a:xfrm>
          <a:prstGeom prst="upArrow">
            <a:avLst>
              <a:gd name="adj1" fmla="val 51676"/>
              <a:gd name="adj2" fmla="val 100000"/>
            </a:avLst>
          </a:prstGeom>
          <a:gradFill rotWithShape="1">
            <a:gsLst>
              <a:gs pos="0">
                <a:srgbClr val="A1A1FF"/>
              </a:gs>
              <a:gs pos="100000">
                <a:srgbClr val="A1A1FF">
                  <a:gamma/>
                  <a:tint val="39216"/>
                  <a:invGamma/>
                </a:srgbClr>
              </a:gs>
            </a:gsLst>
            <a:lin ang="0" scaled="1"/>
          </a:gradFill>
          <a:ln w="9525" algn="ctr">
            <a:noFill/>
            <a:miter lim="800000"/>
            <a:headEnd/>
            <a:tailEnd/>
          </a:ln>
          <a:effectLst/>
        </p:spPr>
        <p:txBody>
          <a:bodyPr wrap="none" anchor="ctr"/>
          <a:lstStyle/>
          <a:p>
            <a:endParaRPr lang="fa-IR"/>
          </a:p>
        </p:txBody>
      </p:sp>
      <p:sp>
        <p:nvSpPr>
          <p:cNvPr id="22" name="Action Button: Return 21">
            <a:hlinkClick r:id="rId4" action="ppaction://hlinksldjump" highlightClick="1"/>
          </p:cNvPr>
          <p:cNvSpPr/>
          <p:nvPr/>
        </p:nvSpPr>
        <p:spPr bwMode="auto">
          <a:xfrm>
            <a:off x="7643833" y="2714621"/>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to="" calcmode="lin" valueType="num">
                                      <p:cBhvr>
                                        <p:cTn id="13" dur="1" fill="hold"/>
                                        <p:tgtEl>
                                          <p:spTgt spid="2"/>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 to="" calcmode="lin" valueType="num">
                                      <p:cBhvr>
                                        <p:cTn id="16" dur="1" fill="hold"/>
                                        <p:tgtEl>
                                          <p:spTgt spid="21"/>
                                        </p:tgtEl>
                                        <p:attrNameLst>
                                          <p:attrName/>
                                        </p:attrNameLst>
                                      </p:cBhvr>
                                    </p:anim>
                                  </p:childTnLst>
                                </p:cTn>
                              </p:par>
                              <p:par>
                                <p:cTn id="17" presetID="24"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to="" calcmode="lin" valueType="num">
                                      <p:cBhvr>
                                        <p:cTn id="19" dur="1" fill="hold"/>
                                        <p:tgtEl>
                                          <p:spTgt spid="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21" grpId="0" animBg="1"/>
      <p:bldP spid="2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0" name="Oval 40"/>
          <p:cNvSpPr>
            <a:spLocks noChangeArrowheads="1"/>
          </p:cNvSpPr>
          <p:nvPr/>
        </p:nvSpPr>
        <p:spPr bwMode="gray">
          <a:xfrm>
            <a:off x="3743317" y="3897310"/>
            <a:ext cx="1905000" cy="1962150"/>
          </a:xfrm>
          <a:prstGeom prst="ellipse">
            <a:avLst/>
          </a:prstGeom>
          <a:gradFill rotWithShape="1">
            <a:gsLst>
              <a:gs pos="0">
                <a:srgbClr val="C0C0C0">
                  <a:gamma/>
                  <a:shade val="46275"/>
                  <a:invGamma/>
                </a:srgbClr>
              </a:gs>
              <a:gs pos="100000">
                <a:srgbClr val="C0C0C0"/>
              </a:gs>
            </a:gsLst>
            <a:lin ang="5400000" scaled="1"/>
          </a:gradFill>
          <a:ln w="9525" algn="ctr">
            <a:noFill/>
            <a:round/>
            <a:headEnd/>
            <a:tailEnd/>
          </a:ln>
          <a:effectLst/>
        </p:spPr>
        <p:txBody>
          <a:bodyPr vert="eaVert" wrap="none" anchor="ctr"/>
          <a:lstStyle/>
          <a:p>
            <a:endParaRPr lang="fa-IR"/>
          </a:p>
        </p:txBody>
      </p:sp>
      <p:sp>
        <p:nvSpPr>
          <p:cNvPr id="307241" name="Oval 41"/>
          <p:cNvSpPr>
            <a:spLocks noChangeArrowheads="1"/>
          </p:cNvSpPr>
          <p:nvPr/>
        </p:nvSpPr>
        <p:spPr bwMode="gray">
          <a:xfrm>
            <a:off x="3767130" y="3908423"/>
            <a:ext cx="1858963" cy="1911350"/>
          </a:xfrm>
          <a:prstGeom prst="ellipse">
            <a:avLst/>
          </a:prstGeom>
          <a:gradFill rotWithShape="1">
            <a:gsLst>
              <a:gs pos="0">
                <a:srgbClr val="C0C0C0">
                  <a:alpha val="0"/>
                </a:srgbClr>
              </a:gs>
              <a:gs pos="100000">
                <a:srgbClr val="C0C0C0">
                  <a:gamma/>
                  <a:tint val="34902"/>
                  <a:invGamma/>
                </a:srgbClr>
              </a:gs>
            </a:gsLst>
            <a:lin ang="5400000" scaled="1"/>
          </a:gradFill>
          <a:ln w="9525" algn="ctr">
            <a:noFill/>
            <a:round/>
            <a:headEnd/>
            <a:tailEnd/>
          </a:ln>
          <a:effectLst/>
        </p:spPr>
        <p:txBody>
          <a:bodyPr vert="eaVert" wrap="none" anchor="ctr"/>
          <a:lstStyle/>
          <a:p>
            <a:endParaRPr lang="fa-IR"/>
          </a:p>
        </p:txBody>
      </p:sp>
      <p:sp>
        <p:nvSpPr>
          <p:cNvPr id="307242" name="Oval 42"/>
          <p:cNvSpPr>
            <a:spLocks noChangeArrowheads="1"/>
          </p:cNvSpPr>
          <p:nvPr/>
        </p:nvSpPr>
        <p:spPr bwMode="gray">
          <a:xfrm>
            <a:off x="3787767" y="3927473"/>
            <a:ext cx="1768475" cy="1787525"/>
          </a:xfrm>
          <a:prstGeom prst="ellipse">
            <a:avLst/>
          </a:prstGeom>
          <a:gradFill rotWithShape="1">
            <a:gsLst>
              <a:gs pos="0">
                <a:srgbClr val="C0C0C0">
                  <a:gamma/>
                  <a:shade val="79216"/>
                  <a:invGamma/>
                </a:srgbClr>
              </a:gs>
              <a:gs pos="100000">
                <a:srgbClr val="C0C0C0">
                  <a:alpha val="48000"/>
                </a:srgbClr>
              </a:gs>
            </a:gsLst>
            <a:lin ang="5400000" scaled="1"/>
          </a:gradFill>
          <a:ln w="9525" algn="ctr">
            <a:noFill/>
            <a:round/>
            <a:headEnd/>
            <a:tailEnd/>
          </a:ln>
          <a:effectLst/>
        </p:spPr>
        <p:txBody>
          <a:bodyPr vert="eaVert" wrap="none" anchor="ctr"/>
          <a:lstStyle/>
          <a:p>
            <a:endParaRPr lang="fa-IR"/>
          </a:p>
        </p:txBody>
      </p:sp>
      <p:sp>
        <p:nvSpPr>
          <p:cNvPr id="307243" name="Oval 43"/>
          <p:cNvSpPr>
            <a:spLocks noChangeArrowheads="1"/>
          </p:cNvSpPr>
          <p:nvPr/>
        </p:nvSpPr>
        <p:spPr bwMode="gray">
          <a:xfrm>
            <a:off x="3889367" y="3978273"/>
            <a:ext cx="1573213" cy="1450975"/>
          </a:xfrm>
          <a:prstGeom prst="ellipse">
            <a:avLst/>
          </a:prstGeom>
          <a:gradFill rotWithShape="1">
            <a:gsLst>
              <a:gs pos="0">
                <a:srgbClr val="C0C0C0">
                  <a:gamma/>
                  <a:tint val="0"/>
                  <a:invGamma/>
                </a:srgbClr>
              </a:gs>
              <a:gs pos="100000">
                <a:srgbClr val="C0C0C0">
                  <a:alpha val="38000"/>
                </a:srgbClr>
              </a:gs>
            </a:gsLst>
            <a:lin ang="5400000" scaled="1"/>
          </a:gradFill>
          <a:ln w="9525" algn="ctr">
            <a:noFill/>
            <a:round/>
            <a:headEnd/>
            <a:tailEnd/>
          </a:ln>
          <a:effectLst/>
        </p:spPr>
        <p:txBody>
          <a:bodyPr vert="eaVert" wrap="none" anchor="ctr"/>
          <a:lstStyle/>
          <a:p>
            <a:endParaRPr lang="fa-IR"/>
          </a:p>
        </p:txBody>
      </p:sp>
      <p:sp>
        <p:nvSpPr>
          <p:cNvPr id="307244" name="Text Box 44"/>
          <p:cNvSpPr txBox="1">
            <a:spLocks noChangeArrowheads="1"/>
          </p:cNvSpPr>
          <p:nvPr/>
        </p:nvSpPr>
        <p:spPr bwMode="gray">
          <a:xfrm>
            <a:off x="3571867" y="4071935"/>
            <a:ext cx="2128838" cy="1138237"/>
          </a:xfrm>
          <a:prstGeom prst="rect">
            <a:avLst/>
          </a:prstGeom>
          <a:noFill/>
          <a:ln w="9525" algn="ctr">
            <a:noFill/>
            <a:miter lim="800000"/>
            <a:headEnd/>
            <a:tailEnd/>
          </a:ln>
          <a:effectLst/>
        </p:spPr>
        <p:txBody>
          <a:bodyPr wrap="none">
            <a:spAutoFit/>
          </a:bodyPr>
          <a:lstStyle/>
          <a:p>
            <a:r>
              <a:rPr lang="fa-IR" sz="3200" b="1" dirty="0" smtClean="0">
                <a:solidFill>
                  <a:schemeClr val="accent4">
                    <a:lumMod val="10000"/>
                  </a:schemeClr>
                </a:solidFill>
                <a:cs typeface="B Titr" pitchFamily="2" charset="-78"/>
              </a:rPr>
              <a:t>        </a:t>
            </a:r>
            <a:r>
              <a:rPr lang="fa-IR" sz="2400" b="1" dirty="0" smtClean="0">
                <a:solidFill>
                  <a:schemeClr val="accent4">
                    <a:lumMod val="10000"/>
                  </a:schemeClr>
                </a:solidFill>
                <a:cs typeface="B Titr" pitchFamily="2" charset="-78"/>
              </a:rPr>
              <a:t>(4)</a:t>
            </a:r>
          </a:p>
          <a:p>
            <a:r>
              <a:rPr lang="fa-IR" sz="3500" b="1" dirty="0" smtClean="0">
                <a:solidFill>
                  <a:schemeClr val="accent4">
                    <a:lumMod val="10000"/>
                  </a:schemeClr>
                </a:solidFill>
                <a:cs typeface="B Titr" pitchFamily="2" charset="-78"/>
                <a:hlinkClick r:id="rId2" action="ppaction://hlinksldjump"/>
              </a:rPr>
              <a:t>قطع القطّاع</a:t>
            </a:r>
            <a:endParaRPr lang="en-US" sz="3500" b="1" dirty="0">
              <a:solidFill>
                <a:schemeClr val="accent4">
                  <a:lumMod val="10000"/>
                </a:schemeClr>
              </a:solidFill>
              <a:cs typeface="B Titr" pitchFamily="2" charset="-78"/>
            </a:endParaRPr>
          </a:p>
        </p:txBody>
      </p:sp>
      <p:grpSp>
        <p:nvGrpSpPr>
          <p:cNvPr id="51" name="Group 114"/>
          <p:cNvGrpSpPr>
            <a:grpSpLocks/>
          </p:cNvGrpSpPr>
          <p:nvPr/>
        </p:nvGrpSpPr>
        <p:grpSpPr bwMode="auto">
          <a:xfrm>
            <a:off x="7182387" y="4214817"/>
            <a:ext cx="1675895" cy="1654256"/>
            <a:chOff x="1488" y="1968"/>
            <a:chExt cx="432" cy="432"/>
          </a:xfrm>
        </p:grpSpPr>
        <p:grpSp>
          <p:nvGrpSpPr>
            <p:cNvPr id="52" name="Group 115"/>
            <p:cNvGrpSpPr>
              <a:grpSpLocks/>
            </p:cNvGrpSpPr>
            <p:nvPr/>
          </p:nvGrpSpPr>
          <p:grpSpPr bwMode="auto">
            <a:xfrm>
              <a:off x="1488" y="1968"/>
              <a:ext cx="432" cy="432"/>
              <a:chOff x="2016" y="1920"/>
              <a:chExt cx="1680" cy="1680"/>
            </a:xfrm>
          </p:grpSpPr>
          <p:sp>
            <p:nvSpPr>
              <p:cNvPr id="54" name="Oval 116"/>
              <p:cNvSpPr>
                <a:spLocks noChangeArrowheads="1"/>
              </p:cNvSpPr>
              <p:nvPr/>
            </p:nvSpPr>
            <p:spPr bwMode="gray">
              <a:xfrm>
                <a:off x="2016" y="1920"/>
                <a:ext cx="1680" cy="1680"/>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sz="2400">
                  <a:cs typeface="B Titr" pitchFamily="2" charset="-78"/>
                </a:endParaRPr>
              </a:p>
            </p:txBody>
          </p:sp>
          <p:sp>
            <p:nvSpPr>
              <p:cNvPr id="55" name="Freeform 1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sz="2400">
                  <a:cs typeface="B Titr" pitchFamily="2" charset="-78"/>
                </a:endParaRPr>
              </a:p>
            </p:txBody>
          </p:sp>
        </p:grpSp>
        <p:sp>
          <p:nvSpPr>
            <p:cNvPr id="53" name="Text Box 118"/>
            <p:cNvSpPr txBox="1">
              <a:spLocks noChangeArrowheads="1"/>
            </p:cNvSpPr>
            <p:nvPr/>
          </p:nvSpPr>
          <p:spPr bwMode="gray">
            <a:xfrm>
              <a:off x="1542" y="1971"/>
              <a:ext cx="302" cy="330"/>
            </a:xfrm>
            <a:prstGeom prst="rect">
              <a:avLst/>
            </a:prstGeom>
            <a:noFill/>
            <a:ln w="9525" algn="ctr">
              <a:noFill/>
              <a:miter lim="800000"/>
              <a:headEnd/>
              <a:tailEnd/>
            </a:ln>
            <a:effectLst/>
          </p:spPr>
          <p:txBody>
            <a:bodyPr wrap="none">
              <a:spAutoFit/>
            </a:bodyPr>
            <a:lstStyle/>
            <a:p>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     1</a:t>
              </a:r>
            </a:p>
            <a:p>
              <a:r>
                <a:rPr lang="fa-IR" sz="2200" b="1" dirty="0" smtClean="0">
                  <a:solidFill>
                    <a:srgbClr val="000000"/>
                  </a:solidFill>
                  <a:effectLst>
                    <a:outerShdw blurRad="38100" dist="38100" dir="2700000" algn="tl">
                      <a:srgbClr val="FFFFFF"/>
                    </a:outerShdw>
                  </a:effectLst>
                  <a:latin typeface="Verdana" pitchFamily="34" charset="0"/>
                  <a:cs typeface="B Titr" pitchFamily="2" charset="-78"/>
                </a:rPr>
                <a:t>  </a:t>
              </a:r>
              <a:r>
                <a:rPr lang="fa-IR" sz="2400" b="1" dirty="0" smtClean="0">
                  <a:solidFill>
                    <a:srgbClr val="FFFF00"/>
                  </a:solidFill>
                  <a:effectLst>
                    <a:outerShdw blurRad="38100" dist="38100" dir="2700000" algn="tl">
                      <a:srgbClr val="000000">
                        <a:alpha val="43137"/>
                      </a:srgbClr>
                    </a:outerShdw>
                  </a:effectLst>
                  <a:latin typeface="Verdana" pitchFamily="34" charset="0"/>
                  <a:cs typeface="B Titr" pitchFamily="2" charset="-78"/>
                  <a:hlinkClick r:id="rId3" action="ppaction://hlinksldjump"/>
                </a:rPr>
                <a:t>وسواس </a:t>
              </a:r>
            </a:p>
            <a:p>
              <a:r>
                <a:rPr lang="fa-IR" sz="2400" b="1" dirty="0" smtClean="0">
                  <a:solidFill>
                    <a:srgbClr val="FFFF00"/>
                  </a:solidFill>
                  <a:effectLst>
                    <a:outerShdw blurRad="38100" dist="38100" dir="2700000" algn="tl">
                      <a:srgbClr val="000000">
                        <a:alpha val="43137"/>
                      </a:srgbClr>
                    </a:outerShdw>
                  </a:effectLst>
                  <a:latin typeface="Verdana" pitchFamily="34" charset="0"/>
                  <a:cs typeface="B Titr" pitchFamily="2" charset="-78"/>
                  <a:hlinkClick r:id="rId3" action="ppaction://hlinksldjump"/>
                </a:rPr>
                <a:t>  و قطاع</a:t>
              </a:r>
              <a:endParaRPr lang="en-US" sz="2400" b="1" dirty="0">
                <a:solidFill>
                  <a:srgbClr val="FFFF00"/>
                </a:solidFill>
                <a:effectLst>
                  <a:outerShdw blurRad="38100" dist="38100" dir="2700000" algn="tl">
                    <a:srgbClr val="000000">
                      <a:alpha val="43137"/>
                    </a:srgbClr>
                  </a:outerShdw>
                </a:effectLst>
                <a:latin typeface="Verdana" pitchFamily="34" charset="0"/>
                <a:cs typeface="B Titr" pitchFamily="2" charset="-78"/>
              </a:endParaRPr>
            </a:p>
          </p:txBody>
        </p:sp>
      </p:grpSp>
      <p:grpSp>
        <p:nvGrpSpPr>
          <p:cNvPr id="56" name="Group 104"/>
          <p:cNvGrpSpPr>
            <a:grpSpLocks/>
          </p:cNvGrpSpPr>
          <p:nvPr/>
        </p:nvGrpSpPr>
        <p:grpSpPr bwMode="auto">
          <a:xfrm>
            <a:off x="5643576" y="2214553"/>
            <a:ext cx="1658942" cy="1662122"/>
            <a:chOff x="3938" y="1968"/>
            <a:chExt cx="430" cy="437"/>
          </a:xfrm>
        </p:grpSpPr>
        <p:grpSp>
          <p:nvGrpSpPr>
            <p:cNvPr id="57" name="Group 105"/>
            <p:cNvGrpSpPr>
              <a:grpSpLocks/>
            </p:cNvGrpSpPr>
            <p:nvPr/>
          </p:nvGrpSpPr>
          <p:grpSpPr bwMode="auto">
            <a:xfrm>
              <a:off x="3938" y="1968"/>
              <a:ext cx="430" cy="437"/>
              <a:chOff x="2016" y="1920"/>
              <a:chExt cx="1680" cy="1680"/>
            </a:xfrm>
          </p:grpSpPr>
          <p:sp>
            <p:nvSpPr>
              <p:cNvPr id="59" name="Oval 106"/>
              <p:cNvSpPr>
                <a:spLocks noChangeArrowheads="1"/>
              </p:cNvSpPr>
              <p:nvPr/>
            </p:nvSpPr>
            <p:spPr bwMode="gray">
              <a:xfrm>
                <a:off x="2016" y="1920"/>
                <a:ext cx="1680" cy="1680"/>
              </a:xfrm>
              <a:prstGeom prst="ellipse">
                <a:avLst/>
              </a:prstGeom>
              <a:gradFill rotWithShape="1">
                <a:gsLst>
                  <a:gs pos="0">
                    <a:srgbClr val="4996E3"/>
                  </a:gs>
                  <a:gs pos="100000">
                    <a:srgbClr val="4996E3">
                      <a:gamma/>
                      <a:shade val="30196"/>
                      <a:invGamma/>
                    </a:srgbClr>
                  </a:gs>
                </a:gsLst>
                <a:lin ang="5400000" scaled="1"/>
              </a:gradFill>
              <a:ln w="9525">
                <a:noFill/>
                <a:round/>
                <a:headEnd/>
                <a:tailEnd/>
              </a:ln>
              <a:effectLst/>
            </p:spPr>
            <p:txBody>
              <a:bodyPr wrap="none" anchor="ctr"/>
              <a:lstStyle/>
              <a:p>
                <a:endParaRPr lang="fa-IR" sz="2400">
                  <a:cs typeface="B Titr" pitchFamily="2" charset="-78"/>
                </a:endParaRPr>
              </a:p>
            </p:txBody>
          </p:sp>
          <p:sp>
            <p:nvSpPr>
              <p:cNvPr id="60" name="Freeform 10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66A7E8"/>
                  </a:gs>
                </a:gsLst>
                <a:lin ang="5400000" scaled="1"/>
              </a:gradFill>
              <a:ln w="0">
                <a:noFill/>
                <a:prstDash val="solid"/>
                <a:round/>
                <a:headEnd/>
                <a:tailEnd/>
              </a:ln>
            </p:spPr>
            <p:txBody>
              <a:bodyPr/>
              <a:lstStyle/>
              <a:p>
                <a:endParaRPr lang="fa-IR" sz="2400">
                  <a:cs typeface="B Titr" pitchFamily="2" charset="-78"/>
                </a:endParaRPr>
              </a:p>
            </p:txBody>
          </p:sp>
        </p:grpSp>
        <p:sp>
          <p:nvSpPr>
            <p:cNvPr id="58" name="Text Box 108"/>
            <p:cNvSpPr txBox="1">
              <a:spLocks noChangeArrowheads="1"/>
            </p:cNvSpPr>
            <p:nvPr/>
          </p:nvSpPr>
          <p:spPr bwMode="gray">
            <a:xfrm>
              <a:off x="3975" y="1968"/>
              <a:ext cx="385" cy="429"/>
            </a:xfrm>
            <a:prstGeom prst="rect">
              <a:avLst/>
            </a:prstGeom>
            <a:noFill/>
            <a:ln w="9525" algn="ctr">
              <a:noFill/>
              <a:miter lim="800000"/>
              <a:headEnd/>
              <a:tailEnd/>
            </a:ln>
            <a:effectLst/>
          </p:spPr>
          <p:txBody>
            <a:bodyPr wrap="none">
              <a:spAutoFit/>
            </a:bodyPr>
            <a:lstStyle/>
            <a:p>
              <a:r>
                <a:rPr lang="fa-IR" b="1" dirty="0" smtClean="0">
                  <a:solidFill>
                    <a:srgbClr val="000000"/>
                  </a:solidFill>
                  <a:effectLst>
                    <a:outerShdw blurRad="38100" dist="38100" dir="2700000" algn="tl">
                      <a:srgbClr val="FFFFFF"/>
                    </a:outerShdw>
                  </a:effectLst>
                  <a:latin typeface="Verdana" pitchFamily="34" charset="0"/>
                  <a:cs typeface="B Titr" pitchFamily="2" charset="-78"/>
                </a:rPr>
                <a:t>           </a:t>
              </a:r>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 2</a:t>
              </a:r>
              <a:endParaRPr lang="fa-IR" sz="2400" b="1" dirty="0" smtClean="0">
                <a:solidFill>
                  <a:srgbClr val="000000"/>
                </a:solidFill>
                <a:effectLst>
                  <a:outerShdw blurRad="38100" dist="38100" dir="2700000" algn="tl">
                    <a:srgbClr val="FFFFFF"/>
                  </a:outerShdw>
                </a:effectLst>
                <a:latin typeface="Verdana" pitchFamily="34" charset="0"/>
                <a:cs typeface="B Titr" pitchFamily="2" charset="-78"/>
              </a:endParaRPr>
            </a:p>
            <a:p>
              <a:r>
                <a:rPr lang="fa-IR" sz="2400" b="1" dirty="0" smtClean="0">
                  <a:solidFill>
                    <a:srgbClr val="FFFF00"/>
                  </a:solidFill>
                  <a:effectLst>
                    <a:outerShdw blurRad="38100" dist="38100" dir="2700000" algn="tl">
                      <a:srgbClr val="000000">
                        <a:alpha val="43137"/>
                      </a:srgbClr>
                    </a:outerShdw>
                  </a:effectLst>
                  <a:cs typeface="B Titr" pitchFamily="2" charset="-78"/>
                  <a:hlinkClick r:id="rId4" action="ppaction://hlinksldjump"/>
                </a:rPr>
                <a:t>قطع طریقی</a:t>
              </a:r>
            </a:p>
            <a:p>
              <a:r>
                <a:rPr lang="fa-IR" sz="2400" b="1" dirty="0" smtClean="0">
                  <a:solidFill>
                    <a:srgbClr val="FFFF00"/>
                  </a:solidFill>
                  <a:effectLst>
                    <a:outerShdw blurRad="38100" dist="38100" dir="2700000" algn="tl">
                      <a:srgbClr val="000000">
                        <a:alpha val="43137"/>
                      </a:srgbClr>
                    </a:outerShdw>
                  </a:effectLst>
                  <a:cs typeface="B Titr" pitchFamily="2" charset="-78"/>
                  <a:hlinkClick r:id="rId4" action="ppaction://hlinksldjump"/>
                </a:rPr>
                <a:t>      قطاع</a:t>
              </a:r>
              <a:endParaRPr lang="en-US" sz="2400" b="1" i="1" dirty="0" smtClean="0">
                <a:solidFill>
                  <a:srgbClr val="FFFF00"/>
                </a:solidFill>
                <a:effectLst>
                  <a:outerShdw blurRad="38100" dist="38100" dir="2700000" algn="tl">
                    <a:srgbClr val="000000">
                      <a:alpha val="43137"/>
                    </a:srgbClr>
                  </a:outerShdw>
                </a:effectLst>
                <a:cs typeface="B Titr" pitchFamily="2" charset="-78"/>
              </a:endParaRPr>
            </a:p>
            <a:p>
              <a:endParaRPr lang="en-US" sz="2400" b="1" dirty="0">
                <a:solidFill>
                  <a:srgbClr val="000000"/>
                </a:solidFill>
                <a:effectLst>
                  <a:outerShdw blurRad="38100" dist="38100" dir="2700000" algn="tl">
                    <a:srgbClr val="FFFFFF"/>
                  </a:outerShdw>
                </a:effectLst>
                <a:latin typeface="Verdana" pitchFamily="34" charset="0"/>
                <a:cs typeface="B Titr" pitchFamily="2" charset="-78"/>
              </a:endParaRPr>
            </a:p>
          </p:txBody>
        </p:sp>
      </p:grpSp>
      <p:grpSp>
        <p:nvGrpSpPr>
          <p:cNvPr id="61" name="Group 109"/>
          <p:cNvGrpSpPr>
            <a:grpSpLocks/>
          </p:cNvGrpSpPr>
          <p:nvPr/>
        </p:nvGrpSpPr>
        <p:grpSpPr bwMode="auto">
          <a:xfrm>
            <a:off x="3741437" y="500039"/>
            <a:ext cx="1720639" cy="1719544"/>
            <a:chOff x="3541" y="3339"/>
            <a:chExt cx="423" cy="403"/>
          </a:xfrm>
        </p:grpSpPr>
        <p:grpSp>
          <p:nvGrpSpPr>
            <p:cNvPr id="62" name="Group 110"/>
            <p:cNvGrpSpPr>
              <a:grpSpLocks/>
            </p:cNvGrpSpPr>
            <p:nvPr/>
          </p:nvGrpSpPr>
          <p:grpSpPr bwMode="auto">
            <a:xfrm>
              <a:off x="3552" y="3339"/>
              <a:ext cx="412" cy="392"/>
              <a:chOff x="2016" y="1920"/>
              <a:chExt cx="1680" cy="1680"/>
            </a:xfrm>
          </p:grpSpPr>
          <p:sp>
            <p:nvSpPr>
              <p:cNvPr id="64" name="Oval 111"/>
              <p:cNvSpPr>
                <a:spLocks noChangeArrowheads="1"/>
              </p:cNvSpPr>
              <p:nvPr/>
            </p:nvSpPr>
            <p:spPr bwMode="gray">
              <a:xfrm>
                <a:off x="2016" y="1920"/>
                <a:ext cx="1680" cy="1680"/>
              </a:xfrm>
              <a:prstGeom prst="ellipse">
                <a:avLst/>
              </a:prstGeom>
              <a:gradFill rotWithShape="1">
                <a:gsLst>
                  <a:gs pos="0">
                    <a:srgbClr val="9966FF"/>
                  </a:gs>
                  <a:gs pos="100000">
                    <a:srgbClr val="9966FF">
                      <a:gamma/>
                      <a:shade val="24314"/>
                      <a:invGamma/>
                    </a:srgbClr>
                  </a:gs>
                </a:gsLst>
                <a:lin ang="5400000" scaled="1"/>
              </a:gradFill>
              <a:ln w="9525">
                <a:noFill/>
                <a:round/>
                <a:headEnd/>
                <a:tailEnd/>
              </a:ln>
              <a:effectLst/>
            </p:spPr>
            <p:txBody>
              <a:bodyPr wrap="none" anchor="ctr"/>
              <a:lstStyle/>
              <a:p>
                <a:endParaRPr lang="fa-IR" sz="2400">
                  <a:cs typeface="B Titr" pitchFamily="2" charset="-78"/>
                </a:endParaRPr>
              </a:p>
            </p:txBody>
          </p:sp>
          <p:sp>
            <p:nvSpPr>
              <p:cNvPr id="65" name="Freeform 11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966FF"/>
                  </a:gs>
                </a:gsLst>
                <a:lin ang="5400000" scaled="1"/>
              </a:gradFill>
              <a:ln w="0">
                <a:noFill/>
                <a:prstDash val="solid"/>
                <a:round/>
                <a:headEnd/>
                <a:tailEnd/>
              </a:ln>
            </p:spPr>
            <p:txBody>
              <a:bodyPr/>
              <a:lstStyle/>
              <a:p>
                <a:endParaRPr lang="fa-IR" sz="2400">
                  <a:cs typeface="B Titr" pitchFamily="2" charset="-78"/>
                </a:endParaRPr>
              </a:p>
            </p:txBody>
          </p:sp>
        </p:grpSp>
        <p:sp>
          <p:nvSpPr>
            <p:cNvPr id="63" name="Text Box 113"/>
            <p:cNvSpPr txBox="1">
              <a:spLocks noChangeArrowheads="1"/>
            </p:cNvSpPr>
            <p:nvPr/>
          </p:nvSpPr>
          <p:spPr bwMode="gray">
            <a:xfrm>
              <a:off x="3541" y="3360"/>
              <a:ext cx="417" cy="382"/>
            </a:xfrm>
            <a:prstGeom prst="rect">
              <a:avLst/>
            </a:prstGeom>
            <a:noFill/>
            <a:ln w="9525" algn="ctr">
              <a:noFill/>
              <a:miter lim="800000"/>
              <a:headEnd/>
              <a:tailEnd/>
            </a:ln>
            <a:effectLst/>
          </p:spPr>
          <p:txBody>
            <a:bodyPr wrap="none">
              <a:spAutoFit/>
            </a:bodyPr>
            <a:lstStyle/>
            <a:p>
              <a:r>
                <a:rPr lang="fa-IR" sz="2400" b="1" dirty="0" smtClean="0">
                  <a:solidFill>
                    <a:srgbClr val="000000"/>
                  </a:solidFill>
                  <a:effectLst>
                    <a:outerShdw blurRad="38100" dist="38100" dir="2700000" algn="tl">
                      <a:srgbClr val="FFFFFF"/>
                    </a:outerShdw>
                  </a:effectLst>
                  <a:latin typeface="Verdana" pitchFamily="34" charset="0"/>
                  <a:cs typeface="B Titr" pitchFamily="2" charset="-78"/>
                </a:rPr>
                <a:t>          </a:t>
              </a:r>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3</a:t>
              </a:r>
              <a:endParaRPr lang="fa-IR" b="1" dirty="0" smtClean="0">
                <a:solidFill>
                  <a:srgbClr val="000000"/>
                </a:solidFill>
                <a:effectLst>
                  <a:outerShdw blurRad="38100" dist="38100" dir="2700000" algn="tl">
                    <a:srgbClr val="FFFFFF"/>
                  </a:outerShdw>
                </a:effectLst>
                <a:latin typeface="Verdana" pitchFamily="34" charset="0"/>
                <a:cs typeface="B Titr" pitchFamily="2" charset="-78"/>
              </a:endParaRPr>
            </a:p>
            <a:p>
              <a:r>
                <a:rPr lang="fa-IR" sz="2400" b="1" dirty="0" smtClean="0">
                  <a:solidFill>
                    <a:srgbClr val="FFFF00"/>
                  </a:solidFill>
                  <a:effectLst>
                    <a:outerShdw blurRad="38100" dist="38100" dir="2700000" algn="tl">
                      <a:srgbClr val="000000">
                        <a:alpha val="43137"/>
                      </a:srgbClr>
                    </a:outerShdw>
                  </a:effectLst>
                  <a:cs typeface="B Titr" pitchFamily="2" charset="-78"/>
                  <a:hlinkClick r:id="rId5" action="ppaction://hlinksldjump"/>
                </a:rPr>
                <a:t>قطع موضوعی</a:t>
              </a:r>
            </a:p>
            <a:p>
              <a:r>
                <a:rPr lang="fa-IR" sz="2400" b="1" dirty="0" smtClean="0">
                  <a:solidFill>
                    <a:srgbClr val="FFFF00"/>
                  </a:solidFill>
                  <a:effectLst>
                    <a:outerShdw blurRad="38100" dist="38100" dir="2700000" algn="tl">
                      <a:srgbClr val="000000">
                        <a:alpha val="43137"/>
                      </a:srgbClr>
                    </a:outerShdw>
                  </a:effectLst>
                  <a:cs typeface="B Titr" pitchFamily="2" charset="-78"/>
                  <a:hlinkClick r:id="rId5" action="ppaction://hlinksldjump"/>
                </a:rPr>
                <a:t>        قطاع</a:t>
              </a:r>
              <a:endParaRPr lang="en-US" sz="2400" b="1" i="1" dirty="0" smtClean="0">
                <a:solidFill>
                  <a:srgbClr val="FFFF00"/>
                </a:solidFill>
                <a:effectLst>
                  <a:outerShdw blurRad="38100" dist="38100" dir="2700000" algn="tl">
                    <a:srgbClr val="000000">
                      <a:alpha val="43137"/>
                    </a:srgbClr>
                  </a:outerShdw>
                </a:effectLst>
                <a:cs typeface="B Titr" pitchFamily="2" charset="-78"/>
              </a:endParaRPr>
            </a:p>
            <a:p>
              <a:endParaRPr lang="en-US" sz="2400" b="1" dirty="0">
                <a:solidFill>
                  <a:srgbClr val="000000"/>
                </a:solidFill>
                <a:effectLst>
                  <a:outerShdw blurRad="38100" dist="38100" dir="2700000" algn="tl">
                    <a:srgbClr val="FFFFFF"/>
                  </a:outerShdw>
                </a:effectLst>
                <a:latin typeface="Verdana" pitchFamily="34" charset="0"/>
                <a:cs typeface="B Titr" pitchFamily="2" charset="-78"/>
              </a:endParaRPr>
            </a:p>
          </p:txBody>
        </p:sp>
      </p:grpSp>
      <p:sp>
        <p:nvSpPr>
          <p:cNvPr id="66" name="Oval 101"/>
          <p:cNvSpPr>
            <a:spLocks noChangeArrowheads="1"/>
          </p:cNvSpPr>
          <p:nvPr/>
        </p:nvSpPr>
        <p:spPr bwMode="gray">
          <a:xfrm>
            <a:off x="1928795" y="2317410"/>
            <a:ext cx="1683159" cy="1683095"/>
          </a:xfrm>
          <a:prstGeom prst="ellipse">
            <a:avLst/>
          </a:prstGeom>
          <a:gradFill rotWithShape="1">
            <a:gsLst>
              <a:gs pos="0">
                <a:srgbClr val="33CCCC"/>
              </a:gs>
              <a:gs pos="100000">
                <a:srgbClr val="33CCCC">
                  <a:gamma/>
                  <a:shade val="24314"/>
                  <a:invGamma/>
                </a:srgbClr>
              </a:gs>
            </a:gsLst>
            <a:lin ang="5400000" scaled="1"/>
          </a:gradFill>
          <a:ln w="9525">
            <a:noFill/>
            <a:round/>
            <a:headEnd/>
            <a:tailEnd/>
          </a:ln>
          <a:effectLst/>
        </p:spPr>
        <p:txBody>
          <a:bodyPr wrap="none" anchor="ctr"/>
          <a:lstStyle/>
          <a:p>
            <a:endParaRPr lang="fa-IR"/>
          </a:p>
        </p:txBody>
      </p:sp>
      <p:sp>
        <p:nvSpPr>
          <p:cNvPr id="67" name="Text Box 103"/>
          <p:cNvSpPr txBox="1">
            <a:spLocks noChangeArrowheads="1"/>
          </p:cNvSpPr>
          <p:nvPr/>
        </p:nvSpPr>
        <p:spPr bwMode="gray">
          <a:xfrm>
            <a:off x="2071670" y="2484775"/>
            <a:ext cx="1367682" cy="1077218"/>
          </a:xfrm>
          <a:prstGeom prst="rect">
            <a:avLst/>
          </a:prstGeom>
          <a:noFill/>
          <a:ln w="9525" algn="ctr">
            <a:noFill/>
            <a:miter lim="800000"/>
            <a:headEnd/>
            <a:tailEnd/>
          </a:ln>
          <a:effectLst/>
        </p:spPr>
        <p:txBody>
          <a:bodyPr wrap="none">
            <a:spAutoFit/>
          </a:bodyPr>
          <a:lstStyle/>
          <a:p>
            <a:r>
              <a:rPr lang="fa-IR" sz="2400" b="1" dirty="0" smtClean="0">
                <a:solidFill>
                  <a:srgbClr val="000000"/>
                </a:solidFill>
                <a:effectLst>
                  <a:outerShdw blurRad="38100" dist="38100" dir="2700000" algn="tl">
                    <a:srgbClr val="FFFFFF"/>
                  </a:outerShdw>
                </a:effectLst>
                <a:latin typeface="Verdana" pitchFamily="34" charset="0"/>
                <a:cs typeface="B Titr" pitchFamily="2" charset="-78"/>
              </a:rPr>
              <a:t>      </a:t>
            </a:r>
            <a:r>
              <a:rPr lang="fa-IR" sz="3600" b="1" dirty="0" smtClean="0">
                <a:solidFill>
                  <a:srgbClr val="000000"/>
                </a:solidFill>
                <a:effectLst>
                  <a:outerShdw blurRad="38100" dist="38100" dir="2700000" algn="tl">
                    <a:srgbClr val="FFFFFF"/>
                  </a:outerShdw>
                </a:effectLst>
                <a:latin typeface="Verdana" pitchFamily="34" charset="0"/>
                <a:cs typeface="B Titr" pitchFamily="2" charset="-78"/>
              </a:rPr>
              <a:t> </a:t>
            </a:r>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4</a:t>
            </a:r>
            <a:endParaRPr lang="fa-IR" b="1" dirty="0" smtClean="0">
              <a:solidFill>
                <a:srgbClr val="000000"/>
              </a:solidFill>
              <a:effectLst>
                <a:outerShdw blurRad="38100" dist="38100" dir="2700000" algn="tl">
                  <a:srgbClr val="FFFFFF"/>
                </a:outerShdw>
              </a:effectLst>
              <a:latin typeface="Verdana" pitchFamily="34" charset="0"/>
              <a:cs typeface="B Titr" pitchFamily="2" charset="-78"/>
            </a:endParaRPr>
          </a:p>
          <a:p>
            <a:r>
              <a:rPr lang="fa-IR" sz="2800" b="1" dirty="0" smtClean="0">
                <a:solidFill>
                  <a:srgbClr val="FFFF00"/>
                </a:solidFill>
                <a:effectLst>
                  <a:outerShdw blurRad="38100" dist="38100" dir="2700000" algn="tl">
                    <a:srgbClr val="000000">
                      <a:alpha val="43137"/>
                    </a:srgbClr>
                  </a:outerShdw>
                </a:effectLst>
                <a:latin typeface="Verdana" pitchFamily="34" charset="0"/>
                <a:cs typeface="B Titr" pitchFamily="2" charset="-78"/>
                <a:hlinkClick r:id="rId6" action="ppaction://hlinksldjump"/>
              </a:rPr>
              <a:t>ظن ظنان</a:t>
            </a:r>
            <a:endParaRPr lang="en-US" sz="2800" b="1" dirty="0">
              <a:solidFill>
                <a:srgbClr val="FFFF00"/>
              </a:solidFill>
              <a:effectLst>
                <a:outerShdw blurRad="38100" dist="38100" dir="2700000" algn="tl">
                  <a:srgbClr val="000000">
                    <a:alpha val="43137"/>
                  </a:srgbClr>
                </a:outerShdw>
              </a:effectLst>
              <a:latin typeface="Verdana" pitchFamily="34" charset="0"/>
              <a:cs typeface="B Titr" pitchFamily="2" charset="-78"/>
            </a:endParaRPr>
          </a:p>
        </p:txBody>
      </p:sp>
      <p:grpSp>
        <p:nvGrpSpPr>
          <p:cNvPr id="68" name="Group 114"/>
          <p:cNvGrpSpPr>
            <a:grpSpLocks/>
          </p:cNvGrpSpPr>
          <p:nvPr/>
        </p:nvGrpSpPr>
        <p:grpSpPr bwMode="auto">
          <a:xfrm>
            <a:off x="571473" y="4275084"/>
            <a:ext cx="1675895" cy="1654258"/>
            <a:chOff x="1488" y="1968"/>
            <a:chExt cx="432" cy="432"/>
          </a:xfrm>
        </p:grpSpPr>
        <p:grpSp>
          <p:nvGrpSpPr>
            <p:cNvPr id="69" name="Group 115"/>
            <p:cNvGrpSpPr>
              <a:grpSpLocks/>
            </p:cNvGrpSpPr>
            <p:nvPr/>
          </p:nvGrpSpPr>
          <p:grpSpPr bwMode="auto">
            <a:xfrm>
              <a:off x="1488" y="1968"/>
              <a:ext cx="432" cy="432"/>
              <a:chOff x="2016" y="1920"/>
              <a:chExt cx="1680" cy="1680"/>
            </a:xfrm>
          </p:grpSpPr>
          <p:sp>
            <p:nvSpPr>
              <p:cNvPr id="71" name="Oval 116"/>
              <p:cNvSpPr>
                <a:spLocks noChangeArrowheads="1"/>
              </p:cNvSpPr>
              <p:nvPr/>
            </p:nvSpPr>
            <p:spPr bwMode="gray">
              <a:xfrm>
                <a:off x="2016" y="1920"/>
                <a:ext cx="1680" cy="1680"/>
              </a:xfrm>
              <a:prstGeom prst="ellipse">
                <a:avLst/>
              </a:prstGeom>
              <a:gradFill rotWithShape="1">
                <a:gsLst>
                  <a:gs pos="0">
                    <a:srgbClr val="FF9900"/>
                  </a:gs>
                  <a:gs pos="100000">
                    <a:srgbClr val="FF9900">
                      <a:gamma/>
                      <a:shade val="39216"/>
                      <a:invGamma/>
                    </a:srgbClr>
                  </a:gs>
                </a:gsLst>
                <a:lin ang="5400000" scaled="1"/>
              </a:gradFill>
              <a:ln w="9525">
                <a:noFill/>
                <a:round/>
                <a:headEnd/>
                <a:tailEnd/>
              </a:ln>
              <a:effectLst/>
            </p:spPr>
            <p:txBody>
              <a:bodyPr wrap="none" anchor="ctr"/>
              <a:lstStyle/>
              <a:p>
                <a:endParaRPr lang="fa-IR" sz="2400">
                  <a:cs typeface="B Titr" pitchFamily="2" charset="-78"/>
                </a:endParaRPr>
              </a:p>
            </p:txBody>
          </p:sp>
          <p:sp>
            <p:nvSpPr>
              <p:cNvPr id="72" name="Freeform 11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w="0">
                <a:noFill/>
                <a:prstDash val="solid"/>
                <a:round/>
                <a:headEnd/>
                <a:tailEnd/>
              </a:ln>
            </p:spPr>
            <p:txBody>
              <a:bodyPr/>
              <a:lstStyle/>
              <a:p>
                <a:endParaRPr lang="fa-IR" sz="2400">
                  <a:cs typeface="B Titr" pitchFamily="2" charset="-78"/>
                </a:endParaRPr>
              </a:p>
            </p:txBody>
          </p:sp>
        </p:grpSp>
        <p:sp>
          <p:nvSpPr>
            <p:cNvPr id="70" name="Text Box 118"/>
            <p:cNvSpPr txBox="1">
              <a:spLocks noChangeArrowheads="1"/>
            </p:cNvSpPr>
            <p:nvPr/>
          </p:nvSpPr>
          <p:spPr bwMode="gray">
            <a:xfrm>
              <a:off x="1491" y="2016"/>
              <a:ext cx="403" cy="346"/>
            </a:xfrm>
            <a:prstGeom prst="rect">
              <a:avLst/>
            </a:prstGeom>
            <a:noFill/>
            <a:ln w="9525" algn="ctr">
              <a:noFill/>
              <a:miter lim="800000"/>
              <a:headEnd/>
              <a:tailEnd/>
            </a:ln>
            <a:effectLst/>
          </p:spPr>
          <p:txBody>
            <a:bodyPr wrap="none">
              <a:spAutoFit/>
            </a:bodyPr>
            <a:lstStyle/>
            <a:p>
              <a:r>
                <a:rPr lang="fa-IR" b="1" dirty="0" smtClean="0">
                  <a:solidFill>
                    <a:srgbClr val="000000"/>
                  </a:solidFill>
                  <a:effectLst>
                    <a:outerShdw blurRad="38100" dist="38100" dir="2700000" algn="tl">
                      <a:srgbClr val="FFFFFF"/>
                    </a:outerShdw>
                  </a:effectLst>
                  <a:latin typeface="Verdana" pitchFamily="34" charset="0"/>
                  <a:cs typeface="B Titr" pitchFamily="2" charset="-78"/>
                </a:rPr>
                <a:t>           </a:t>
              </a:r>
              <a:r>
                <a:rPr lang="fa-IR" sz="2800" b="1" dirty="0" smtClean="0">
                  <a:solidFill>
                    <a:srgbClr val="000000"/>
                  </a:solidFill>
                  <a:effectLst>
                    <a:outerShdw blurRad="38100" dist="38100" dir="2700000" algn="tl">
                      <a:srgbClr val="FFFFFF"/>
                    </a:outerShdw>
                  </a:effectLst>
                  <a:latin typeface="Verdana" pitchFamily="34" charset="0"/>
                  <a:cs typeface="B Titr" pitchFamily="2" charset="-78"/>
                </a:rPr>
                <a:t> 5</a:t>
              </a:r>
              <a:endParaRPr lang="fa-IR" b="1" dirty="0" smtClean="0">
                <a:solidFill>
                  <a:srgbClr val="000000"/>
                </a:solidFill>
                <a:effectLst>
                  <a:outerShdw blurRad="38100" dist="38100" dir="2700000" algn="tl">
                    <a:srgbClr val="FFFFFF"/>
                  </a:outerShdw>
                </a:effectLst>
                <a:latin typeface="Verdana" pitchFamily="34" charset="0"/>
                <a:cs typeface="B Titr" pitchFamily="2" charset="-78"/>
              </a:endParaRPr>
            </a:p>
            <a:p>
              <a:r>
                <a:rPr lang="fa-IR" sz="2800" b="1" dirty="0" smtClean="0">
                  <a:solidFill>
                    <a:srgbClr val="FFFF00"/>
                  </a:solidFill>
                  <a:effectLst>
                    <a:outerShdw blurRad="38100" dist="38100" dir="2700000" algn="tl">
                      <a:srgbClr val="000000">
                        <a:alpha val="43137"/>
                      </a:srgbClr>
                    </a:outerShdw>
                  </a:effectLst>
                  <a:cs typeface="B Titr" pitchFamily="2" charset="-78"/>
                  <a:hlinkClick r:id="rId7" action="ppaction://hlinksldjump"/>
                </a:rPr>
                <a:t>شک شکاک</a:t>
              </a:r>
              <a:endParaRPr lang="en-US" sz="2800" b="1" i="1" dirty="0" smtClean="0">
                <a:solidFill>
                  <a:srgbClr val="FFFF00"/>
                </a:solidFill>
                <a:effectLst>
                  <a:outerShdw blurRad="38100" dist="38100" dir="2700000" algn="tl">
                    <a:srgbClr val="000000">
                      <a:alpha val="43137"/>
                    </a:srgbClr>
                  </a:outerShdw>
                </a:effectLst>
                <a:cs typeface="B Titr" pitchFamily="2" charset="-78"/>
              </a:endParaRPr>
            </a:p>
            <a:p>
              <a:endParaRPr lang="en-US" sz="2400" b="1" dirty="0">
                <a:solidFill>
                  <a:srgbClr val="000000"/>
                </a:solidFill>
                <a:effectLst>
                  <a:outerShdw blurRad="38100" dist="38100" dir="2700000" algn="tl">
                    <a:srgbClr val="FFFFFF"/>
                  </a:outerShdw>
                </a:effectLst>
                <a:latin typeface="Verdana" pitchFamily="34" charset="0"/>
                <a:cs typeface="B Titr" pitchFamily="2" charset="-78"/>
              </a:endParaRPr>
            </a:p>
          </p:txBody>
        </p:sp>
      </p:grpSp>
      <p:sp>
        <p:nvSpPr>
          <p:cNvPr id="36" name="Action Button: Return 35">
            <a:hlinkClick r:id="rId8" action="ppaction://hlinksldjump" highlightClick="1"/>
          </p:cNvPr>
          <p:cNvSpPr/>
          <p:nvPr/>
        </p:nvSpPr>
        <p:spPr bwMode="auto">
          <a:xfrm>
            <a:off x="5000628" y="4286256"/>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07240"/>
                                        </p:tgtEl>
                                        <p:attrNameLst>
                                          <p:attrName>style.visibility</p:attrName>
                                        </p:attrNameLst>
                                      </p:cBhvr>
                                      <p:to>
                                        <p:strVal val="visible"/>
                                      </p:to>
                                    </p:set>
                                    <p:anim calcmode="lin" valueType="num">
                                      <p:cBhvr>
                                        <p:cTn id="7" dur="500" fill="hold"/>
                                        <p:tgtEl>
                                          <p:spTgt spid="307240"/>
                                        </p:tgtEl>
                                        <p:attrNameLst>
                                          <p:attrName>ppt_w</p:attrName>
                                        </p:attrNameLst>
                                      </p:cBhvr>
                                      <p:tavLst>
                                        <p:tav tm="0">
                                          <p:val>
                                            <p:fltVal val="0"/>
                                          </p:val>
                                        </p:tav>
                                        <p:tav tm="100000">
                                          <p:val>
                                            <p:strVal val="#ppt_w"/>
                                          </p:val>
                                        </p:tav>
                                      </p:tavLst>
                                    </p:anim>
                                    <p:anim calcmode="lin" valueType="num">
                                      <p:cBhvr>
                                        <p:cTn id="8" dur="500" fill="hold"/>
                                        <p:tgtEl>
                                          <p:spTgt spid="307240"/>
                                        </p:tgtEl>
                                        <p:attrNameLst>
                                          <p:attrName>ppt_h</p:attrName>
                                        </p:attrNameLst>
                                      </p:cBhvr>
                                      <p:tavLst>
                                        <p:tav tm="0">
                                          <p:val>
                                            <p:fltVal val="0"/>
                                          </p:val>
                                        </p:tav>
                                        <p:tav tm="100000">
                                          <p:val>
                                            <p:strVal val="#ppt_h"/>
                                          </p:val>
                                        </p:tav>
                                      </p:tavLst>
                                    </p:anim>
                                    <p:animEffect transition="in" filter="fade">
                                      <p:cBhvr>
                                        <p:cTn id="9" dur="500"/>
                                        <p:tgtEl>
                                          <p:spTgt spid="307240"/>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07241"/>
                                        </p:tgtEl>
                                        <p:attrNameLst>
                                          <p:attrName>style.visibility</p:attrName>
                                        </p:attrNameLst>
                                      </p:cBhvr>
                                      <p:to>
                                        <p:strVal val="visible"/>
                                      </p:to>
                                    </p:set>
                                    <p:anim calcmode="lin" valueType="num">
                                      <p:cBhvr>
                                        <p:cTn id="12" dur="500" fill="hold"/>
                                        <p:tgtEl>
                                          <p:spTgt spid="307241"/>
                                        </p:tgtEl>
                                        <p:attrNameLst>
                                          <p:attrName>ppt_w</p:attrName>
                                        </p:attrNameLst>
                                      </p:cBhvr>
                                      <p:tavLst>
                                        <p:tav tm="0">
                                          <p:val>
                                            <p:fltVal val="0"/>
                                          </p:val>
                                        </p:tav>
                                        <p:tav tm="100000">
                                          <p:val>
                                            <p:strVal val="#ppt_w"/>
                                          </p:val>
                                        </p:tav>
                                      </p:tavLst>
                                    </p:anim>
                                    <p:anim calcmode="lin" valueType="num">
                                      <p:cBhvr>
                                        <p:cTn id="13" dur="500" fill="hold"/>
                                        <p:tgtEl>
                                          <p:spTgt spid="307241"/>
                                        </p:tgtEl>
                                        <p:attrNameLst>
                                          <p:attrName>ppt_h</p:attrName>
                                        </p:attrNameLst>
                                      </p:cBhvr>
                                      <p:tavLst>
                                        <p:tav tm="0">
                                          <p:val>
                                            <p:fltVal val="0"/>
                                          </p:val>
                                        </p:tav>
                                        <p:tav tm="100000">
                                          <p:val>
                                            <p:strVal val="#ppt_h"/>
                                          </p:val>
                                        </p:tav>
                                      </p:tavLst>
                                    </p:anim>
                                    <p:animEffect transition="in" filter="fade">
                                      <p:cBhvr>
                                        <p:cTn id="14" dur="500"/>
                                        <p:tgtEl>
                                          <p:spTgt spid="307241"/>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307242"/>
                                        </p:tgtEl>
                                        <p:attrNameLst>
                                          <p:attrName>style.visibility</p:attrName>
                                        </p:attrNameLst>
                                      </p:cBhvr>
                                      <p:to>
                                        <p:strVal val="visible"/>
                                      </p:to>
                                    </p:set>
                                    <p:anim calcmode="lin" valueType="num">
                                      <p:cBhvr>
                                        <p:cTn id="17" dur="500" fill="hold"/>
                                        <p:tgtEl>
                                          <p:spTgt spid="307242"/>
                                        </p:tgtEl>
                                        <p:attrNameLst>
                                          <p:attrName>ppt_w</p:attrName>
                                        </p:attrNameLst>
                                      </p:cBhvr>
                                      <p:tavLst>
                                        <p:tav tm="0">
                                          <p:val>
                                            <p:fltVal val="0"/>
                                          </p:val>
                                        </p:tav>
                                        <p:tav tm="100000">
                                          <p:val>
                                            <p:strVal val="#ppt_w"/>
                                          </p:val>
                                        </p:tav>
                                      </p:tavLst>
                                    </p:anim>
                                    <p:anim calcmode="lin" valueType="num">
                                      <p:cBhvr>
                                        <p:cTn id="18" dur="500" fill="hold"/>
                                        <p:tgtEl>
                                          <p:spTgt spid="307242"/>
                                        </p:tgtEl>
                                        <p:attrNameLst>
                                          <p:attrName>ppt_h</p:attrName>
                                        </p:attrNameLst>
                                      </p:cBhvr>
                                      <p:tavLst>
                                        <p:tav tm="0">
                                          <p:val>
                                            <p:fltVal val="0"/>
                                          </p:val>
                                        </p:tav>
                                        <p:tav tm="100000">
                                          <p:val>
                                            <p:strVal val="#ppt_h"/>
                                          </p:val>
                                        </p:tav>
                                      </p:tavLst>
                                    </p:anim>
                                    <p:animEffect transition="in" filter="fade">
                                      <p:cBhvr>
                                        <p:cTn id="19" dur="500"/>
                                        <p:tgtEl>
                                          <p:spTgt spid="307242"/>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307243"/>
                                        </p:tgtEl>
                                        <p:attrNameLst>
                                          <p:attrName>style.visibility</p:attrName>
                                        </p:attrNameLst>
                                      </p:cBhvr>
                                      <p:to>
                                        <p:strVal val="visible"/>
                                      </p:to>
                                    </p:set>
                                    <p:anim calcmode="lin" valueType="num">
                                      <p:cBhvr>
                                        <p:cTn id="22" dur="500" fill="hold"/>
                                        <p:tgtEl>
                                          <p:spTgt spid="307243"/>
                                        </p:tgtEl>
                                        <p:attrNameLst>
                                          <p:attrName>ppt_w</p:attrName>
                                        </p:attrNameLst>
                                      </p:cBhvr>
                                      <p:tavLst>
                                        <p:tav tm="0">
                                          <p:val>
                                            <p:fltVal val="0"/>
                                          </p:val>
                                        </p:tav>
                                        <p:tav tm="100000">
                                          <p:val>
                                            <p:strVal val="#ppt_w"/>
                                          </p:val>
                                        </p:tav>
                                      </p:tavLst>
                                    </p:anim>
                                    <p:anim calcmode="lin" valueType="num">
                                      <p:cBhvr>
                                        <p:cTn id="23" dur="500" fill="hold"/>
                                        <p:tgtEl>
                                          <p:spTgt spid="307243"/>
                                        </p:tgtEl>
                                        <p:attrNameLst>
                                          <p:attrName>ppt_h</p:attrName>
                                        </p:attrNameLst>
                                      </p:cBhvr>
                                      <p:tavLst>
                                        <p:tav tm="0">
                                          <p:val>
                                            <p:fltVal val="0"/>
                                          </p:val>
                                        </p:tav>
                                        <p:tav tm="100000">
                                          <p:val>
                                            <p:strVal val="#ppt_h"/>
                                          </p:val>
                                        </p:tav>
                                      </p:tavLst>
                                    </p:anim>
                                    <p:animEffect transition="in" filter="fade">
                                      <p:cBhvr>
                                        <p:cTn id="24" dur="500"/>
                                        <p:tgtEl>
                                          <p:spTgt spid="307243"/>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307244"/>
                                        </p:tgtEl>
                                        <p:attrNameLst>
                                          <p:attrName>style.visibility</p:attrName>
                                        </p:attrNameLst>
                                      </p:cBhvr>
                                      <p:to>
                                        <p:strVal val="visible"/>
                                      </p:to>
                                    </p:set>
                                    <p:anim calcmode="lin" valueType="num">
                                      <p:cBhvr>
                                        <p:cTn id="27" dur="500" fill="hold"/>
                                        <p:tgtEl>
                                          <p:spTgt spid="307244"/>
                                        </p:tgtEl>
                                        <p:attrNameLst>
                                          <p:attrName>ppt_w</p:attrName>
                                        </p:attrNameLst>
                                      </p:cBhvr>
                                      <p:tavLst>
                                        <p:tav tm="0">
                                          <p:val>
                                            <p:fltVal val="0"/>
                                          </p:val>
                                        </p:tav>
                                        <p:tav tm="100000">
                                          <p:val>
                                            <p:strVal val="#ppt_w"/>
                                          </p:val>
                                        </p:tav>
                                      </p:tavLst>
                                    </p:anim>
                                    <p:anim calcmode="lin" valueType="num">
                                      <p:cBhvr>
                                        <p:cTn id="28" dur="500" fill="hold"/>
                                        <p:tgtEl>
                                          <p:spTgt spid="307244"/>
                                        </p:tgtEl>
                                        <p:attrNameLst>
                                          <p:attrName>ppt_h</p:attrName>
                                        </p:attrNameLst>
                                      </p:cBhvr>
                                      <p:tavLst>
                                        <p:tav tm="0">
                                          <p:val>
                                            <p:fltVal val="0"/>
                                          </p:val>
                                        </p:tav>
                                        <p:tav tm="100000">
                                          <p:val>
                                            <p:strVal val="#ppt_h"/>
                                          </p:val>
                                        </p:tav>
                                      </p:tavLst>
                                    </p:anim>
                                    <p:animEffect transition="in" filter="fade">
                                      <p:cBhvr>
                                        <p:cTn id="29" dur="500"/>
                                        <p:tgtEl>
                                          <p:spTgt spid="307244"/>
                                        </p:tgtEl>
                                      </p:cBhvr>
                                    </p:animEffect>
                                  </p:childTnLst>
                                </p:cTn>
                              </p:par>
                              <p:par>
                                <p:cTn id="30" presetID="53" presetClass="entr" presetSubtype="0" fill="hold" nodeType="withEffect">
                                  <p:stCondLst>
                                    <p:cond delay="0"/>
                                  </p:stCondLst>
                                  <p:childTnLst>
                                    <p:set>
                                      <p:cBhvr>
                                        <p:cTn id="31" dur="1" fill="hold">
                                          <p:stCondLst>
                                            <p:cond delay="0"/>
                                          </p:stCondLst>
                                        </p:cTn>
                                        <p:tgtEl>
                                          <p:spTgt spid="51"/>
                                        </p:tgtEl>
                                        <p:attrNameLst>
                                          <p:attrName>style.visibility</p:attrName>
                                        </p:attrNameLst>
                                      </p:cBhvr>
                                      <p:to>
                                        <p:strVal val="visible"/>
                                      </p:to>
                                    </p:set>
                                    <p:anim calcmode="lin" valueType="num">
                                      <p:cBhvr>
                                        <p:cTn id="32" dur="500" fill="hold"/>
                                        <p:tgtEl>
                                          <p:spTgt spid="51"/>
                                        </p:tgtEl>
                                        <p:attrNameLst>
                                          <p:attrName>ppt_w</p:attrName>
                                        </p:attrNameLst>
                                      </p:cBhvr>
                                      <p:tavLst>
                                        <p:tav tm="0">
                                          <p:val>
                                            <p:fltVal val="0"/>
                                          </p:val>
                                        </p:tav>
                                        <p:tav tm="100000">
                                          <p:val>
                                            <p:strVal val="#ppt_w"/>
                                          </p:val>
                                        </p:tav>
                                      </p:tavLst>
                                    </p:anim>
                                    <p:anim calcmode="lin" valueType="num">
                                      <p:cBhvr>
                                        <p:cTn id="33" dur="500" fill="hold"/>
                                        <p:tgtEl>
                                          <p:spTgt spid="51"/>
                                        </p:tgtEl>
                                        <p:attrNameLst>
                                          <p:attrName>ppt_h</p:attrName>
                                        </p:attrNameLst>
                                      </p:cBhvr>
                                      <p:tavLst>
                                        <p:tav tm="0">
                                          <p:val>
                                            <p:fltVal val="0"/>
                                          </p:val>
                                        </p:tav>
                                        <p:tav tm="100000">
                                          <p:val>
                                            <p:strVal val="#ppt_h"/>
                                          </p:val>
                                        </p:tav>
                                      </p:tavLst>
                                    </p:anim>
                                    <p:animEffect transition="in" filter="fade">
                                      <p:cBhvr>
                                        <p:cTn id="34" dur="500"/>
                                        <p:tgtEl>
                                          <p:spTgt spid="51"/>
                                        </p:tgtEl>
                                      </p:cBhvr>
                                    </p:animEffect>
                                  </p:childTnLst>
                                </p:cTn>
                              </p:par>
                              <p:par>
                                <p:cTn id="35" presetID="53" presetClass="entr" presetSubtype="0" fill="hold" nodeType="withEffect">
                                  <p:stCondLst>
                                    <p:cond delay="0"/>
                                  </p:stCondLst>
                                  <p:childTnLst>
                                    <p:set>
                                      <p:cBhvr>
                                        <p:cTn id="36" dur="1" fill="hold">
                                          <p:stCondLst>
                                            <p:cond delay="0"/>
                                          </p:stCondLst>
                                        </p:cTn>
                                        <p:tgtEl>
                                          <p:spTgt spid="56"/>
                                        </p:tgtEl>
                                        <p:attrNameLst>
                                          <p:attrName>style.visibility</p:attrName>
                                        </p:attrNameLst>
                                      </p:cBhvr>
                                      <p:to>
                                        <p:strVal val="visible"/>
                                      </p:to>
                                    </p:set>
                                    <p:anim calcmode="lin" valueType="num">
                                      <p:cBhvr>
                                        <p:cTn id="37" dur="500" fill="hold"/>
                                        <p:tgtEl>
                                          <p:spTgt spid="56"/>
                                        </p:tgtEl>
                                        <p:attrNameLst>
                                          <p:attrName>ppt_w</p:attrName>
                                        </p:attrNameLst>
                                      </p:cBhvr>
                                      <p:tavLst>
                                        <p:tav tm="0">
                                          <p:val>
                                            <p:fltVal val="0"/>
                                          </p:val>
                                        </p:tav>
                                        <p:tav tm="100000">
                                          <p:val>
                                            <p:strVal val="#ppt_w"/>
                                          </p:val>
                                        </p:tav>
                                      </p:tavLst>
                                    </p:anim>
                                    <p:anim calcmode="lin" valueType="num">
                                      <p:cBhvr>
                                        <p:cTn id="38" dur="500" fill="hold"/>
                                        <p:tgtEl>
                                          <p:spTgt spid="56"/>
                                        </p:tgtEl>
                                        <p:attrNameLst>
                                          <p:attrName>ppt_h</p:attrName>
                                        </p:attrNameLst>
                                      </p:cBhvr>
                                      <p:tavLst>
                                        <p:tav tm="0">
                                          <p:val>
                                            <p:fltVal val="0"/>
                                          </p:val>
                                        </p:tav>
                                        <p:tav tm="100000">
                                          <p:val>
                                            <p:strVal val="#ppt_h"/>
                                          </p:val>
                                        </p:tav>
                                      </p:tavLst>
                                    </p:anim>
                                    <p:animEffect transition="in" filter="fade">
                                      <p:cBhvr>
                                        <p:cTn id="39" dur="500"/>
                                        <p:tgtEl>
                                          <p:spTgt spid="56"/>
                                        </p:tgtEl>
                                      </p:cBhvr>
                                    </p:animEffect>
                                  </p:childTnLst>
                                </p:cTn>
                              </p:par>
                              <p:par>
                                <p:cTn id="40" presetID="53" presetClass="entr" presetSubtype="0" fill="hold" nodeType="withEffect">
                                  <p:stCondLst>
                                    <p:cond delay="0"/>
                                  </p:stCondLst>
                                  <p:childTnLst>
                                    <p:set>
                                      <p:cBhvr>
                                        <p:cTn id="41" dur="1" fill="hold">
                                          <p:stCondLst>
                                            <p:cond delay="0"/>
                                          </p:stCondLst>
                                        </p:cTn>
                                        <p:tgtEl>
                                          <p:spTgt spid="61"/>
                                        </p:tgtEl>
                                        <p:attrNameLst>
                                          <p:attrName>style.visibility</p:attrName>
                                        </p:attrNameLst>
                                      </p:cBhvr>
                                      <p:to>
                                        <p:strVal val="visible"/>
                                      </p:to>
                                    </p:set>
                                    <p:anim calcmode="lin" valueType="num">
                                      <p:cBhvr>
                                        <p:cTn id="42" dur="500" fill="hold"/>
                                        <p:tgtEl>
                                          <p:spTgt spid="61"/>
                                        </p:tgtEl>
                                        <p:attrNameLst>
                                          <p:attrName>ppt_w</p:attrName>
                                        </p:attrNameLst>
                                      </p:cBhvr>
                                      <p:tavLst>
                                        <p:tav tm="0">
                                          <p:val>
                                            <p:fltVal val="0"/>
                                          </p:val>
                                        </p:tav>
                                        <p:tav tm="100000">
                                          <p:val>
                                            <p:strVal val="#ppt_w"/>
                                          </p:val>
                                        </p:tav>
                                      </p:tavLst>
                                    </p:anim>
                                    <p:anim calcmode="lin" valueType="num">
                                      <p:cBhvr>
                                        <p:cTn id="43" dur="500" fill="hold"/>
                                        <p:tgtEl>
                                          <p:spTgt spid="61"/>
                                        </p:tgtEl>
                                        <p:attrNameLst>
                                          <p:attrName>ppt_h</p:attrName>
                                        </p:attrNameLst>
                                      </p:cBhvr>
                                      <p:tavLst>
                                        <p:tav tm="0">
                                          <p:val>
                                            <p:fltVal val="0"/>
                                          </p:val>
                                        </p:tav>
                                        <p:tav tm="100000">
                                          <p:val>
                                            <p:strVal val="#ppt_h"/>
                                          </p:val>
                                        </p:tav>
                                      </p:tavLst>
                                    </p:anim>
                                    <p:animEffect transition="in" filter="fade">
                                      <p:cBhvr>
                                        <p:cTn id="44" dur="500"/>
                                        <p:tgtEl>
                                          <p:spTgt spid="61"/>
                                        </p:tgtEl>
                                      </p:cBhvr>
                                    </p:animEffect>
                                  </p:childTnLst>
                                </p:cTn>
                              </p:par>
                              <p:par>
                                <p:cTn id="45" presetID="53" presetClass="entr" presetSubtype="0" fill="hold" grpId="0" nodeType="withEffect">
                                  <p:stCondLst>
                                    <p:cond delay="0"/>
                                  </p:stCondLst>
                                  <p:childTnLst>
                                    <p:set>
                                      <p:cBhvr>
                                        <p:cTn id="46" dur="1" fill="hold">
                                          <p:stCondLst>
                                            <p:cond delay="0"/>
                                          </p:stCondLst>
                                        </p:cTn>
                                        <p:tgtEl>
                                          <p:spTgt spid="66"/>
                                        </p:tgtEl>
                                        <p:attrNameLst>
                                          <p:attrName>style.visibility</p:attrName>
                                        </p:attrNameLst>
                                      </p:cBhvr>
                                      <p:to>
                                        <p:strVal val="visible"/>
                                      </p:to>
                                    </p:set>
                                    <p:anim calcmode="lin" valueType="num">
                                      <p:cBhvr>
                                        <p:cTn id="47" dur="500" fill="hold"/>
                                        <p:tgtEl>
                                          <p:spTgt spid="66"/>
                                        </p:tgtEl>
                                        <p:attrNameLst>
                                          <p:attrName>ppt_w</p:attrName>
                                        </p:attrNameLst>
                                      </p:cBhvr>
                                      <p:tavLst>
                                        <p:tav tm="0">
                                          <p:val>
                                            <p:fltVal val="0"/>
                                          </p:val>
                                        </p:tav>
                                        <p:tav tm="100000">
                                          <p:val>
                                            <p:strVal val="#ppt_w"/>
                                          </p:val>
                                        </p:tav>
                                      </p:tavLst>
                                    </p:anim>
                                    <p:anim calcmode="lin" valueType="num">
                                      <p:cBhvr>
                                        <p:cTn id="48" dur="500" fill="hold"/>
                                        <p:tgtEl>
                                          <p:spTgt spid="66"/>
                                        </p:tgtEl>
                                        <p:attrNameLst>
                                          <p:attrName>ppt_h</p:attrName>
                                        </p:attrNameLst>
                                      </p:cBhvr>
                                      <p:tavLst>
                                        <p:tav tm="0">
                                          <p:val>
                                            <p:fltVal val="0"/>
                                          </p:val>
                                        </p:tav>
                                        <p:tav tm="100000">
                                          <p:val>
                                            <p:strVal val="#ppt_h"/>
                                          </p:val>
                                        </p:tav>
                                      </p:tavLst>
                                    </p:anim>
                                    <p:animEffect transition="in" filter="fade">
                                      <p:cBhvr>
                                        <p:cTn id="49" dur="500"/>
                                        <p:tgtEl>
                                          <p:spTgt spid="66"/>
                                        </p:tgtEl>
                                      </p:cBhvr>
                                    </p:animEffect>
                                  </p:childTnLst>
                                </p:cTn>
                              </p:par>
                              <p:par>
                                <p:cTn id="50" presetID="53" presetClass="entr" presetSubtype="0" fill="hold" grpId="0" nodeType="withEffect">
                                  <p:stCondLst>
                                    <p:cond delay="0"/>
                                  </p:stCondLst>
                                  <p:childTnLst>
                                    <p:set>
                                      <p:cBhvr>
                                        <p:cTn id="51" dur="1" fill="hold">
                                          <p:stCondLst>
                                            <p:cond delay="0"/>
                                          </p:stCondLst>
                                        </p:cTn>
                                        <p:tgtEl>
                                          <p:spTgt spid="67"/>
                                        </p:tgtEl>
                                        <p:attrNameLst>
                                          <p:attrName>style.visibility</p:attrName>
                                        </p:attrNameLst>
                                      </p:cBhvr>
                                      <p:to>
                                        <p:strVal val="visible"/>
                                      </p:to>
                                    </p:set>
                                    <p:anim calcmode="lin" valueType="num">
                                      <p:cBhvr>
                                        <p:cTn id="52" dur="500" fill="hold"/>
                                        <p:tgtEl>
                                          <p:spTgt spid="67"/>
                                        </p:tgtEl>
                                        <p:attrNameLst>
                                          <p:attrName>ppt_w</p:attrName>
                                        </p:attrNameLst>
                                      </p:cBhvr>
                                      <p:tavLst>
                                        <p:tav tm="0">
                                          <p:val>
                                            <p:fltVal val="0"/>
                                          </p:val>
                                        </p:tav>
                                        <p:tav tm="100000">
                                          <p:val>
                                            <p:strVal val="#ppt_w"/>
                                          </p:val>
                                        </p:tav>
                                      </p:tavLst>
                                    </p:anim>
                                    <p:anim calcmode="lin" valueType="num">
                                      <p:cBhvr>
                                        <p:cTn id="53" dur="500" fill="hold"/>
                                        <p:tgtEl>
                                          <p:spTgt spid="67"/>
                                        </p:tgtEl>
                                        <p:attrNameLst>
                                          <p:attrName>ppt_h</p:attrName>
                                        </p:attrNameLst>
                                      </p:cBhvr>
                                      <p:tavLst>
                                        <p:tav tm="0">
                                          <p:val>
                                            <p:fltVal val="0"/>
                                          </p:val>
                                        </p:tav>
                                        <p:tav tm="100000">
                                          <p:val>
                                            <p:strVal val="#ppt_h"/>
                                          </p:val>
                                        </p:tav>
                                      </p:tavLst>
                                    </p:anim>
                                    <p:animEffect transition="in" filter="fade">
                                      <p:cBhvr>
                                        <p:cTn id="54" dur="500"/>
                                        <p:tgtEl>
                                          <p:spTgt spid="67"/>
                                        </p:tgtEl>
                                      </p:cBhvr>
                                    </p:animEffect>
                                  </p:childTnLst>
                                </p:cTn>
                              </p:par>
                              <p:par>
                                <p:cTn id="55" presetID="53" presetClass="entr" presetSubtype="0" fill="hold" nodeType="withEffect">
                                  <p:stCondLst>
                                    <p:cond delay="0"/>
                                  </p:stCondLst>
                                  <p:childTnLst>
                                    <p:set>
                                      <p:cBhvr>
                                        <p:cTn id="56" dur="1" fill="hold">
                                          <p:stCondLst>
                                            <p:cond delay="0"/>
                                          </p:stCondLst>
                                        </p:cTn>
                                        <p:tgtEl>
                                          <p:spTgt spid="68"/>
                                        </p:tgtEl>
                                        <p:attrNameLst>
                                          <p:attrName>style.visibility</p:attrName>
                                        </p:attrNameLst>
                                      </p:cBhvr>
                                      <p:to>
                                        <p:strVal val="visible"/>
                                      </p:to>
                                    </p:set>
                                    <p:anim calcmode="lin" valueType="num">
                                      <p:cBhvr>
                                        <p:cTn id="57" dur="500" fill="hold"/>
                                        <p:tgtEl>
                                          <p:spTgt spid="68"/>
                                        </p:tgtEl>
                                        <p:attrNameLst>
                                          <p:attrName>ppt_w</p:attrName>
                                        </p:attrNameLst>
                                      </p:cBhvr>
                                      <p:tavLst>
                                        <p:tav tm="0">
                                          <p:val>
                                            <p:fltVal val="0"/>
                                          </p:val>
                                        </p:tav>
                                        <p:tav tm="100000">
                                          <p:val>
                                            <p:strVal val="#ppt_w"/>
                                          </p:val>
                                        </p:tav>
                                      </p:tavLst>
                                    </p:anim>
                                    <p:anim calcmode="lin" valueType="num">
                                      <p:cBhvr>
                                        <p:cTn id="58" dur="500" fill="hold"/>
                                        <p:tgtEl>
                                          <p:spTgt spid="68"/>
                                        </p:tgtEl>
                                        <p:attrNameLst>
                                          <p:attrName>ppt_h</p:attrName>
                                        </p:attrNameLst>
                                      </p:cBhvr>
                                      <p:tavLst>
                                        <p:tav tm="0">
                                          <p:val>
                                            <p:fltVal val="0"/>
                                          </p:val>
                                        </p:tav>
                                        <p:tav tm="100000">
                                          <p:val>
                                            <p:strVal val="#ppt_h"/>
                                          </p:val>
                                        </p:tav>
                                      </p:tavLst>
                                    </p:anim>
                                    <p:animEffect transition="in" filter="fade">
                                      <p:cBhvr>
                                        <p:cTn id="59" dur="500"/>
                                        <p:tgtEl>
                                          <p:spTgt spid="68"/>
                                        </p:tgtEl>
                                      </p:cBhvr>
                                    </p:animEffect>
                                  </p:childTnLst>
                                </p:cTn>
                              </p:par>
                              <p:par>
                                <p:cTn id="60" presetID="53" presetClass="entr" presetSubtype="0"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500" fill="hold"/>
                                        <p:tgtEl>
                                          <p:spTgt spid="36"/>
                                        </p:tgtEl>
                                        <p:attrNameLst>
                                          <p:attrName>ppt_w</p:attrName>
                                        </p:attrNameLst>
                                      </p:cBhvr>
                                      <p:tavLst>
                                        <p:tav tm="0">
                                          <p:val>
                                            <p:fltVal val="0"/>
                                          </p:val>
                                        </p:tav>
                                        <p:tav tm="100000">
                                          <p:val>
                                            <p:strVal val="#ppt_w"/>
                                          </p:val>
                                        </p:tav>
                                      </p:tavLst>
                                    </p:anim>
                                    <p:anim calcmode="lin" valueType="num">
                                      <p:cBhvr>
                                        <p:cTn id="63" dur="500" fill="hold"/>
                                        <p:tgtEl>
                                          <p:spTgt spid="36"/>
                                        </p:tgtEl>
                                        <p:attrNameLst>
                                          <p:attrName>ppt_h</p:attrName>
                                        </p:attrNameLst>
                                      </p:cBhvr>
                                      <p:tavLst>
                                        <p:tav tm="0">
                                          <p:val>
                                            <p:fltVal val="0"/>
                                          </p:val>
                                        </p:tav>
                                        <p:tav tm="100000">
                                          <p:val>
                                            <p:strVal val="#ppt_h"/>
                                          </p:val>
                                        </p:tav>
                                      </p:tavLst>
                                    </p:anim>
                                    <p:animEffect transition="in" filter="fade">
                                      <p:cBhvr>
                                        <p:cTn id="6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0" grpId="0" animBg="1"/>
      <p:bldP spid="307241" grpId="0" animBg="1"/>
      <p:bldP spid="307242" grpId="0" animBg="1"/>
      <p:bldP spid="307243" grpId="0" animBg="1"/>
      <p:bldP spid="307244" grpId="0"/>
      <p:bldP spid="66" grpId="0" animBg="1"/>
      <p:bldP spid="67" grpId="0"/>
      <p:bldP spid="3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2700000" scaled="0"/>
          <a:tileRect/>
        </a:gradFill>
        <a:effectLst/>
      </p:bgPr>
    </p:bg>
    <p:spTree>
      <p:nvGrpSpPr>
        <p:cNvPr id="1" name=""/>
        <p:cNvGrpSpPr/>
        <p:nvPr/>
      </p:nvGrpSpPr>
      <p:grpSpPr>
        <a:xfrm>
          <a:off x="0" y="0"/>
          <a:ext cx="0" cy="0"/>
          <a:chOff x="0" y="0"/>
          <a:chExt cx="0" cy="0"/>
        </a:xfrm>
      </p:grpSpPr>
      <p:graphicFrame>
        <p:nvGraphicFramePr>
          <p:cNvPr id="8" name="Diagram 7"/>
          <p:cNvGraphicFramePr/>
          <p:nvPr/>
        </p:nvGraphicFramePr>
        <p:xfrm>
          <a:off x="738182" y="642919"/>
          <a:ext cx="7977223" cy="5857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p:cNvGraphicFramePr/>
          <p:nvPr/>
        </p:nvGraphicFramePr>
        <p:xfrm>
          <a:off x="738182" y="571480"/>
          <a:ext cx="7977223" cy="58579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Action Button: Return 3">
            <a:hlinkClick r:id="rId12" action="ppaction://hlinksldjump" highlightClick="1"/>
          </p:cNvPr>
          <p:cNvSpPr/>
          <p:nvPr/>
        </p:nvSpPr>
        <p:spPr bwMode="auto">
          <a:xfrm>
            <a:off x="4929189" y="3929067"/>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4"/>
          <p:cNvGrpSpPr/>
          <p:nvPr/>
        </p:nvGrpSpPr>
        <p:grpSpPr>
          <a:xfrm>
            <a:off x="428595" y="1000110"/>
            <a:ext cx="8358247" cy="4929220"/>
            <a:chOff x="1066799" y="1955802"/>
            <a:chExt cx="6781801" cy="4132261"/>
          </a:xfrm>
        </p:grpSpPr>
        <p:grpSp>
          <p:nvGrpSpPr>
            <p:cNvPr id="3" name="Group 128"/>
            <p:cNvGrpSpPr>
              <a:grpSpLocks/>
            </p:cNvGrpSpPr>
            <p:nvPr/>
          </p:nvGrpSpPr>
          <p:grpSpPr bwMode="auto">
            <a:xfrm>
              <a:off x="2362200" y="4648200"/>
              <a:ext cx="1439863" cy="1439863"/>
              <a:chOff x="2789" y="1625"/>
              <a:chExt cx="907" cy="907"/>
            </a:xfrm>
          </p:grpSpPr>
          <p:sp>
            <p:nvSpPr>
              <p:cNvPr id="174209" name="Oval 129"/>
              <p:cNvSpPr>
                <a:spLocks noChangeArrowheads="1"/>
              </p:cNvSpPr>
              <p:nvPr/>
            </p:nvSpPr>
            <p:spPr bwMode="gray">
              <a:xfrm>
                <a:off x="2789" y="1625"/>
                <a:ext cx="907" cy="907"/>
              </a:xfrm>
              <a:prstGeom prst="ellipse">
                <a:avLst/>
              </a:prstGeom>
              <a:gradFill rotWithShape="1">
                <a:gsLst>
                  <a:gs pos="0">
                    <a:srgbClr val="83A6A7">
                      <a:gamma/>
                      <a:tint val="0"/>
                      <a:invGamma/>
                    </a:srgbClr>
                  </a:gs>
                  <a:gs pos="50000">
                    <a:srgbClr val="83A6A7"/>
                  </a:gs>
                  <a:gs pos="100000">
                    <a:srgbClr val="83A6A7">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74210" name="Oval 130"/>
              <p:cNvSpPr>
                <a:spLocks noChangeArrowheads="1"/>
              </p:cNvSpPr>
              <p:nvPr/>
            </p:nvSpPr>
            <p:spPr bwMode="gray">
              <a:xfrm>
                <a:off x="2789" y="1625"/>
                <a:ext cx="907" cy="907"/>
              </a:xfrm>
              <a:prstGeom prst="ellipse">
                <a:avLst/>
              </a:prstGeom>
              <a:gradFill rotWithShape="1">
                <a:gsLst>
                  <a:gs pos="0">
                    <a:srgbClr val="83A6A7">
                      <a:alpha val="32001"/>
                    </a:srgbClr>
                  </a:gs>
                  <a:gs pos="100000">
                    <a:srgbClr val="83A6A7">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74211" name="Oval 131"/>
              <p:cNvSpPr>
                <a:spLocks noChangeArrowheads="1"/>
              </p:cNvSpPr>
              <p:nvPr/>
            </p:nvSpPr>
            <p:spPr bwMode="gray">
              <a:xfrm>
                <a:off x="2849" y="1684"/>
                <a:ext cx="787" cy="788"/>
              </a:xfrm>
              <a:prstGeom prst="ellipse">
                <a:avLst/>
              </a:prstGeom>
              <a:gradFill rotWithShape="1">
                <a:gsLst>
                  <a:gs pos="0">
                    <a:srgbClr val="83A6A7">
                      <a:gamma/>
                      <a:shade val="54118"/>
                      <a:invGamma/>
                    </a:srgbClr>
                  </a:gs>
                  <a:gs pos="50000">
                    <a:srgbClr val="83A6A7"/>
                  </a:gs>
                  <a:gs pos="100000">
                    <a:srgbClr val="83A6A7">
                      <a:gamma/>
                      <a:shade val="54118"/>
                      <a:invGamma/>
                    </a:srgbClr>
                  </a:gs>
                </a:gsLst>
                <a:lin ang="18900000" scaled="1"/>
              </a:gradFill>
              <a:ln w="38100" algn="ctr">
                <a:noFill/>
                <a:round/>
                <a:headEnd/>
                <a:tailEnd/>
              </a:ln>
              <a:effectLst/>
            </p:spPr>
            <p:txBody>
              <a:bodyPr anchor="ctr">
                <a:spAutoFit/>
              </a:bodyPr>
              <a:lstStyle/>
              <a:p>
                <a:endParaRPr lang="fa-IR"/>
              </a:p>
            </p:txBody>
          </p:sp>
          <p:sp>
            <p:nvSpPr>
              <p:cNvPr id="174212" name="Oval 132"/>
              <p:cNvSpPr>
                <a:spLocks noChangeArrowheads="1"/>
              </p:cNvSpPr>
              <p:nvPr/>
            </p:nvSpPr>
            <p:spPr bwMode="gray">
              <a:xfrm>
                <a:off x="2849" y="1686"/>
                <a:ext cx="787" cy="788"/>
              </a:xfrm>
              <a:prstGeom prst="ellipse">
                <a:avLst/>
              </a:prstGeom>
              <a:gradFill rotWithShape="1">
                <a:gsLst>
                  <a:gs pos="0">
                    <a:srgbClr val="83A6A7">
                      <a:gamma/>
                      <a:shade val="63529"/>
                      <a:invGamma/>
                    </a:srgbClr>
                  </a:gs>
                  <a:gs pos="100000">
                    <a:srgbClr val="83A6A7">
                      <a:alpha val="0"/>
                    </a:srgbClr>
                  </a:gs>
                </a:gsLst>
                <a:lin ang="2700000" scaled="1"/>
              </a:gradFill>
              <a:ln w="38100" algn="ctr">
                <a:noFill/>
                <a:round/>
                <a:headEnd/>
                <a:tailEnd/>
              </a:ln>
              <a:effectLst/>
            </p:spPr>
            <p:txBody>
              <a:bodyPr anchor="ctr">
                <a:spAutoFit/>
              </a:bodyPr>
              <a:lstStyle/>
              <a:p>
                <a:endParaRPr lang="fa-IR"/>
              </a:p>
            </p:txBody>
          </p:sp>
          <p:sp>
            <p:nvSpPr>
              <p:cNvPr id="174213" name="Oval 133"/>
              <p:cNvSpPr>
                <a:spLocks noChangeArrowheads="1"/>
              </p:cNvSpPr>
              <p:nvPr/>
            </p:nvSpPr>
            <p:spPr bwMode="gray">
              <a:xfrm>
                <a:off x="2888" y="1724"/>
                <a:ext cx="709" cy="709"/>
              </a:xfrm>
              <a:prstGeom prst="ellipse">
                <a:avLst/>
              </a:prstGeom>
              <a:solidFill>
                <a:srgbClr val="000000"/>
              </a:solidFill>
              <a:ln w="38100" algn="ctr">
                <a:noFill/>
                <a:round/>
                <a:headEnd/>
                <a:tailEnd/>
              </a:ln>
              <a:effectLst/>
            </p:spPr>
            <p:txBody>
              <a:bodyPr anchor="ctr">
                <a:spAutoFit/>
              </a:bodyPr>
              <a:lstStyle/>
              <a:p>
                <a:endParaRPr lang="fa-IR"/>
              </a:p>
            </p:txBody>
          </p:sp>
          <p:grpSp>
            <p:nvGrpSpPr>
              <p:cNvPr id="4" name="Group 134"/>
              <p:cNvGrpSpPr>
                <a:grpSpLocks/>
              </p:cNvGrpSpPr>
              <p:nvPr/>
            </p:nvGrpSpPr>
            <p:grpSpPr bwMode="auto">
              <a:xfrm>
                <a:off x="2899" y="1735"/>
                <a:ext cx="687" cy="688"/>
                <a:chOff x="4166" y="1706"/>
                <a:chExt cx="1252" cy="1252"/>
              </a:xfrm>
            </p:grpSpPr>
            <p:sp>
              <p:nvSpPr>
                <p:cNvPr id="174215" name="Oval 13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74216" name="Oval 13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74217" name="Oval 13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74218" name="Oval 138"/>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grpSp>
        <p:sp>
          <p:nvSpPr>
            <p:cNvPr id="174206" name="AutoShape 126"/>
            <p:cNvSpPr>
              <a:spLocks noChangeArrowheads="1"/>
            </p:cNvSpPr>
            <p:nvPr/>
          </p:nvSpPr>
          <p:spPr bwMode="gray">
            <a:xfrm rot="10800000">
              <a:off x="5638800" y="2895600"/>
              <a:ext cx="609600" cy="457200"/>
            </a:xfrm>
            <a:prstGeom prst="leftArrow">
              <a:avLst>
                <a:gd name="adj1" fmla="val 31250"/>
                <a:gd name="adj2" fmla="val 71531"/>
              </a:avLst>
            </a:prstGeom>
            <a:gradFill rotWithShape="1">
              <a:gsLst>
                <a:gs pos="0">
                  <a:srgbClr val="66CCFF"/>
                </a:gs>
                <a:gs pos="100000">
                  <a:srgbClr val="66CCFF">
                    <a:gamma/>
                    <a:invGamma/>
                    <a:alpha val="0"/>
                  </a:srgbClr>
                </a:gs>
              </a:gsLst>
              <a:lin ang="0" scaled="1"/>
            </a:gradFill>
            <a:ln w="9525" algn="ctr">
              <a:noFill/>
              <a:miter lim="800000"/>
              <a:headEnd/>
              <a:tailEnd/>
            </a:ln>
            <a:effectLst/>
          </p:spPr>
          <p:txBody>
            <a:bodyPr wrap="none" anchor="ctr"/>
            <a:lstStyle/>
            <a:p>
              <a:endParaRPr lang="fa-IR"/>
            </a:p>
          </p:txBody>
        </p:sp>
        <p:sp>
          <p:nvSpPr>
            <p:cNvPr id="174204" name="AutoShape 124"/>
            <p:cNvSpPr>
              <a:spLocks noChangeArrowheads="1"/>
            </p:cNvSpPr>
            <p:nvPr/>
          </p:nvSpPr>
          <p:spPr bwMode="gray">
            <a:xfrm rot="-25285140">
              <a:off x="3352800" y="4191000"/>
              <a:ext cx="609600" cy="457200"/>
            </a:xfrm>
            <a:prstGeom prst="leftArrow">
              <a:avLst>
                <a:gd name="adj1" fmla="val 31250"/>
                <a:gd name="adj2" fmla="val 71531"/>
              </a:avLst>
            </a:prstGeom>
            <a:gradFill rotWithShape="1">
              <a:gsLst>
                <a:gs pos="0">
                  <a:srgbClr val="66CCFF"/>
                </a:gs>
                <a:gs pos="100000">
                  <a:srgbClr val="66CCFF">
                    <a:gamma/>
                    <a:invGamma/>
                    <a:alpha val="0"/>
                  </a:srgbClr>
                </a:gs>
              </a:gsLst>
              <a:lin ang="0" scaled="1"/>
            </a:gradFill>
            <a:ln w="9525" algn="ctr">
              <a:noFill/>
              <a:miter lim="800000"/>
              <a:headEnd/>
              <a:tailEnd/>
            </a:ln>
            <a:effectLst/>
          </p:spPr>
          <p:txBody>
            <a:bodyPr wrap="none" anchor="ctr"/>
            <a:lstStyle/>
            <a:p>
              <a:endParaRPr lang="fa-IR"/>
            </a:p>
          </p:txBody>
        </p:sp>
        <p:sp>
          <p:nvSpPr>
            <p:cNvPr id="174203" name="AutoShape 123"/>
            <p:cNvSpPr>
              <a:spLocks noChangeArrowheads="1"/>
            </p:cNvSpPr>
            <p:nvPr/>
          </p:nvSpPr>
          <p:spPr bwMode="gray">
            <a:xfrm>
              <a:off x="2667000" y="2895600"/>
              <a:ext cx="609600" cy="457200"/>
            </a:xfrm>
            <a:prstGeom prst="leftArrow">
              <a:avLst>
                <a:gd name="adj1" fmla="val 31250"/>
                <a:gd name="adj2" fmla="val 71531"/>
              </a:avLst>
            </a:prstGeom>
            <a:gradFill rotWithShape="1">
              <a:gsLst>
                <a:gs pos="0">
                  <a:srgbClr val="66CCFF">
                    <a:gamma/>
                    <a:invGamma/>
                  </a:srgbClr>
                </a:gs>
                <a:gs pos="100000">
                  <a:srgbClr val="66CCFF">
                    <a:alpha val="0"/>
                  </a:srgbClr>
                </a:gs>
              </a:gsLst>
              <a:lin ang="0" scaled="1"/>
            </a:gradFill>
            <a:ln w="9525" algn="ctr">
              <a:noFill/>
              <a:miter lim="800000"/>
              <a:headEnd/>
              <a:tailEnd/>
            </a:ln>
            <a:effectLst/>
          </p:spPr>
          <p:txBody>
            <a:bodyPr wrap="none" anchor="ctr"/>
            <a:lstStyle/>
            <a:p>
              <a:endParaRPr lang="fa-IR"/>
            </a:p>
          </p:txBody>
        </p:sp>
        <p:sp>
          <p:nvSpPr>
            <p:cNvPr id="174205" name="AutoShape 125"/>
            <p:cNvSpPr>
              <a:spLocks noChangeArrowheads="1"/>
            </p:cNvSpPr>
            <p:nvPr/>
          </p:nvSpPr>
          <p:spPr bwMode="gray">
            <a:xfrm rot="-29384550">
              <a:off x="4953000" y="4191000"/>
              <a:ext cx="609600" cy="457200"/>
            </a:xfrm>
            <a:prstGeom prst="leftArrow">
              <a:avLst>
                <a:gd name="adj1" fmla="val 31250"/>
                <a:gd name="adj2" fmla="val 71531"/>
              </a:avLst>
            </a:prstGeom>
            <a:gradFill rotWithShape="1">
              <a:gsLst>
                <a:gs pos="0">
                  <a:srgbClr val="66CCFF"/>
                </a:gs>
                <a:gs pos="100000">
                  <a:srgbClr val="66CCFF">
                    <a:gamma/>
                    <a:invGamma/>
                    <a:alpha val="0"/>
                  </a:srgbClr>
                </a:gs>
              </a:gsLst>
              <a:lin ang="0" scaled="1"/>
            </a:gradFill>
            <a:ln w="9525" algn="ctr">
              <a:noFill/>
              <a:miter lim="800000"/>
              <a:headEnd/>
              <a:tailEnd/>
            </a:ln>
            <a:effectLst/>
          </p:spPr>
          <p:txBody>
            <a:bodyPr wrap="none" anchor="ctr"/>
            <a:lstStyle/>
            <a:p>
              <a:endParaRPr lang="fa-IR"/>
            </a:p>
          </p:txBody>
        </p:sp>
        <p:grpSp>
          <p:nvGrpSpPr>
            <p:cNvPr id="5" name="Group 34"/>
            <p:cNvGrpSpPr>
              <a:grpSpLocks/>
            </p:cNvGrpSpPr>
            <p:nvPr/>
          </p:nvGrpSpPr>
          <p:grpSpPr bwMode="auto">
            <a:xfrm>
              <a:off x="1066799" y="2362200"/>
              <a:ext cx="1446212" cy="1524000"/>
              <a:chOff x="884" y="2523"/>
              <a:chExt cx="862" cy="862"/>
            </a:xfrm>
          </p:grpSpPr>
          <p:sp>
            <p:nvSpPr>
              <p:cNvPr id="174115" name="Oval 35"/>
              <p:cNvSpPr>
                <a:spLocks noChangeArrowheads="1"/>
              </p:cNvSpPr>
              <p:nvPr/>
            </p:nvSpPr>
            <p:spPr bwMode="gray">
              <a:xfrm>
                <a:off x="884" y="2523"/>
                <a:ext cx="862" cy="862"/>
              </a:xfrm>
              <a:prstGeom prst="ellipse">
                <a:avLst/>
              </a:prstGeom>
              <a:gradFill rotWithShape="1">
                <a:gsLst>
                  <a:gs pos="0">
                    <a:srgbClr val="00CC66">
                      <a:gamma/>
                      <a:tint val="0"/>
                      <a:invGamma/>
                    </a:srgbClr>
                  </a:gs>
                  <a:gs pos="50000">
                    <a:srgbClr val="00CC66"/>
                  </a:gs>
                  <a:gs pos="100000">
                    <a:srgbClr val="00CC66">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74116" name="Oval 36"/>
              <p:cNvSpPr>
                <a:spLocks noChangeArrowheads="1"/>
              </p:cNvSpPr>
              <p:nvPr/>
            </p:nvSpPr>
            <p:spPr bwMode="gray">
              <a:xfrm>
                <a:off x="884" y="2523"/>
                <a:ext cx="862" cy="862"/>
              </a:xfrm>
              <a:prstGeom prst="ellipse">
                <a:avLst/>
              </a:prstGeom>
              <a:gradFill rotWithShape="1">
                <a:gsLst>
                  <a:gs pos="0">
                    <a:srgbClr val="00CC66">
                      <a:alpha val="32001"/>
                    </a:srgbClr>
                  </a:gs>
                  <a:gs pos="100000">
                    <a:srgbClr val="00CC66">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74117" name="Oval 37"/>
              <p:cNvSpPr>
                <a:spLocks noChangeArrowheads="1"/>
              </p:cNvSpPr>
              <p:nvPr/>
            </p:nvSpPr>
            <p:spPr bwMode="gray">
              <a:xfrm>
                <a:off x="940" y="2579"/>
                <a:ext cx="750" cy="750"/>
              </a:xfrm>
              <a:prstGeom prst="ellipse">
                <a:avLst/>
              </a:prstGeom>
              <a:gradFill rotWithShape="1">
                <a:gsLst>
                  <a:gs pos="0">
                    <a:srgbClr val="00CC66">
                      <a:gamma/>
                      <a:shade val="54118"/>
                      <a:invGamma/>
                    </a:srgbClr>
                  </a:gs>
                  <a:gs pos="50000">
                    <a:srgbClr val="00CC66"/>
                  </a:gs>
                  <a:gs pos="100000">
                    <a:srgbClr val="00CC66">
                      <a:gamma/>
                      <a:shade val="54118"/>
                      <a:invGamma/>
                    </a:srgbClr>
                  </a:gs>
                </a:gsLst>
                <a:lin ang="18900000" scaled="1"/>
              </a:gradFill>
              <a:ln w="38100" algn="ctr">
                <a:noFill/>
                <a:round/>
                <a:headEnd/>
                <a:tailEnd/>
              </a:ln>
              <a:effectLst/>
            </p:spPr>
            <p:txBody>
              <a:bodyPr anchor="ctr">
                <a:spAutoFit/>
              </a:bodyPr>
              <a:lstStyle/>
              <a:p>
                <a:endParaRPr lang="fa-IR"/>
              </a:p>
            </p:txBody>
          </p:sp>
          <p:sp>
            <p:nvSpPr>
              <p:cNvPr id="174118" name="Oval 38"/>
              <p:cNvSpPr>
                <a:spLocks noChangeArrowheads="1"/>
              </p:cNvSpPr>
              <p:nvPr/>
            </p:nvSpPr>
            <p:spPr bwMode="gray">
              <a:xfrm>
                <a:off x="941" y="2579"/>
                <a:ext cx="749" cy="750"/>
              </a:xfrm>
              <a:prstGeom prst="ellipse">
                <a:avLst/>
              </a:prstGeom>
              <a:gradFill rotWithShape="1">
                <a:gsLst>
                  <a:gs pos="0">
                    <a:srgbClr val="00CC66">
                      <a:gamma/>
                      <a:shade val="63529"/>
                      <a:invGamma/>
                    </a:srgbClr>
                  </a:gs>
                  <a:gs pos="100000">
                    <a:srgbClr val="00CC66">
                      <a:alpha val="0"/>
                    </a:srgbClr>
                  </a:gs>
                </a:gsLst>
                <a:lin ang="2700000" scaled="1"/>
              </a:gradFill>
              <a:ln w="38100" algn="ctr">
                <a:noFill/>
                <a:round/>
                <a:headEnd/>
                <a:tailEnd/>
              </a:ln>
              <a:effectLst/>
            </p:spPr>
            <p:txBody>
              <a:bodyPr anchor="ctr">
                <a:spAutoFit/>
              </a:bodyPr>
              <a:lstStyle/>
              <a:p>
                <a:endParaRPr lang="fa-IR"/>
              </a:p>
            </p:txBody>
          </p:sp>
          <p:sp>
            <p:nvSpPr>
              <p:cNvPr id="174119" name="Oval 39"/>
              <p:cNvSpPr>
                <a:spLocks noChangeArrowheads="1"/>
              </p:cNvSpPr>
              <p:nvPr/>
            </p:nvSpPr>
            <p:spPr bwMode="gray">
              <a:xfrm>
                <a:off x="981" y="2617"/>
                <a:ext cx="674" cy="674"/>
              </a:xfrm>
              <a:prstGeom prst="ellipse">
                <a:avLst/>
              </a:prstGeom>
              <a:solidFill>
                <a:srgbClr val="333333"/>
              </a:solidFill>
              <a:ln w="38100" algn="ctr">
                <a:noFill/>
                <a:round/>
                <a:headEnd/>
                <a:tailEnd/>
              </a:ln>
              <a:effectLst/>
            </p:spPr>
            <p:txBody>
              <a:bodyPr anchor="ctr">
                <a:spAutoFit/>
              </a:bodyPr>
              <a:lstStyle/>
              <a:p>
                <a:endParaRPr lang="fa-IR"/>
              </a:p>
            </p:txBody>
          </p:sp>
          <p:sp>
            <p:nvSpPr>
              <p:cNvPr id="174120" name="Oval 40"/>
              <p:cNvSpPr>
                <a:spLocks noChangeArrowheads="1"/>
              </p:cNvSpPr>
              <p:nvPr/>
            </p:nvSpPr>
            <p:spPr bwMode="gray">
              <a:xfrm>
                <a:off x="992" y="2628"/>
                <a:ext cx="653" cy="653"/>
              </a:xfrm>
              <a:prstGeom prst="ellipse">
                <a:avLst/>
              </a:prstGeom>
              <a:gradFill rotWithShape="1">
                <a:gsLst>
                  <a:gs pos="0">
                    <a:srgbClr val="C0C0C0">
                      <a:gamma/>
                      <a:shade val="46275"/>
                      <a:invGamma/>
                    </a:srgbClr>
                  </a:gs>
                  <a:gs pos="100000">
                    <a:srgbClr val="C0C0C0"/>
                  </a:gs>
                </a:gsLst>
                <a:lin ang="5400000" scaled="1"/>
              </a:gradFill>
              <a:ln w="9525" algn="ctr">
                <a:noFill/>
                <a:round/>
                <a:headEnd/>
                <a:tailEnd/>
              </a:ln>
              <a:effectLst/>
            </p:spPr>
            <p:txBody>
              <a:bodyPr vert="eaVert" wrap="none" anchor="ctr"/>
              <a:lstStyle/>
              <a:p>
                <a:endParaRPr lang="fa-IR"/>
              </a:p>
            </p:txBody>
          </p:sp>
          <p:sp>
            <p:nvSpPr>
              <p:cNvPr id="174121" name="Oval 41"/>
              <p:cNvSpPr>
                <a:spLocks noChangeArrowheads="1"/>
              </p:cNvSpPr>
              <p:nvPr/>
            </p:nvSpPr>
            <p:spPr bwMode="gray">
              <a:xfrm>
                <a:off x="1000" y="2632"/>
                <a:ext cx="637" cy="636"/>
              </a:xfrm>
              <a:prstGeom prst="ellipse">
                <a:avLst/>
              </a:prstGeom>
              <a:gradFill rotWithShape="1">
                <a:gsLst>
                  <a:gs pos="0">
                    <a:srgbClr val="C0C0C0">
                      <a:alpha val="0"/>
                    </a:srgbClr>
                  </a:gs>
                  <a:gs pos="100000">
                    <a:srgbClr val="C0C0C0">
                      <a:gamma/>
                      <a:tint val="34902"/>
                      <a:invGamma/>
                    </a:srgbClr>
                  </a:gs>
                </a:gsLst>
                <a:lin ang="5400000" scaled="1"/>
              </a:gradFill>
              <a:ln w="9525" algn="ctr">
                <a:noFill/>
                <a:round/>
                <a:headEnd/>
                <a:tailEnd/>
              </a:ln>
              <a:effectLst/>
            </p:spPr>
            <p:txBody>
              <a:bodyPr vert="eaVert" wrap="none" anchor="ctr"/>
              <a:lstStyle/>
              <a:p>
                <a:endParaRPr lang="fa-IR"/>
              </a:p>
            </p:txBody>
          </p:sp>
          <p:sp>
            <p:nvSpPr>
              <p:cNvPr id="174122" name="Oval 42"/>
              <p:cNvSpPr>
                <a:spLocks noChangeArrowheads="1"/>
              </p:cNvSpPr>
              <p:nvPr/>
            </p:nvSpPr>
            <p:spPr bwMode="gray">
              <a:xfrm>
                <a:off x="1007" y="2638"/>
                <a:ext cx="606" cy="595"/>
              </a:xfrm>
              <a:prstGeom prst="ellipse">
                <a:avLst/>
              </a:prstGeom>
              <a:gradFill rotWithShape="1">
                <a:gsLst>
                  <a:gs pos="0">
                    <a:srgbClr val="C0C0C0">
                      <a:gamma/>
                      <a:shade val="79216"/>
                      <a:invGamma/>
                    </a:srgbClr>
                  </a:gs>
                  <a:gs pos="100000">
                    <a:srgbClr val="C0C0C0">
                      <a:alpha val="48000"/>
                    </a:srgbClr>
                  </a:gs>
                </a:gsLst>
                <a:lin ang="5400000" scaled="1"/>
              </a:gradFill>
              <a:ln w="9525" algn="ctr">
                <a:noFill/>
                <a:round/>
                <a:headEnd/>
                <a:tailEnd/>
              </a:ln>
              <a:effectLst/>
            </p:spPr>
            <p:txBody>
              <a:bodyPr vert="eaVert" wrap="none" anchor="ctr"/>
              <a:lstStyle/>
              <a:p>
                <a:endParaRPr lang="fa-IR"/>
              </a:p>
            </p:txBody>
          </p:sp>
          <p:sp>
            <p:nvSpPr>
              <p:cNvPr id="174123" name="Oval 43"/>
              <p:cNvSpPr>
                <a:spLocks noChangeArrowheads="1"/>
              </p:cNvSpPr>
              <p:nvPr/>
            </p:nvSpPr>
            <p:spPr bwMode="gray">
              <a:xfrm>
                <a:off x="1042" y="2655"/>
                <a:ext cx="539" cy="483"/>
              </a:xfrm>
              <a:prstGeom prst="ellipse">
                <a:avLst/>
              </a:prstGeom>
              <a:gradFill rotWithShape="1">
                <a:gsLst>
                  <a:gs pos="0">
                    <a:srgbClr val="C0C0C0">
                      <a:gamma/>
                      <a:tint val="0"/>
                      <a:invGamma/>
                    </a:srgbClr>
                  </a:gs>
                  <a:gs pos="100000">
                    <a:srgbClr val="C0C0C0">
                      <a:alpha val="38000"/>
                    </a:srgbClr>
                  </a:gs>
                </a:gsLst>
                <a:lin ang="5400000" scaled="1"/>
              </a:gradFill>
              <a:ln w="9525" algn="ctr">
                <a:noFill/>
                <a:round/>
                <a:headEnd/>
                <a:tailEnd/>
              </a:ln>
              <a:effectLst/>
            </p:spPr>
            <p:txBody>
              <a:bodyPr vert="eaVert" wrap="none" anchor="ctr"/>
              <a:lstStyle/>
              <a:p>
                <a:endParaRPr lang="fa-IR"/>
              </a:p>
            </p:txBody>
          </p:sp>
        </p:grpSp>
        <p:grpSp>
          <p:nvGrpSpPr>
            <p:cNvPr id="6" name="Group 64"/>
            <p:cNvGrpSpPr>
              <a:grpSpLocks/>
            </p:cNvGrpSpPr>
            <p:nvPr/>
          </p:nvGrpSpPr>
          <p:grpSpPr bwMode="auto">
            <a:xfrm>
              <a:off x="3278189" y="1955802"/>
              <a:ext cx="2378076" cy="2374901"/>
              <a:chOff x="2065" y="1496"/>
              <a:chExt cx="1498" cy="1496"/>
            </a:xfrm>
          </p:grpSpPr>
          <p:sp>
            <p:nvSpPr>
              <p:cNvPr id="174145" name="Oval 65"/>
              <p:cNvSpPr>
                <a:spLocks noChangeArrowheads="1"/>
              </p:cNvSpPr>
              <p:nvPr/>
            </p:nvSpPr>
            <p:spPr bwMode="gray">
              <a:xfrm>
                <a:off x="2065" y="1496"/>
                <a:ext cx="1496" cy="1496"/>
              </a:xfrm>
              <a:prstGeom prst="ellipse">
                <a:avLst/>
              </a:prstGeom>
              <a:gradFill rotWithShape="1">
                <a:gsLst>
                  <a:gs pos="0">
                    <a:srgbClr val="FCDF06">
                      <a:gamma/>
                      <a:tint val="0"/>
                      <a:invGamma/>
                    </a:srgbClr>
                  </a:gs>
                  <a:gs pos="50000">
                    <a:srgbClr val="FCDF06"/>
                  </a:gs>
                  <a:gs pos="100000">
                    <a:srgbClr val="FCDF06">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74146" name="Oval 66"/>
              <p:cNvSpPr>
                <a:spLocks noChangeArrowheads="1"/>
              </p:cNvSpPr>
              <p:nvPr/>
            </p:nvSpPr>
            <p:spPr bwMode="gray">
              <a:xfrm>
                <a:off x="2067" y="1496"/>
                <a:ext cx="1496" cy="1496"/>
              </a:xfrm>
              <a:prstGeom prst="ellipse">
                <a:avLst/>
              </a:prstGeom>
              <a:gradFill rotWithShape="1">
                <a:gsLst>
                  <a:gs pos="0">
                    <a:srgbClr val="FCDF06">
                      <a:alpha val="32001"/>
                    </a:srgbClr>
                  </a:gs>
                  <a:gs pos="100000">
                    <a:srgbClr val="FCDF06">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74147" name="Oval 67"/>
              <p:cNvSpPr>
                <a:spLocks noChangeArrowheads="1"/>
              </p:cNvSpPr>
              <p:nvPr/>
            </p:nvSpPr>
            <p:spPr bwMode="gray">
              <a:xfrm>
                <a:off x="2163" y="1594"/>
                <a:ext cx="1300" cy="1300"/>
              </a:xfrm>
              <a:prstGeom prst="ellipse">
                <a:avLst/>
              </a:prstGeom>
              <a:gradFill rotWithShape="1">
                <a:gsLst>
                  <a:gs pos="0">
                    <a:srgbClr val="FCDF06">
                      <a:gamma/>
                      <a:shade val="54118"/>
                      <a:invGamma/>
                    </a:srgbClr>
                  </a:gs>
                  <a:gs pos="50000">
                    <a:srgbClr val="FCDF06"/>
                  </a:gs>
                  <a:gs pos="100000">
                    <a:srgbClr val="FCDF06">
                      <a:gamma/>
                      <a:shade val="54118"/>
                      <a:invGamma/>
                    </a:srgbClr>
                  </a:gs>
                </a:gsLst>
                <a:lin ang="18900000" scaled="1"/>
              </a:gradFill>
              <a:ln w="38100" algn="ctr">
                <a:noFill/>
                <a:round/>
                <a:headEnd/>
                <a:tailEnd/>
              </a:ln>
              <a:effectLst/>
            </p:spPr>
            <p:txBody>
              <a:bodyPr anchor="ctr">
                <a:spAutoFit/>
              </a:bodyPr>
              <a:lstStyle/>
              <a:p>
                <a:endParaRPr lang="fa-IR"/>
              </a:p>
            </p:txBody>
          </p:sp>
          <p:sp>
            <p:nvSpPr>
              <p:cNvPr id="174148" name="Oval 68"/>
              <p:cNvSpPr>
                <a:spLocks noChangeArrowheads="1"/>
              </p:cNvSpPr>
              <p:nvPr/>
            </p:nvSpPr>
            <p:spPr bwMode="gray">
              <a:xfrm>
                <a:off x="2160" y="1582"/>
                <a:ext cx="1300" cy="1300"/>
              </a:xfrm>
              <a:prstGeom prst="ellipse">
                <a:avLst/>
              </a:prstGeom>
              <a:gradFill rotWithShape="1">
                <a:gsLst>
                  <a:gs pos="0">
                    <a:srgbClr val="FCDF06">
                      <a:gamma/>
                      <a:shade val="63529"/>
                      <a:invGamma/>
                    </a:srgbClr>
                  </a:gs>
                  <a:gs pos="100000">
                    <a:srgbClr val="FCDF06">
                      <a:alpha val="0"/>
                    </a:srgbClr>
                  </a:gs>
                </a:gsLst>
                <a:lin ang="2700000" scaled="1"/>
              </a:gradFill>
              <a:ln w="38100" algn="ctr">
                <a:noFill/>
                <a:round/>
                <a:headEnd/>
                <a:tailEnd/>
              </a:ln>
              <a:effectLst/>
            </p:spPr>
            <p:txBody>
              <a:bodyPr anchor="ctr">
                <a:spAutoFit/>
              </a:bodyPr>
              <a:lstStyle/>
              <a:p>
                <a:endParaRPr lang="fa-IR"/>
              </a:p>
            </p:txBody>
          </p:sp>
          <p:sp>
            <p:nvSpPr>
              <p:cNvPr id="174149" name="Oval 69"/>
              <p:cNvSpPr>
                <a:spLocks noChangeArrowheads="1"/>
              </p:cNvSpPr>
              <p:nvPr/>
            </p:nvSpPr>
            <p:spPr bwMode="gray">
              <a:xfrm>
                <a:off x="2228" y="1659"/>
                <a:ext cx="1170" cy="1170"/>
              </a:xfrm>
              <a:prstGeom prst="ellipse">
                <a:avLst/>
              </a:prstGeom>
              <a:solidFill>
                <a:srgbClr val="333333"/>
              </a:solidFill>
              <a:ln w="38100" algn="ctr">
                <a:noFill/>
                <a:round/>
                <a:headEnd/>
                <a:tailEnd/>
              </a:ln>
              <a:effectLst/>
            </p:spPr>
            <p:txBody>
              <a:bodyPr anchor="ctr">
                <a:spAutoFit/>
              </a:bodyPr>
              <a:lstStyle/>
              <a:p>
                <a:endParaRPr lang="fa-IR"/>
              </a:p>
            </p:txBody>
          </p:sp>
          <p:sp>
            <p:nvSpPr>
              <p:cNvPr id="174150" name="Oval 70"/>
              <p:cNvSpPr>
                <a:spLocks noChangeArrowheads="1"/>
              </p:cNvSpPr>
              <p:nvPr/>
            </p:nvSpPr>
            <p:spPr bwMode="gray">
              <a:xfrm>
                <a:off x="2246" y="1678"/>
                <a:ext cx="1134" cy="1134"/>
              </a:xfrm>
              <a:prstGeom prst="ellipse">
                <a:avLst/>
              </a:prstGeom>
              <a:gradFill rotWithShape="1">
                <a:gsLst>
                  <a:gs pos="0">
                    <a:srgbClr val="C0C0C0">
                      <a:gamma/>
                      <a:shade val="46275"/>
                      <a:invGamma/>
                    </a:srgbClr>
                  </a:gs>
                  <a:gs pos="100000">
                    <a:srgbClr val="C0C0C0"/>
                  </a:gs>
                </a:gsLst>
                <a:lin ang="5400000" scaled="1"/>
              </a:gradFill>
              <a:ln w="9525" algn="ctr">
                <a:noFill/>
                <a:round/>
                <a:headEnd/>
                <a:tailEnd/>
              </a:ln>
              <a:effectLst/>
            </p:spPr>
            <p:txBody>
              <a:bodyPr vert="eaVert" wrap="none" anchor="ctr"/>
              <a:lstStyle/>
              <a:p>
                <a:endParaRPr lang="fa-IR"/>
              </a:p>
            </p:txBody>
          </p:sp>
          <p:sp>
            <p:nvSpPr>
              <p:cNvPr id="174151" name="Oval 71"/>
              <p:cNvSpPr>
                <a:spLocks noChangeArrowheads="1"/>
              </p:cNvSpPr>
              <p:nvPr/>
            </p:nvSpPr>
            <p:spPr bwMode="gray">
              <a:xfrm>
                <a:off x="2261" y="1685"/>
                <a:ext cx="1105" cy="1105"/>
              </a:xfrm>
              <a:prstGeom prst="ellipse">
                <a:avLst/>
              </a:prstGeom>
              <a:gradFill rotWithShape="1">
                <a:gsLst>
                  <a:gs pos="0">
                    <a:srgbClr val="C0C0C0">
                      <a:alpha val="0"/>
                    </a:srgbClr>
                  </a:gs>
                  <a:gs pos="100000">
                    <a:srgbClr val="C0C0C0">
                      <a:gamma/>
                      <a:tint val="34902"/>
                      <a:invGamma/>
                    </a:srgbClr>
                  </a:gs>
                </a:gsLst>
                <a:lin ang="5400000" scaled="1"/>
              </a:gradFill>
              <a:ln w="9525" algn="ctr">
                <a:noFill/>
                <a:round/>
                <a:headEnd/>
                <a:tailEnd/>
              </a:ln>
              <a:effectLst/>
            </p:spPr>
            <p:txBody>
              <a:bodyPr vert="eaVert" wrap="none" anchor="ctr"/>
              <a:lstStyle/>
              <a:p>
                <a:endParaRPr lang="fa-IR"/>
              </a:p>
            </p:txBody>
          </p:sp>
          <p:sp>
            <p:nvSpPr>
              <p:cNvPr id="174152" name="Oval 72"/>
              <p:cNvSpPr>
                <a:spLocks noChangeArrowheads="1"/>
              </p:cNvSpPr>
              <p:nvPr/>
            </p:nvSpPr>
            <p:spPr bwMode="gray">
              <a:xfrm>
                <a:off x="2273" y="1696"/>
                <a:ext cx="1052" cy="1032"/>
              </a:xfrm>
              <a:prstGeom prst="ellipse">
                <a:avLst/>
              </a:prstGeom>
              <a:gradFill rotWithShape="1">
                <a:gsLst>
                  <a:gs pos="0">
                    <a:srgbClr val="C0C0C0">
                      <a:gamma/>
                      <a:shade val="79216"/>
                      <a:invGamma/>
                    </a:srgbClr>
                  </a:gs>
                  <a:gs pos="100000">
                    <a:srgbClr val="C0C0C0">
                      <a:alpha val="48000"/>
                    </a:srgbClr>
                  </a:gs>
                </a:gsLst>
                <a:lin ang="5400000" scaled="1"/>
              </a:gradFill>
              <a:ln w="9525" algn="ctr">
                <a:noFill/>
                <a:round/>
                <a:headEnd/>
                <a:tailEnd/>
              </a:ln>
              <a:effectLst/>
            </p:spPr>
            <p:txBody>
              <a:bodyPr vert="eaVert" wrap="none" anchor="ctr"/>
              <a:lstStyle/>
              <a:p>
                <a:endParaRPr lang="fa-IR"/>
              </a:p>
            </p:txBody>
          </p:sp>
          <p:sp>
            <p:nvSpPr>
              <p:cNvPr id="174153" name="Oval 73"/>
              <p:cNvSpPr>
                <a:spLocks noChangeArrowheads="1"/>
              </p:cNvSpPr>
              <p:nvPr/>
            </p:nvSpPr>
            <p:spPr bwMode="gray">
              <a:xfrm>
                <a:off x="2334" y="1725"/>
                <a:ext cx="936" cy="838"/>
              </a:xfrm>
              <a:prstGeom prst="ellipse">
                <a:avLst/>
              </a:prstGeom>
              <a:gradFill rotWithShape="1">
                <a:gsLst>
                  <a:gs pos="0">
                    <a:srgbClr val="C0C0C0">
                      <a:gamma/>
                      <a:tint val="0"/>
                      <a:invGamma/>
                    </a:srgbClr>
                  </a:gs>
                  <a:gs pos="100000">
                    <a:srgbClr val="C0C0C0">
                      <a:alpha val="38000"/>
                    </a:srgbClr>
                  </a:gs>
                </a:gsLst>
                <a:lin ang="5400000" scaled="1"/>
              </a:gradFill>
              <a:ln w="9525" algn="ctr">
                <a:noFill/>
                <a:round/>
                <a:headEnd/>
                <a:tailEnd/>
              </a:ln>
              <a:effectLst/>
            </p:spPr>
            <p:txBody>
              <a:bodyPr vert="eaVert" wrap="none" anchor="ctr"/>
              <a:lstStyle/>
              <a:p>
                <a:endParaRPr lang="fa-IR"/>
              </a:p>
            </p:txBody>
          </p:sp>
        </p:grpSp>
        <p:sp>
          <p:nvSpPr>
            <p:cNvPr id="174196" name="Text Box 116"/>
            <p:cNvSpPr txBox="1">
              <a:spLocks noChangeArrowheads="1"/>
            </p:cNvSpPr>
            <p:nvPr/>
          </p:nvSpPr>
          <p:spPr bwMode="gray">
            <a:xfrm>
              <a:off x="3492601" y="2554679"/>
              <a:ext cx="1805578" cy="1006259"/>
            </a:xfrm>
            <a:prstGeom prst="rect">
              <a:avLst/>
            </a:prstGeom>
            <a:noFill/>
            <a:ln w="9525" algn="ctr">
              <a:noFill/>
              <a:miter lim="800000"/>
              <a:headEnd/>
              <a:tailEnd/>
            </a:ln>
            <a:effectLst/>
          </p:spPr>
          <p:txBody>
            <a:bodyPr wrap="none">
              <a:spAutoFit/>
            </a:bodyPr>
            <a:lstStyle/>
            <a:p>
              <a:r>
                <a:rPr lang="fa-IR" sz="2400" b="1" dirty="0" smtClean="0">
                  <a:solidFill>
                    <a:srgbClr val="002060"/>
                  </a:solidFill>
                  <a:cs typeface="B Titr" pitchFamily="2" charset="-78"/>
                </a:rPr>
                <a:t>            (1)</a:t>
              </a:r>
            </a:p>
            <a:p>
              <a:r>
                <a:rPr lang="fa-IR" sz="4800" b="1" dirty="0" smtClean="0">
                  <a:solidFill>
                    <a:srgbClr val="002060"/>
                  </a:solidFill>
                  <a:cs typeface="B Titr" pitchFamily="2" charset="-78"/>
                </a:rPr>
                <a:t>امور عامه</a:t>
              </a:r>
              <a:endParaRPr lang="en-US" sz="4800" b="1" dirty="0">
                <a:solidFill>
                  <a:srgbClr val="002060"/>
                </a:solidFill>
                <a:cs typeface="B Titr" pitchFamily="2" charset="-78"/>
              </a:endParaRPr>
            </a:p>
          </p:txBody>
        </p:sp>
        <p:sp>
          <p:nvSpPr>
            <p:cNvPr id="174198" name="Text Box 118"/>
            <p:cNvSpPr txBox="1">
              <a:spLocks noChangeArrowheads="1"/>
            </p:cNvSpPr>
            <p:nvPr/>
          </p:nvSpPr>
          <p:spPr bwMode="gray">
            <a:xfrm>
              <a:off x="1340440" y="2714620"/>
              <a:ext cx="731232" cy="799846"/>
            </a:xfrm>
            <a:prstGeom prst="rect">
              <a:avLst/>
            </a:prstGeom>
            <a:noFill/>
            <a:ln w="9525" algn="ctr">
              <a:noFill/>
              <a:miter lim="800000"/>
              <a:headEnd/>
              <a:tailEnd/>
            </a:ln>
            <a:effectLst/>
          </p:spPr>
          <p:txBody>
            <a:bodyPr wrap="none">
              <a:spAutoFit/>
            </a:bodyPr>
            <a:lstStyle/>
            <a:p>
              <a:r>
                <a:rPr lang="fa-IR" sz="2800" b="1" dirty="0" smtClean="0">
                  <a:solidFill>
                    <a:srgbClr val="000000"/>
                  </a:solidFill>
                  <a:cs typeface="B Titr" pitchFamily="2" charset="-78"/>
                  <a:hlinkClick r:id="rId2" action="ppaction://hlinksldjump"/>
                </a:rPr>
                <a:t>غایت </a:t>
              </a:r>
            </a:p>
            <a:p>
              <a:r>
                <a:rPr lang="fa-IR" sz="2800" b="1" dirty="0" smtClean="0">
                  <a:solidFill>
                    <a:srgbClr val="000000"/>
                  </a:solidFill>
                  <a:cs typeface="B Titr" pitchFamily="2" charset="-78"/>
                  <a:hlinkClick r:id="rId2" action="ppaction://hlinksldjump"/>
                </a:rPr>
                <a:t>اصول</a:t>
              </a:r>
              <a:endParaRPr lang="en-US" sz="2800" b="1" dirty="0">
                <a:solidFill>
                  <a:srgbClr val="000000"/>
                </a:solidFill>
                <a:cs typeface="B Titr" pitchFamily="2" charset="-78"/>
              </a:endParaRPr>
            </a:p>
          </p:txBody>
        </p:sp>
        <p:sp>
          <p:nvSpPr>
            <p:cNvPr id="174199" name="Text Box 119"/>
            <p:cNvSpPr txBox="1">
              <a:spLocks noChangeArrowheads="1"/>
            </p:cNvSpPr>
            <p:nvPr/>
          </p:nvSpPr>
          <p:spPr bwMode="gray">
            <a:xfrm>
              <a:off x="2604015" y="5000636"/>
              <a:ext cx="896416" cy="799846"/>
            </a:xfrm>
            <a:prstGeom prst="rect">
              <a:avLst/>
            </a:prstGeom>
            <a:noFill/>
            <a:ln w="9525" algn="ctr">
              <a:noFill/>
              <a:miter lim="800000"/>
              <a:headEnd/>
              <a:tailEnd/>
            </a:ln>
            <a:effectLst/>
          </p:spPr>
          <p:txBody>
            <a:bodyPr wrap="none">
              <a:spAutoFit/>
            </a:bodyPr>
            <a:lstStyle/>
            <a:p>
              <a:r>
                <a:rPr lang="fa-IR" sz="2800" b="1" dirty="0" smtClean="0">
                  <a:solidFill>
                    <a:srgbClr val="000000"/>
                  </a:solidFill>
                  <a:cs typeface="B Titr" pitchFamily="2" charset="-78"/>
                  <a:hlinkClick r:id="rId3" action="ppaction://hlinksldjump"/>
                </a:rPr>
                <a:t>موضوع</a:t>
              </a:r>
            </a:p>
            <a:p>
              <a:r>
                <a:rPr lang="fa-IR" sz="2800" b="1" dirty="0" smtClean="0">
                  <a:solidFill>
                    <a:srgbClr val="000000"/>
                  </a:solidFill>
                  <a:cs typeface="B Titr" pitchFamily="2" charset="-78"/>
                  <a:hlinkClick r:id="rId3" action="ppaction://hlinksldjump"/>
                </a:rPr>
                <a:t> اصول</a:t>
              </a:r>
              <a:endParaRPr lang="en-US" sz="2800" b="1" dirty="0">
                <a:solidFill>
                  <a:srgbClr val="000000"/>
                </a:solidFill>
                <a:cs typeface="B Titr" pitchFamily="2" charset="-78"/>
              </a:endParaRPr>
            </a:p>
          </p:txBody>
        </p:sp>
        <p:grpSp>
          <p:nvGrpSpPr>
            <p:cNvPr id="7" name="Group 139"/>
            <p:cNvGrpSpPr>
              <a:grpSpLocks/>
            </p:cNvGrpSpPr>
            <p:nvPr/>
          </p:nvGrpSpPr>
          <p:grpSpPr bwMode="auto">
            <a:xfrm>
              <a:off x="6408738" y="2362200"/>
              <a:ext cx="1439862" cy="1439863"/>
              <a:chOff x="2789" y="1625"/>
              <a:chExt cx="907" cy="907"/>
            </a:xfrm>
          </p:grpSpPr>
          <p:sp>
            <p:nvSpPr>
              <p:cNvPr id="174220" name="Oval 140"/>
              <p:cNvSpPr>
                <a:spLocks noChangeArrowheads="1"/>
              </p:cNvSpPr>
              <p:nvPr/>
            </p:nvSpPr>
            <p:spPr bwMode="gray">
              <a:xfrm>
                <a:off x="2789" y="1625"/>
                <a:ext cx="907" cy="907"/>
              </a:xfrm>
              <a:prstGeom prst="ellipse">
                <a:avLst/>
              </a:prstGeom>
              <a:gradFill rotWithShape="1">
                <a:gsLst>
                  <a:gs pos="0">
                    <a:srgbClr val="83A6A7">
                      <a:gamma/>
                      <a:tint val="0"/>
                      <a:invGamma/>
                    </a:srgbClr>
                  </a:gs>
                  <a:gs pos="50000">
                    <a:srgbClr val="83A6A7"/>
                  </a:gs>
                  <a:gs pos="100000">
                    <a:srgbClr val="83A6A7">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74221" name="Oval 141"/>
              <p:cNvSpPr>
                <a:spLocks noChangeArrowheads="1"/>
              </p:cNvSpPr>
              <p:nvPr/>
            </p:nvSpPr>
            <p:spPr bwMode="gray">
              <a:xfrm>
                <a:off x="2789" y="1625"/>
                <a:ext cx="907" cy="907"/>
              </a:xfrm>
              <a:prstGeom prst="ellipse">
                <a:avLst/>
              </a:prstGeom>
              <a:gradFill rotWithShape="1">
                <a:gsLst>
                  <a:gs pos="0">
                    <a:srgbClr val="83A6A7">
                      <a:alpha val="32001"/>
                    </a:srgbClr>
                  </a:gs>
                  <a:gs pos="100000">
                    <a:srgbClr val="83A6A7">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74222" name="Oval 142"/>
              <p:cNvSpPr>
                <a:spLocks noChangeArrowheads="1"/>
              </p:cNvSpPr>
              <p:nvPr/>
            </p:nvSpPr>
            <p:spPr bwMode="gray">
              <a:xfrm>
                <a:off x="2849" y="1684"/>
                <a:ext cx="787" cy="788"/>
              </a:xfrm>
              <a:prstGeom prst="ellipse">
                <a:avLst/>
              </a:prstGeom>
              <a:gradFill rotWithShape="1">
                <a:gsLst>
                  <a:gs pos="0">
                    <a:srgbClr val="83A6A7">
                      <a:gamma/>
                      <a:shade val="54118"/>
                      <a:invGamma/>
                    </a:srgbClr>
                  </a:gs>
                  <a:gs pos="50000">
                    <a:srgbClr val="83A6A7"/>
                  </a:gs>
                  <a:gs pos="100000">
                    <a:srgbClr val="83A6A7">
                      <a:gamma/>
                      <a:shade val="54118"/>
                      <a:invGamma/>
                    </a:srgbClr>
                  </a:gs>
                </a:gsLst>
                <a:lin ang="18900000" scaled="1"/>
              </a:gradFill>
              <a:ln w="38100" algn="ctr">
                <a:noFill/>
                <a:round/>
                <a:headEnd/>
                <a:tailEnd/>
              </a:ln>
              <a:effectLst/>
            </p:spPr>
            <p:txBody>
              <a:bodyPr anchor="ctr">
                <a:spAutoFit/>
              </a:bodyPr>
              <a:lstStyle/>
              <a:p>
                <a:endParaRPr lang="fa-IR"/>
              </a:p>
            </p:txBody>
          </p:sp>
          <p:sp>
            <p:nvSpPr>
              <p:cNvPr id="174223" name="Oval 143"/>
              <p:cNvSpPr>
                <a:spLocks noChangeArrowheads="1"/>
              </p:cNvSpPr>
              <p:nvPr/>
            </p:nvSpPr>
            <p:spPr bwMode="gray">
              <a:xfrm>
                <a:off x="2849" y="1686"/>
                <a:ext cx="787" cy="788"/>
              </a:xfrm>
              <a:prstGeom prst="ellipse">
                <a:avLst/>
              </a:prstGeom>
              <a:gradFill rotWithShape="1">
                <a:gsLst>
                  <a:gs pos="0">
                    <a:srgbClr val="83A6A7">
                      <a:gamma/>
                      <a:shade val="63529"/>
                      <a:invGamma/>
                    </a:srgbClr>
                  </a:gs>
                  <a:gs pos="100000">
                    <a:srgbClr val="83A6A7">
                      <a:alpha val="0"/>
                    </a:srgbClr>
                  </a:gs>
                </a:gsLst>
                <a:lin ang="2700000" scaled="1"/>
              </a:gradFill>
              <a:ln w="38100" algn="ctr">
                <a:noFill/>
                <a:round/>
                <a:headEnd/>
                <a:tailEnd/>
              </a:ln>
              <a:effectLst/>
            </p:spPr>
            <p:txBody>
              <a:bodyPr anchor="ctr">
                <a:spAutoFit/>
              </a:bodyPr>
              <a:lstStyle/>
              <a:p>
                <a:endParaRPr lang="fa-IR"/>
              </a:p>
            </p:txBody>
          </p:sp>
          <p:sp>
            <p:nvSpPr>
              <p:cNvPr id="174224" name="Oval 144"/>
              <p:cNvSpPr>
                <a:spLocks noChangeArrowheads="1"/>
              </p:cNvSpPr>
              <p:nvPr/>
            </p:nvSpPr>
            <p:spPr bwMode="gray">
              <a:xfrm>
                <a:off x="2888" y="1724"/>
                <a:ext cx="709" cy="709"/>
              </a:xfrm>
              <a:prstGeom prst="ellipse">
                <a:avLst/>
              </a:prstGeom>
              <a:solidFill>
                <a:srgbClr val="000000"/>
              </a:solidFill>
              <a:ln w="38100" algn="ctr">
                <a:noFill/>
                <a:round/>
                <a:headEnd/>
                <a:tailEnd/>
              </a:ln>
              <a:effectLst/>
            </p:spPr>
            <p:txBody>
              <a:bodyPr anchor="ctr">
                <a:spAutoFit/>
              </a:bodyPr>
              <a:lstStyle/>
              <a:p>
                <a:endParaRPr lang="fa-IR"/>
              </a:p>
            </p:txBody>
          </p:sp>
          <p:grpSp>
            <p:nvGrpSpPr>
              <p:cNvPr id="8" name="Group 145"/>
              <p:cNvGrpSpPr>
                <a:grpSpLocks/>
              </p:cNvGrpSpPr>
              <p:nvPr/>
            </p:nvGrpSpPr>
            <p:grpSpPr bwMode="auto">
              <a:xfrm>
                <a:off x="2899" y="1735"/>
                <a:ext cx="687" cy="688"/>
                <a:chOff x="4166" y="1706"/>
                <a:chExt cx="1252" cy="1252"/>
              </a:xfrm>
            </p:grpSpPr>
            <p:sp>
              <p:nvSpPr>
                <p:cNvPr id="174226" name="Oval 14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174227" name="Oval 14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174228" name="Oval 14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174229" name="Oval 14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grpSp>
        <p:sp>
          <p:nvSpPr>
            <p:cNvPr id="174230" name="Text Box 150"/>
            <p:cNvSpPr txBox="1">
              <a:spLocks noChangeArrowheads="1"/>
            </p:cNvSpPr>
            <p:nvPr/>
          </p:nvSpPr>
          <p:spPr bwMode="gray">
            <a:xfrm>
              <a:off x="6613195" y="2669441"/>
              <a:ext cx="944540" cy="903053"/>
            </a:xfrm>
            <a:prstGeom prst="rect">
              <a:avLst/>
            </a:prstGeom>
            <a:noFill/>
            <a:ln w="9525" algn="ctr">
              <a:noFill/>
              <a:miter lim="800000"/>
              <a:headEnd/>
              <a:tailEnd/>
            </a:ln>
            <a:effectLst/>
          </p:spPr>
          <p:txBody>
            <a:bodyPr wrap="none">
              <a:spAutoFit/>
            </a:bodyPr>
            <a:lstStyle/>
            <a:p>
              <a:r>
                <a:rPr lang="fa-IR" sz="3200" b="1" dirty="0" smtClean="0">
                  <a:solidFill>
                    <a:srgbClr val="000000"/>
                  </a:solidFill>
                  <a:cs typeface="B Titr" pitchFamily="2" charset="-78"/>
                  <a:hlinkClick r:id="rId4" action="ppaction://hlinksldjump"/>
                </a:rPr>
                <a:t>تعریف </a:t>
              </a:r>
            </a:p>
            <a:p>
              <a:r>
                <a:rPr lang="fa-IR" sz="3200" b="1" dirty="0" smtClean="0">
                  <a:solidFill>
                    <a:srgbClr val="000000"/>
                  </a:solidFill>
                  <a:cs typeface="B Titr" pitchFamily="2" charset="-78"/>
                  <a:hlinkClick r:id="rId4" action="ppaction://hlinksldjump"/>
                </a:rPr>
                <a:t>  فقه</a:t>
              </a:r>
              <a:endParaRPr lang="en-US" sz="3200" b="1" dirty="0">
                <a:solidFill>
                  <a:srgbClr val="000000"/>
                </a:solidFill>
                <a:cs typeface="B Titr" pitchFamily="2" charset="-78"/>
              </a:endParaRPr>
            </a:p>
          </p:txBody>
        </p:sp>
        <p:grpSp>
          <p:nvGrpSpPr>
            <p:cNvPr id="9" name="Group 151"/>
            <p:cNvGrpSpPr>
              <a:grpSpLocks/>
            </p:cNvGrpSpPr>
            <p:nvPr/>
          </p:nvGrpSpPr>
          <p:grpSpPr bwMode="auto">
            <a:xfrm>
              <a:off x="5333999" y="4495800"/>
              <a:ext cx="1446212" cy="1524000"/>
              <a:chOff x="884" y="2523"/>
              <a:chExt cx="862" cy="862"/>
            </a:xfrm>
          </p:grpSpPr>
          <p:sp>
            <p:nvSpPr>
              <p:cNvPr id="174232" name="Oval 152"/>
              <p:cNvSpPr>
                <a:spLocks noChangeArrowheads="1"/>
              </p:cNvSpPr>
              <p:nvPr/>
            </p:nvSpPr>
            <p:spPr bwMode="gray">
              <a:xfrm>
                <a:off x="884" y="2523"/>
                <a:ext cx="862" cy="862"/>
              </a:xfrm>
              <a:prstGeom prst="ellipse">
                <a:avLst/>
              </a:prstGeom>
              <a:gradFill rotWithShape="1">
                <a:gsLst>
                  <a:gs pos="0">
                    <a:srgbClr val="00CC66">
                      <a:gamma/>
                      <a:tint val="0"/>
                      <a:invGamma/>
                    </a:srgbClr>
                  </a:gs>
                  <a:gs pos="50000">
                    <a:srgbClr val="00CC66"/>
                  </a:gs>
                  <a:gs pos="100000">
                    <a:srgbClr val="00CC66">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174233" name="Oval 153"/>
              <p:cNvSpPr>
                <a:spLocks noChangeArrowheads="1"/>
              </p:cNvSpPr>
              <p:nvPr/>
            </p:nvSpPr>
            <p:spPr bwMode="gray">
              <a:xfrm>
                <a:off x="884" y="2523"/>
                <a:ext cx="862" cy="862"/>
              </a:xfrm>
              <a:prstGeom prst="ellipse">
                <a:avLst/>
              </a:prstGeom>
              <a:gradFill rotWithShape="1">
                <a:gsLst>
                  <a:gs pos="0">
                    <a:srgbClr val="00CC66">
                      <a:alpha val="32001"/>
                    </a:srgbClr>
                  </a:gs>
                  <a:gs pos="100000">
                    <a:srgbClr val="00CC66">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174234" name="Oval 154"/>
              <p:cNvSpPr>
                <a:spLocks noChangeArrowheads="1"/>
              </p:cNvSpPr>
              <p:nvPr/>
            </p:nvSpPr>
            <p:spPr bwMode="gray">
              <a:xfrm>
                <a:off x="940" y="2579"/>
                <a:ext cx="750" cy="750"/>
              </a:xfrm>
              <a:prstGeom prst="ellipse">
                <a:avLst/>
              </a:prstGeom>
              <a:gradFill rotWithShape="1">
                <a:gsLst>
                  <a:gs pos="0">
                    <a:srgbClr val="00CC66">
                      <a:gamma/>
                      <a:shade val="54118"/>
                      <a:invGamma/>
                    </a:srgbClr>
                  </a:gs>
                  <a:gs pos="50000">
                    <a:srgbClr val="00CC66"/>
                  </a:gs>
                  <a:gs pos="100000">
                    <a:srgbClr val="00CC66">
                      <a:gamma/>
                      <a:shade val="54118"/>
                      <a:invGamma/>
                    </a:srgbClr>
                  </a:gs>
                </a:gsLst>
                <a:lin ang="18900000" scaled="1"/>
              </a:gradFill>
              <a:ln w="38100" algn="ctr">
                <a:noFill/>
                <a:round/>
                <a:headEnd/>
                <a:tailEnd/>
              </a:ln>
              <a:effectLst/>
            </p:spPr>
            <p:txBody>
              <a:bodyPr anchor="ctr">
                <a:spAutoFit/>
              </a:bodyPr>
              <a:lstStyle/>
              <a:p>
                <a:endParaRPr lang="fa-IR"/>
              </a:p>
            </p:txBody>
          </p:sp>
          <p:sp>
            <p:nvSpPr>
              <p:cNvPr id="174235" name="Oval 155"/>
              <p:cNvSpPr>
                <a:spLocks noChangeArrowheads="1"/>
              </p:cNvSpPr>
              <p:nvPr/>
            </p:nvSpPr>
            <p:spPr bwMode="gray">
              <a:xfrm>
                <a:off x="941" y="2579"/>
                <a:ext cx="749" cy="750"/>
              </a:xfrm>
              <a:prstGeom prst="ellipse">
                <a:avLst/>
              </a:prstGeom>
              <a:gradFill rotWithShape="1">
                <a:gsLst>
                  <a:gs pos="0">
                    <a:srgbClr val="00CC66">
                      <a:gamma/>
                      <a:shade val="63529"/>
                      <a:invGamma/>
                    </a:srgbClr>
                  </a:gs>
                  <a:gs pos="100000">
                    <a:srgbClr val="00CC66">
                      <a:alpha val="0"/>
                    </a:srgbClr>
                  </a:gs>
                </a:gsLst>
                <a:lin ang="2700000" scaled="1"/>
              </a:gradFill>
              <a:ln w="38100" algn="ctr">
                <a:noFill/>
                <a:round/>
                <a:headEnd/>
                <a:tailEnd/>
              </a:ln>
              <a:effectLst/>
            </p:spPr>
            <p:txBody>
              <a:bodyPr anchor="ctr">
                <a:spAutoFit/>
              </a:bodyPr>
              <a:lstStyle/>
              <a:p>
                <a:endParaRPr lang="fa-IR"/>
              </a:p>
            </p:txBody>
          </p:sp>
          <p:sp>
            <p:nvSpPr>
              <p:cNvPr id="174236" name="Oval 156"/>
              <p:cNvSpPr>
                <a:spLocks noChangeArrowheads="1"/>
              </p:cNvSpPr>
              <p:nvPr/>
            </p:nvSpPr>
            <p:spPr bwMode="gray">
              <a:xfrm>
                <a:off x="981" y="2617"/>
                <a:ext cx="674" cy="674"/>
              </a:xfrm>
              <a:prstGeom prst="ellipse">
                <a:avLst/>
              </a:prstGeom>
              <a:solidFill>
                <a:srgbClr val="333333"/>
              </a:solidFill>
              <a:ln w="38100" algn="ctr">
                <a:noFill/>
                <a:round/>
                <a:headEnd/>
                <a:tailEnd/>
              </a:ln>
              <a:effectLst/>
            </p:spPr>
            <p:txBody>
              <a:bodyPr anchor="ctr">
                <a:spAutoFit/>
              </a:bodyPr>
              <a:lstStyle/>
              <a:p>
                <a:endParaRPr lang="fa-IR"/>
              </a:p>
            </p:txBody>
          </p:sp>
          <p:sp>
            <p:nvSpPr>
              <p:cNvPr id="174237" name="Oval 157"/>
              <p:cNvSpPr>
                <a:spLocks noChangeArrowheads="1"/>
              </p:cNvSpPr>
              <p:nvPr/>
            </p:nvSpPr>
            <p:spPr bwMode="gray">
              <a:xfrm>
                <a:off x="992" y="2628"/>
                <a:ext cx="653" cy="653"/>
              </a:xfrm>
              <a:prstGeom prst="ellipse">
                <a:avLst/>
              </a:prstGeom>
              <a:gradFill rotWithShape="1">
                <a:gsLst>
                  <a:gs pos="0">
                    <a:srgbClr val="C0C0C0">
                      <a:gamma/>
                      <a:shade val="46275"/>
                      <a:invGamma/>
                    </a:srgbClr>
                  </a:gs>
                  <a:gs pos="100000">
                    <a:srgbClr val="C0C0C0"/>
                  </a:gs>
                </a:gsLst>
                <a:lin ang="5400000" scaled="1"/>
              </a:gradFill>
              <a:ln w="9525" algn="ctr">
                <a:noFill/>
                <a:round/>
                <a:headEnd/>
                <a:tailEnd/>
              </a:ln>
              <a:effectLst/>
            </p:spPr>
            <p:txBody>
              <a:bodyPr vert="eaVert" wrap="none" anchor="ctr"/>
              <a:lstStyle/>
              <a:p>
                <a:endParaRPr lang="fa-IR"/>
              </a:p>
            </p:txBody>
          </p:sp>
          <p:sp>
            <p:nvSpPr>
              <p:cNvPr id="174238" name="Oval 158"/>
              <p:cNvSpPr>
                <a:spLocks noChangeArrowheads="1"/>
              </p:cNvSpPr>
              <p:nvPr/>
            </p:nvSpPr>
            <p:spPr bwMode="gray">
              <a:xfrm>
                <a:off x="1000" y="2632"/>
                <a:ext cx="637" cy="636"/>
              </a:xfrm>
              <a:prstGeom prst="ellipse">
                <a:avLst/>
              </a:prstGeom>
              <a:gradFill rotWithShape="1">
                <a:gsLst>
                  <a:gs pos="0">
                    <a:srgbClr val="C0C0C0">
                      <a:alpha val="0"/>
                    </a:srgbClr>
                  </a:gs>
                  <a:gs pos="100000">
                    <a:srgbClr val="C0C0C0">
                      <a:gamma/>
                      <a:tint val="34902"/>
                      <a:invGamma/>
                    </a:srgbClr>
                  </a:gs>
                </a:gsLst>
                <a:lin ang="5400000" scaled="1"/>
              </a:gradFill>
              <a:ln w="9525" algn="ctr">
                <a:noFill/>
                <a:round/>
                <a:headEnd/>
                <a:tailEnd/>
              </a:ln>
              <a:effectLst/>
            </p:spPr>
            <p:txBody>
              <a:bodyPr vert="eaVert" wrap="none" anchor="ctr"/>
              <a:lstStyle/>
              <a:p>
                <a:endParaRPr lang="fa-IR"/>
              </a:p>
            </p:txBody>
          </p:sp>
          <p:sp>
            <p:nvSpPr>
              <p:cNvPr id="174239" name="Oval 159"/>
              <p:cNvSpPr>
                <a:spLocks noChangeArrowheads="1"/>
              </p:cNvSpPr>
              <p:nvPr/>
            </p:nvSpPr>
            <p:spPr bwMode="gray">
              <a:xfrm>
                <a:off x="1007" y="2638"/>
                <a:ext cx="606" cy="595"/>
              </a:xfrm>
              <a:prstGeom prst="ellipse">
                <a:avLst/>
              </a:prstGeom>
              <a:gradFill rotWithShape="1">
                <a:gsLst>
                  <a:gs pos="0">
                    <a:srgbClr val="C0C0C0">
                      <a:gamma/>
                      <a:shade val="79216"/>
                      <a:invGamma/>
                    </a:srgbClr>
                  </a:gs>
                  <a:gs pos="100000">
                    <a:srgbClr val="C0C0C0">
                      <a:alpha val="48000"/>
                    </a:srgbClr>
                  </a:gs>
                </a:gsLst>
                <a:lin ang="5400000" scaled="1"/>
              </a:gradFill>
              <a:ln w="9525" algn="ctr">
                <a:noFill/>
                <a:round/>
                <a:headEnd/>
                <a:tailEnd/>
              </a:ln>
              <a:effectLst/>
            </p:spPr>
            <p:txBody>
              <a:bodyPr vert="eaVert" wrap="none" anchor="ctr"/>
              <a:lstStyle/>
              <a:p>
                <a:endParaRPr lang="fa-IR"/>
              </a:p>
            </p:txBody>
          </p:sp>
          <p:sp>
            <p:nvSpPr>
              <p:cNvPr id="174240" name="Oval 160"/>
              <p:cNvSpPr>
                <a:spLocks noChangeArrowheads="1"/>
              </p:cNvSpPr>
              <p:nvPr/>
            </p:nvSpPr>
            <p:spPr bwMode="gray">
              <a:xfrm>
                <a:off x="1042" y="2655"/>
                <a:ext cx="539" cy="483"/>
              </a:xfrm>
              <a:prstGeom prst="ellipse">
                <a:avLst/>
              </a:prstGeom>
              <a:gradFill rotWithShape="1">
                <a:gsLst>
                  <a:gs pos="0">
                    <a:srgbClr val="C0C0C0">
                      <a:gamma/>
                      <a:tint val="0"/>
                      <a:invGamma/>
                    </a:srgbClr>
                  </a:gs>
                  <a:gs pos="100000">
                    <a:srgbClr val="C0C0C0">
                      <a:alpha val="38000"/>
                    </a:srgbClr>
                  </a:gs>
                </a:gsLst>
                <a:lin ang="5400000" scaled="1"/>
              </a:gradFill>
              <a:ln w="9525" algn="ctr">
                <a:noFill/>
                <a:round/>
                <a:headEnd/>
                <a:tailEnd/>
              </a:ln>
              <a:effectLst/>
            </p:spPr>
            <p:txBody>
              <a:bodyPr vert="eaVert" wrap="none" anchor="ctr"/>
              <a:lstStyle/>
              <a:p>
                <a:endParaRPr lang="fa-IR"/>
              </a:p>
            </p:txBody>
          </p:sp>
        </p:grpSp>
        <p:sp>
          <p:nvSpPr>
            <p:cNvPr id="174241" name="Text Box 161"/>
            <p:cNvSpPr txBox="1">
              <a:spLocks noChangeArrowheads="1"/>
            </p:cNvSpPr>
            <p:nvPr/>
          </p:nvSpPr>
          <p:spPr bwMode="gray">
            <a:xfrm>
              <a:off x="5617260" y="4770791"/>
              <a:ext cx="745539" cy="1006259"/>
            </a:xfrm>
            <a:prstGeom prst="rect">
              <a:avLst/>
            </a:prstGeom>
            <a:noFill/>
            <a:ln w="9525" algn="ctr">
              <a:noFill/>
              <a:miter lim="800000"/>
              <a:headEnd/>
              <a:tailEnd/>
            </a:ln>
            <a:effectLst/>
          </p:spPr>
          <p:txBody>
            <a:bodyPr wrap="none">
              <a:spAutoFit/>
            </a:bodyPr>
            <a:lstStyle/>
            <a:p>
              <a:r>
                <a:rPr lang="fa-IR" sz="2400" b="1" dirty="0" smtClean="0">
                  <a:solidFill>
                    <a:srgbClr val="000000"/>
                  </a:solidFill>
                  <a:cs typeface="B Titr" pitchFamily="2" charset="-78"/>
                  <a:hlinkClick r:id="rId5" action="ppaction://hlinksldjump"/>
                </a:rPr>
                <a:t>تعریف </a:t>
              </a:r>
            </a:p>
            <a:p>
              <a:r>
                <a:rPr lang="fa-IR" sz="2400" b="1" dirty="0" smtClean="0">
                  <a:solidFill>
                    <a:srgbClr val="000000"/>
                  </a:solidFill>
                  <a:cs typeface="B Titr" pitchFamily="2" charset="-78"/>
                  <a:hlinkClick r:id="rId5" action="ppaction://hlinksldjump"/>
                </a:rPr>
                <a:t>اصول </a:t>
              </a:r>
            </a:p>
            <a:p>
              <a:r>
                <a:rPr lang="fa-IR" sz="2400" b="1" dirty="0" smtClean="0">
                  <a:solidFill>
                    <a:srgbClr val="000000"/>
                  </a:solidFill>
                  <a:cs typeface="B Titr" pitchFamily="2" charset="-78"/>
                  <a:hlinkClick r:id="rId5" action="ppaction://hlinksldjump"/>
                </a:rPr>
                <a:t>  فقه</a:t>
              </a:r>
              <a:endParaRPr lang="en-US" sz="2400" b="1" dirty="0">
                <a:solidFill>
                  <a:srgbClr val="000000"/>
                </a:solidFill>
                <a:cs typeface="B Titr" pitchFamily="2" charset="-78"/>
              </a:endParaRPr>
            </a:p>
          </p:txBody>
        </p:sp>
      </p:grpSp>
      <p:sp>
        <p:nvSpPr>
          <p:cNvPr id="64" name="Action Button: Return 63">
            <a:hlinkClick r:id="rId6" action="ppaction://hlinksldjump" highlightClick="1"/>
          </p:cNvPr>
          <p:cNvSpPr/>
          <p:nvPr/>
        </p:nvSpPr>
        <p:spPr bwMode="auto">
          <a:xfrm>
            <a:off x="5000628" y="1928802"/>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plus(in)">
                                      <p:cBhvr>
                                        <p:cTn id="10" dur="2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49539" name="AutoShape 3"/>
          <p:cNvSpPr>
            <a:spLocks noChangeArrowheads="1"/>
          </p:cNvSpPr>
          <p:nvPr/>
        </p:nvSpPr>
        <p:spPr bwMode="gray">
          <a:xfrm rot="10800000">
            <a:off x="3000365" y="3213100"/>
            <a:ext cx="504825" cy="576263"/>
          </a:xfrm>
          <a:prstGeom prst="chevron">
            <a:avLst>
              <a:gd name="adj" fmla="val 52514"/>
            </a:avLst>
          </a:prstGeom>
          <a:solidFill>
            <a:srgbClr val="FF3399"/>
          </a:solidFill>
          <a:ln w="0" algn="ctr">
            <a:noFill/>
            <a:miter lim="800000"/>
            <a:headEnd/>
            <a:tailEnd/>
          </a:ln>
          <a:effectLst/>
        </p:spPr>
        <p:txBody>
          <a:bodyPr wrap="none" anchor="ctr"/>
          <a:lstStyle/>
          <a:p>
            <a:endParaRPr lang="fa-IR"/>
          </a:p>
        </p:txBody>
      </p:sp>
      <p:sp>
        <p:nvSpPr>
          <p:cNvPr id="449540" name="AutoShape 4"/>
          <p:cNvSpPr>
            <a:spLocks noChangeArrowheads="1"/>
          </p:cNvSpPr>
          <p:nvPr/>
        </p:nvSpPr>
        <p:spPr bwMode="gray">
          <a:xfrm rot="10800000">
            <a:off x="5710249" y="3213100"/>
            <a:ext cx="504825" cy="576263"/>
          </a:xfrm>
          <a:prstGeom prst="chevron">
            <a:avLst>
              <a:gd name="adj" fmla="val 52514"/>
            </a:avLst>
          </a:prstGeom>
          <a:solidFill>
            <a:srgbClr val="0099CC"/>
          </a:solidFill>
          <a:ln w="0" algn="ctr">
            <a:noFill/>
            <a:miter lim="800000"/>
            <a:headEnd/>
            <a:tailEnd/>
          </a:ln>
          <a:effectLst/>
        </p:spPr>
        <p:txBody>
          <a:bodyPr wrap="none" anchor="ctr"/>
          <a:lstStyle/>
          <a:p>
            <a:endParaRPr lang="fa-IR"/>
          </a:p>
        </p:txBody>
      </p:sp>
      <p:grpSp>
        <p:nvGrpSpPr>
          <p:cNvPr id="2" name="Group 8"/>
          <p:cNvGrpSpPr>
            <a:grpSpLocks/>
          </p:cNvGrpSpPr>
          <p:nvPr/>
        </p:nvGrpSpPr>
        <p:grpSpPr bwMode="auto">
          <a:xfrm>
            <a:off x="762000" y="2438400"/>
            <a:ext cx="2160588" cy="2160588"/>
            <a:chOff x="480" y="1536"/>
            <a:chExt cx="1361" cy="1361"/>
          </a:xfrm>
        </p:grpSpPr>
        <p:sp>
          <p:nvSpPr>
            <p:cNvPr id="449545" name="Oval 9"/>
            <p:cNvSpPr>
              <a:spLocks noChangeArrowheads="1"/>
            </p:cNvSpPr>
            <p:nvPr/>
          </p:nvSpPr>
          <p:spPr bwMode="gray">
            <a:xfrm>
              <a:off x="480" y="1536"/>
              <a:ext cx="1361" cy="1361"/>
            </a:xfrm>
            <a:prstGeom prst="ellipse">
              <a:avLst/>
            </a:prstGeom>
            <a:gradFill rotWithShape="1">
              <a:gsLst>
                <a:gs pos="0">
                  <a:srgbClr val="FF9933">
                    <a:gamma/>
                    <a:tint val="0"/>
                    <a:invGamma/>
                  </a:srgbClr>
                </a:gs>
                <a:gs pos="50000">
                  <a:srgbClr val="FF9933"/>
                </a:gs>
                <a:gs pos="100000">
                  <a:srgbClr val="FF9933">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449546" name="Oval 10"/>
            <p:cNvSpPr>
              <a:spLocks noChangeArrowheads="1"/>
            </p:cNvSpPr>
            <p:nvPr/>
          </p:nvSpPr>
          <p:spPr bwMode="gray">
            <a:xfrm>
              <a:off x="480" y="1536"/>
              <a:ext cx="1361" cy="1361"/>
            </a:xfrm>
            <a:prstGeom prst="ellipse">
              <a:avLst/>
            </a:prstGeom>
            <a:gradFill rotWithShape="1">
              <a:gsLst>
                <a:gs pos="0">
                  <a:srgbClr val="FF9933">
                    <a:alpha val="32001"/>
                  </a:srgbClr>
                </a:gs>
                <a:gs pos="100000">
                  <a:srgbClr val="FF9933">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449547" name="Oval 11"/>
            <p:cNvSpPr>
              <a:spLocks noChangeArrowheads="1"/>
            </p:cNvSpPr>
            <p:nvPr/>
          </p:nvSpPr>
          <p:spPr bwMode="gray">
            <a:xfrm>
              <a:off x="565" y="1614"/>
              <a:ext cx="1183" cy="1183"/>
            </a:xfrm>
            <a:prstGeom prst="ellipse">
              <a:avLst/>
            </a:prstGeom>
            <a:gradFill rotWithShape="1">
              <a:gsLst>
                <a:gs pos="0">
                  <a:srgbClr val="FF9933">
                    <a:gamma/>
                    <a:shade val="54118"/>
                    <a:invGamma/>
                  </a:srgbClr>
                </a:gs>
                <a:gs pos="50000">
                  <a:srgbClr val="FF9933"/>
                </a:gs>
                <a:gs pos="100000">
                  <a:srgbClr val="FF9933">
                    <a:gamma/>
                    <a:shade val="54118"/>
                    <a:invGamma/>
                  </a:srgbClr>
                </a:gs>
              </a:gsLst>
              <a:lin ang="18900000" scaled="1"/>
            </a:gradFill>
            <a:ln w="38100" algn="ctr">
              <a:noFill/>
              <a:round/>
              <a:headEnd/>
              <a:tailEnd/>
            </a:ln>
            <a:effectLst/>
          </p:spPr>
          <p:txBody>
            <a:bodyPr anchor="ctr">
              <a:spAutoFit/>
            </a:bodyPr>
            <a:lstStyle/>
            <a:p>
              <a:endParaRPr lang="fa-IR"/>
            </a:p>
          </p:txBody>
        </p:sp>
        <p:sp>
          <p:nvSpPr>
            <p:cNvPr id="449548" name="Oval 12"/>
            <p:cNvSpPr>
              <a:spLocks noChangeArrowheads="1"/>
            </p:cNvSpPr>
            <p:nvPr/>
          </p:nvSpPr>
          <p:spPr bwMode="gray">
            <a:xfrm>
              <a:off x="576" y="1632"/>
              <a:ext cx="1183" cy="1183"/>
            </a:xfrm>
            <a:prstGeom prst="ellipse">
              <a:avLst/>
            </a:prstGeom>
            <a:gradFill rotWithShape="1">
              <a:gsLst>
                <a:gs pos="0">
                  <a:srgbClr val="FF9933">
                    <a:gamma/>
                    <a:shade val="63529"/>
                    <a:invGamma/>
                  </a:srgbClr>
                </a:gs>
                <a:gs pos="100000">
                  <a:srgbClr val="FF9933">
                    <a:alpha val="0"/>
                  </a:srgbClr>
                </a:gs>
              </a:gsLst>
              <a:lin ang="2700000" scaled="1"/>
            </a:gradFill>
            <a:ln w="38100" algn="ctr">
              <a:noFill/>
              <a:round/>
              <a:headEnd/>
              <a:tailEnd/>
            </a:ln>
            <a:effectLst/>
          </p:spPr>
          <p:txBody>
            <a:bodyPr anchor="ctr">
              <a:spAutoFit/>
            </a:bodyPr>
            <a:lstStyle/>
            <a:p>
              <a:endParaRPr lang="fa-IR"/>
            </a:p>
          </p:txBody>
        </p:sp>
        <p:sp>
          <p:nvSpPr>
            <p:cNvPr id="449549" name="Oval 13"/>
            <p:cNvSpPr>
              <a:spLocks noChangeArrowheads="1"/>
            </p:cNvSpPr>
            <p:nvPr/>
          </p:nvSpPr>
          <p:spPr bwMode="gray">
            <a:xfrm>
              <a:off x="624"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3" name="Group 14"/>
            <p:cNvGrpSpPr>
              <a:grpSpLocks/>
            </p:cNvGrpSpPr>
            <p:nvPr/>
          </p:nvGrpSpPr>
          <p:grpSpPr bwMode="auto">
            <a:xfrm>
              <a:off x="641" y="1685"/>
              <a:ext cx="1031" cy="1031"/>
              <a:chOff x="4166" y="1706"/>
              <a:chExt cx="1252" cy="1252"/>
            </a:xfrm>
          </p:grpSpPr>
          <p:sp>
            <p:nvSpPr>
              <p:cNvPr id="449551" name="Oval 1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449552" name="Oval 1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449553" name="Oval 1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449554" name="Oval 18"/>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449555" name="Text Box 19"/>
            <p:cNvSpPr txBox="1">
              <a:spLocks noChangeArrowheads="1"/>
            </p:cNvSpPr>
            <p:nvPr/>
          </p:nvSpPr>
          <p:spPr bwMode="gray">
            <a:xfrm>
              <a:off x="639" y="1755"/>
              <a:ext cx="891" cy="872"/>
            </a:xfrm>
            <a:prstGeom prst="rect">
              <a:avLst/>
            </a:prstGeom>
            <a:noFill/>
            <a:ln w="9525" algn="ctr">
              <a:noFill/>
              <a:miter lim="800000"/>
              <a:headEnd/>
              <a:tailEnd/>
            </a:ln>
            <a:effectLst/>
          </p:spPr>
          <p:txBody>
            <a:bodyPr wrap="none">
              <a:spAutoFit/>
            </a:bodyPr>
            <a:lstStyle/>
            <a:p>
              <a:r>
                <a:rPr lang="fa-IR" sz="2800" dirty="0" smtClean="0">
                  <a:solidFill>
                    <a:srgbClr val="002060"/>
                  </a:solidFill>
                  <a:cs typeface="B Titr" pitchFamily="2" charset="-78"/>
                </a:rPr>
                <a:t> </a:t>
              </a:r>
              <a:r>
                <a:rPr lang="fa-IR" sz="2800" dirty="0" smtClean="0">
                  <a:solidFill>
                    <a:srgbClr val="002060"/>
                  </a:solidFill>
                  <a:cs typeface="B Titr" pitchFamily="2" charset="-78"/>
                  <a:hlinkClick r:id="rId2" action="ppaction://hlinksldjump"/>
                </a:rPr>
                <a:t> ملازمه </a:t>
              </a:r>
            </a:p>
            <a:p>
              <a:r>
                <a:rPr lang="fa-IR" sz="2800" dirty="0" smtClean="0">
                  <a:solidFill>
                    <a:srgbClr val="002060"/>
                  </a:solidFill>
                  <a:cs typeface="B Titr" pitchFamily="2" charset="-78"/>
                  <a:hlinkClick r:id="rId2" action="ppaction://hlinksldjump"/>
                </a:rPr>
                <a:t>حکم عقل </a:t>
              </a:r>
            </a:p>
            <a:p>
              <a:r>
                <a:rPr lang="fa-IR" sz="2800" dirty="0" smtClean="0">
                  <a:solidFill>
                    <a:srgbClr val="002060"/>
                  </a:solidFill>
                  <a:cs typeface="B Titr" pitchFamily="2" charset="-78"/>
                  <a:hlinkClick r:id="rId2" action="ppaction://hlinksldjump"/>
                </a:rPr>
                <a:t>  و شرع</a:t>
              </a:r>
              <a:endParaRPr lang="en-US" sz="2800" dirty="0">
                <a:solidFill>
                  <a:srgbClr val="002060"/>
                </a:solidFill>
                <a:cs typeface="B Titr" pitchFamily="2" charset="-78"/>
              </a:endParaRPr>
            </a:p>
          </p:txBody>
        </p:sp>
      </p:grpSp>
      <p:grpSp>
        <p:nvGrpSpPr>
          <p:cNvPr id="4" name="Group 20"/>
          <p:cNvGrpSpPr>
            <a:grpSpLocks/>
          </p:cNvGrpSpPr>
          <p:nvPr/>
        </p:nvGrpSpPr>
        <p:grpSpPr bwMode="auto">
          <a:xfrm>
            <a:off x="3505200" y="2438401"/>
            <a:ext cx="2160588" cy="2160589"/>
            <a:chOff x="2208" y="1536"/>
            <a:chExt cx="1361" cy="1361"/>
          </a:xfrm>
        </p:grpSpPr>
        <p:sp>
          <p:nvSpPr>
            <p:cNvPr id="449557" name="Oval 21"/>
            <p:cNvSpPr>
              <a:spLocks noChangeArrowheads="1"/>
            </p:cNvSpPr>
            <p:nvPr/>
          </p:nvSpPr>
          <p:spPr bwMode="gray">
            <a:xfrm>
              <a:off x="2208" y="1536"/>
              <a:ext cx="1361" cy="1361"/>
            </a:xfrm>
            <a:prstGeom prst="ellipse">
              <a:avLst/>
            </a:prstGeom>
            <a:gradFill rotWithShape="1">
              <a:gsLst>
                <a:gs pos="0">
                  <a:srgbClr val="FF3399">
                    <a:gamma/>
                    <a:tint val="0"/>
                    <a:invGamma/>
                  </a:srgbClr>
                </a:gs>
                <a:gs pos="50000">
                  <a:srgbClr val="FF3399"/>
                </a:gs>
                <a:gs pos="100000">
                  <a:srgbClr val="FF3399">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449558" name="Oval 22"/>
            <p:cNvSpPr>
              <a:spLocks noChangeArrowheads="1"/>
            </p:cNvSpPr>
            <p:nvPr/>
          </p:nvSpPr>
          <p:spPr bwMode="gray">
            <a:xfrm>
              <a:off x="2208" y="1536"/>
              <a:ext cx="1361" cy="1361"/>
            </a:xfrm>
            <a:prstGeom prst="ellipse">
              <a:avLst/>
            </a:prstGeom>
            <a:gradFill rotWithShape="1">
              <a:gsLst>
                <a:gs pos="0">
                  <a:srgbClr val="FF3399">
                    <a:alpha val="32001"/>
                  </a:srgbClr>
                </a:gs>
                <a:gs pos="100000">
                  <a:srgbClr val="FF3399">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449559" name="Oval 23"/>
            <p:cNvSpPr>
              <a:spLocks noChangeArrowheads="1"/>
            </p:cNvSpPr>
            <p:nvPr/>
          </p:nvSpPr>
          <p:spPr bwMode="gray">
            <a:xfrm>
              <a:off x="2297" y="1625"/>
              <a:ext cx="1183" cy="1183"/>
            </a:xfrm>
            <a:prstGeom prst="ellipse">
              <a:avLst/>
            </a:prstGeom>
            <a:gradFill rotWithShape="1">
              <a:gsLst>
                <a:gs pos="0">
                  <a:srgbClr val="FF6699">
                    <a:gamma/>
                    <a:shade val="54118"/>
                    <a:invGamma/>
                  </a:srgbClr>
                </a:gs>
                <a:gs pos="50000">
                  <a:srgbClr val="FF6699"/>
                </a:gs>
                <a:gs pos="100000">
                  <a:srgbClr val="FF6699">
                    <a:gamma/>
                    <a:shade val="54118"/>
                    <a:invGamma/>
                  </a:srgbClr>
                </a:gs>
              </a:gsLst>
              <a:lin ang="18900000" scaled="1"/>
            </a:gradFill>
            <a:ln w="38100" algn="ctr">
              <a:noFill/>
              <a:round/>
              <a:headEnd/>
              <a:tailEnd/>
            </a:ln>
            <a:effectLst/>
          </p:spPr>
          <p:txBody>
            <a:bodyPr anchor="ctr">
              <a:spAutoFit/>
            </a:bodyPr>
            <a:lstStyle/>
            <a:p>
              <a:endParaRPr lang="fa-IR"/>
            </a:p>
          </p:txBody>
        </p:sp>
        <p:sp>
          <p:nvSpPr>
            <p:cNvPr id="449560" name="Oval 24"/>
            <p:cNvSpPr>
              <a:spLocks noChangeArrowheads="1"/>
            </p:cNvSpPr>
            <p:nvPr/>
          </p:nvSpPr>
          <p:spPr bwMode="gray">
            <a:xfrm>
              <a:off x="2304" y="1623"/>
              <a:ext cx="1183" cy="1183"/>
            </a:xfrm>
            <a:prstGeom prst="ellipse">
              <a:avLst/>
            </a:prstGeom>
            <a:gradFill rotWithShape="1">
              <a:gsLst>
                <a:gs pos="0">
                  <a:srgbClr val="FF3399">
                    <a:gamma/>
                    <a:shade val="63529"/>
                    <a:invGamma/>
                  </a:srgbClr>
                </a:gs>
                <a:gs pos="100000">
                  <a:srgbClr val="FF3399">
                    <a:alpha val="0"/>
                  </a:srgbClr>
                </a:gs>
              </a:gsLst>
              <a:lin ang="2700000" scaled="1"/>
            </a:gradFill>
            <a:ln w="38100" algn="ctr">
              <a:noFill/>
              <a:round/>
              <a:headEnd/>
              <a:tailEnd/>
            </a:ln>
            <a:effectLst/>
          </p:spPr>
          <p:txBody>
            <a:bodyPr anchor="ctr">
              <a:spAutoFit/>
            </a:bodyPr>
            <a:lstStyle/>
            <a:p>
              <a:endParaRPr lang="fa-IR"/>
            </a:p>
          </p:txBody>
        </p:sp>
        <p:sp>
          <p:nvSpPr>
            <p:cNvPr id="449561" name="Oval 25"/>
            <p:cNvSpPr>
              <a:spLocks noChangeArrowheads="1"/>
            </p:cNvSpPr>
            <p:nvPr/>
          </p:nvSpPr>
          <p:spPr bwMode="gray">
            <a:xfrm>
              <a:off x="2356" y="1684"/>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5" name="Group 26"/>
            <p:cNvGrpSpPr>
              <a:grpSpLocks/>
            </p:cNvGrpSpPr>
            <p:nvPr/>
          </p:nvGrpSpPr>
          <p:grpSpPr bwMode="auto">
            <a:xfrm>
              <a:off x="2373" y="1696"/>
              <a:ext cx="1031" cy="1031"/>
              <a:chOff x="4166" y="1706"/>
              <a:chExt cx="1252" cy="1252"/>
            </a:xfrm>
          </p:grpSpPr>
          <p:sp>
            <p:nvSpPr>
              <p:cNvPr id="449563"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449564"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449565"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449566"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449567" name="Text Box 31"/>
            <p:cNvSpPr txBox="1">
              <a:spLocks noChangeArrowheads="1"/>
            </p:cNvSpPr>
            <p:nvPr/>
          </p:nvSpPr>
          <p:spPr bwMode="gray">
            <a:xfrm>
              <a:off x="2430" y="1890"/>
              <a:ext cx="840" cy="601"/>
            </a:xfrm>
            <a:prstGeom prst="rect">
              <a:avLst/>
            </a:prstGeom>
            <a:noFill/>
            <a:ln w="9525" algn="ctr">
              <a:noFill/>
              <a:miter lim="800000"/>
              <a:headEnd/>
              <a:tailEnd/>
            </a:ln>
            <a:effectLst/>
          </p:spPr>
          <p:txBody>
            <a:bodyPr wrap="none">
              <a:spAutoFit/>
            </a:bodyPr>
            <a:lstStyle/>
            <a:p>
              <a:r>
                <a:rPr lang="fa-IR" sz="2400" dirty="0" smtClean="0">
                  <a:solidFill>
                    <a:srgbClr val="000000"/>
                  </a:solidFill>
                </a:rPr>
                <a:t>  </a:t>
              </a:r>
              <a:r>
                <a:rPr lang="fa-IR" sz="2800" dirty="0" smtClean="0">
                  <a:solidFill>
                    <a:srgbClr val="002060"/>
                  </a:solidFill>
                  <a:cs typeface="B Titr" pitchFamily="2" charset="-78"/>
                  <a:hlinkClick r:id="rId3" action="ppaction://hlinksldjump"/>
                </a:rPr>
                <a:t>اقسام</a:t>
              </a:r>
            </a:p>
            <a:p>
              <a:r>
                <a:rPr lang="fa-IR" sz="2800" dirty="0" smtClean="0">
                  <a:solidFill>
                    <a:srgbClr val="002060"/>
                  </a:solidFill>
                  <a:cs typeface="B Titr" pitchFamily="2" charset="-78"/>
                  <a:hlinkClick r:id="rId3" action="ppaction://hlinksldjump"/>
                </a:rPr>
                <a:t> استدلال</a:t>
              </a:r>
              <a:r>
                <a:rPr lang="fa-IR" sz="2800" dirty="0" smtClean="0">
                  <a:solidFill>
                    <a:srgbClr val="002060"/>
                  </a:solidFill>
                  <a:cs typeface="B Titr" pitchFamily="2" charset="-78"/>
                </a:rPr>
                <a:t> </a:t>
              </a:r>
              <a:endParaRPr lang="en-US" sz="2800" dirty="0">
                <a:solidFill>
                  <a:srgbClr val="002060"/>
                </a:solidFill>
                <a:cs typeface="B Titr" pitchFamily="2" charset="-78"/>
              </a:endParaRPr>
            </a:p>
          </p:txBody>
        </p:sp>
      </p:grpSp>
      <p:grpSp>
        <p:nvGrpSpPr>
          <p:cNvPr id="6" name="Group 32"/>
          <p:cNvGrpSpPr>
            <a:grpSpLocks/>
          </p:cNvGrpSpPr>
          <p:nvPr/>
        </p:nvGrpSpPr>
        <p:grpSpPr bwMode="auto">
          <a:xfrm>
            <a:off x="6227760" y="2420941"/>
            <a:ext cx="2160586" cy="2160589"/>
            <a:chOff x="3923" y="1525"/>
            <a:chExt cx="1361" cy="1361"/>
          </a:xfrm>
        </p:grpSpPr>
        <p:sp>
          <p:nvSpPr>
            <p:cNvPr id="449569" name="Oval 33"/>
            <p:cNvSpPr>
              <a:spLocks noChangeArrowheads="1"/>
            </p:cNvSpPr>
            <p:nvPr/>
          </p:nvSpPr>
          <p:spPr bwMode="gray">
            <a:xfrm>
              <a:off x="3923" y="1525"/>
              <a:ext cx="1361" cy="1361"/>
            </a:xfrm>
            <a:prstGeom prst="ellipse">
              <a:avLst/>
            </a:prstGeom>
            <a:gradFill rotWithShape="1">
              <a:gsLst>
                <a:gs pos="0">
                  <a:srgbClr val="0099CC">
                    <a:gamma/>
                    <a:tint val="0"/>
                    <a:invGamma/>
                  </a:srgbClr>
                </a:gs>
                <a:gs pos="50000">
                  <a:srgbClr val="0099CC"/>
                </a:gs>
                <a:gs pos="100000">
                  <a:srgbClr val="0099CC">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449570" name="Oval 34"/>
            <p:cNvSpPr>
              <a:spLocks noChangeArrowheads="1"/>
            </p:cNvSpPr>
            <p:nvPr/>
          </p:nvSpPr>
          <p:spPr bwMode="gray">
            <a:xfrm>
              <a:off x="3923" y="1525"/>
              <a:ext cx="1361" cy="1361"/>
            </a:xfrm>
            <a:prstGeom prst="ellipse">
              <a:avLst/>
            </a:prstGeom>
            <a:gradFill rotWithShape="1">
              <a:gsLst>
                <a:gs pos="0">
                  <a:srgbClr val="0099CC">
                    <a:alpha val="32001"/>
                  </a:srgbClr>
                </a:gs>
                <a:gs pos="100000">
                  <a:srgbClr val="0099CC">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449571" name="Oval 35"/>
            <p:cNvSpPr>
              <a:spLocks noChangeArrowheads="1"/>
            </p:cNvSpPr>
            <p:nvPr/>
          </p:nvSpPr>
          <p:spPr bwMode="gray">
            <a:xfrm>
              <a:off x="4012" y="1614"/>
              <a:ext cx="1183" cy="1183"/>
            </a:xfrm>
            <a:prstGeom prst="ellipse">
              <a:avLst/>
            </a:prstGeom>
            <a:gradFill rotWithShape="1">
              <a:gsLst>
                <a:gs pos="0">
                  <a:srgbClr val="0099CC">
                    <a:gamma/>
                    <a:shade val="54118"/>
                    <a:invGamma/>
                  </a:srgbClr>
                </a:gs>
                <a:gs pos="50000">
                  <a:srgbClr val="0099CC"/>
                </a:gs>
                <a:gs pos="100000">
                  <a:srgbClr val="0099CC">
                    <a:gamma/>
                    <a:shade val="54118"/>
                    <a:invGamma/>
                  </a:srgbClr>
                </a:gs>
              </a:gsLst>
              <a:lin ang="18900000" scaled="1"/>
            </a:gradFill>
            <a:ln w="38100" algn="ctr">
              <a:noFill/>
              <a:round/>
              <a:headEnd/>
              <a:tailEnd/>
            </a:ln>
            <a:effectLst/>
          </p:spPr>
          <p:txBody>
            <a:bodyPr anchor="ctr">
              <a:spAutoFit/>
            </a:bodyPr>
            <a:lstStyle/>
            <a:p>
              <a:endParaRPr lang="fa-IR"/>
            </a:p>
          </p:txBody>
        </p:sp>
        <p:sp>
          <p:nvSpPr>
            <p:cNvPr id="449572" name="Oval 36"/>
            <p:cNvSpPr>
              <a:spLocks noChangeArrowheads="1"/>
            </p:cNvSpPr>
            <p:nvPr/>
          </p:nvSpPr>
          <p:spPr bwMode="gray">
            <a:xfrm>
              <a:off x="4013" y="1616"/>
              <a:ext cx="1183" cy="1183"/>
            </a:xfrm>
            <a:prstGeom prst="ellipse">
              <a:avLst/>
            </a:prstGeom>
            <a:gradFill rotWithShape="1">
              <a:gsLst>
                <a:gs pos="0">
                  <a:srgbClr val="0099CC">
                    <a:gamma/>
                    <a:shade val="63529"/>
                    <a:invGamma/>
                  </a:srgbClr>
                </a:gs>
                <a:gs pos="100000">
                  <a:srgbClr val="0099CC">
                    <a:alpha val="0"/>
                  </a:srgbClr>
                </a:gs>
              </a:gsLst>
              <a:lin ang="2700000" scaled="1"/>
            </a:gradFill>
            <a:ln w="38100" algn="ctr">
              <a:noFill/>
              <a:round/>
              <a:headEnd/>
              <a:tailEnd/>
            </a:ln>
            <a:effectLst/>
          </p:spPr>
          <p:txBody>
            <a:bodyPr anchor="ctr">
              <a:spAutoFit/>
            </a:bodyPr>
            <a:lstStyle/>
            <a:p>
              <a:endParaRPr lang="fa-IR"/>
            </a:p>
          </p:txBody>
        </p:sp>
        <p:sp>
          <p:nvSpPr>
            <p:cNvPr id="449573" name="Oval 37"/>
            <p:cNvSpPr>
              <a:spLocks noChangeArrowheads="1"/>
            </p:cNvSpPr>
            <p:nvPr/>
          </p:nvSpPr>
          <p:spPr bwMode="gray">
            <a:xfrm>
              <a:off x="4076"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7" name="Group 38"/>
            <p:cNvGrpSpPr>
              <a:grpSpLocks/>
            </p:cNvGrpSpPr>
            <p:nvPr/>
          </p:nvGrpSpPr>
          <p:grpSpPr bwMode="auto">
            <a:xfrm>
              <a:off x="4095" y="1685"/>
              <a:ext cx="1031" cy="1031"/>
              <a:chOff x="4166" y="1706"/>
              <a:chExt cx="1252" cy="1252"/>
            </a:xfrm>
          </p:grpSpPr>
          <p:sp>
            <p:nvSpPr>
              <p:cNvPr id="449575" name="Oval 39"/>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449576" name="Oval 40"/>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449577" name="Oval 41"/>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449578" name="Oval 42"/>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449579" name="Text Box 43"/>
            <p:cNvSpPr txBox="1">
              <a:spLocks noChangeArrowheads="1"/>
            </p:cNvSpPr>
            <p:nvPr/>
          </p:nvSpPr>
          <p:spPr bwMode="gray">
            <a:xfrm>
              <a:off x="4050" y="1890"/>
              <a:ext cx="997" cy="601"/>
            </a:xfrm>
            <a:prstGeom prst="rect">
              <a:avLst/>
            </a:prstGeom>
            <a:noFill/>
            <a:ln w="9525" algn="ctr">
              <a:noFill/>
              <a:miter lim="800000"/>
              <a:headEnd/>
              <a:tailEnd/>
            </a:ln>
            <a:effectLst/>
          </p:spPr>
          <p:txBody>
            <a:bodyPr wrap="none">
              <a:spAutoFit/>
            </a:bodyPr>
            <a:lstStyle/>
            <a:p>
              <a:r>
                <a:rPr lang="fa-IR" sz="2800" dirty="0" smtClean="0">
                  <a:solidFill>
                    <a:srgbClr val="002060"/>
                  </a:solidFill>
                  <a:cs typeface="B Titr" pitchFamily="2" charset="-78"/>
                  <a:hlinkClick r:id="rId4" action="ppaction://hlinksldjump"/>
                </a:rPr>
                <a:t>عقل نظری </a:t>
              </a:r>
            </a:p>
            <a:p>
              <a:r>
                <a:rPr lang="fa-IR" sz="2800" dirty="0" smtClean="0">
                  <a:solidFill>
                    <a:srgbClr val="002060"/>
                  </a:solidFill>
                  <a:cs typeface="B Titr" pitchFamily="2" charset="-78"/>
                  <a:hlinkClick r:id="rId4" action="ppaction://hlinksldjump"/>
                </a:rPr>
                <a:t>   و عملی</a:t>
              </a:r>
              <a:endParaRPr lang="en-US" sz="2400" dirty="0">
                <a:solidFill>
                  <a:srgbClr val="002060"/>
                </a:solidFill>
                <a:cs typeface="B Titr" pitchFamily="2" charset="-78"/>
              </a:endParaRPr>
            </a:p>
          </p:txBody>
        </p:sp>
      </p:grpSp>
      <p:sp>
        <p:nvSpPr>
          <p:cNvPr id="44" name="AutoShape 27"/>
          <p:cNvSpPr>
            <a:spLocks noChangeArrowheads="1"/>
          </p:cNvSpPr>
          <p:nvPr/>
        </p:nvSpPr>
        <p:spPr bwMode="gray">
          <a:xfrm>
            <a:off x="2786050" y="785795"/>
            <a:ext cx="3538542" cy="1214446"/>
          </a:xfrm>
          <a:prstGeom prst="roundRect">
            <a:avLst>
              <a:gd name="adj" fmla="val 50000"/>
            </a:avLst>
          </a:prstGeom>
          <a:gradFill rotWithShape="1">
            <a:gsLst>
              <a:gs pos="0">
                <a:srgbClr val="B0AF7A">
                  <a:gamma/>
                  <a:shade val="46275"/>
                  <a:invGamma/>
                </a:srgbClr>
              </a:gs>
              <a:gs pos="50000">
                <a:srgbClr val="B0AF7A"/>
              </a:gs>
              <a:gs pos="100000">
                <a:srgbClr val="B0AF7A">
                  <a:gamma/>
                  <a:shade val="46275"/>
                  <a:invGamma/>
                </a:srgb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r>
              <a:rPr lang="fa-IR" sz="2400" dirty="0" smtClean="0">
                <a:solidFill>
                  <a:srgbClr val="FFFFFF"/>
                </a:solidFill>
                <a:effectLst>
                  <a:outerShdw blurRad="38100" dist="38100" dir="2700000" algn="tl">
                    <a:srgbClr val="000000"/>
                  </a:outerShdw>
                </a:effectLst>
                <a:latin typeface="Verdana" pitchFamily="34" charset="0"/>
                <a:cs typeface="B Titr" pitchFamily="2" charset="-78"/>
                <a:hlinkClick r:id="rId5" action="ppaction://hlinksldjump"/>
              </a:rPr>
              <a:t>  6-</a:t>
            </a:r>
            <a:r>
              <a:rPr lang="fa-IR" sz="4000" dirty="0" smtClean="0">
                <a:solidFill>
                  <a:srgbClr val="FFFFFF"/>
                </a:solidFill>
                <a:effectLst>
                  <a:outerShdw blurRad="38100" dist="38100" dir="2700000" algn="tl">
                    <a:srgbClr val="000000"/>
                  </a:outerShdw>
                </a:effectLst>
                <a:latin typeface="Verdana" pitchFamily="34" charset="0"/>
                <a:cs typeface="B Titr" pitchFamily="2" charset="-78"/>
                <a:hlinkClick r:id="rId5" action="ppaction://hlinksldjump"/>
              </a:rPr>
              <a:t> </a:t>
            </a:r>
            <a:r>
              <a:rPr lang="fa-IR" sz="4000" b="1" dirty="0" smtClean="0">
                <a:cs typeface="B Titr" pitchFamily="2" charset="-78"/>
                <a:hlinkClick r:id="rId5" action="ppaction://hlinksldjump"/>
              </a:rPr>
              <a:t>حجّية العقل </a:t>
            </a:r>
            <a:endParaRPr lang="en-US" sz="4000" dirty="0">
              <a:solidFill>
                <a:srgbClr val="FFFFFF"/>
              </a:solidFill>
              <a:effectLst>
                <a:outerShdw blurRad="38100" dist="38100" dir="2700000" algn="tl">
                  <a:srgbClr val="000000"/>
                </a:outerShdw>
              </a:effectLst>
              <a:latin typeface="Verdana" pitchFamily="34" charset="0"/>
              <a:cs typeface="B Titr" pitchFamily="2" charset="-78"/>
            </a:endParaRPr>
          </a:p>
        </p:txBody>
      </p:sp>
      <p:sp>
        <p:nvSpPr>
          <p:cNvPr id="41" name="Action Button: Return 40">
            <a:hlinkClick r:id="rId6" action="ppaction://hlinksldjump" highlightClick="1"/>
          </p:cNvPr>
          <p:cNvSpPr/>
          <p:nvPr/>
        </p:nvSpPr>
        <p:spPr bwMode="auto">
          <a:xfrm>
            <a:off x="5500694" y="1000108"/>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
        <p:nvSpPr>
          <p:cNvPr id="42" name="AutoShape 4"/>
          <p:cNvSpPr>
            <a:spLocks noChangeArrowheads="1"/>
          </p:cNvSpPr>
          <p:nvPr/>
        </p:nvSpPr>
        <p:spPr bwMode="gray">
          <a:xfrm rot="7856507">
            <a:off x="5484467" y="4396568"/>
            <a:ext cx="1051354" cy="576263"/>
          </a:xfrm>
          <a:prstGeom prst="chevron">
            <a:avLst>
              <a:gd name="adj" fmla="val 104036"/>
            </a:avLst>
          </a:prstGeom>
          <a:solidFill>
            <a:srgbClr val="0099CC"/>
          </a:solidFill>
          <a:ln w="0" algn="ctr">
            <a:noFill/>
            <a:miter lim="800000"/>
            <a:headEnd/>
            <a:tailEnd/>
          </a:ln>
          <a:effectLst/>
        </p:spPr>
        <p:txBody>
          <a:bodyPr wrap="none" anchor="ctr"/>
          <a:lstStyle/>
          <a:p>
            <a:endParaRPr lang="fa-IR"/>
          </a:p>
        </p:txBody>
      </p:sp>
      <p:sp>
        <p:nvSpPr>
          <p:cNvPr id="43" name="AutoShape 3"/>
          <p:cNvSpPr>
            <a:spLocks noChangeArrowheads="1"/>
          </p:cNvSpPr>
          <p:nvPr/>
        </p:nvSpPr>
        <p:spPr bwMode="gray">
          <a:xfrm rot="2903448">
            <a:off x="2611264" y="4366636"/>
            <a:ext cx="1047204" cy="576263"/>
          </a:xfrm>
          <a:prstGeom prst="chevron">
            <a:avLst>
              <a:gd name="adj" fmla="val 109480"/>
            </a:avLst>
          </a:prstGeom>
          <a:solidFill>
            <a:srgbClr val="FF3399"/>
          </a:solidFill>
          <a:ln w="0" algn="ctr">
            <a:noFill/>
            <a:miter lim="800000"/>
            <a:headEnd/>
            <a:tailEnd/>
          </a:ln>
          <a:effectLst/>
        </p:spPr>
        <p:txBody>
          <a:bodyPr wrap="none" anchor="ctr"/>
          <a:lstStyle/>
          <a:p>
            <a:endParaRPr lang="fa-IR"/>
          </a:p>
        </p:txBody>
      </p:sp>
      <p:sp>
        <p:nvSpPr>
          <p:cNvPr id="45" name="AutoShape 9"/>
          <p:cNvSpPr>
            <a:spLocks noChangeArrowheads="1"/>
          </p:cNvSpPr>
          <p:nvPr/>
        </p:nvSpPr>
        <p:spPr bwMode="gray">
          <a:xfrm>
            <a:off x="3714744" y="5000636"/>
            <a:ext cx="1731364" cy="1369034"/>
          </a:xfrm>
          <a:prstGeom prst="roundRect">
            <a:avLst>
              <a:gd name="adj" fmla="val 36707"/>
            </a:avLst>
          </a:prstGeom>
          <a:gradFill rotWithShape="1">
            <a:gsLst>
              <a:gs pos="0">
                <a:srgbClr val="99CC00">
                  <a:gamma/>
                  <a:shade val="46275"/>
                  <a:invGamma/>
                </a:srgbClr>
              </a:gs>
              <a:gs pos="100000">
                <a:srgbClr val="99CC00"/>
              </a:gs>
            </a:gsLst>
            <a:lin ang="5400000" scaled="1"/>
          </a:gradFill>
          <a:ln w="9525">
            <a:noFill/>
            <a:round/>
            <a:headEnd/>
            <a:tailEnd/>
          </a:ln>
          <a:effectLst/>
        </p:spPr>
        <p:txBody>
          <a:bodyPr wrap="none" anchor="ctr"/>
          <a:lstStyle/>
          <a:p>
            <a:r>
              <a:rPr lang="fa-IR" sz="2800" dirty="0" smtClean="0">
                <a:cs typeface="B Titr" pitchFamily="2" charset="-78"/>
                <a:hlinkClick r:id="rId7" action="ppaction://hlinksldjump"/>
              </a:rPr>
              <a:t>اثبات و نفی</a:t>
            </a:r>
          </a:p>
          <a:p>
            <a:r>
              <a:rPr lang="fa-IR" sz="3000" dirty="0" smtClean="0">
                <a:cs typeface="B Titr" pitchFamily="2" charset="-78"/>
                <a:hlinkClick r:id="rId7" action="ppaction://hlinksldjump"/>
              </a:rPr>
              <a:t>  ملازمه</a:t>
            </a:r>
            <a:endParaRPr lang="fa-IR" sz="3000" dirty="0">
              <a:cs typeface="B Titr" pitchFamily="2" charset="-78"/>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49539"/>
                                        </p:tgtEl>
                                        <p:attrNameLst>
                                          <p:attrName>style.visibility</p:attrName>
                                        </p:attrNameLst>
                                      </p:cBhvr>
                                      <p:to>
                                        <p:strVal val="visible"/>
                                      </p:to>
                                    </p:set>
                                    <p:animEffect transition="in" filter="checkerboard(across)">
                                      <p:cBhvr>
                                        <p:cTn id="7" dur="500"/>
                                        <p:tgtEl>
                                          <p:spTgt spid="44953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49540"/>
                                        </p:tgtEl>
                                        <p:attrNameLst>
                                          <p:attrName>style.visibility</p:attrName>
                                        </p:attrNameLst>
                                      </p:cBhvr>
                                      <p:to>
                                        <p:strVal val="visible"/>
                                      </p:to>
                                    </p:set>
                                    <p:animEffect transition="in" filter="checkerboard(across)">
                                      <p:cBhvr>
                                        <p:cTn id="10" dur="500"/>
                                        <p:tgtEl>
                                          <p:spTgt spid="449540"/>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par>
                                <p:cTn id="17" presetID="5"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checkerboard(across)">
                                      <p:cBhvr>
                                        <p:cTn id="22" dur="500"/>
                                        <p:tgtEl>
                                          <p:spTgt spid="44"/>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checkerboard(across)">
                                      <p:cBhvr>
                                        <p:cTn id="25" dur="500"/>
                                        <p:tgtEl>
                                          <p:spTgt spid="41"/>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checkerboard(across)">
                                      <p:cBhvr>
                                        <p:cTn id="28" dur="500"/>
                                        <p:tgtEl>
                                          <p:spTgt spid="42"/>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checkerboard(across)">
                                      <p:cBhvr>
                                        <p:cTn id="31" dur="500"/>
                                        <p:tgtEl>
                                          <p:spTgt spid="43"/>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checkerboard(across)">
                                      <p:cBhvr>
                                        <p:cTn id="3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39" grpId="0" animBg="1"/>
      <p:bldP spid="449540" grpId="0" animBg="1"/>
      <p:bldP spid="44" grpId="0" animBg="1"/>
      <p:bldP spid="41" grpId="0" animBg="1"/>
      <p:bldP spid="42" grpId="0" animBg="1"/>
      <p:bldP spid="43" grpId="0" animBg="1"/>
      <p:bldP spid="4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4"/>
          <p:cNvGrpSpPr>
            <a:grpSpLocks/>
          </p:cNvGrpSpPr>
          <p:nvPr/>
        </p:nvGrpSpPr>
        <p:grpSpPr bwMode="auto">
          <a:xfrm>
            <a:off x="2895599" y="923909"/>
            <a:ext cx="3533788" cy="1290646"/>
            <a:chOff x="1008" y="2112"/>
            <a:chExt cx="1008" cy="1680"/>
          </a:xfrm>
        </p:grpSpPr>
        <p:sp>
          <p:nvSpPr>
            <p:cNvPr id="98308" name="AutoShape 4"/>
            <p:cNvSpPr>
              <a:spLocks noChangeArrowheads="1"/>
            </p:cNvSpPr>
            <p:nvPr/>
          </p:nvSpPr>
          <p:spPr bwMode="gray">
            <a:xfrm>
              <a:off x="1008" y="2112"/>
              <a:ext cx="1008" cy="1680"/>
            </a:xfrm>
            <a:prstGeom prst="roundRect">
              <a:avLst>
                <a:gd name="adj" fmla="val 7935"/>
              </a:avLst>
            </a:prstGeom>
            <a:gradFill rotWithShape="1">
              <a:gsLst>
                <a:gs pos="0">
                  <a:srgbClr val="6699FF">
                    <a:gamma/>
                    <a:shade val="57647"/>
                    <a:invGamma/>
                  </a:srgbClr>
                </a:gs>
                <a:gs pos="100000">
                  <a:srgbClr val="6699FF"/>
                </a:gs>
              </a:gsLst>
              <a:lin ang="5400000" scaled="1"/>
            </a:gradFill>
            <a:ln w="9525">
              <a:noFill/>
              <a:round/>
              <a:headEnd/>
              <a:tailEnd/>
            </a:ln>
            <a:effectLst>
              <a:prstShdw prst="shdw12">
                <a:srgbClr val="000000">
                  <a:alpha val="50000"/>
                </a:srgbClr>
              </a:prstShdw>
            </a:effectLst>
          </p:spPr>
          <p:txBody>
            <a:bodyPr wrap="none" anchor="ctr"/>
            <a:lstStyle/>
            <a:p>
              <a:endParaRPr lang="fa-IR"/>
            </a:p>
          </p:txBody>
        </p:sp>
        <p:sp>
          <p:nvSpPr>
            <p:cNvPr id="98311" name="Text Box 7"/>
            <p:cNvSpPr txBox="1">
              <a:spLocks noChangeArrowheads="1"/>
            </p:cNvSpPr>
            <p:nvPr/>
          </p:nvSpPr>
          <p:spPr bwMode="gray">
            <a:xfrm>
              <a:off x="1066" y="2544"/>
              <a:ext cx="889" cy="841"/>
            </a:xfrm>
            <a:prstGeom prst="rect">
              <a:avLst/>
            </a:prstGeom>
            <a:noFill/>
            <a:ln w="9525" algn="ctr">
              <a:noFill/>
              <a:miter lim="800000"/>
              <a:headEnd/>
              <a:tailEnd/>
            </a:ln>
            <a:effectLst/>
          </p:spPr>
          <p:txBody>
            <a:bodyPr wrap="none">
              <a:spAutoFit/>
            </a:bodyPr>
            <a:lstStyle/>
            <a:p>
              <a:r>
                <a:rPr lang="fa-IR" sz="2400" dirty="0" smtClean="0">
                  <a:solidFill>
                    <a:srgbClr val="FFFFFF"/>
                  </a:solidFill>
                  <a:cs typeface="B Titr" pitchFamily="2" charset="-78"/>
                </a:rPr>
                <a:t>7-</a:t>
              </a:r>
              <a:r>
                <a:rPr lang="fa-IR" sz="3600" dirty="0" smtClean="0">
                  <a:solidFill>
                    <a:srgbClr val="FFFFFF"/>
                  </a:solidFill>
                  <a:cs typeface="B Titr" pitchFamily="2" charset="-78"/>
                </a:rPr>
                <a:t> </a:t>
              </a:r>
              <a:r>
                <a:rPr lang="fa-IR" sz="3600" b="1" dirty="0" smtClean="0">
                  <a:cs typeface="B Titr" pitchFamily="2" charset="-78"/>
                </a:rPr>
                <a:t>العرف والسيرة </a:t>
              </a:r>
              <a:endParaRPr lang="en-US" sz="3600" dirty="0">
                <a:solidFill>
                  <a:srgbClr val="FFFFFF"/>
                </a:solidFill>
                <a:cs typeface="B Titr" pitchFamily="2" charset="-78"/>
              </a:endParaRPr>
            </a:p>
          </p:txBody>
        </p:sp>
        <p:sp>
          <p:nvSpPr>
            <p:cNvPr id="98351" name="AutoShape 47"/>
            <p:cNvSpPr>
              <a:spLocks noChangeArrowheads="1"/>
            </p:cNvSpPr>
            <p:nvPr/>
          </p:nvSpPr>
          <p:spPr bwMode="gray">
            <a:xfrm flipV="1">
              <a:off x="1077" y="3582"/>
              <a:ext cx="864" cy="144"/>
            </a:xfrm>
            <a:prstGeom prst="roundRect">
              <a:avLst>
                <a:gd name="adj" fmla="val 50000"/>
              </a:avLst>
            </a:prstGeom>
            <a:gradFill rotWithShape="0">
              <a:gsLst>
                <a:gs pos="0">
                  <a:srgbClr val="6699FF">
                    <a:gamma/>
                    <a:tint val="45490"/>
                    <a:invGamma/>
                  </a:srgbClr>
                </a:gs>
                <a:gs pos="100000">
                  <a:srgbClr val="6699FF"/>
                </a:gs>
              </a:gsLst>
              <a:lin ang="5400000" scaled="1"/>
            </a:gradFill>
            <a:ln w="9525">
              <a:noFill/>
              <a:round/>
              <a:headEnd/>
              <a:tailEnd/>
            </a:ln>
            <a:effectLst/>
          </p:spPr>
          <p:txBody>
            <a:bodyPr wrap="none" anchor="ctr"/>
            <a:lstStyle/>
            <a:p>
              <a:endParaRPr lang="fa-IR"/>
            </a:p>
          </p:txBody>
        </p:sp>
      </p:grpSp>
      <p:grpSp>
        <p:nvGrpSpPr>
          <p:cNvPr id="31" name="Group 30"/>
          <p:cNvGrpSpPr/>
          <p:nvPr/>
        </p:nvGrpSpPr>
        <p:grpSpPr>
          <a:xfrm>
            <a:off x="1928794" y="2285765"/>
            <a:ext cx="1712913" cy="2286243"/>
            <a:chOff x="1357293" y="2195522"/>
            <a:chExt cx="1712913" cy="2286243"/>
          </a:xfrm>
        </p:grpSpPr>
        <p:sp>
          <p:nvSpPr>
            <p:cNvPr id="98346" name="AutoShape 42"/>
            <p:cNvSpPr>
              <a:spLocks noChangeArrowheads="1"/>
            </p:cNvSpPr>
            <p:nvPr/>
          </p:nvSpPr>
          <p:spPr bwMode="gray">
            <a:xfrm>
              <a:off x="1357293" y="2195522"/>
              <a:ext cx="1712913" cy="2286243"/>
            </a:xfrm>
            <a:prstGeom prst="roundRect">
              <a:avLst>
                <a:gd name="adj" fmla="val 17509"/>
              </a:avLst>
            </a:prstGeom>
            <a:solidFill>
              <a:srgbClr val="B59F43"/>
            </a:solidFill>
            <a:ln w="9525">
              <a:noFill/>
              <a:round/>
              <a:headEnd/>
              <a:tailEnd/>
            </a:ln>
            <a:effectLst/>
          </p:spPr>
          <p:txBody>
            <a:bodyPr wrap="none" anchor="ctr"/>
            <a:lstStyle/>
            <a:p>
              <a:endParaRPr lang="fa-IR"/>
            </a:p>
          </p:txBody>
        </p:sp>
        <p:sp>
          <p:nvSpPr>
            <p:cNvPr id="98347" name="AutoShape 43"/>
            <p:cNvSpPr>
              <a:spLocks noChangeArrowheads="1"/>
            </p:cNvSpPr>
            <p:nvPr/>
          </p:nvSpPr>
          <p:spPr bwMode="gray">
            <a:xfrm>
              <a:off x="1396981" y="3853907"/>
              <a:ext cx="1639888" cy="566790"/>
            </a:xfrm>
            <a:prstGeom prst="roundRect">
              <a:avLst>
                <a:gd name="adj" fmla="val 50000"/>
              </a:avLst>
            </a:prstGeom>
            <a:gradFill rotWithShape="0">
              <a:gsLst>
                <a:gs pos="0">
                  <a:srgbClr val="B59F43"/>
                </a:gs>
                <a:gs pos="100000">
                  <a:srgbClr val="B59F43">
                    <a:gamma/>
                    <a:tint val="48627"/>
                    <a:invGamma/>
                  </a:srgbClr>
                </a:gs>
              </a:gsLst>
              <a:lin ang="5400000" scaled="1"/>
            </a:gradFill>
            <a:ln w="9525">
              <a:noFill/>
              <a:round/>
              <a:headEnd/>
              <a:tailEnd/>
            </a:ln>
            <a:effectLst/>
          </p:spPr>
          <p:txBody>
            <a:bodyPr wrap="none" anchor="ctr"/>
            <a:lstStyle/>
            <a:p>
              <a:endParaRPr lang="fa-IR"/>
            </a:p>
          </p:txBody>
        </p:sp>
        <p:sp>
          <p:nvSpPr>
            <p:cNvPr id="98348" name="AutoShape 44"/>
            <p:cNvSpPr>
              <a:spLocks noChangeArrowheads="1"/>
            </p:cNvSpPr>
            <p:nvPr/>
          </p:nvSpPr>
          <p:spPr bwMode="gray">
            <a:xfrm>
              <a:off x="1396981" y="2220331"/>
              <a:ext cx="1639888" cy="564881"/>
            </a:xfrm>
            <a:prstGeom prst="roundRect">
              <a:avLst>
                <a:gd name="adj" fmla="val 50000"/>
              </a:avLst>
            </a:prstGeom>
            <a:gradFill rotWithShape="0">
              <a:gsLst>
                <a:gs pos="0">
                  <a:srgbClr val="B59F43">
                    <a:gamma/>
                    <a:tint val="24314"/>
                    <a:invGamma/>
                  </a:srgbClr>
                </a:gs>
                <a:gs pos="100000">
                  <a:srgbClr val="B59F43"/>
                </a:gs>
              </a:gsLst>
              <a:lin ang="5400000" scaled="1"/>
            </a:gradFill>
            <a:ln w="9525">
              <a:noFill/>
              <a:round/>
              <a:headEnd/>
              <a:tailEnd/>
            </a:ln>
            <a:effectLst/>
          </p:spPr>
          <p:txBody>
            <a:bodyPr wrap="none" anchor="ctr"/>
            <a:lstStyle/>
            <a:p>
              <a:endParaRPr lang="fa-IR"/>
            </a:p>
          </p:txBody>
        </p:sp>
        <p:sp>
          <p:nvSpPr>
            <p:cNvPr id="98350" name="Text Box 46"/>
            <p:cNvSpPr txBox="1">
              <a:spLocks noChangeArrowheads="1"/>
            </p:cNvSpPr>
            <p:nvPr/>
          </p:nvSpPr>
          <p:spPr bwMode="gray">
            <a:xfrm>
              <a:off x="1571606" y="2745136"/>
              <a:ext cx="1187450" cy="1322509"/>
            </a:xfrm>
            <a:prstGeom prst="rect">
              <a:avLst/>
            </a:prstGeom>
            <a:noFill/>
            <a:ln w="9525" algn="ctr">
              <a:noFill/>
              <a:miter lim="800000"/>
              <a:headEnd/>
              <a:tailEnd/>
            </a:ln>
            <a:effectLst/>
          </p:spPr>
          <p:txBody>
            <a:bodyPr wrap="none">
              <a:spAutoFit/>
            </a:bodyPr>
            <a:lstStyle/>
            <a:p>
              <a:r>
                <a:rPr lang="fa-IR" sz="4000" b="1" dirty="0" smtClean="0">
                  <a:solidFill>
                    <a:srgbClr val="FFFFFF"/>
                  </a:solidFill>
                  <a:effectLst>
                    <a:outerShdw blurRad="38100" dist="38100" dir="2700000" algn="tl">
                      <a:srgbClr val="000000"/>
                    </a:outerShdw>
                  </a:effectLst>
                  <a:cs typeface="B Titr" pitchFamily="2" charset="-78"/>
                </a:rPr>
                <a:t>قلمرو</a:t>
              </a:r>
            </a:p>
            <a:p>
              <a:r>
                <a:rPr lang="fa-IR" sz="4000" b="1" dirty="0" smtClean="0">
                  <a:solidFill>
                    <a:srgbClr val="FFFFFF"/>
                  </a:solidFill>
                  <a:effectLst>
                    <a:outerShdw blurRad="38100" dist="38100" dir="2700000" algn="tl">
                      <a:srgbClr val="000000"/>
                    </a:outerShdw>
                  </a:effectLst>
                  <a:cs typeface="B Titr" pitchFamily="2" charset="-78"/>
                </a:rPr>
                <a:t> عرف</a:t>
              </a:r>
              <a:endParaRPr lang="en-US" sz="2400" b="1" dirty="0">
                <a:solidFill>
                  <a:srgbClr val="FFFFFF"/>
                </a:solidFill>
                <a:effectLst>
                  <a:outerShdw blurRad="38100" dist="38100" dir="2700000" algn="tl">
                    <a:srgbClr val="000000"/>
                  </a:outerShdw>
                </a:effectLst>
                <a:cs typeface="B Titr" pitchFamily="2" charset="-78"/>
              </a:endParaRPr>
            </a:p>
          </p:txBody>
        </p:sp>
      </p:grpSp>
      <p:grpSp>
        <p:nvGrpSpPr>
          <p:cNvPr id="21" name="Group 20"/>
          <p:cNvGrpSpPr/>
          <p:nvPr/>
        </p:nvGrpSpPr>
        <p:grpSpPr>
          <a:xfrm>
            <a:off x="0" y="4786322"/>
            <a:ext cx="1743044" cy="1214446"/>
            <a:chOff x="1428728" y="5286388"/>
            <a:chExt cx="1600200" cy="1214446"/>
          </a:xfrm>
        </p:grpSpPr>
        <p:sp>
          <p:nvSpPr>
            <p:cNvPr id="98318" name="AutoShape 14"/>
            <p:cNvSpPr>
              <a:spLocks noChangeArrowheads="1"/>
            </p:cNvSpPr>
            <p:nvPr/>
          </p:nvSpPr>
          <p:spPr bwMode="gray">
            <a:xfrm>
              <a:off x="1428728" y="5286388"/>
              <a:ext cx="1600200" cy="1214446"/>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r>
                <a:rPr lang="fa-IR" sz="2400" b="1" dirty="0" smtClean="0">
                  <a:cs typeface="B Titr" pitchFamily="2" charset="-78"/>
                </a:rPr>
                <a:t>          </a:t>
              </a:r>
              <a:r>
                <a:rPr lang="fa-IR" sz="2000" b="1" dirty="0" smtClean="0">
                  <a:cs typeface="B Titr" pitchFamily="2" charset="-78"/>
                </a:rPr>
                <a:t>4</a:t>
              </a:r>
            </a:p>
            <a:p>
              <a:r>
                <a:rPr lang="fa-IR" sz="2400" b="1" dirty="0" smtClean="0">
                  <a:cs typeface="B Titr" pitchFamily="2" charset="-78"/>
                  <a:hlinkClick r:id="rId2" action="ppaction://hlinksldjump"/>
                </a:rPr>
                <a:t>حلّ الإجمالات</a:t>
              </a:r>
              <a:endParaRPr lang="fa-IR" sz="2400" b="1" dirty="0" smtClean="0">
                <a:cs typeface="B Titr" pitchFamily="2" charset="-78"/>
              </a:endParaRPr>
            </a:p>
            <a:p>
              <a:endParaRPr lang="fa-IR" sz="2400" dirty="0">
                <a:cs typeface="B Titr" pitchFamily="2" charset="-78"/>
              </a:endParaRPr>
            </a:p>
          </p:txBody>
        </p:sp>
        <p:sp>
          <p:nvSpPr>
            <p:cNvPr id="98353" name="AutoShape 49"/>
            <p:cNvSpPr>
              <a:spLocks noChangeArrowheads="1"/>
            </p:cNvSpPr>
            <p:nvPr/>
          </p:nvSpPr>
          <p:spPr bwMode="gray">
            <a:xfrm flipV="1">
              <a:off x="1546206" y="6134424"/>
              <a:ext cx="1371600" cy="274807"/>
            </a:xfrm>
            <a:prstGeom prst="roundRect">
              <a:avLst>
                <a:gd name="adj" fmla="val 50000"/>
              </a:avLst>
            </a:prstGeom>
            <a:gradFill rotWithShape="0">
              <a:gsLst>
                <a:gs pos="0">
                  <a:srgbClr val="E8C518">
                    <a:gamma/>
                    <a:tint val="18039"/>
                    <a:invGamma/>
                  </a:srgbClr>
                </a:gs>
                <a:gs pos="100000">
                  <a:srgbClr val="E8C518"/>
                </a:gs>
              </a:gsLst>
              <a:lin ang="5400000" scaled="1"/>
            </a:gradFill>
            <a:ln w="9525">
              <a:noFill/>
              <a:round/>
              <a:headEnd/>
              <a:tailEnd/>
            </a:ln>
            <a:effectLst/>
          </p:spPr>
          <p:txBody>
            <a:bodyPr wrap="none" anchor="ctr"/>
            <a:lstStyle/>
            <a:p>
              <a:endParaRPr lang="fa-IR" sz="2400">
                <a:cs typeface="B Titr" pitchFamily="2" charset="-78"/>
              </a:endParaRPr>
            </a:p>
          </p:txBody>
        </p:sp>
      </p:grpSp>
      <p:sp>
        <p:nvSpPr>
          <p:cNvPr id="98341" name="AutoShape 37"/>
          <p:cNvSpPr>
            <a:spLocks noChangeArrowheads="1"/>
          </p:cNvSpPr>
          <p:nvPr/>
        </p:nvSpPr>
        <p:spPr bwMode="gray">
          <a:xfrm>
            <a:off x="6286511" y="2195522"/>
            <a:ext cx="1727200" cy="2152656"/>
          </a:xfrm>
          <a:prstGeom prst="roundRect">
            <a:avLst>
              <a:gd name="adj" fmla="val 17509"/>
            </a:avLst>
          </a:prstGeom>
          <a:solidFill>
            <a:srgbClr val="34B034"/>
          </a:solidFill>
          <a:ln w="9525">
            <a:noFill/>
            <a:round/>
            <a:headEnd/>
            <a:tailEnd/>
          </a:ln>
          <a:effectLst/>
        </p:spPr>
        <p:txBody>
          <a:bodyPr wrap="none" anchor="ctr"/>
          <a:lstStyle/>
          <a:p>
            <a:endParaRPr lang="fa-IR"/>
          </a:p>
        </p:txBody>
      </p:sp>
      <p:sp>
        <p:nvSpPr>
          <p:cNvPr id="98342" name="AutoShape 38"/>
          <p:cNvSpPr>
            <a:spLocks noChangeArrowheads="1"/>
          </p:cNvSpPr>
          <p:nvPr/>
        </p:nvSpPr>
        <p:spPr bwMode="gray">
          <a:xfrm>
            <a:off x="6327786" y="3758267"/>
            <a:ext cx="1651000" cy="534714"/>
          </a:xfrm>
          <a:prstGeom prst="roundRect">
            <a:avLst>
              <a:gd name="adj" fmla="val 50000"/>
            </a:avLst>
          </a:prstGeom>
          <a:gradFill rotWithShape="1">
            <a:gsLst>
              <a:gs pos="0">
                <a:srgbClr val="34B034">
                  <a:alpha val="0"/>
                </a:srgbClr>
              </a:gs>
              <a:gs pos="100000">
                <a:srgbClr val="34B034">
                  <a:gamma/>
                  <a:tint val="45490"/>
                  <a:invGamma/>
                </a:srgbClr>
              </a:gs>
            </a:gsLst>
            <a:lin ang="5400000" scaled="1"/>
          </a:gradFill>
          <a:ln w="9525">
            <a:noFill/>
            <a:round/>
            <a:headEnd/>
            <a:tailEnd/>
          </a:ln>
          <a:effectLst/>
        </p:spPr>
        <p:txBody>
          <a:bodyPr wrap="none" anchor="ctr"/>
          <a:lstStyle/>
          <a:p>
            <a:endParaRPr lang="fa-IR"/>
          </a:p>
        </p:txBody>
      </p:sp>
      <p:sp>
        <p:nvSpPr>
          <p:cNvPr id="98343" name="AutoShape 39"/>
          <p:cNvSpPr>
            <a:spLocks noChangeArrowheads="1"/>
          </p:cNvSpPr>
          <p:nvPr/>
        </p:nvSpPr>
        <p:spPr bwMode="gray">
          <a:xfrm>
            <a:off x="6327786" y="2221395"/>
            <a:ext cx="1651000" cy="532989"/>
          </a:xfrm>
          <a:prstGeom prst="roundRect">
            <a:avLst>
              <a:gd name="adj" fmla="val 50000"/>
            </a:avLst>
          </a:prstGeom>
          <a:gradFill rotWithShape="1">
            <a:gsLst>
              <a:gs pos="0">
                <a:srgbClr val="34B034">
                  <a:gamma/>
                  <a:tint val="15294"/>
                  <a:invGamma/>
                </a:srgbClr>
              </a:gs>
              <a:gs pos="100000">
                <a:srgbClr val="34B034"/>
              </a:gs>
            </a:gsLst>
            <a:lin ang="5400000" scaled="1"/>
          </a:gradFill>
          <a:ln w="9525">
            <a:noFill/>
            <a:round/>
            <a:headEnd/>
            <a:tailEnd/>
          </a:ln>
          <a:effectLst/>
        </p:spPr>
        <p:txBody>
          <a:bodyPr wrap="none" anchor="ctr"/>
          <a:lstStyle/>
          <a:p>
            <a:endParaRPr lang="fa-IR"/>
          </a:p>
        </p:txBody>
      </p:sp>
      <p:sp>
        <p:nvSpPr>
          <p:cNvPr id="98345" name="Text Box 41"/>
          <p:cNvSpPr txBox="1">
            <a:spLocks noChangeArrowheads="1"/>
          </p:cNvSpPr>
          <p:nvPr/>
        </p:nvSpPr>
        <p:spPr bwMode="gray">
          <a:xfrm>
            <a:off x="6383349" y="2571547"/>
            <a:ext cx="1408113" cy="1322987"/>
          </a:xfrm>
          <a:prstGeom prst="rect">
            <a:avLst/>
          </a:prstGeom>
          <a:noFill/>
          <a:ln w="9525" algn="ctr">
            <a:noFill/>
            <a:miter lim="800000"/>
            <a:headEnd/>
            <a:tailEnd/>
          </a:ln>
          <a:effectLst/>
        </p:spPr>
        <p:txBody>
          <a:bodyPr wrap="none">
            <a:spAutoFit/>
          </a:bodyPr>
          <a:lstStyle/>
          <a:p>
            <a:r>
              <a:rPr lang="fa-IR" sz="4000" dirty="0" smtClean="0">
                <a:cs typeface="B Titr" pitchFamily="2" charset="-78"/>
                <a:hlinkClick r:id="rId3" action="ppaction://hlinksldjump"/>
              </a:rPr>
              <a:t>تعریف </a:t>
            </a:r>
          </a:p>
          <a:p>
            <a:r>
              <a:rPr lang="fa-IR" sz="4000" dirty="0" smtClean="0">
                <a:cs typeface="B Titr" pitchFamily="2" charset="-78"/>
                <a:hlinkClick r:id="rId3" action="ppaction://hlinksldjump"/>
              </a:rPr>
              <a:t> عرف</a:t>
            </a:r>
            <a:endParaRPr lang="en-US" sz="2400" b="1" dirty="0">
              <a:solidFill>
                <a:srgbClr val="FFFFFF"/>
              </a:solidFill>
              <a:effectLst>
                <a:outerShdw blurRad="38100" dist="38100" dir="2700000" algn="tl">
                  <a:srgbClr val="000000"/>
                </a:outerShdw>
              </a:effectLst>
              <a:cs typeface="B Titr" pitchFamily="2" charset="-78"/>
            </a:endParaRPr>
          </a:p>
        </p:txBody>
      </p:sp>
      <p:sp>
        <p:nvSpPr>
          <p:cNvPr id="20" name="Action Button: Return 19">
            <a:hlinkClick r:id="rId4" action="ppaction://hlinksldjump" highlightClick="1"/>
          </p:cNvPr>
          <p:cNvSpPr/>
          <p:nvPr/>
        </p:nvSpPr>
        <p:spPr bwMode="auto">
          <a:xfrm>
            <a:off x="5715008" y="1142985"/>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grpSp>
        <p:nvGrpSpPr>
          <p:cNvPr id="22" name="Group 21"/>
          <p:cNvGrpSpPr/>
          <p:nvPr/>
        </p:nvGrpSpPr>
        <p:grpSpPr>
          <a:xfrm>
            <a:off x="0" y="3429000"/>
            <a:ext cx="1785918" cy="1214446"/>
            <a:chOff x="1243010" y="5286388"/>
            <a:chExt cx="1785918" cy="1214446"/>
          </a:xfrm>
        </p:grpSpPr>
        <p:sp>
          <p:nvSpPr>
            <p:cNvPr id="23" name="AutoShape 14"/>
            <p:cNvSpPr>
              <a:spLocks noChangeArrowheads="1"/>
            </p:cNvSpPr>
            <p:nvPr/>
          </p:nvSpPr>
          <p:spPr bwMode="gray">
            <a:xfrm>
              <a:off x="1243010" y="5286388"/>
              <a:ext cx="1785918" cy="1214446"/>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r>
                <a:rPr lang="fa-IR" sz="2000" b="1" dirty="0" smtClean="0">
                  <a:cs typeface="B Titr" pitchFamily="2" charset="-78"/>
                </a:rPr>
                <a:t>             3</a:t>
              </a:r>
            </a:p>
            <a:p>
              <a:r>
                <a:rPr lang="fa-IR" sz="2000" b="1" dirty="0" smtClean="0">
                  <a:cs typeface="B Titr" pitchFamily="2" charset="-78"/>
                  <a:hlinkClick r:id="rId5" action="ppaction://hlinksldjump"/>
                </a:rPr>
                <a:t>تشخيص المصاديق</a:t>
              </a:r>
              <a:endParaRPr lang="en-US" sz="2000" b="1" dirty="0" smtClean="0">
                <a:cs typeface="B Titr" pitchFamily="2" charset="-78"/>
              </a:endParaRPr>
            </a:p>
            <a:p>
              <a:endParaRPr lang="fa-IR" sz="2000" dirty="0">
                <a:cs typeface="B Titr" pitchFamily="2" charset="-78"/>
              </a:endParaRPr>
            </a:p>
          </p:txBody>
        </p:sp>
        <p:sp>
          <p:nvSpPr>
            <p:cNvPr id="24" name="AutoShape 49"/>
            <p:cNvSpPr>
              <a:spLocks noChangeArrowheads="1"/>
            </p:cNvSpPr>
            <p:nvPr/>
          </p:nvSpPr>
          <p:spPr bwMode="gray">
            <a:xfrm flipV="1">
              <a:off x="1546206" y="6134424"/>
              <a:ext cx="1371600" cy="274807"/>
            </a:xfrm>
            <a:prstGeom prst="roundRect">
              <a:avLst>
                <a:gd name="adj" fmla="val 50000"/>
              </a:avLst>
            </a:prstGeom>
            <a:gradFill rotWithShape="0">
              <a:gsLst>
                <a:gs pos="0">
                  <a:srgbClr val="E8C518">
                    <a:gamma/>
                    <a:tint val="18039"/>
                    <a:invGamma/>
                  </a:srgbClr>
                </a:gs>
                <a:gs pos="100000">
                  <a:srgbClr val="E8C518"/>
                </a:gs>
              </a:gsLst>
              <a:lin ang="5400000" scaled="1"/>
            </a:gradFill>
            <a:ln w="9525">
              <a:noFill/>
              <a:round/>
              <a:headEnd/>
              <a:tailEnd/>
            </a:ln>
            <a:effectLst/>
          </p:spPr>
          <p:txBody>
            <a:bodyPr wrap="none" anchor="ctr"/>
            <a:lstStyle/>
            <a:p>
              <a:endParaRPr lang="fa-IR"/>
            </a:p>
          </p:txBody>
        </p:sp>
      </p:grpSp>
      <p:grpSp>
        <p:nvGrpSpPr>
          <p:cNvPr id="25" name="Group 24"/>
          <p:cNvGrpSpPr/>
          <p:nvPr/>
        </p:nvGrpSpPr>
        <p:grpSpPr>
          <a:xfrm>
            <a:off x="3857620" y="3500438"/>
            <a:ext cx="1600200" cy="1214446"/>
            <a:chOff x="1428728" y="5286388"/>
            <a:chExt cx="1600200" cy="1214446"/>
          </a:xfrm>
        </p:grpSpPr>
        <p:sp>
          <p:nvSpPr>
            <p:cNvPr id="26" name="AutoShape 14"/>
            <p:cNvSpPr>
              <a:spLocks noChangeArrowheads="1"/>
            </p:cNvSpPr>
            <p:nvPr/>
          </p:nvSpPr>
          <p:spPr bwMode="gray">
            <a:xfrm>
              <a:off x="1428728" y="5286388"/>
              <a:ext cx="1600200" cy="1214446"/>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pPr marL="342900" indent="-342900"/>
              <a:r>
                <a:rPr lang="fa-IR" sz="1200" dirty="0" smtClean="0">
                  <a:cs typeface="B Titr" pitchFamily="2" charset="-78"/>
                </a:rPr>
                <a:t>                     </a:t>
              </a:r>
              <a:r>
                <a:rPr lang="fa-IR" sz="2000" dirty="0" smtClean="0">
                  <a:cs typeface="B Titr" pitchFamily="2" charset="-78"/>
                </a:rPr>
                <a:t>1</a:t>
              </a:r>
            </a:p>
            <a:p>
              <a:pPr marL="342900" indent="-342900"/>
              <a:r>
                <a:rPr lang="fa-IR" sz="2000" dirty="0" smtClean="0">
                  <a:cs typeface="B Titr" pitchFamily="2" charset="-78"/>
                  <a:hlinkClick r:id="rId6" action="ppaction://hlinksldjump"/>
                </a:rPr>
                <a:t>استکشاف الجواز</a:t>
              </a:r>
            </a:p>
            <a:p>
              <a:pPr marL="342900" indent="-342900"/>
              <a:r>
                <a:rPr lang="fa-IR" sz="2000" dirty="0" smtClean="0">
                  <a:cs typeface="B Titr" pitchFamily="2" charset="-78"/>
                  <a:hlinkClick r:id="rId6" action="ppaction://hlinksldjump"/>
                </a:rPr>
                <a:t>  تکليفاً أو وضعاً</a:t>
              </a:r>
              <a:endParaRPr lang="fa-IR" sz="2000" dirty="0" smtClean="0">
                <a:cs typeface="B Titr" pitchFamily="2" charset="-78"/>
              </a:endParaRPr>
            </a:p>
            <a:p>
              <a:pPr marL="342900" indent="-342900"/>
              <a:endParaRPr lang="fa-IR" sz="2000" dirty="0" smtClean="0">
                <a:cs typeface="B Titr" pitchFamily="2" charset="-78"/>
              </a:endParaRPr>
            </a:p>
          </p:txBody>
        </p:sp>
        <p:sp>
          <p:nvSpPr>
            <p:cNvPr id="27" name="AutoShape 49"/>
            <p:cNvSpPr>
              <a:spLocks noChangeArrowheads="1"/>
            </p:cNvSpPr>
            <p:nvPr/>
          </p:nvSpPr>
          <p:spPr bwMode="gray">
            <a:xfrm flipV="1">
              <a:off x="1546206" y="6134424"/>
              <a:ext cx="1371600" cy="274807"/>
            </a:xfrm>
            <a:prstGeom prst="roundRect">
              <a:avLst>
                <a:gd name="adj" fmla="val 50000"/>
              </a:avLst>
            </a:prstGeom>
            <a:gradFill rotWithShape="0">
              <a:gsLst>
                <a:gs pos="0">
                  <a:srgbClr val="E8C518">
                    <a:gamma/>
                    <a:tint val="18039"/>
                    <a:invGamma/>
                  </a:srgbClr>
                </a:gs>
                <a:gs pos="100000">
                  <a:srgbClr val="E8C518"/>
                </a:gs>
              </a:gsLst>
              <a:lin ang="5400000" scaled="1"/>
            </a:gradFill>
            <a:ln w="9525">
              <a:noFill/>
              <a:round/>
              <a:headEnd/>
              <a:tailEnd/>
            </a:ln>
            <a:effectLst/>
          </p:spPr>
          <p:txBody>
            <a:bodyPr wrap="none" anchor="ctr"/>
            <a:lstStyle/>
            <a:p>
              <a:endParaRPr lang="fa-IR" sz="2000">
                <a:cs typeface="B Titr" pitchFamily="2" charset="-78"/>
              </a:endParaRPr>
            </a:p>
          </p:txBody>
        </p:sp>
      </p:grpSp>
      <p:grpSp>
        <p:nvGrpSpPr>
          <p:cNvPr id="28" name="Group 27"/>
          <p:cNvGrpSpPr/>
          <p:nvPr/>
        </p:nvGrpSpPr>
        <p:grpSpPr>
          <a:xfrm>
            <a:off x="3829056" y="4857760"/>
            <a:ext cx="1600200" cy="1214446"/>
            <a:chOff x="1428728" y="5286388"/>
            <a:chExt cx="1600200" cy="1214446"/>
          </a:xfrm>
        </p:grpSpPr>
        <p:sp>
          <p:nvSpPr>
            <p:cNvPr id="29" name="AutoShape 14"/>
            <p:cNvSpPr>
              <a:spLocks noChangeArrowheads="1"/>
            </p:cNvSpPr>
            <p:nvPr/>
          </p:nvSpPr>
          <p:spPr bwMode="gray">
            <a:xfrm>
              <a:off x="1428728" y="5286388"/>
              <a:ext cx="1600200" cy="1214446"/>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r>
                <a:rPr lang="fa-IR" sz="2000" b="1" dirty="0" smtClean="0">
                  <a:cs typeface="B Titr" pitchFamily="2" charset="-78"/>
                </a:rPr>
                <a:t>            2</a:t>
              </a:r>
              <a:endParaRPr lang="fa-IR" sz="2400" b="1" dirty="0" smtClean="0">
                <a:cs typeface="B Titr" pitchFamily="2" charset="-78"/>
              </a:endParaRPr>
            </a:p>
            <a:p>
              <a:r>
                <a:rPr lang="fa-IR" sz="2000" b="1" dirty="0" smtClean="0">
                  <a:cs typeface="B Titr" pitchFamily="2" charset="-78"/>
                </a:rPr>
                <a:t> </a:t>
              </a:r>
              <a:r>
                <a:rPr lang="fa-IR" sz="2000" b="1" dirty="0" smtClean="0">
                  <a:cs typeface="B Titr" pitchFamily="2" charset="-78"/>
                  <a:hlinkClick r:id="rId7" action="ppaction://hlinksldjump"/>
                </a:rPr>
                <a:t>تبيين المفاهيم </a:t>
              </a:r>
              <a:endParaRPr lang="fa-IR" sz="2000" b="1" dirty="0">
                <a:cs typeface="B Titr" pitchFamily="2" charset="-78"/>
              </a:endParaRPr>
            </a:p>
            <a:p>
              <a:endParaRPr lang="en-US" sz="2400" b="1" dirty="0" smtClean="0">
                <a:cs typeface="B Titr" pitchFamily="2" charset="-78"/>
              </a:endParaRPr>
            </a:p>
          </p:txBody>
        </p:sp>
        <p:sp>
          <p:nvSpPr>
            <p:cNvPr id="30" name="AutoShape 49"/>
            <p:cNvSpPr>
              <a:spLocks noChangeArrowheads="1"/>
            </p:cNvSpPr>
            <p:nvPr/>
          </p:nvSpPr>
          <p:spPr bwMode="gray">
            <a:xfrm flipV="1">
              <a:off x="1546206" y="6134424"/>
              <a:ext cx="1371600" cy="274807"/>
            </a:xfrm>
            <a:prstGeom prst="roundRect">
              <a:avLst>
                <a:gd name="adj" fmla="val 50000"/>
              </a:avLst>
            </a:prstGeom>
            <a:gradFill rotWithShape="0">
              <a:gsLst>
                <a:gs pos="0">
                  <a:srgbClr val="E8C518">
                    <a:gamma/>
                    <a:tint val="18039"/>
                    <a:invGamma/>
                  </a:srgbClr>
                </a:gs>
                <a:gs pos="100000">
                  <a:srgbClr val="E8C518"/>
                </a:gs>
              </a:gsLst>
              <a:lin ang="5400000" scaled="1"/>
            </a:gradFill>
            <a:ln w="9525">
              <a:noFill/>
              <a:round/>
              <a:headEnd/>
              <a:tailEnd/>
            </a:ln>
            <a:effectLst/>
          </p:spPr>
          <p:txBody>
            <a:bodyPr wrap="none" anchor="ctr"/>
            <a:lstStyle/>
            <a:p>
              <a:endParaRPr lang="fa-IR"/>
            </a:p>
          </p:txBody>
        </p:sp>
      </p:grpSp>
    </p:spTree>
  </p:cSld>
  <p:clrMapOvr>
    <a:overrideClrMapping bg1="dk2" tx1="lt1" bg2="dk1" tx2="lt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1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slide(fromBottom)">
                                      <p:cBhvr>
                                        <p:cTn id="10" dur="500"/>
                                        <p:tgtEl>
                                          <p:spTgt spid="31"/>
                                        </p:tgtEl>
                                      </p:cBhvr>
                                    </p:animEffect>
                                  </p:childTnLst>
                                </p:cTn>
                              </p:par>
                              <p:par>
                                <p:cTn id="11" presetID="12" presetClass="entr" presetSubtype="4"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slide(fromBottom)">
                                      <p:cBhvr>
                                        <p:cTn id="13" dur="500"/>
                                        <p:tgtEl>
                                          <p:spTgt spid="21"/>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98341"/>
                                        </p:tgtEl>
                                        <p:attrNameLst>
                                          <p:attrName>style.visibility</p:attrName>
                                        </p:attrNameLst>
                                      </p:cBhvr>
                                      <p:to>
                                        <p:strVal val="visible"/>
                                      </p:to>
                                    </p:set>
                                    <p:animEffect transition="in" filter="slide(fromBottom)">
                                      <p:cBhvr>
                                        <p:cTn id="16" dur="500"/>
                                        <p:tgtEl>
                                          <p:spTgt spid="98341"/>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98342"/>
                                        </p:tgtEl>
                                        <p:attrNameLst>
                                          <p:attrName>style.visibility</p:attrName>
                                        </p:attrNameLst>
                                      </p:cBhvr>
                                      <p:to>
                                        <p:strVal val="visible"/>
                                      </p:to>
                                    </p:set>
                                    <p:animEffect transition="in" filter="slide(fromBottom)">
                                      <p:cBhvr>
                                        <p:cTn id="19" dur="500"/>
                                        <p:tgtEl>
                                          <p:spTgt spid="98342"/>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98343"/>
                                        </p:tgtEl>
                                        <p:attrNameLst>
                                          <p:attrName>style.visibility</p:attrName>
                                        </p:attrNameLst>
                                      </p:cBhvr>
                                      <p:to>
                                        <p:strVal val="visible"/>
                                      </p:to>
                                    </p:set>
                                    <p:animEffect transition="in" filter="slide(fromBottom)">
                                      <p:cBhvr>
                                        <p:cTn id="22" dur="500"/>
                                        <p:tgtEl>
                                          <p:spTgt spid="98343"/>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98345"/>
                                        </p:tgtEl>
                                        <p:attrNameLst>
                                          <p:attrName>style.visibility</p:attrName>
                                        </p:attrNameLst>
                                      </p:cBhvr>
                                      <p:to>
                                        <p:strVal val="visible"/>
                                      </p:to>
                                    </p:set>
                                    <p:animEffect transition="in" filter="slide(fromBottom)">
                                      <p:cBhvr>
                                        <p:cTn id="25" dur="500"/>
                                        <p:tgtEl>
                                          <p:spTgt spid="98345"/>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slide(fromBottom)">
                                      <p:cBhvr>
                                        <p:cTn id="28" dur="500"/>
                                        <p:tgtEl>
                                          <p:spTgt spid="20"/>
                                        </p:tgtEl>
                                      </p:cBhvr>
                                    </p:animEffect>
                                  </p:childTnLst>
                                </p:cTn>
                              </p:par>
                              <p:par>
                                <p:cTn id="29" presetID="12" presetClass="entr" presetSubtype="4"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slide(fromBottom)">
                                      <p:cBhvr>
                                        <p:cTn id="31" dur="500"/>
                                        <p:tgtEl>
                                          <p:spTgt spid="22"/>
                                        </p:tgtEl>
                                      </p:cBhvr>
                                    </p:animEffect>
                                  </p:childTnLst>
                                </p:cTn>
                              </p:par>
                              <p:par>
                                <p:cTn id="32" presetID="12" presetClass="entr" presetSubtype="4"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slide(fromBottom)">
                                      <p:cBhvr>
                                        <p:cTn id="34" dur="500"/>
                                        <p:tgtEl>
                                          <p:spTgt spid="25"/>
                                        </p:tgtEl>
                                      </p:cBhvr>
                                    </p:animEffect>
                                  </p:childTnLst>
                                </p:cTn>
                              </p:par>
                              <p:par>
                                <p:cTn id="35" presetID="12" presetClass="entr" presetSubtype="4"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slide(fromBottom)">
                                      <p:cBhvr>
                                        <p:cTn id="3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41" grpId="0" animBg="1"/>
      <p:bldP spid="98342" grpId="0" animBg="1"/>
      <p:bldP spid="98343" grpId="0" animBg="1"/>
      <p:bldP spid="98345" grpId="0"/>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82" name="AutoShape 6"/>
          <p:cNvSpPr>
            <a:spLocks noChangeArrowheads="1"/>
          </p:cNvSpPr>
          <p:nvPr/>
        </p:nvSpPr>
        <p:spPr bwMode="gray">
          <a:xfrm>
            <a:off x="1785918" y="588171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83" name="AutoShape 7"/>
          <p:cNvSpPr>
            <a:spLocks noChangeArrowheads="1"/>
          </p:cNvSpPr>
          <p:nvPr/>
        </p:nvSpPr>
        <p:spPr bwMode="gray">
          <a:xfrm>
            <a:off x="1785918" y="5000636"/>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grpSp>
        <p:nvGrpSpPr>
          <p:cNvPr id="2" name="Group 47"/>
          <p:cNvGrpSpPr/>
          <p:nvPr/>
        </p:nvGrpSpPr>
        <p:grpSpPr>
          <a:xfrm>
            <a:off x="1785918" y="4143380"/>
            <a:ext cx="2000264" cy="762000"/>
            <a:chOff x="857224" y="4452950"/>
            <a:chExt cx="2000264" cy="762000"/>
          </a:xfrm>
        </p:grpSpPr>
        <p:sp>
          <p:nvSpPr>
            <p:cNvPr id="357384" name="AutoShape 8"/>
            <p:cNvSpPr>
              <a:spLocks noChangeArrowheads="1"/>
            </p:cNvSpPr>
            <p:nvPr/>
          </p:nvSpPr>
          <p:spPr bwMode="gray">
            <a:xfrm>
              <a:off x="857224" y="445295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99" name="Text Box 23"/>
            <p:cNvSpPr txBox="1">
              <a:spLocks noChangeArrowheads="1"/>
            </p:cNvSpPr>
            <p:nvPr/>
          </p:nvSpPr>
          <p:spPr bwMode="gray">
            <a:xfrm>
              <a:off x="895091" y="4644110"/>
              <a:ext cx="1962397" cy="523220"/>
            </a:xfrm>
            <a:prstGeom prst="rect">
              <a:avLst/>
            </a:prstGeom>
            <a:noFill/>
            <a:ln w="9525">
              <a:noFill/>
              <a:miter lim="800000"/>
              <a:headEnd/>
              <a:tailEnd/>
            </a:ln>
            <a:effectLst/>
          </p:spPr>
          <p:txBody>
            <a:bodyPr wrap="none">
              <a:spAutoFit/>
            </a:bodyPr>
            <a:lstStyle/>
            <a:p>
              <a:r>
                <a:rPr lang="fa-IR" sz="2800" b="1" dirty="0" smtClean="0">
                  <a:cs typeface="B Titr" pitchFamily="2" charset="-78"/>
                  <a:hlinkClick r:id="rId2" action="ppaction://hlinksldjump"/>
                </a:rPr>
                <a:t>4- خبر واحد</a:t>
              </a:r>
              <a:endParaRPr lang="en-US" sz="2800" b="1" dirty="0">
                <a:cs typeface="B Titr" pitchFamily="2" charset="-78"/>
              </a:endParaRPr>
            </a:p>
          </p:txBody>
        </p:sp>
      </p:grpSp>
      <p:sp>
        <p:nvSpPr>
          <p:cNvPr id="357400" name="Text Box 24"/>
          <p:cNvSpPr txBox="1">
            <a:spLocks noChangeArrowheads="1"/>
          </p:cNvSpPr>
          <p:nvPr/>
        </p:nvSpPr>
        <p:spPr bwMode="gray">
          <a:xfrm>
            <a:off x="2000232" y="5284799"/>
            <a:ext cx="1576072"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3" action="ppaction://hlinksldjump"/>
              </a:rPr>
              <a:t>5- </a:t>
            </a:r>
            <a:r>
              <a:rPr lang="fa-IR" sz="2400" dirty="0" smtClean="0">
                <a:cs typeface="B Titr" pitchFamily="2" charset="-78"/>
                <a:hlinkClick r:id="rId3" action="ppaction://hlinksldjump"/>
              </a:rPr>
              <a:t>الاجماع </a:t>
            </a:r>
            <a:endParaRPr lang="en-US" sz="2400" b="1" dirty="0">
              <a:cs typeface="B Titr" pitchFamily="2" charset="-78"/>
            </a:endParaRPr>
          </a:p>
        </p:txBody>
      </p:sp>
      <p:sp>
        <p:nvSpPr>
          <p:cNvPr id="357401" name="Text Box 25"/>
          <p:cNvSpPr txBox="1">
            <a:spLocks noChangeArrowheads="1"/>
          </p:cNvSpPr>
          <p:nvPr/>
        </p:nvSpPr>
        <p:spPr bwMode="gray">
          <a:xfrm>
            <a:off x="1785918" y="6072206"/>
            <a:ext cx="1939955" cy="461665"/>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4" action="ppaction://hlinksldjump"/>
              </a:rPr>
              <a:t>6- </a:t>
            </a:r>
            <a:r>
              <a:rPr lang="fa-IR" sz="2400" dirty="0" smtClean="0">
                <a:cs typeface="B Titr" pitchFamily="2" charset="-78"/>
                <a:hlinkClick r:id="rId4" action="ppaction://hlinksldjump"/>
              </a:rPr>
              <a:t>قول اللغوي </a:t>
            </a:r>
            <a:endParaRPr lang="en-US" sz="2400" b="1" dirty="0">
              <a:cs typeface="B Titr" pitchFamily="2" charset="-78"/>
            </a:endParaRPr>
          </a:p>
        </p:txBody>
      </p:sp>
      <p:grpSp>
        <p:nvGrpSpPr>
          <p:cNvPr id="3" name="Group 38"/>
          <p:cNvGrpSpPr/>
          <p:nvPr/>
        </p:nvGrpSpPr>
        <p:grpSpPr>
          <a:xfrm>
            <a:off x="3214678" y="686197"/>
            <a:ext cx="3214710" cy="956853"/>
            <a:chOff x="5572132" y="3900907"/>
            <a:chExt cx="3214710" cy="956853"/>
          </a:xfrm>
        </p:grpSpPr>
        <p:sp>
          <p:nvSpPr>
            <p:cNvPr id="40"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41" name="Text Box 5"/>
            <p:cNvSpPr txBox="1">
              <a:spLocks noChangeArrowheads="1"/>
            </p:cNvSpPr>
            <p:nvPr/>
          </p:nvSpPr>
          <p:spPr bwMode="gray">
            <a:xfrm>
              <a:off x="5572132" y="4017190"/>
              <a:ext cx="3214710" cy="523220"/>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hlinkClick r:id="rId5" action="ppaction://hlinksldjump"/>
                </a:rPr>
                <a:t>1- </a:t>
              </a:r>
              <a:r>
                <a:rPr lang="fa-IR" sz="2800" b="1" dirty="0" smtClean="0">
                  <a:solidFill>
                    <a:srgbClr val="002060"/>
                  </a:solidFill>
                  <a:cs typeface="B Titr" pitchFamily="2" charset="-78"/>
                  <a:hlinkClick r:id="rId5" action="ppaction://hlinksldjump"/>
                </a:rPr>
                <a:t>إمکان التعبّد بالظن </a:t>
              </a:r>
              <a:endParaRPr lang="en-US" sz="2400" b="1" dirty="0">
                <a:solidFill>
                  <a:srgbClr val="002060"/>
                </a:solidFill>
                <a:cs typeface="B Titr" pitchFamily="2" charset="-78"/>
              </a:endParaRPr>
            </a:p>
          </p:txBody>
        </p:sp>
      </p:grpSp>
      <p:sp>
        <p:nvSpPr>
          <p:cNvPr id="45" name="AutoShape 122"/>
          <p:cNvSpPr>
            <a:spLocks noChangeArrowheads="1"/>
          </p:cNvSpPr>
          <p:nvPr/>
        </p:nvSpPr>
        <p:spPr bwMode="gray">
          <a:xfrm rot="2962102">
            <a:off x="5945333" y="2106391"/>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46" name="AutoShape 122"/>
          <p:cNvSpPr>
            <a:spLocks noChangeArrowheads="1"/>
          </p:cNvSpPr>
          <p:nvPr/>
        </p:nvSpPr>
        <p:spPr bwMode="gray">
          <a:xfrm>
            <a:off x="5786446" y="2854664"/>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grpSp>
        <p:nvGrpSpPr>
          <p:cNvPr id="4" name="Group 9"/>
          <p:cNvGrpSpPr>
            <a:grpSpLocks/>
          </p:cNvGrpSpPr>
          <p:nvPr/>
        </p:nvGrpSpPr>
        <p:grpSpPr bwMode="auto">
          <a:xfrm>
            <a:off x="6909028" y="2428868"/>
            <a:ext cx="2163566" cy="2063553"/>
            <a:chOff x="2078" y="1296"/>
            <a:chExt cx="1615" cy="1615"/>
          </a:xfrm>
        </p:grpSpPr>
        <p:sp>
          <p:nvSpPr>
            <p:cNvPr id="357389" name="Oval 13"/>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91" name="Oval 15"/>
            <p:cNvSpPr>
              <a:spLocks noChangeArrowheads="1"/>
            </p:cNvSpPr>
            <p:nvPr/>
          </p:nvSpPr>
          <p:spPr bwMode="gray">
            <a:xfrm>
              <a:off x="2254" y="1472"/>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357392" name="Oval 16"/>
            <p:cNvSpPr>
              <a:spLocks noChangeArrowheads="1"/>
            </p:cNvSpPr>
            <p:nvPr/>
          </p:nvSpPr>
          <p:spPr bwMode="gray">
            <a:xfrm>
              <a:off x="2254" y="1472"/>
              <a:ext cx="1262" cy="1264"/>
            </a:xfrm>
            <a:prstGeom prst="ellipse">
              <a:avLst/>
            </a:prstGeom>
            <a:gradFill rotWithShape="1">
              <a:gsLst>
                <a:gs pos="0">
                  <a:srgbClr val="FF9900">
                    <a:gamma/>
                    <a:shade val="0"/>
                    <a:invGamma/>
                  </a:srgbClr>
                </a:gs>
                <a:gs pos="100000">
                  <a:srgbClr val="FF9900"/>
                </a:gs>
              </a:gsLst>
              <a:lin ang="2700000" scaled="1"/>
            </a:gradFill>
            <a:ln w="38100" algn="ctr">
              <a:noFill/>
              <a:round/>
              <a:headEnd/>
              <a:tailEnd/>
            </a:ln>
            <a:effectLst/>
          </p:spPr>
          <p:txBody>
            <a:bodyPr wrap="none" anchor="ctr">
              <a:spAutoFit/>
            </a:bodyPr>
            <a:lstStyle/>
            <a:p>
              <a:endParaRPr lang="fa-IR"/>
            </a:p>
          </p:txBody>
        </p:sp>
        <p:sp>
          <p:nvSpPr>
            <p:cNvPr id="357393" name="Oval 17"/>
            <p:cNvSpPr>
              <a:spLocks noChangeArrowheads="1"/>
            </p:cNvSpPr>
            <p:nvPr/>
          </p:nvSpPr>
          <p:spPr bwMode="gray">
            <a:xfrm>
              <a:off x="2337" y="1555"/>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357394" name="Oval 18"/>
            <p:cNvSpPr>
              <a:spLocks noChangeArrowheads="1"/>
            </p:cNvSpPr>
            <p:nvPr/>
          </p:nvSpPr>
          <p:spPr bwMode="gray">
            <a:xfrm>
              <a:off x="2337" y="1555"/>
              <a:ext cx="1096" cy="1098"/>
            </a:xfrm>
            <a:prstGeom prst="ellipse">
              <a:avLst/>
            </a:prstGeom>
            <a:gradFill rotWithShape="1">
              <a:gsLst>
                <a:gs pos="0">
                  <a:srgbClr val="EEAD38"/>
                </a:gs>
                <a:gs pos="100000">
                  <a:srgbClr val="EEAD38">
                    <a:gamma/>
                    <a:shade val="48627"/>
                    <a:invGamma/>
                  </a:srgbClr>
                </a:gs>
              </a:gsLst>
              <a:lin ang="2700000" scaled="1"/>
            </a:gradFill>
            <a:ln w="38100" algn="ctr">
              <a:noFill/>
              <a:round/>
              <a:headEnd/>
              <a:tailEnd/>
            </a:ln>
            <a:effectLst/>
          </p:spPr>
          <p:txBody>
            <a:bodyPr anchor="ctr">
              <a:spAutoFit/>
            </a:bodyPr>
            <a:lstStyle/>
            <a:p>
              <a:endParaRPr lang="fa-IR"/>
            </a:p>
          </p:txBody>
        </p:sp>
        <p:sp>
          <p:nvSpPr>
            <p:cNvPr id="357395" name="Text Box 19"/>
            <p:cNvSpPr txBox="1">
              <a:spLocks noChangeArrowheads="1"/>
            </p:cNvSpPr>
            <p:nvPr/>
          </p:nvSpPr>
          <p:spPr bwMode="gray">
            <a:xfrm>
              <a:off x="2179" y="1743"/>
              <a:ext cx="1407" cy="795"/>
            </a:xfrm>
            <a:prstGeom prst="rect">
              <a:avLst/>
            </a:prstGeom>
            <a:noFill/>
            <a:ln w="9525">
              <a:noFill/>
              <a:miter lim="800000"/>
              <a:headEnd/>
              <a:tailEnd/>
            </a:ln>
            <a:effectLst/>
          </p:spPr>
          <p:txBody>
            <a:bodyPr wrap="none">
              <a:spAutoFit/>
            </a:bodyPr>
            <a:lstStyle/>
            <a:p>
              <a:r>
                <a:rPr lang="fa-IR" sz="3000" b="1" dirty="0" smtClean="0">
                  <a:cs typeface="B Titr" pitchFamily="2" charset="-78"/>
                </a:rPr>
                <a:t>المقام الثانی</a:t>
              </a:r>
            </a:p>
            <a:p>
              <a:r>
                <a:rPr lang="fa-IR" sz="3000" b="1" dirty="0" smtClean="0">
                  <a:cs typeface="B Titr" pitchFamily="2" charset="-78"/>
                </a:rPr>
                <a:t>      </a:t>
              </a:r>
              <a:r>
                <a:rPr lang="fa-IR" sz="3000" b="1" dirty="0" smtClean="0">
                  <a:cs typeface="B Titr" pitchFamily="2" charset="-78"/>
                  <a:hlinkClick r:id="rId6" action="ppaction://hlinksldjump"/>
                </a:rPr>
                <a:t>الظن</a:t>
              </a:r>
              <a:endParaRPr lang="en-US" sz="3000" b="1" dirty="0">
                <a:cs typeface="B Titr" pitchFamily="2" charset="-78"/>
              </a:endParaRPr>
            </a:p>
          </p:txBody>
        </p:sp>
      </p:grpSp>
      <p:sp>
        <p:nvSpPr>
          <p:cNvPr id="38" name="AutoShape 6"/>
          <p:cNvSpPr>
            <a:spLocks noChangeArrowheads="1"/>
          </p:cNvSpPr>
          <p:nvPr/>
        </p:nvSpPr>
        <p:spPr bwMode="gray">
          <a:xfrm>
            <a:off x="4595826" y="588171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9" name="AutoShape 7"/>
          <p:cNvSpPr>
            <a:spLocks noChangeArrowheads="1"/>
          </p:cNvSpPr>
          <p:nvPr/>
        </p:nvSpPr>
        <p:spPr bwMode="gray">
          <a:xfrm>
            <a:off x="4595826" y="5000636"/>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grpSp>
        <p:nvGrpSpPr>
          <p:cNvPr id="5" name="Group 47"/>
          <p:cNvGrpSpPr/>
          <p:nvPr/>
        </p:nvGrpSpPr>
        <p:grpSpPr>
          <a:xfrm>
            <a:off x="4572000" y="4143380"/>
            <a:ext cx="1928826" cy="762000"/>
            <a:chOff x="833398" y="4452950"/>
            <a:chExt cx="1928826" cy="762000"/>
          </a:xfrm>
        </p:grpSpPr>
        <p:sp>
          <p:nvSpPr>
            <p:cNvPr id="43" name="AutoShape 8"/>
            <p:cNvSpPr>
              <a:spLocks noChangeArrowheads="1"/>
            </p:cNvSpPr>
            <p:nvPr/>
          </p:nvSpPr>
          <p:spPr bwMode="gray">
            <a:xfrm>
              <a:off x="857224" y="4452950"/>
              <a:ext cx="1905000"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47" name="Text Box 23"/>
            <p:cNvSpPr txBox="1">
              <a:spLocks noChangeArrowheads="1"/>
            </p:cNvSpPr>
            <p:nvPr/>
          </p:nvSpPr>
          <p:spPr bwMode="gray">
            <a:xfrm>
              <a:off x="833398" y="4738702"/>
              <a:ext cx="1885452"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7" action="ppaction://hlinksldjump"/>
                </a:rPr>
                <a:t>1- </a:t>
              </a:r>
              <a:r>
                <a:rPr lang="fa-IR" sz="2000" dirty="0" smtClean="0">
                  <a:cs typeface="B Titr" pitchFamily="2" charset="-78"/>
                  <a:hlinkClick r:id="rId7" action="ppaction://hlinksldjump"/>
                </a:rPr>
                <a:t>القاعدة الأوّلية</a:t>
              </a:r>
              <a:r>
                <a:rPr lang="fa-IR" sz="2000" dirty="0" smtClean="0">
                  <a:cs typeface="B Titr" pitchFamily="2" charset="-78"/>
                </a:rPr>
                <a:t> </a:t>
              </a:r>
              <a:endParaRPr lang="en-US" sz="2000" b="1" dirty="0">
                <a:cs typeface="B Titr" pitchFamily="2" charset="-78"/>
              </a:endParaRPr>
            </a:p>
          </p:txBody>
        </p:sp>
      </p:grpSp>
      <p:sp>
        <p:nvSpPr>
          <p:cNvPr id="48" name="Text Box 24"/>
          <p:cNvSpPr txBox="1">
            <a:spLocks noChangeArrowheads="1"/>
          </p:cNvSpPr>
          <p:nvPr/>
        </p:nvSpPr>
        <p:spPr bwMode="gray">
          <a:xfrm>
            <a:off x="4452774" y="5284799"/>
            <a:ext cx="2119490" cy="369332"/>
          </a:xfrm>
          <a:prstGeom prst="rect">
            <a:avLst/>
          </a:prstGeom>
          <a:noFill/>
          <a:ln w="9525">
            <a:noFill/>
            <a:miter lim="800000"/>
            <a:headEnd/>
            <a:tailEnd/>
          </a:ln>
          <a:effectLst/>
        </p:spPr>
        <p:txBody>
          <a:bodyPr wrap="none">
            <a:spAutoFit/>
          </a:bodyPr>
          <a:lstStyle/>
          <a:p>
            <a:r>
              <a:rPr lang="fa-IR" b="1" dirty="0" smtClean="0">
                <a:cs typeface="B Titr" pitchFamily="2" charset="-78"/>
                <a:hlinkClick r:id="rId8" action="ppaction://hlinksldjump"/>
              </a:rPr>
              <a:t>2-</a:t>
            </a:r>
            <a:r>
              <a:rPr lang="fa-IR" dirty="0" smtClean="0">
                <a:cs typeface="B Titr" pitchFamily="2" charset="-78"/>
                <a:hlinkClick r:id="rId8" action="ppaction://hlinksldjump"/>
              </a:rPr>
              <a:t>حجّية ظواهر الکتاب </a:t>
            </a:r>
            <a:endParaRPr lang="en-US" b="1" dirty="0">
              <a:cs typeface="B Titr" pitchFamily="2" charset="-78"/>
            </a:endParaRPr>
          </a:p>
        </p:txBody>
      </p:sp>
      <p:sp>
        <p:nvSpPr>
          <p:cNvPr id="49" name="Text Box 25"/>
          <p:cNvSpPr txBox="1">
            <a:spLocks noChangeArrowheads="1"/>
          </p:cNvSpPr>
          <p:nvPr/>
        </p:nvSpPr>
        <p:spPr bwMode="gray">
          <a:xfrm>
            <a:off x="4598646" y="6165873"/>
            <a:ext cx="1973617" cy="400110"/>
          </a:xfrm>
          <a:prstGeom prst="rect">
            <a:avLst/>
          </a:prstGeom>
          <a:noFill/>
          <a:ln w="9525">
            <a:noFill/>
            <a:miter lim="800000"/>
            <a:headEnd/>
            <a:tailEnd/>
          </a:ln>
          <a:effectLst/>
        </p:spPr>
        <p:txBody>
          <a:bodyPr wrap="none">
            <a:spAutoFit/>
          </a:bodyPr>
          <a:lstStyle/>
          <a:p>
            <a:r>
              <a:rPr lang="fa-IR" sz="2000" b="1" dirty="0" smtClean="0">
                <a:cs typeface="B Titr" pitchFamily="2" charset="-78"/>
                <a:hlinkClick r:id="rId9" action="ppaction://hlinksldjump"/>
              </a:rPr>
              <a:t>3- </a:t>
            </a:r>
            <a:r>
              <a:rPr lang="fa-IR" sz="2000" dirty="0" smtClean="0">
                <a:cs typeface="B Titr" pitchFamily="2" charset="-78"/>
                <a:hlinkClick r:id="rId9" action="ppaction://hlinksldjump"/>
              </a:rPr>
              <a:t>الشهرة الفتوائيّة</a:t>
            </a:r>
            <a:endParaRPr lang="en-US" sz="2000" b="1" dirty="0">
              <a:cs typeface="B Titr" pitchFamily="2" charset="-78"/>
            </a:endParaRPr>
          </a:p>
        </p:txBody>
      </p:sp>
      <p:sp>
        <p:nvSpPr>
          <p:cNvPr id="52" name="AutoShape 42"/>
          <p:cNvSpPr>
            <a:spLocks noChangeArrowheads="1"/>
          </p:cNvSpPr>
          <p:nvPr/>
        </p:nvSpPr>
        <p:spPr bwMode="gray">
          <a:xfrm>
            <a:off x="2500298" y="3571876"/>
            <a:ext cx="571504" cy="500066"/>
          </a:xfrm>
          <a:prstGeom prst="downArrow">
            <a:avLst>
              <a:gd name="adj1" fmla="val 38889"/>
              <a:gd name="adj2" fmla="val 50519"/>
            </a:avLst>
          </a:prstGeom>
          <a:solidFill>
            <a:srgbClr val="CC9900"/>
          </a:solidFill>
          <a:ln w="9525">
            <a:noFill/>
            <a:miter lim="800000"/>
            <a:headEnd/>
            <a:tailEnd/>
          </a:ln>
          <a:effectLst/>
        </p:spPr>
        <p:txBody>
          <a:bodyPr wrap="none" anchor="ctr"/>
          <a:lstStyle/>
          <a:p>
            <a:endParaRPr lang="fa-IR"/>
          </a:p>
        </p:txBody>
      </p:sp>
      <p:sp>
        <p:nvSpPr>
          <p:cNvPr id="53" name="AutoShape 42"/>
          <p:cNvSpPr>
            <a:spLocks noChangeArrowheads="1"/>
          </p:cNvSpPr>
          <p:nvPr/>
        </p:nvSpPr>
        <p:spPr bwMode="gray">
          <a:xfrm>
            <a:off x="5286380" y="3571876"/>
            <a:ext cx="571504" cy="500066"/>
          </a:xfrm>
          <a:prstGeom prst="downArrow">
            <a:avLst>
              <a:gd name="adj1" fmla="val 38889"/>
              <a:gd name="adj2" fmla="val 50519"/>
            </a:avLst>
          </a:prstGeom>
          <a:solidFill>
            <a:srgbClr val="CC9900"/>
          </a:solidFill>
          <a:ln w="9525">
            <a:noFill/>
            <a:miter lim="800000"/>
            <a:headEnd/>
            <a:tailEnd/>
          </a:ln>
          <a:effectLst/>
        </p:spPr>
        <p:txBody>
          <a:bodyPr wrap="none" anchor="ctr"/>
          <a:lstStyle/>
          <a:p>
            <a:endParaRPr lang="fa-IR"/>
          </a:p>
        </p:txBody>
      </p:sp>
      <p:grpSp>
        <p:nvGrpSpPr>
          <p:cNvPr id="6" name="Group 37"/>
          <p:cNvGrpSpPr/>
          <p:nvPr/>
        </p:nvGrpSpPr>
        <p:grpSpPr>
          <a:xfrm>
            <a:off x="2571736" y="2786058"/>
            <a:ext cx="3214710" cy="956853"/>
            <a:chOff x="5572132" y="3900907"/>
            <a:chExt cx="3214710" cy="956853"/>
          </a:xfrm>
        </p:grpSpPr>
        <p:sp>
          <p:nvSpPr>
            <p:cNvPr id="37" name="Text Box 5"/>
            <p:cNvSpPr txBox="1">
              <a:spLocks noChangeArrowheads="1"/>
            </p:cNvSpPr>
            <p:nvPr/>
          </p:nvSpPr>
          <p:spPr bwMode="gray">
            <a:xfrm>
              <a:off x="6215074" y="4017190"/>
              <a:ext cx="1849575" cy="767477"/>
            </a:xfrm>
            <a:prstGeom prst="rect">
              <a:avLst/>
            </a:prstGeom>
            <a:noFill/>
            <a:ln w="9525" algn="ctr">
              <a:noFill/>
              <a:miter lim="800000"/>
              <a:headEnd/>
              <a:tailEnd/>
            </a:ln>
            <a:effectLst/>
          </p:spPr>
          <p:txBody>
            <a:bodyPr>
              <a:spAutoFit/>
            </a:bodyPr>
            <a:lstStyle/>
            <a:p>
              <a:r>
                <a:rPr lang="en-US" b="1" dirty="0">
                  <a:solidFill>
                    <a:srgbClr val="000000"/>
                  </a:solidFill>
                </a:rPr>
                <a:t>Click to add Title</a:t>
              </a:r>
            </a:p>
          </p:txBody>
        </p:sp>
        <p:sp>
          <p:nvSpPr>
            <p:cNvPr id="36"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grpSp>
      <p:sp>
        <p:nvSpPr>
          <p:cNvPr id="42" name="Text Box 5"/>
          <p:cNvSpPr txBox="1">
            <a:spLocks noChangeArrowheads="1"/>
          </p:cNvSpPr>
          <p:nvPr/>
        </p:nvSpPr>
        <p:spPr bwMode="gray">
          <a:xfrm>
            <a:off x="2643174" y="3000372"/>
            <a:ext cx="3071833" cy="523220"/>
          </a:xfrm>
          <a:prstGeom prst="rect">
            <a:avLst/>
          </a:prstGeom>
          <a:noFill/>
          <a:ln w="9525" algn="ctr">
            <a:noFill/>
            <a:miter lim="800000"/>
            <a:headEnd/>
            <a:tailEnd/>
          </a:ln>
          <a:effectLst/>
        </p:spPr>
        <p:txBody>
          <a:bodyPr wrap="square">
            <a:spAutoFit/>
          </a:bodyPr>
          <a:lstStyle/>
          <a:p>
            <a:r>
              <a:rPr lang="fa-IR" sz="2400" b="1" dirty="0" smtClean="0">
                <a:solidFill>
                  <a:srgbClr val="002060"/>
                </a:solidFill>
                <a:cs typeface="B Titr" pitchFamily="2" charset="-78"/>
              </a:rPr>
              <a:t>2- </a:t>
            </a:r>
            <a:r>
              <a:rPr lang="fa-IR" sz="2800" b="1" dirty="0" smtClean="0">
                <a:solidFill>
                  <a:srgbClr val="002060"/>
                </a:solidFill>
                <a:cs typeface="B Titr" pitchFamily="2" charset="-78"/>
              </a:rPr>
              <a:t>وقوع التعبد بالظن </a:t>
            </a:r>
            <a:endParaRPr lang="en-US" sz="2400" b="1" dirty="0">
              <a:solidFill>
                <a:srgbClr val="002060"/>
              </a:solidFill>
              <a:cs typeface="B Titr" pitchFamily="2" charset="-78"/>
            </a:endParaRPr>
          </a:p>
        </p:txBody>
      </p:sp>
      <p:sp>
        <p:nvSpPr>
          <p:cNvPr id="44" name="Action Button: Return 43">
            <a:hlinkClick r:id="rId10" action="ppaction://hlinksldjump" highlightClick="1"/>
          </p:cNvPr>
          <p:cNvSpPr/>
          <p:nvPr/>
        </p:nvSpPr>
        <p:spPr bwMode="auto">
          <a:xfrm>
            <a:off x="7929586" y="2857496"/>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7382"/>
                                        </p:tgtEl>
                                        <p:attrNameLst>
                                          <p:attrName>style.visibility</p:attrName>
                                        </p:attrNameLst>
                                      </p:cBhvr>
                                      <p:to>
                                        <p:strVal val="visible"/>
                                      </p:to>
                                    </p:set>
                                    <p:animEffect transition="in" filter="dissolve">
                                      <p:cBhvr>
                                        <p:cTn id="7" dur="500"/>
                                        <p:tgtEl>
                                          <p:spTgt spid="35738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7383"/>
                                        </p:tgtEl>
                                        <p:attrNameLst>
                                          <p:attrName>style.visibility</p:attrName>
                                        </p:attrNameLst>
                                      </p:cBhvr>
                                      <p:to>
                                        <p:strVal val="visible"/>
                                      </p:to>
                                    </p:set>
                                    <p:animEffect transition="in" filter="dissolve">
                                      <p:cBhvr>
                                        <p:cTn id="10" dur="500"/>
                                        <p:tgtEl>
                                          <p:spTgt spid="357383"/>
                                        </p:tgtEl>
                                      </p:cBhvr>
                                    </p:animEffect>
                                  </p:childTnLst>
                                </p:cTn>
                              </p:par>
                              <p:par>
                                <p:cTn id="11" presetID="9"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57400"/>
                                        </p:tgtEl>
                                        <p:attrNameLst>
                                          <p:attrName>style.visibility</p:attrName>
                                        </p:attrNameLst>
                                      </p:cBhvr>
                                      <p:to>
                                        <p:strVal val="visible"/>
                                      </p:to>
                                    </p:set>
                                    <p:animEffect transition="in" filter="dissolve">
                                      <p:cBhvr>
                                        <p:cTn id="16" dur="500"/>
                                        <p:tgtEl>
                                          <p:spTgt spid="357400"/>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57401"/>
                                        </p:tgtEl>
                                        <p:attrNameLst>
                                          <p:attrName>style.visibility</p:attrName>
                                        </p:attrNameLst>
                                      </p:cBhvr>
                                      <p:to>
                                        <p:strVal val="visible"/>
                                      </p:to>
                                    </p:set>
                                    <p:animEffect transition="in" filter="dissolve">
                                      <p:cBhvr>
                                        <p:cTn id="19" dur="500"/>
                                        <p:tgtEl>
                                          <p:spTgt spid="357401"/>
                                        </p:tgtEl>
                                      </p:cBhvr>
                                    </p:animEffect>
                                  </p:childTnLst>
                                </p:cTn>
                              </p:par>
                              <p:par>
                                <p:cTn id="20" presetID="9"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dissolve">
                                      <p:cBhvr>
                                        <p:cTn id="25" dur="500"/>
                                        <p:tgtEl>
                                          <p:spTgt spid="45"/>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dissolve">
                                      <p:cBhvr>
                                        <p:cTn id="28" dur="500"/>
                                        <p:tgtEl>
                                          <p:spTgt spid="46"/>
                                        </p:tgtEl>
                                      </p:cBhvr>
                                    </p:animEffect>
                                  </p:childTnLst>
                                </p:cTn>
                              </p:par>
                              <p:par>
                                <p:cTn id="29" presetID="9"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dissolve">
                                      <p:cBhvr>
                                        <p:cTn id="31" dur="500"/>
                                        <p:tgtEl>
                                          <p:spTgt spid="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dissolve">
                                      <p:cBhvr>
                                        <p:cTn id="34" dur="500"/>
                                        <p:tgtEl>
                                          <p:spTgt spid="38"/>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dissolve">
                                      <p:cBhvr>
                                        <p:cTn id="37" dur="500"/>
                                        <p:tgtEl>
                                          <p:spTgt spid="39"/>
                                        </p:tgtEl>
                                      </p:cBhvr>
                                    </p:animEffect>
                                  </p:childTnLst>
                                </p:cTn>
                              </p:par>
                              <p:par>
                                <p:cTn id="38" presetID="9" presetClass="entr" presetSubtype="0"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dissolve">
                                      <p:cBhvr>
                                        <p:cTn id="40" dur="500"/>
                                        <p:tgtEl>
                                          <p:spTgt spid="5"/>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dissolve">
                                      <p:cBhvr>
                                        <p:cTn id="43" dur="500"/>
                                        <p:tgtEl>
                                          <p:spTgt spid="48"/>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dissolve">
                                      <p:cBhvr>
                                        <p:cTn id="46" dur="500"/>
                                        <p:tgtEl>
                                          <p:spTgt spid="49"/>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dissolve">
                                      <p:cBhvr>
                                        <p:cTn id="49" dur="500"/>
                                        <p:tgtEl>
                                          <p:spTgt spid="52"/>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dissolve">
                                      <p:cBhvr>
                                        <p:cTn id="52" dur="500"/>
                                        <p:tgtEl>
                                          <p:spTgt spid="53"/>
                                        </p:tgtEl>
                                      </p:cBhvr>
                                    </p:animEffect>
                                  </p:childTnLst>
                                </p:cTn>
                              </p:par>
                              <p:par>
                                <p:cTn id="53" presetID="9" presetClass="entr" presetSubtype="0" fill="hold"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dissolve">
                                      <p:cBhvr>
                                        <p:cTn id="55" dur="500"/>
                                        <p:tgtEl>
                                          <p:spTgt spid="6"/>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dissolve">
                                      <p:cBhvr>
                                        <p:cTn id="58" dur="500"/>
                                        <p:tgtEl>
                                          <p:spTgt spid="42"/>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dissolve">
                                      <p:cBhvr>
                                        <p:cTn id="6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2" grpId="0" animBg="1"/>
      <p:bldP spid="357383" grpId="0" animBg="1"/>
      <p:bldP spid="357400" grpId="0"/>
      <p:bldP spid="357401" grpId="0"/>
      <p:bldP spid="45" grpId="0" animBg="1"/>
      <p:bldP spid="46" grpId="0" animBg="1"/>
      <p:bldP spid="38" grpId="0" animBg="1"/>
      <p:bldP spid="39" grpId="0" animBg="1"/>
      <p:bldP spid="48" grpId="0"/>
      <p:bldP spid="49" grpId="0"/>
      <p:bldP spid="52" grpId="0" animBg="1"/>
      <p:bldP spid="53" grpId="0" animBg="1"/>
      <p:bldP spid="42" grpId="0"/>
      <p:bldP spid="4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7" name="AutoShape 7"/>
          <p:cNvSpPr>
            <a:spLocks noChangeArrowheads="1"/>
          </p:cNvSpPr>
          <p:nvPr/>
        </p:nvSpPr>
        <p:spPr bwMode="gray">
          <a:xfrm>
            <a:off x="1214415" y="2938449"/>
            <a:ext cx="3779837" cy="500062"/>
          </a:xfrm>
          <a:prstGeom prst="roundRect">
            <a:avLst>
              <a:gd name="adj" fmla="val 50000"/>
            </a:avLst>
          </a:prstGeom>
          <a:gradFill rotWithShape="1">
            <a:gsLst>
              <a:gs pos="0">
                <a:srgbClr val="F5EEB7"/>
              </a:gs>
              <a:gs pos="100000">
                <a:srgbClr val="F5EEB7">
                  <a:gamma/>
                  <a:tint val="5882"/>
                  <a:invGamma/>
                </a:srgbClr>
              </a:gs>
            </a:gsLst>
            <a:lin ang="0" scaled="1"/>
          </a:gradFill>
          <a:ln w="38100" algn="ctr">
            <a:solidFill>
              <a:srgbClr val="C5A667"/>
            </a:solidFill>
            <a:round/>
            <a:headEnd/>
            <a:tailEnd/>
          </a:ln>
          <a:effectLst/>
        </p:spPr>
        <p:txBody>
          <a:bodyPr wrap="none" anchor="ctr"/>
          <a:lstStyle/>
          <a:p>
            <a:r>
              <a:rPr lang="fa-IR" sz="2000" b="1" dirty="0" smtClean="0">
                <a:solidFill>
                  <a:srgbClr val="000000"/>
                </a:solidFill>
                <a:cs typeface="B Titr" pitchFamily="2" charset="-78"/>
                <a:hlinkClick r:id="rId2" action="ppaction://hlinksldjump"/>
              </a:rPr>
              <a:t>3- </a:t>
            </a:r>
            <a:r>
              <a:rPr lang="fa-IR" sz="2000" b="1" dirty="0" smtClean="0">
                <a:cs typeface="B Titr" pitchFamily="2" charset="-78"/>
                <a:hlinkClick r:id="rId2" action="ppaction://hlinksldjump"/>
              </a:rPr>
              <a:t>علل ظنی دانستن ظواهر</a:t>
            </a:r>
            <a:endParaRPr lang="en-US" sz="2000" b="1" dirty="0" smtClean="0">
              <a:cs typeface="B Titr" pitchFamily="2" charset="-78"/>
            </a:endParaRPr>
          </a:p>
        </p:txBody>
      </p:sp>
      <p:grpSp>
        <p:nvGrpSpPr>
          <p:cNvPr id="2" name="Group 13"/>
          <p:cNvGrpSpPr/>
          <p:nvPr/>
        </p:nvGrpSpPr>
        <p:grpSpPr>
          <a:xfrm>
            <a:off x="1571605" y="2278048"/>
            <a:ext cx="3781425" cy="1820862"/>
            <a:chOff x="4183063" y="2973388"/>
            <a:chExt cx="3781425" cy="1820862"/>
          </a:xfrm>
        </p:grpSpPr>
        <p:sp>
          <p:nvSpPr>
            <p:cNvPr id="168966" name="AutoShape 6"/>
            <p:cNvSpPr>
              <a:spLocks noChangeArrowheads="1"/>
            </p:cNvSpPr>
            <p:nvPr/>
          </p:nvSpPr>
          <p:spPr bwMode="gray">
            <a:xfrm>
              <a:off x="4183063" y="2973388"/>
              <a:ext cx="3781425" cy="498475"/>
            </a:xfrm>
            <a:prstGeom prst="roundRect">
              <a:avLst>
                <a:gd name="adj" fmla="val 50000"/>
              </a:avLst>
            </a:prstGeom>
            <a:gradFill rotWithShape="1">
              <a:gsLst>
                <a:gs pos="0">
                  <a:srgbClr val="BED979"/>
                </a:gs>
                <a:gs pos="100000">
                  <a:srgbClr val="BED979">
                    <a:gamma/>
                    <a:tint val="5882"/>
                    <a:invGamma/>
                  </a:srgbClr>
                </a:gs>
              </a:gsLst>
              <a:lin ang="0" scaled="1"/>
            </a:gradFill>
            <a:ln w="38100" algn="ctr">
              <a:solidFill>
                <a:srgbClr val="C5A667"/>
              </a:solidFill>
              <a:round/>
              <a:headEnd/>
              <a:tailEnd/>
            </a:ln>
            <a:effectLst/>
          </p:spPr>
          <p:txBody>
            <a:bodyPr wrap="none" anchor="ctr"/>
            <a:lstStyle/>
            <a:p>
              <a:r>
                <a:rPr lang="fa-IR" b="1" dirty="0" smtClean="0">
                  <a:solidFill>
                    <a:srgbClr val="000000"/>
                  </a:solidFill>
                  <a:cs typeface="B Titr" pitchFamily="2" charset="-78"/>
                  <a:hlinkClick r:id="rId3" action="ppaction://hlinksldjump"/>
                </a:rPr>
                <a:t>2- قطعیت دلالت ظواهر در مراد استعمالی</a:t>
              </a:r>
              <a:endParaRPr lang="en-US" b="1" dirty="0">
                <a:solidFill>
                  <a:srgbClr val="000000"/>
                </a:solidFill>
                <a:cs typeface="B Titr" pitchFamily="2" charset="-78"/>
              </a:endParaRPr>
            </a:p>
          </p:txBody>
        </p:sp>
        <p:sp>
          <p:nvSpPr>
            <p:cNvPr id="168968" name="AutoShape 8"/>
            <p:cNvSpPr>
              <a:spLocks noChangeArrowheads="1"/>
            </p:cNvSpPr>
            <p:nvPr/>
          </p:nvSpPr>
          <p:spPr bwMode="gray">
            <a:xfrm>
              <a:off x="4183063" y="4294188"/>
              <a:ext cx="3781425" cy="500062"/>
            </a:xfrm>
            <a:prstGeom prst="roundRect">
              <a:avLst>
                <a:gd name="adj" fmla="val 50000"/>
              </a:avLst>
            </a:prstGeom>
            <a:gradFill rotWithShape="1">
              <a:gsLst>
                <a:gs pos="0">
                  <a:srgbClr val="BED979"/>
                </a:gs>
                <a:gs pos="100000">
                  <a:srgbClr val="BED979">
                    <a:gamma/>
                    <a:tint val="5882"/>
                    <a:invGamma/>
                  </a:srgbClr>
                </a:gs>
              </a:gsLst>
              <a:lin ang="0" scaled="1"/>
            </a:gradFill>
            <a:ln w="38100" algn="ctr">
              <a:solidFill>
                <a:srgbClr val="C5A667"/>
              </a:solidFill>
              <a:round/>
              <a:headEnd/>
              <a:tailEnd/>
            </a:ln>
            <a:effectLst/>
          </p:spPr>
          <p:txBody>
            <a:bodyPr wrap="none" anchor="ctr"/>
            <a:lstStyle/>
            <a:p>
              <a:r>
                <a:rPr lang="fa-IR" sz="2000" b="1" dirty="0" smtClean="0">
                  <a:solidFill>
                    <a:srgbClr val="000000"/>
                  </a:solidFill>
                  <a:cs typeface="B Titr" pitchFamily="2" charset="-78"/>
                  <a:hlinkClick r:id="rId4" action="ppaction://hlinksldjump"/>
                </a:rPr>
                <a:t>4- رد </a:t>
              </a:r>
              <a:r>
                <a:rPr lang="fa-IR" sz="2000" b="1" dirty="0" smtClean="0">
                  <a:cs typeface="B Titr" pitchFamily="2" charset="-78"/>
                  <a:hlinkClick r:id="rId4" action="ppaction://hlinksldjump"/>
                </a:rPr>
                <a:t>علل </a:t>
              </a:r>
              <a:endParaRPr lang="en-US" sz="2000" b="1" dirty="0" smtClean="0">
                <a:cs typeface="B Titr" pitchFamily="2" charset="-78"/>
              </a:endParaRPr>
            </a:p>
          </p:txBody>
        </p:sp>
      </p:grpSp>
      <p:grpSp>
        <p:nvGrpSpPr>
          <p:cNvPr id="3" name="Group 12"/>
          <p:cNvGrpSpPr/>
          <p:nvPr/>
        </p:nvGrpSpPr>
        <p:grpSpPr>
          <a:xfrm>
            <a:off x="2147898" y="1616061"/>
            <a:ext cx="3781425" cy="3144838"/>
            <a:chOff x="3852863" y="2311400"/>
            <a:chExt cx="3781425" cy="3144838"/>
          </a:xfrm>
        </p:grpSpPr>
        <p:sp>
          <p:nvSpPr>
            <p:cNvPr id="168965" name="AutoShape 5"/>
            <p:cNvSpPr>
              <a:spLocks noChangeArrowheads="1"/>
            </p:cNvSpPr>
            <p:nvPr/>
          </p:nvSpPr>
          <p:spPr bwMode="gray">
            <a:xfrm>
              <a:off x="3852863" y="2311400"/>
              <a:ext cx="3781425" cy="500063"/>
            </a:xfrm>
            <a:prstGeom prst="roundRect">
              <a:avLst>
                <a:gd name="adj" fmla="val 50000"/>
              </a:avLst>
            </a:prstGeom>
            <a:gradFill rotWithShape="1">
              <a:gsLst>
                <a:gs pos="0">
                  <a:srgbClr val="F5EEB7"/>
                </a:gs>
                <a:gs pos="100000">
                  <a:srgbClr val="F5EEB7">
                    <a:gamma/>
                    <a:tint val="5882"/>
                    <a:invGamma/>
                  </a:srgbClr>
                </a:gs>
              </a:gsLst>
              <a:lin ang="0" scaled="1"/>
            </a:gradFill>
            <a:ln w="38100" algn="ctr">
              <a:solidFill>
                <a:srgbClr val="C5A667"/>
              </a:solidFill>
              <a:round/>
              <a:headEnd/>
              <a:tailEnd/>
            </a:ln>
            <a:effectLst/>
          </p:spPr>
          <p:txBody>
            <a:bodyPr wrap="none" anchor="ctr"/>
            <a:lstStyle/>
            <a:p>
              <a:r>
                <a:rPr lang="fa-IR" sz="2000" b="1" dirty="0" smtClean="0">
                  <a:solidFill>
                    <a:srgbClr val="000000"/>
                  </a:solidFill>
                  <a:cs typeface="B Titr" pitchFamily="2" charset="-78"/>
                  <a:hlinkClick r:id="rId5" action="ppaction://hlinksldjump"/>
                </a:rPr>
                <a:t>1- </a:t>
              </a:r>
              <a:r>
                <a:rPr lang="fa-IR" sz="2000" b="1" dirty="0" smtClean="0">
                  <a:cs typeface="B Titr" pitchFamily="2" charset="-78"/>
                  <a:hlinkClick r:id="rId5" action="ppaction://hlinksldjump"/>
                </a:rPr>
                <a:t>شروط احتجاج به کلام متکلم</a:t>
              </a:r>
              <a:endParaRPr lang="en-US" sz="2000" b="1" dirty="0" smtClean="0">
                <a:cs typeface="B Titr" pitchFamily="2" charset="-78"/>
              </a:endParaRPr>
            </a:p>
          </p:txBody>
        </p:sp>
        <p:sp>
          <p:nvSpPr>
            <p:cNvPr id="168969" name="AutoShape 9"/>
            <p:cNvSpPr>
              <a:spLocks noChangeArrowheads="1"/>
            </p:cNvSpPr>
            <p:nvPr/>
          </p:nvSpPr>
          <p:spPr bwMode="gray">
            <a:xfrm>
              <a:off x="3852863" y="4956175"/>
              <a:ext cx="3781425" cy="500063"/>
            </a:xfrm>
            <a:prstGeom prst="roundRect">
              <a:avLst>
                <a:gd name="adj" fmla="val 50000"/>
              </a:avLst>
            </a:prstGeom>
            <a:gradFill rotWithShape="1">
              <a:gsLst>
                <a:gs pos="0">
                  <a:srgbClr val="F5EEB7"/>
                </a:gs>
                <a:gs pos="100000">
                  <a:srgbClr val="F5EEB7">
                    <a:gamma/>
                    <a:tint val="5882"/>
                    <a:invGamma/>
                  </a:srgbClr>
                </a:gs>
              </a:gsLst>
              <a:lin ang="0" scaled="1"/>
            </a:gradFill>
            <a:ln w="38100" algn="ctr">
              <a:solidFill>
                <a:srgbClr val="C5A667"/>
              </a:solidFill>
              <a:round/>
              <a:headEnd/>
              <a:tailEnd/>
            </a:ln>
            <a:effectLst/>
          </p:spPr>
          <p:txBody>
            <a:bodyPr wrap="none" anchor="ctr"/>
            <a:lstStyle/>
            <a:p>
              <a:r>
                <a:rPr lang="fa-IR" sz="2000" b="1" dirty="0" smtClean="0">
                  <a:solidFill>
                    <a:srgbClr val="000000"/>
                  </a:solidFill>
                  <a:cs typeface="B Titr" pitchFamily="2" charset="-78"/>
                  <a:hlinkClick r:id="rId6" action="ppaction://hlinksldjump"/>
                </a:rPr>
                <a:t>5- نتیجه بحث</a:t>
              </a:r>
              <a:endParaRPr lang="en-US" sz="2000" b="1" dirty="0">
                <a:solidFill>
                  <a:srgbClr val="000000"/>
                </a:solidFill>
                <a:cs typeface="B Titr" pitchFamily="2" charset="-78"/>
              </a:endParaRPr>
            </a:p>
          </p:txBody>
        </p:sp>
      </p:grpSp>
      <p:grpSp>
        <p:nvGrpSpPr>
          <p:cNvPr id="4" name="Group 11"/>
          <p:cNvGrpSpPr/>
          <p:nvPr/>
        </p:nvGrpSpPr>
        <p:grpSpPr>
          <a:xfrm>
            <a:off x="5167345" y="1285861"/>
            <a:ext cx="3833813" cy="3833813"/>
            <a:chOff x="1142976" y="1981200"/>
            <a:chExt cx="3833813" cy="3833813"/>
          </a:xfrm>
        </p:grpSpPr>
        <p:grpSp>
          <p:nvGrpSpPr>
            <p:cNvPr id="5" name="Group 10"/>
            <p:cNvGrpSpPr/>
            <p:nvPr/>
          </p:nvGrpSpPr>
          <p:grpSpPr>
            <a:xfrm>
              <a:off x="1142976" y="1981200"/>
              <a:ext cx="3833813" cy="3833813"/>
              <a:chOff x="1143000" y="1981200"/>
              <a:chExt cx="3833813" cy="3833813"/>
            </a:xfrm>
          </p:grpSpPr>
          <p:sp>
            <p:nvSpPr>
              <p:cNvPr id="168983" name="Oval 23"/>
              <p:cNvSpPr>
                <a:spLocks noChangeArrowheads="1"/>
              </p:cNvSpPr>
              <p:nvPr/>
            </p:nvSpPr>
            <p:spPr bwMode="gray">
              <a:xfrm>
                <a:off x="1447800" y="2286000"/>
                <a:ext cx="3200400" cy="3200400"/>
              </a:xfrm>
              <a:prstGeom prst="ellipse">
                <a:avLst/>
              </a:prstGeom>
              <a:gradFill rotWithShape="1">
                <a:gsLst>
                  <a:gs pos="0">
                    <a:srgbClr val="006BB4"/>
                  </a:gs>
                  <a:gs pos="100000">
                    <a:srgbClr val="006BB4">
                      <a:gamma/>
                      <a:shade val="46275"/>
                      <a:invGamma/>
                    </a:srgbClr>
                  </a:gs>
                </a:gsLst>
                <a:lin ang="0" scaled="1"/>
              </a:gradFill>
              <a:ln w="9525" algn="ctr">
                <a:noFill/>
                <a:round/>
                <a:headEnd/>
                <a:tailEnd/>
              </a:ln>
              <a:effectLst/>
            </p:spPr>
            <p:txBody>
              <a:bodyPr wrap="none" anchor="ctr"/>
              <a:lstStyle/>
              <a:p>
                <a:endParaRPr lang="fa-IR"/>
              </a:p>
            </p:txBody>
          </p:sp>
          <p:sp>
            <p:nvSpPr>
              <p:cNvPr id="168964" name="AutoShape 4"/>
              <p:cNvSpPr>
                <a:spLocks noChangeArrowheads="1"/>
              </p:cNvSpPr>
              <p:nvPr/>
            </p:nvSpPr>
            <p:spPr bwMode="gray">
              <a:xfrm>
                <a:off x="1143000" y="1981200"/>
                <a:ext cx="3833813" cy="383381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rgbClr val="33CCCC">
                      <a:gamma/>
                      <a:shade val="46275"/>
                      <a:invGamma/>
                      <a:alpha val="0"/>
                    </a:srgbClr>
                  </a:gs>
                  <a:gs pos="100000">
                    <a:srgbClr val="33CCCC"/>
                  </a:gs>
                </a:gsLst>
                <a:lin ang="0" scaled="1"/>
              </a:gradFill>
              <a:ln w="9525">
                <a:noFill/>
                <a:round/>
                <a:headEnd/>
                <a:tailEnd/>
              </a:ln>
              <a:effectLst/>
            </p:spPr>
            <p:txBody>
              <a:bodyPr wrap="none" anchor="ctr"/>
              <a:lstStyle/>
              <a:p>
                <a:endParaRPr lang="fa-IR"/>
              </a:p>
            </p:txBody>
          </p:sp>
        </p:grpSp>
        <p:sp>
          <p:nvSpPr>
            <p:cNvPr id="168971" name="Text Box 11"/>
            <p:cNvSpPr txBox="1">
              <a:spLocks noChangeArrowheads="1"/>
            </p:cNvSpPr>
            <p:nvPr/>
          </p:nvSpPr>
          <p:spPr bwMode="gray">
            <a:xfrm>
              <a:off x="1547764" y="2768994"/>
              <a:ext cx="2741455" cy="1692771"/>
            </a:xfrm>
            <a:prstGeom prst="rect">
              <a:avLst/>
            </a:prstGeom>
            <a:noFill/>
            <a:ln w="9525" algn="ctr">
              <a:noFill/>
              <a:miter lim="800000"/>
              <a:headEnd/>
              <a:tailEnd/>
            </a:ln>
            <a:effectLst/>
          </p:spPr>
          <p:txBody>
            <a:bodyPr wrap="none">
              <a:spAutoFit/>
            </a:bodyPr>
            <a:lstStyle/>
            <a:p>
              <a:r>
                <a:rPr lang="fa-IR" sz="2400" b="1" dirty="0" smtClean="0">
                  <a:solidFill>
                    <a:schemeClr val="bg1"/>
                  </a:solidFill>
                  <a:effectLst>
                    <a:outerShdw blurRad="38100" dist="38100" dir="2700000" algn="tl">
                      <a:srgbClr val="000000"/>
                    </a:outerShdw>
                  </a:effectLst>
                  <a:cs typeface="B Titr" pitchFamily="2" charset="-78"/>
                </a:rPr>
                <a:t>                (1)</a:t>
              </a:r>
            </a:p>
            <a:p>
              <a:r>
                <a:rPr lang="fa-IR" sz="4000" dirty="0" smtClean="0">
                  <a:solidFill>
                    <a:schemeClr val="bg1"/>
                  </a:solidFill>
                  <a:cs typeface="B Titr" pitchFamily="2" charset="-78"/>
                </a:rPr>
                <a:t>       </a:t>
              </a:r>
              <a:r>
                <a:rPr lang="fa-IR" sz="4000" dirty="0" smtClean="0">
                  <a:solidFill>
                    <a:schemeClr val="bg1"/>
                  </a:solidFill>
                  <a:cs typeface="B Titr" pitchFamily="2" charset="-78"/>
                  <a:hlinkClick r:id="rId7" action="ppaction://hlinksldjump"/>
                </a:rPr>
                <a:t>حجّية </a:t>
              </a:r>
            </a:p>
            <a:p>
              <a:r>
                <a:rPr lang="fa-IR" sz="4000" dirty="0" smtClean="0">
                  <a:solidFill>
                    <a:schemeClr val="bg1"/>
                  </a:solidFill>
                  <a:cs typeface="B Titr" pitchFamily="2" charset="-78"/>
                  <a:hlinkClick r:id="rId7" action="ppaction://hlinksldjump"/>
                </a:rPr>
                <a:t>ظواهر الکتاب</a:t>
              </a:r>
              <a:r>
                <a:rPr lang="fa-IR" sz="4000" dirty="0" smtClean="0">
                  <a:solidFill>
                    <a:schemeClr val="bg1"/>
                  </a:solidFill>
                  <a:cs typeface="B Titr" pitchFamily="2" charset="-78"/>
                </a:rPr>
                <a:t> </a:t>
              </a:r>
              <a:endParaRPr lang="en-US" sz="4000" b="1" dirty="0">
                <a:solidFill>
                  <a:schemeClr val="bg1"/>
                </a:solidFill>
                <a:effectLst>
                  <a:outerShdw blurRad="38100" dist="38100" dir="2700000" algn="tl">
                    <a:srgbClr val="000000"/>
                  </a:outerShdw>
                </a:effectLst>
                <a:cs typeface="B Titr" pitchFamily="2" charset="-78"/>
              </a:endParaRPr>
            </a:p>
          </p:txBody>
        </p:sp>
      </p:grpSp>
      <p:sp>
        <p:nvSpPr>
          <p:cNvPr id="14" name="Action Button: Return 13">
            <a:hlinkClick r:id="rId8" action="ppaction://hlinksldjump" highlightClick="1"/>
          </p:cNvPr>
          <p:cNvSpPr/>
          <p:nvPr/>
        </p:nvSpPr>
        <p:spPr bwMode="auto">
          <a:xfrm>
            <a:off x="7500957" y="2143116"/>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168967"/>
                                        </p:tgtEl>
                                        <p:attrNameLst>
                                          <p:attrName>style.visibility</p:attrName>
                                        </p:attrNameLst>
                                      </p:cBhvr>
                                      <p:to>
                                        <p:strVal val="visible"/>
                                      </p:to>
                                    </p:set>
                                    <p:animEffect transition="in" filter="wheel(4)">
                                      <p:cBhvr>
                                        <p:cTn id="7" dur="2000"/>
                                        <p:tgtEl>
                                          <p:spTgt spid="168967"/>
                                        </p:tgtEl>
                                      </p:cBhvr>
                                    </p:animEffect>
                                  </p:childTnLst>
                                </p:cTn>
                              </p:par>
                              <p:par>
                                <p:cTn id="8" presetID="21"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4)">
                                      <p:cBhvr>
                                        <p:cTn id="10" dur="2000"/>
                                        <p:tgtEl>
                                          <p:spTgt spid="2"/>
                                        </p:tgtEl>
                                      </p:cBhvr>
                                    </p:animEffect>
                                  </p:childTnLst>
                                </p:cTn>
                              </p:par>
                              <p:par>
                                <p:cTn id="11" presetID="21"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4)">
                                      <p:cBhvr>
                                        <p:cTn id="13" dur="2000"/>
                                        <p:tgtEl>
                                          <p:spTgt spid="3"/>
                                        </p:tgtEl>
                                      </p:cBhvr>
                                    </p:animEffect>
                                  </p:childTnLst>
                                </p:cTn>
                              </p:par>
                              <p:par>
                                <p:cTn id="14" presetID="21"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4)">
                                      <p:cBhvr>
                                        <p:cTn id="16" dur="2000"/>
                                        <p:tgtEl>
                                          <p:spTgt spid="4"/>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heel(4)">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animBg="1"/>
      <p:bldP spid="1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3246" name="Freeform 62"/>
          <p:cNvSpPr>
            <a:spLocks noEditPoints="1"/>
          </p:cNvSpPr>
          <p:nvPr/>
        </p:nvSpPr>
        <p:spPr bwMode="gray">
          <a:xfrm rot="-645533">
            <a:off x="2338413" y="2366845"/>
            <a:ext cx="3384551" cy="3035300"/>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rgbClr val="CC9900"/>
              </a:gs>
              <a:gs pos="50000">
                <a:srgbClr val="EAD88A"/>
              </a:gs>
              <a:gs pos="100000">
                <a:srgbClr val="CC9900"/>
              </a:gs>
            </a:gsLst>
            <a:lin ang="2700000" scaled="1"/>
          </a:gradFill>
          <a:ln w="0">
            <a:noFill/>
            <a:prstDash val="solid"/>
            <a:round/>
            <a:headEnd/>
            <a:tailEnd/>
          </a:ln>
          <a:effectLst/>
          <a:scene3d>
            <a:camera prst="legacyPerspectiveFront">
              <a:rot lat="1500000" lon="20099999" rev="0"/>
            </a:camera>
            <a:lightRig rig="legacyFlat4" dir="t"/>
          </a:scene3d>
          <a:sp3d extrusionH="430200" prstMaterial="legacyMatte">
            <a:bevelT w="13500" h="13500" prst="angle"/>
            <a:bevelB w="13500" h="13500" prst="angle"/>
            <a:extrusionClr>
              <a:srgbClr val="CC9900"/>
            </a:extrusionClr>
          </a:sp3d>
        </p:spPr>
        <p:txBody>
          <a:bodyPr>
            <a:flatTx/>
          </a:bodyPr>
          <a:lstStyle/>
          <a:p>
            <a:endParaRPr lang="fa-IR"/>
          </a:p>
        </p:txBody>
      </p:sp>
      <p:sp>
        <p:nvSpPr>
          <p:cNvPr id="93247" name="Freeform 63"/>
          <p:cNvSpPr>
            <a:spLocks noEditPoints="1"/>
          </p:cNvSpPr>
          <p:nvPr/>
        </p:nvSpPr>
        <p:spPr bwMode="gray">
          <a:xfrm rot="10552877">
            <a:off x="3806849" y="979370"/>
            <a:ext cx="3505200" cy="2897188"/>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rgbClr val="4996E3"/>
              </a:gs>
              <a:gs pos="50000">
                <a:srgbClr val="AFCEF7"/>
              </a:gs>
              <a:gs pos="100000">
                <a:srgbClr val="4996E3"/>
              </a:gs>
            </a:gsLst>
            <a:lin ang="2700000" scaled="1"/>
          </a:gradFill>
          <a:ln w="0">
            <a:noFill/>
            <a:prstDash val="solid"/>
            <a:round/>
            <a:headEnd/>
            <a:tailEnd/>
          </a:ln>
          <a:effectLst/>
          <a:scene3d>
            <a:camera prst="legacyPerspectiveFront">
              <a:rot lat="1500000" lon="20099999" rev="0"/>
            </a:camera>
            <a:lightRig rig="legacyFlat4" dir="t"/>
          </a:scene3d>
          <a:sp3d extrusionH="430200" prstMaterial="legacyMatte">
            <a:bevelT w="13500" h="13500" prst="angle"/>
            <a:bevelB w="13500" h="13500" prst="angle"/>
            <a:extrusionClr>
              <a:srgbClr val="4996E3"/>
            </a:extrusionClr>
          </a:sp3d>
        </p:spPr>
        <p:txBody>
          <a:bodyPr>
            <a:flatTx/>
          </a:bodyPr>
          <a:lstStyle/>
          <a:p>
            <a:endParaRPr lang="fa-IR"/>
          </a:p>
        </p:txBody>
      </p:sp>
      <p:sp>
        <p:nvSpPr>
          <p:cNvPr id="93199" name="Text Box 15"/>
          <p:cNvSpPr txBox="1">
            <a:spLocks noChangeArrowheads="1"/>
          </p:cNvSpPr>
          <p:nvPr/>
        </p:nvSpPr>
        <p:spPr bwMode="auto">
          <a:xfrm>
            <a:off x="1285852" y="1608019"/>
            <a:ext cx="2571768" cy="707886"/>
          </a:xfrm>
          <a:prstGeom prst="rect">
            <a:avLst/>
          </a:prstGeom>
          <a:noFill/>
          <a:ln w="9525">
            <a:noFill/>
            <a:miter lim="800000"/>
            <a:headEnd/>
            <a:tailEnd/>
          </a:ln>
          <a:effectLst/>
        </p:spPr>
        <p:txBody>
          <a:bodyPr wrap="square">
            <a:spAutoFit/>
          </a:bodyPr>
          <a:lstStyle/>
          <a:p>
            <a:pPr algn="l"/>
            <a:r>
              <a:rPr lang="fa-IR" sz="4000" b="1" dirty="0" smtClean="0">
                <a:solidFill>
                  <a:srgbClr val="FFCC00"/>
                </a:solidFill>
                <a:latin typeface="Verdana" pitchFamily="34" charset="0"/>
                <a:cs typeface="B Titr" pitchFamily="2" charset="-78"/>
                <a:hlinkClick r:id="rId2" action="ppaction://hlinksldjump"/>
              </a:rPr>
              <a:t>دلیل حجیت</a:t>
            </a:r>
            <a:endParaRPr lang="en-US" sz="4000" b="1" dirty="0">
              <a:solidFill>
                <a:srgbClr val="FFCC00"/>
              </a:solidFill>
              <a:latin typeface="Verdana" pitchFamily="34" charset="0"/>
              <a:cs typeface="B Titr" pitchFamily="2" charset="-78"/>
            </a:endParaRPr>
          </a:p>
        </p:txBody>
      </p:sp>
      <p:sp>
        <p:nvSpPr>
          <p:cNvPr id="93201" name="Text Box 17"/>
          <p:cNvSpPr txBox="1">
            <a:spLocks noChangeArrowheads="1"/>
          </p:cNvSpPr>
          <p:nvPr/>
        </p:nvSpPr>
        <p:spPr bwMode="auto">
          <a:xfrm>
            <a:off x="5688009" y="3573344"/>
            <a:ext cx="1741513" cy="707886"/>
          </a:xfrm>
          <a:prstGeom prst="rect">
            <a:avLst/>
          </a:prstGeom>
          <a:noFill/>
          <a:ln w="9525">
            <a:noFill/>
            <a:miter lim="800000"/>
            <a:headEnd/>
            <a:tailEnd/>
          </a:ln>
          <a:effectLst/>
        </p:spPr>
        <p:txBody>
          <a:bodyPr wrap="square">
            <a:spAutoFit/>
          </a:bodyPr>
          <a:lstStyle/>
          <a:p>
            <a:pPr algn="l"/>
            <a:r>
              <a:rPr lang="fa-IR" sz="4000" b="1" dirty="0" smtClean="0">
                <a:solidFill>
                  <a:srgbClr val="9FE5F5"/>
                </a:solidFill>
                <a:latin typeface="Verdana" pitchFamily="34" charset="0"/>
                <a:cs typeface="B Titr" pitchFamily="2" charset="-78"/>
                <a:hlinkClick r:id="rId3" action="ppaction://hlinksldjump"/>
              </a:rPr>
              <a:t>تعریف</a:t>
            </a:r>
            <a:endParaRPr lang="en-US" sz="4000" b="1" dirty="0">
              <a:solidFill>
                <a:srgbClr val="9FE5F5"/>
              </a:solidFill>
              <a:latin typeface="Verdana" pitchFamily="34" charset="0"/>
              <a:cs typeface="B Titr" pitchFamily="2" charset="-78"/>
            </a:endParaRPr>
          </a:p>
        </p:txBody>
      </p:sp>
      <p:sp>
        <p:nvSpPr>
          <p:cNvPr id="8" name="Title 7"/>
          <p:cNvSpPr>
            <a:spLocks noGrp="1"/>
          </p:cNvSpPr>
          <p:nvPr>
            <p:ph type="ctrTitle"/>
          </p:nvPr>
        </p:nvSpPr>
        <p:spPr>
          <a:xfrm rot="19492819">
            <a:off x="2946949" y="2578498"/>
            <a:ext cx="3386135" cy="885830"/>
          </a:xfrm>
        </p:spPr>
        <p:txBody>
          <a:bodyPr/>
          <a:lstStyle/>
          <a:p>
            <a:r>
              <a:rPr lang="fa-IR" sz="2400" dirty="0" smtClean="0">
                <a:cs typeface="B Titr" pitchFamily="2" charset="-78"/>
              </a:rPr>
              <a:t>(2) </a:t>
            </a:r>
            <a:r>
              <a:rPr lang="fa-IR" dirty="0" smtClean="0">
                <a:cs typeface="B Titr" pitchFamily="2" charset="-78"/>
              </a:rPr>
              <a:t>الشهرة الفتوائيّة</a:t>
            </a:r>
            <a:endParaRPr lang="fa-IR" dirty="0">
              <a:cs typeface="B Titr" pitchFamily="2" charset="-78"/>
            </a:endParaRPr>
          </a:p>
        </p:txBody>
      </p:sp>
      <p:sp>
        <p:nvSpPr>
          <p:cNvPr id="7" name="Action Button: Return 6">
            <a:hlinkClick r:id="rId4" action="ppaction://hlinksldjump" highlightClick="1"/>
          </p:cNvPr>
          <p:cNvSpPr/>
          <p:nvPr/>
        </p:nvSpPr>
        <p:spPr bwMode="auto">
          <a:xfrm>
            <a:off x="4143372" y="2500307"/>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3246"/>
                                        </p:tgtEl>
                                        <p:attrNameLst>
                                          <p:attrName>style.visibility</p:attrName>
                                        </p:attrNameLst>
                                      </p:cBhvr>
                                      <p:to>
                                        <p:strVal val="visible"/>
                                      </p:to>
                                    </p:set>
                                    <p:anim calcmode="lin" valueType="num">
                                      <p:cBhvr>
                                        <p:cTn id="7" dur="500" decel="50000" fill="hold">
                                          <p:stCondLst>
                                            <p:cond delay="0"/>
                                          </p:stCondLst>
                                        </p:cTn>
                                        <p:tgtEl>
                                          <p:spTgt spid="9324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324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3246"/>
                                        </p:tgtEl>
                                        <p:attrNameLst>
                                          <p:attrName>ppt_w</p:attrName>
                                        </p:attrNameLst>
                                      </p:cBhvr>
                                      <p:tavLst>
                                        <p:tav tm="0">
                                          <p:val>
                                            <p:strVal val="#ppt_w*.05"/>
                                          </p:val>
                                        </p:tav>
                                        <p:tav tm="100000">
                                          <p:val>
                                            <p:strVal val="#ppt_w"/>
                                          </p:val>
                                        </p:tav>
                                      </p:tavLst>
                                    </p:anim>
                                    <p:anim calcmode="lin" valueType="num">
                                      <p:cBhvr>
                                        <p:cTn id="10" dur="1000" fill="hold"/>
                                        <p:tgtEl>
                                          <p:spTgt spid="9324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324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324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324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3246"/>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93247"/>
                                        </p:tgtEl>
                                        <p:attrNameLst>
                                          <p:attrName>style.visibility</p:attrName>
                                        </p:attrNameLst>
                                      </p:cBhvr>
                                      <p:to>
                                        <p:strVal val="visible"/>
                                      </p:to>
                                    </p:set>
                                    <p:anim calcmode="lin" valueType="num">
                                      <p:cBhvr>
                                        <p:cTn id="17" dur="500" decel="50000" fill="hold">
                                          <p:stCondLst>
                                            <p:cond delay="0"/>
                                          </p:stCondLst>
                                        </p:cTn>
                                        <p:tgtEl>
                                          <p:spTgt spid="93247"/>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93247"/>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93247"/>
                                        </p:tgtEl>
                                        <p:attrNameLst>
                                          <p:attrName>ppt_w</p:attrName>
                                        </p:attrNameLst>
                                      </p:cBhvr>
                                      <p:tavLst>
                                        <p:tav tm="0">
                                          <p:val>
                                            <p:strVal val="#ppt_w*.05"/>
                                          </p:val>
                                        </p:tav>
                                        <p:tav tm="100000">
                                          <p:val>
                                            <p:strVal val="#ppt_w"/>
                                          </p:val>
                                        </p:tav>
                                      </p:tavLst>
                                    </p:anim>
                                    <p:anim calcmode="lin" valueType="num">
                                      <p:cBhvr>
                                        <p:cTn id="20" dur="1000" fill="hold"/>
                                        <p:tgtEl>
                                          <p:spTgt spid="93247"/>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93247"/>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93247"/>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93247"/>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93247"/>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93199"/>
                                        </p:tgtEl>
                                        <p:attrNameLst>
                                          <p:attrName>style.visibility</p:attrName>
                                        </p:attrNameLst>
                                      </p:cBhvr>
                                      <p:to>
                                        <p:strVal val="visible"/>
                                      </p:to>
                                    </p:set>
                                    <p:anim calcmode="lin" valueType="num">
                                      <p:cBhvr>
                                        <p:cTn id="27" dur="500" decel="50000" fill="hold">
                                          <p:stCondLst>
                                            <p:cond delay="0"/>
                                          </p:stCondLst>
                                        </p:cTn>
                                        <p:tgtEl>
                                          <p:spTgt spid="93199"/>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93199"/>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93199"/>
                                        </p:tgtEl>
                                        <p:attrNameLst>
                                          <p:attrName>ppt_w</p:attrName>
                                        </p:attrNameLst>
                                      </p:cBhvr>
                                      <p:tavLst>
                                        <p:tav tm="0">
                                          <p:val>
                                            <p:strVal val="#ppt_w*.05"/>
                                          </p:val>
                                        </p:tav>
                                        <p:tav tm="100000">
                                          <p:val>
                                            <p:strVal val="#ppt_w"/>
                                          </p:val>
                                        </p:tav>
                                      </p:tavLst>
                                    </p:anim>
                                    <p:anim calcmode="lin" valueType="num">
                                      <p:cBhvr>
                                        <p:cTn id="30" dur="1000" fill="hold"/>
                                        <p:tgtEl>
                                          <p:spTgt spid="93199"/>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93199"/>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93199"/>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93199"/>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93199"/>
                                        </p:tgtEl>
                                      </p:cBhvr>
                                    </p:animEffect>
                                  </p:childTnLst>
                                </p:cTn>
                              </p:par>
                              <p:par>
                                <p:cTn id="35" presetID="25" presetClass="entr" presetSubtype="0" fill="hold" grpId="0" nodeType="withEffect">
                                  <p:stCondLst>
                                    <p:cond delay="0"/>
                                  </p:stCondLst>
                                  <p:childTnLst>
                                    <p:set>
                                      <p:cBhvr>
                                        <p:cTn id="36" dur="1" fill="hold">
                                          <p:stCondLst>
                                            <p:cond delay="0"/>
                                          </p:stCondLst>
                                        </p:cTn>
                                        <p:tgtEl>
                                          <p:spTgt spid="93201"/>
                                        </p:tgtEl>
                                        <p:attrNameLst>
                                          <p:attrName>style.visibility</p:attrName>
                                        </p:attrNameLst>
                                      </p:cBhvr>
                                      <p:to>
                                        <p:strVal val="visible"/>
                                      </p:to>
                                    </p:set>
                                    <p:anim calcmode="lin" valueType="num">
                                      <p:cBhvr>
                                        <p:cTn id="37" dur="500" decel="50000" fill="hold">
                                          <p:stCondLst>
                                            <p:cond delay="0"/>
                                          </p:stCondLst>
                                        </p:cTn>
                                        <p:tgtEl>
                                          <p:spTgt spid="93201"/>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93201"/>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93201"/>
                                        </p:tgtEl>
                                        <p:attrNameLst>
                                          <p:attrName>ppt_w</p:attrName>
                                        </p:attrNameLst>
                                      </p:cBhvr>
                                      <p:tavLst>
                                        <p:tav tm="0">
                                          <p:val>
                                            <p:strVal val="#ppt_w*.05"/>
                                          </p:val>
                                        </p:tav>
                                        <p:tav tm="100000">
                                          <p:val>
                                            <p:strVal val="#ppt_w"/>
                                          </p:val>
                                        </p:tav>
                                      </p:tavLst>
                                    </p:anim>
                                    <p:anim calcmode="lin" valueType="num">
                                      <p:cBhvr>
                                        <p:cTn id="40" dur="1000" fill="hold"/>
                                        <p:tgtEl>
                                          <p:spTgt spid="93201"/>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93201"/>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93201"/>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93201"/>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93201"/>
                                        </p:tgtEl>
                                      </p:cBhvr>
                                    </p:animEffect>
                                  </p:childTnLst>
                                </p:cTn>
                              </p:par>
                              <p:par>
                                <p:cTn id="45" presetID="25"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50" dur="1000" fill="hold"/>
                                        <p:tgtEl>
                                          <p:spTgt spid="8"/>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8"/>
                                        </p:tgtEl>
                                      </p:cBhvr>
                                    </p:animEffect>
                                  </p:childTnLst>
                                </p:cTn>
                              </p:par>
                              <p:par>
                                <p:cTn id="55" presetID="25"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60" dur="1000" fill="hold"/>
                                        <p:tgtEl>
                                          <p:spTgt spid="7"/>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46" grpId="0" animBg="1"/>
      <p:bldP spid="93247" grpId="0" animBg="1"/>
      <p:bldP spid="93199" grpId="0"/>
      <p:bldP spid="93201" grpId="0"/>
      <p:bldP spid="8" grpId="0"/>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98318" name="AutoShape 14"/>
          <p:cNvSpPr>
            <a:spLocks noChangeArrowheads="1"/>
          </p:cNvSpPr>
          <p:nvPr/>
        </p:nvSpPr>
        <p:spPr bwMode="gray">
          <a:xfrm>
            <a:off x="2490777" y="4500570"/>
            <a:ext cx="1938347" cy="1071570"/>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r>
              <a:rPr lang="fa-IR" sz="3200" dirty="0" smtClean="0">
                <a:cs typeface="B Titr" pitchFamily="2" charset="-78"/>
              </a:rPr>
              <a:t>1- قرآن</a:t>
            </a:r>
            <a:endParaRPr lang="fa-IR" sz="3200" dirty="0">
              <a:cs typeface="B Titr" pitchFamily="2" charset="-78"/>
            </a:endParaRPr>
          </a:p>
        </p:txBody>
      </p:sp>
      <p:sp>
        <p:nvSpPr>
          <p:cNvPr id="98346" name="AutoShape 42"/>
          <p:cNvSpPr>
            <a:spLocks noChangeArrowheads="1"/>
          </p:cNvSpPr>
          <p:nvPr/>
        </p:nvSpPr>
        <p:spPr bwMode="gray">
          <a:xfrm>
            <a:off x="1357294" y="2195522"/>
            <a:ext cx="1712913" cy="2286243"/>
          </a:xfrm>
          <a:prstGeom prst="roundRect">
            <a:avLst>
              <a:gd name="adj" fmla="val 17509"/>
            </a:avLst>
          </a:prstGeom>
          <a:solidFill>
            <a:srgbClr val="B59F43"/>
          </a:solidFill>
          <a:ln w="9525">
            <a:noFill/>
            <a:round/>
            <a:headEnd/>
            <a:tailEnd/>
          </a:ln>
          <a:effectLst/>
        </p:spPr>
        <p:txBody>
          <a:bodyPr wrap="none" anchor="ctr"/>
          <a:lstStyle/>
          <a:p>
            <a:endParaRPr lang="fa-IR" sz="3200" dirty="0">
              <a:cs typeface="B Titr" pitchFamily="2" charset="-78"/>
            </a:endParaRPr>
          </a:p>
        </p:txBody>
      </p:sp>
      <p:sp>
        <p:nvSpPr>
          <p:cNvPr id="98347" name="AutoShape 43"/>
          <p:cNvSpPr>
            <a:spLocks noChangeArrowheads="1"/>
          </p:cNvSpPr>
          <p:nvPr/>
        </p:nvSpPr>
        <p:spPr bwMode="gray">
          <a:xfrm>
            <a:off x="1396982" y="3853907"/>
            <a:ext cx="1639888" cy="566790"/>
          </a:xfrm>
          <a:prstGeom prst="roundRect">
            <a:avLst>
              <a:gd name="adj" fmla="val 50000"/>
            </a:avLst>
          </a:prstGeom>
          <a:gradFill rotWithShape="0">
            <a:gsLst>
              <a:gs pos="0">
                <a:srgbClr val="B59F43"/>
              </a:gs>
              <a:gs pos="100000">
                <a:srgbClr val="B59F43">
                  <a:gamma/>
                  <a:tint val="48627"/>
                  <a:invGamma/>
                </a:srgbClr>
              </a:gs>
            </a:gsLst>
            <a:lin ang="5400000" scaled="1"/>
          </a:gradFill>
          <a:ln w="9525">
            <a:noFill/>
            <a:round/>
            <a:headEnd/>
            <a:tailEnd/>
          </a:ln>
          <a:effectLst/>
        </p:spPr>
        <p:txBody>
          <a:bodyPr wrap="none" anchor="ctr"/>
          <a:lstStyle/>
          <a:p>
            <a:endParaRPr lang="fa-IR"/>
          </a:p>
        </p:txBody>
      </p:sp>
      <p:sp>
        <p:nvSpPr>
          <p:cNvPr id="98348" name="AutoShape 44"/>
          <p:cNvSpPr>
            <a:spLocks noChangeArrowheads="1"/>
          </p:cNvSpPr>
          <p:nvPr/>
        </p:nvSpPr>
        <p:spPr bwMode="gray">
          <a:xfrm>
            <a:off x="1396982" y="2220331"/>
            <a:ext cx="1639888" cy="564881"/>
          </a:xfrm>
          <a:prstGeom prst="roundRect">
            <a:avLst>
              <a:gd name="adj" fmla="val 50000"/>
            </a:avLst>
          </a:prstGeom>
          <a:gradFill rotWithShape="0">
            <a:gsLst>
              <a:gs pos="0">
                <a:srgbClr val="B59F43">
                  <a:gamma/>
                  <a:tint val="24314"/>
                  <a:invGamma/>
                </a:srgbClr>
              </a:gs>
              <a:gs pos="100000">
                <a:srgbClr val="B59F43"/>
              </a:gs>
            </a:gsLst>
            <a:lin ang="5400000" scaled="1"/>
          </a:gradFill>
          <a:ln w="9525">
            <a:noFill/>
            <a:round/>
            <a:headEnd/>
            <a:tailEnd/>
          </a:ln>
          <a:effectLst/>
        </p:spPr>
        <p:txBody>
          <a:bodyPr wrap="none" anchor="ctr"/>
          <a:lstStyle/>
          <a:p>
            <a:endParaRPr lang="fa-IR"/>
          </a:p>
        </p:txBody>
      </p:sp>
      <p:sp>
        <p:nvSpPr>
          <p:cNvPr id="98350" name="Text Box 46"/>
          <p:cNvSpPr txBox="1">
            <a:spLocks noChangeArrowheads="1"/>
          </p:cNvSpPr>
          <p:nvPr/>
        </p:nvSpPr>
        <p:spPr bwMode="gray">
          <a:xfrm>
            <a:off x="2478069" y="2745136"/>
            <a:ext cx="184150" cy="461829"/>
          </a:xfrm>
          <a:prstGeom prst="rect">
            <a:avLst/>
          </a:prstGeom>
          <a:noFill/>
          <a:ln w="9525" algn="ctr">
            <a:noFill/>
            <a:miter lim="800000"/>
            <a:headEnd/>
            <a:tailEnd/>
          </a:ln>
          <a:effectLst/>
        </p:spPr>
        <p:txBody>
          <a:bodyPr wrap="none">
            <a:spAutoFit/>
          </a:bodyPr>
          <a:lstStyle/>
          <a:p>
            <a:endParaRPr lang="en-US" sz="2400" b="1" dirty="0">
              <a:solidFill>
                <a:srgbClr val="FFFFFF"/>
              </a:solidFill>
              <a:effectLst>
                <a:outerShdw blurRad="38100" dist="38100" dir="2700000" algn="tl">
                  <a:srgbClr val="000000"/>
                </a:outerShdw>
              </a:effectLst>
            </a:endParaRPr>
          </a:p>
        </p:txBody>
      </p:sp>
      <p:sp>
        <p:nvSpPr>
          <p:cNvPr id="98341" name="AutoShape 37"/>
          <p:cNvSpPr>
            <a:spLocks noChangeArrowheads="1"/>
          </p:cNvSpPr>
          <p:nvPr/>
        </p:nvSpPr>
        <p:spPr bwMode="gray">
          <a:xfrm>
            <a:off x="6286512" y="2195522"/>
            <a:ext cx="1727200" cy="2152656"/>
          </a:xfrm>
          <a:prstGeom prst="roundRect">
            <a:avLst>
              <a:gd name="adj" fmla="val 17509"/>
            </a:avLst>
          </a:prstGeom>
          <a:solidFill>
            <a:srgbClr val="34B034"/>
          </a:solidFill>
          <a:ln w="9525">
            <a:noFill/>
            <a:round/>
            <a:headEnd/>
            <a:tailEnd/>
          </a:ln>
          <a:effectLst/>
        </p:spPr>
        <p:txBody>
          <a:bodyPr wrap="none" anchor="ctr"/>
          <a:lstStyle/>
          <a:p>
            <a:endParaRPr lang="fa-IR" sz="3200" dirty="0">
              <a:cs typeface="B Titr" pitchFamily="2" charset="-78"/>
            </a:endParaRPr>
          </a:p>
        </p:txBody>
      </p:sp>
      <p:sp>
        <p:nvSpPr>
          <p:cNvPr id="98342" name="AutoShape 38"/>
          <p:cNvSpPr>
            <a:spLocks noChangeArrowheads="1"/>
          </p:cNvSpPr>
          <p:nvPr/>
        </p:nvSpPr>
        <p:spPr bwMode="gray">
          <a:xfrm>
            <a:off x="6327787" y="3758267"/>
            <a:ext cx="1651000" cy="534714"/>
          </a:xfrm>
          <a:prstGeom prst="roundRect">
            <a:avLst>
              <a:gd name="adj" fmla="val 50000"/>
            </a:avLst>
          </a:prstGeom>
          <a:gradFill rotWithShape="1">
            <a:gsLst>
              <a:gs pos="0">
                <a:srgbClr val="34B034">
                  <a:alpha val="0"/>
                </a:srgbClr>
              </a:gs>
              <a:gs pos="100000">
                <a:srgbClr val="34B034">
                  <a:gamma/>
                  <a:tint val="45490"/>
                  <a:invGamma/>
                </a:srgbClr>
              </a:gs>
            </a:gsLst>
            <a:lin ang="5400000" scaled="1"/>
          </a:gradFill>
          <a:ln w="9525">
            <a:noFill/>
            <a:round/>
            <a:headEnd/>
            <a:tailEnd/>
          </a:ln>
          <a:effectLst/>
        </p:spPr>
        <p:txBody>
          <a:bodyPr wrap="none" anchor="ctr"/>
          <a:lstStyle/>
          <a:p>
            <a:endParaRPr lang="fa-IR"/>
          </a:p>
        </p:txBody>
      </p:sp>
      <p:sp>
        <p:nvSpPr>
          <p:cNvPr id="98343" name="AutoShape 39"/>
          <p:cNvSpPr>
            <a:spLocks noChangeArrowheads="1"/>
          </p:cNvSpPr>
          <p:nvPr/>
        </p:nvSpPr>
        <p:spPr bwMode="gray">
          <a:xfrm>
            <a:off x="6327787" y="2221396"/>
            <a:ext cx="1651000" cy="532989"/>
          </a:xfrm>
          <a:prstGeom prst="roundRect">
            <a:avLst>
              <a:gd name="adj" fmla="val 50000"/>
            </a:avLst>
          </a:prstGeom>
          <a:gradFill rotWithShape="1">
            <a:gsLst>
              <a:gs pos="0">
                <a:srgbClr val="34B034">
                  <a:gamma/>
                  <a:tint val="15294"/>
                  <a:invGamma/>
                </a:srgbClr>
              </a:gs>
              <a:gs pos="100000">
                <a:srgbClr val="34B034"/>
              </a:gs>
            </a:gsLst>
            <a:lin ang="5400000" scaled="1"/>
          </a:gradFill>
          <a:ln w="9525">
            <a:noFill/>
            <a:round/>
            <a:headEnd/>
            <a:tailEnd/>
          </a:ln>
          <a:effectLst/>
        </p:spPr>
        <p:txBody>
          <a:bodyPr wrap="none" anchor="ctr"/>
          <a:lstStyle/>
          <a:p>
            <a:endParaRPr lang="fa-IR"/>
          </a:p>
        </p:txBody>
      </p:sp>
      <p:sp>
        <p:nvSpPr>
          <p:cNvPr id="98345" name="Text Box 41"/>
          <p:cNvSpPr txBox="1">
            <a:spLocks noChangeArrowheads="1"/>
          </p:cNvSpPr>
          <p:nvPr/>
        </p:nvSpPr>
        <p:spPr bwMode="gray">
          <a:xfrm>
            <a:off x="7601972" y="2692290"/>
            <a:ext cx="184731" cy="461665"/>
          </a:xfrm>
          <a:prstGeom prst="rect">
            <a:avLst/>
          </a:prstGeom>
          <a:noFill/>
          <a:ln w="9525" algn="ctr">
            <a:noFill/>
            <a:miter lim="800000"/>
            <a:headEnd/>
            <a:tailEnd/>
          </a:ln>
          <a:effectLst/>
        </p:spPr>
        <p:txBody>
          <a:bodyPr wrap="none">
            <a:spAutoFit/>
          </a:bodyPr>
          <a:lstStyle/>
          <a:p>
            <a:endParaRPr lang="en-US" sz="2400" b="1" dirty="0">
              <a:solidFill>
                <a:srgbClr val="FFFFFF"/>
              </a:solidFill>
              <a:effectLst>
                <a:outerShdw blurRad="38100" dist="38100" dir="2700000" algn="tl">
                  <a:srgbClr val="000000"/>
                </a:outerShdw>
              </a:effectLst>
            </a:endParaRPr>
          </a:p>
        </p:txBody>
      </p:sp>
      <p:sp>
        <p:nvSpPr>
          <p:cNvPr id="20" name="AutoShape 38"/>
          <p:cNvSpPr>
            <a:spLocks noChangeArrowheads="1"/>
          </p:cNvSpPr>
          <p:nvPr/>
        </p:nvSpPr>
        <p:spPr bwMode="gray">
          <a:xfrm rot="10800000">
            <a:off x="1905000" y="328609"/>
            <a:ext cx="5530851" cy="2743200"/>
          </a:xfrm>
          <a:prstGeom prst="upArrow">
            <a:avLst>
              <a:gd name="adj1" fmla="val 57824"/>
              <a:gd name="adj2" fmla="val 54398"/>
            </a:avLst>
          </a:prstGeom>
          <a:gradFill rotWithShape="1">
            <a:gsLst>
              <a:gs pos="0">
                <a:srgbClr val="8F8CD2"/>
              </a:gs>
              <a:gs pos="100000">
                <a:srgbClr val="8F8CD2">
                  <a:gamma/>
                  <a:tint val="0"/>
                  <a:invGamma/>
                  <a:alpha val="0"/>
                </a:srgbClr>
              </a:gs>
            </a:gsLst>
            <a:lin ang="5400000" scaled="1"/>
          </a:gradFill>
          <a:ln w="9525" algn="ctr">
            <a:noFill/>
            <a:miter lim="800000"/>
            <a:headEnd/>
            <a:tailEnd/>
          </a:ln>
          <a:effectLst/>
        </p:spPr>
        <p:txBody>
          <a:bodyPr wrap="none" anchor="ctr"/>
          <a:lstStyle/>
          <a:p>
            <a:endParaRPr lang="fa-IR"/>
          </a:p>
        </p:txBody>
      </p:sp>
      <p:sp>
        <p:nvSpPr>
          <p:cNvPr id="21" name="Text Box 5"/>
          <p:cNvSpPr txBox="1">
            <a:spLocks noChangeArrowheads="1"/>
          </p:cNvSpPr>
          <p:nvPr/>
        </p:nvSpPr>
        <p:spPr bwMode="gray">
          <a:xfrm>
            <a:off x="3143241" y="-71462"/>
            <a:ext cx="2643207" cy="2123658"/>
          </a:xfrm>
          <a:prstGeom prst="rect">
            <a:avLst/>
          </a:prstGeom>
          <a:noFill/>
          <a:ln w="9525" algn="ctr">
            <a:noFill/>
            <a:miter lim="800000"/>
            <a:headEnd/>
            <a:tailEnd/>
          </a:ln>
          <a:effectLst/>
        </p:spPr>
        <p:txBody>
          <a:bodyPr wrap="square">
            <a:spAutoFit/>
          </a:bodyPr>
          <a:lstStyle/>
          <a:p>
            <a:r>
              <a:rPr lang="fa-IR" sz="3600" dirty="0" smtClean="0">
                <a:solidFill>
                  <a:srgbClr val="FFFFFF"/>
                </a:solidFill>
                <a:cs typeface="B Titr" pitchFamily="2" charset="-78"/>
              </a:rPr>
              <a:t>                           </a:t>
            </a:r>
          </a:p>
          <a:p>
            <a:r>
              <a:rPr lang="fa-IR" sz="3600" dirty="0" smtClean="0">
                <a:cs typeface="B Titr" pitchFamily="2" charset="-78"/>
              </a:rPr>
              <a:t>          </a:t>
            </a:r>
            <a:r>
              <a:rPr lang="fa-IR" sz="2400" dirty="0" smtClean="0">
                <a:cs typeface="B Titr" pitchFamily="2" charset="-78"/>
              </a:rPr>
              <a:t>(3) </a:t>
            </a:r>
          </a:p>
          <a:p>
            <a:endParaRPr lang="fa-IR" sz="2400" dirty="0" smtClean="0">
              <a:cs typeface="B Titr" pitchFamily="2" charset="-78"/>
            </a:endParaRPr>
          </a:p>
          <a:p>
            <a:r>
              <a:rPr lang="fa-IR" sz="3600" dirty="0" smtClean="0">
                <a:cs typeface="B Titr" pitchFamily="2" charset="-78"/>
                <a:hlinkClick r:id="rId2" action="ppaction://hlinksldjump"/>
              </a:rPr>
              <a:t>  خبر الواحد</a:t>
            </a:r>
            <a:endParaRPr lang="en-US" sz="3600" dirty="0">
              <a:solidFill>
                <a:srgbClr val="FFFFFF"/>
              </a:solidFill>
              <a:cs typeface="B Titr" pitchFamily="2" charset="-78"/>
            </a:endParaRPr>
          </a:p>
        </p:txBody>
      </p:sp>
      <p:sp>
        <p:nvSpPr>
          <p:cNvPr id="23" name="Rectangle 22"/>
          <p:cNvSpPr/>
          <p:nvPr/>
        </p:nvSpPr>
        <p:spPr>
          <a:xfrm>
            <a:off x="1400247" y="3000372"/>
            <a:ext cx="1600117" cy="523220"/>
          </a:xfrm>
          <a:prstGeom prst="rect">
            <a:avLst/>
          </a:prstGeom>
        </p:spPr>
        <p:txBody>
          <a:bodyPr wrap="none">
            <a:spAutoFit/>
          </a:bodyPr>
          <a:lstStyle/>
          <a:p>
            <a:r>
              <a:rPr lang="fa-IR" sz="2800" dirty="0" smtClean="0">
                <a:cs typeface="B Titr" pitchFamily="2" charset="-78"/>
                <a:hlinkClick r:id="rId3" action="ppaction://hlinksldjump"/>
              </a:rPr>
              <a:t>ادله حجیت</a:t>
            </a:r>
            <a:endParaRPr lang="fa-IR" sz="2800" dirty="0">
              <a:cs typeface="B Titr" pitchFamily="2" charset="-78"/>
            </a:endParaRPr>
          </a:p>
        </p:txBody>
      </p:sp>
      <p:sp>
        <p:nvSpPr>
          <p:cNvPr id="24" name="Rectangle 23"/>
          <p:cNvSpPr/>
          <p:nvPr/>
        </p:nvSpPr>
        <p:spPr>
          <a:xfrm>
            <a:off x="6303822" y="2928935"/>
            <a:ext cx="1625765" cy="584775"/>
          </a:xfrm>
          <a:prstGeom prst="rect">
            <a:avLst/>
          </a:prstGeom>
        </p:spPr>
        <p:txBody>
          <a:bodyPr wrap="none">
            <a:spAutoFit/>
          </a:bodyPr>
          <a:lstStyle/>
          <a:p>
            <a:r>
              <a:rPr lang="fa-IR" sz="3200" dirty="0" smtClean="0">
                <a:cs typeface="B Titr" pitchFamily="2" charset="-78"/>
                <a:hlinkClick r:id="rId4" action="ppaction://hlinksldjump"/>
              </a:rPr>
              <a:t>اقسام خبر</a:t>
            </a:r>
            <a:endParaRPr lang="fa-IR" sz="3200" dirty="0">
              <a:cs typeface="B Titr" pitchFamily="2" charset="-78"/>
            </a:endParaRPr>
          </a:p>
        </p:txBody>
      </p:sp>
      <p:sp>
        <p:nvSpPr>
          <p:cNvPr id="19" name="Action Button: Return 18">
            <a:hlinkClick r:id="rId5" action="ppaction://hlinksldjump" highlightClick="1"/>
          </p:cNvPr>
          <p:cNvSpPr/>
          <p:nvPr/>
        </p:nvSpPr>
        <p:spPr bwMode="auto">
          <a:xfrm>
            <a:off x="5000628" y="642918"/>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
        <p:nvSpPr>
          <p:cNvPr id="22" name="AutoShape 14"/>
          <p:cNvSpPr>
            <a:spLocks noChangeArrowheads="1"/>
          </p:cNvSpPr>
          <p:nvPr/>
        </p:nvSpPr>
        <p:spPr bwMode="gray">
          <a:xfrm>
            <a:off x="61885" y="4500570"/>
            <a:ext cx="1938347" cy="1071570"/>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r>
              <a:rPr lang="fa-IR" sz="2800" dirty="0" smtClean="0">
                <a:cs typeface="B Titr" pitchFamily="2" charset="-78"/>
                <a:hlinkClick r:id="rId6" action="ppaction://hlinksldjump"/>
              </a:rPr>
              <a:t>3- اجماع</a:t>
            </a:r>
            <a:endParaRPr lang="fa-IR" sz="2800" dirty="0">
              <a:cs typeface="B Titr" pitchFamily="2" charset="-78"/>
            </a:endParaRPr>
          </a:p>
        </p:txBody>
      </p:sp>
      <p:sp>
        <p:nvSpPr>
          <p:cNvPr id="25" name="AutoShape 14"/>
          <p:cNvSpPr>
            <a:spLocks noChangeArrowheads="1"/>
          </p:cNvSpPr>
          <p:nvPr/>
        </p:nvSpPr>
        <p:spPr bwMode="gray">
          <a:xfrm>
            <a:off x="2490777" y="5643578"/>
            <a:ext cx="1938347" cy="1071570"/>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r>
              <a:rPr lang="fa-IR" sz="2800" dirty="0" smtClean="0">
                <a:cs typeface="B Titr" pitchFamily="2" charset="-78"/>
                <a:hlinkClick r:id="rId7" action="ppaction://hlinksldjump"/>
              </a:rPr>
              <a:t>2- روایات</a:t>
            </a:r>
            <a:endParaRPr lang="fa-IR" sz="2800" dirty="0">
              <a:cs typeface="B Titr" pitchFamily="2" charset="-78"/>
            </a:endParaRPr>
          </a:p>
        </p:txBody>
      </p:sp>
      <p:sp>
        <p:nvSpPr>
          <p:cNvPr id="26" name="AutoShape 14"/>
          <p:cNvSpPr>
            <a:spLocks noChangeArrowheads="1"/>
          </p:cNvSpPr>
          <p:nvPr/>
        </p:nvSpPr>
        <p:spPr bwMode="gray">
          <a:xfrm>
            <a:off x="61885" y="5643578"/>
            <a:ext cx="1938347" cy="1071570"/>
          </a:xfrm>
          <a:prstGeom prst="roundRect">
            <a:avLst>
              <a:gd name="adj" fmla="val 7935"/>
            </a:avLst>
          </a:prstGeom>
          <a:gradFill rotWithShape="1">
            <a:gsLst>
              <a:gs pos="0">
                <a:srgbClr val="E8C518">
                  <a:gamma/>
                  <a:shade val="46275"/>
                  <a:invGamma/>
                </a:srgbClr>
              </a:gs>
              <a:gs pos="100000">
                <a:srgbClr val="E8C518"/>
              </a:gs>
            </a:gsLst>
            <a:lin ang="5400000" scaled="1"/>
          </a:gradFill>
          <a:ln w="9525">
            <a:noFill/>
            <a:round/>
            <a:headEnd/>
            <a:tailEnd/>
          </a:ln>
          <a:effectLst>
            <a:prstShdw prst="shdw11">
              <a:srgbClr val="000000">
                <a:alpha val="50000"/>
              </a:srgbClr>
            </a:prstShdw>
          </a:effectLst>
        </p:spPr>
        <p:txBody>
          <a:bodyPr wrap="none" anchor="ctr"/>
          <a:lstStyle/>
          <a:p>
            <a:r>
              <a:rPr lang="fa-IR" sz="2400" dirty="0" smtClean="0">
                <a:cs typeface="B Titr" pitchFamily="2" charset="-78"/>
                <a:hlinkClick r:id="rId8" action="ppaction://hlinksldjump"/>
              </a:rPr>
              <a:t>4- سیره عقلائیه</a:t>
            </a:r>
            <a:endParaRPr lang="fa-IR" sz="2400" dirty="0">
              <a:cs typeface="B Titr" pitchFamily="2" charset="-78"/>
            </a:endParaRPr>
          </a:p>
        </p:txBody>
      </p:sp>
      <p:sp>
        <p:nvSpPr>
          <p:cNvPr id="27" name="AutoShape 4"/>
          <p:cNvSpPr>
            <a:spLocks noChangeArrowheads="1"/>
          </p:cNvSpPr>
          <p:nvPr/>
        </p:nvSpPr>
        <p:spPr bwMode="gray">
          <a:xfrm>
            <a:off x="5000628" y="4429132"/>
            <a:ext cx="1143008" cy="571504"/>
          </a:xfrm>
          <a:prstGeom prst="roundRect">
            <a:avLst>
              <a:gd name="adj" fmla="val 50000"/>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r>
              <a:rPr lang="fa-IR" sz="2200" dirty="0" smtClean="0">
                <a:solidFill>
                  <a:srgbClr val="000000"/>
                </a:solidFill>
                <a:cs typeface="B Titr" pitchFamily="2" charset="-78"/>
                <a:hlinkClick r:id="rId9" action="ppaction://hlinksldjump"/>
              </a:rPr>
              <a:t>آیه نفر</a:t>
            </a:r>
            <a:endParaRPr lang="fa-IR" sz="2200" dirty="0">
              <a:solidFill>
                <a:srgbClr val="000000"/>
              </a:solidFill>
              <a:cs typeface="B Titr" pitchFamily="2" charset="-78"/>
            </a:endParaRPr>
          </a:p>
        </p:txBody>
      </p:sp>
      <p:sp>
        <p:nvSpPr>
          <p:cNvPr id="29" name="AutoShape 4"/>
          <p:cNvSpPr>
            <a:spLocks noChangeArrowheads="1"/>
          </p:cNvSpPr>
          <p:nvPr/>
        </p:nvSpPr>
        <p:spPr bwMode="gray">
          <a:xfrm>
            <a:off x="4500562" y="3786190"/>
            <a:ext cx="1143008" cy="571504"/>
          </a:xfrm>
          <a:prstGeom prst="roundRect">
            <a:avLst>
              <a:gd name="adj" fmla="val 50000"/>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r>
              <a:rPr lang="fa-IR" sz="2200" dirty="0" smtClean="0">
                <a:solidFill>
                  <a:srgbClr val="000000"/>
                </a:solidFill>
                <a:cs typeface="B Titr" pitchFamily="2" charset="-78"/>
                <a:hlinkClick r:id="rId10" action="ppaction://hlinksldjump"/>
              </a:rPr>
              <a:t>آیه نبا</a:t>
            </a:r>
            <a:endParaRPr lang="fa-IR" sz="2200" dirty="0">
              <a:solidFill>
                <a:srgbClr val="000000"/>
              </a:solidFill>
              <a:cs typeface="B Titr" pitchFamily="2" charset="-78"/>
            </a:endParaRPr>
          </a:p>
        </p:txBody>
      </p:sp>
      <p:sp>
        <p:nvSpPr>
          <p:cNvPr id="30" name="AutoShape 4"/>
          <p:cNvSpPr>
            <a:spLocks noChangeArrowheads="1"/>
          </p:cNvSpPr>
          <p:nvPr/>
        </p:nvSpPr>
        <p:spPr bwMode="gray">
          <a:xfrm>
            <a:off x="4643438" y="5786454"/>
            <a:ext cx="1143008" cy="571504"/>
          </a:xfrm>
          <a:prstGeom prst="roundRect">
            <a:avLst>
              <a:gd name="adj" fmla="val 50000"/>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r>
              <a:rPr lang="fa-IR" sz="2200" dirty="0" smtClean="0">
                <a:solidFill>
                  <a:srgbClr val="000000"/>
                </a:solidFill>
                <a:cs typeface="B Titr" pitchFamily="2" charset="-78"/>
                <a:hlinkClick r:id="rId11" action="ppaction://hlinksldjump"/>
              </a:rPr>
              <a:t>آیه سوال</a:t>
            </a:r>
            <a:endParaRPr lang="fa-IR" sz="2200" dirty="0">
              <a:solidFill>
                <a:srgbClr val="000000"/>
              </a:solidFill>
              <a:cs typeface="B Titr" pitchFamily="2" charset="-78"/>
            </a:endParaRPr>
          </a:p>
        </p:txBody>
      </p:sp>
      <p:sp>
        <p:nvSpPr>
          <p:cNvPr id="32" name="AutoShape 18"/>
          <p:cNvSpPr>
            <a:spLocks noChangeArrowheads="1"/>
          </p:cNvSpPr>
          <p:nvPr/>
        </p:nvSpPr>
        <p:spPr bwMode="gray">
          <a:xfrm rot="16200000">
            <a:off x="4303713" y="4660911"/>
            <a:ext cx="1000131" cy="679451"/>
          </a:xfrm>
          <a:prstGeom prst="downArrow">
            <a:avLst>
              <a:gd name="adj1" fmla="val 73350"/>
              <a:gd name="adj2" fmla="val 87480"/>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fa-IR"/>
          </a:p>
        </p:txBody>
      </p:sp>
      <p:sp>
        <p:nvSpPr>
          <p:cNvPr id="28" name="AutoShape 4"/>
          <p:cNvSpPr>
            <a:spLocks noChangeArrowheads="1"/>
          </p:cNvSpPr>
          <p:nvPr/>
        </p:nvSpPr>
        <p:spPr bwMode="gray">
          <a:xfrm>
            <a:off x="5000628" y="5143512"/>
            <a:ext cx="1143008" cy="571504"/>
          </a:xfrm>
          <a:prstGeom prst="roundRect">
            <a:avLst>
              <a:gd name="adj" fmla="val 50000"/>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r>
              <a:rPr lang="fa-IR" sz="2000" dirty="0" smtClean="0">
                <a:solidFill>
                  <a:srgbClr val="000000"/>
                </a:solidFill>
                <a:cs typeface="B Titr" pitchFamily="2" charset="-78"/>
                <a:hlinkClick r:id="rId12" action="ppaction://hlinksldjump"/>
              </a:rPr>
              <a:t>آیه کتمان</a:t>
            </a:r>
            <a:endParaRPr lang="fa-IR" sz="2000" dirty="0">
              <a:solidFill>
                <a:srgbClr val="000000"/>
              </a:solidFill>
              <a:cs typeface="B Titr" pitchFamily="2" charset="-78"/>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98318"/>
                                        </p:tgtEl>
                                        <p:attrNameLst>
                                          <p:attrName>style.visibility</p:attrName>
                                        </p:attrNameLst>
                                      </p:cBhvr>
                                      <p:to>
                                        <p:strVal val="visible"/>
                                      </p:to>
                                    </p:set>
                                    <p:anim calcmode="lin" valueType="num">
                                      <p:cBhvr>
                                        <p:cTn id="7" dur="5000" fill="hold"/>
                                        <p:tgtEl>
                                          <p:spTgt spid="98318"/>
                                        </p:tgtEl>
                                        <p:attrNameLst>
                                          <p:attrName>ppt_w</p:attrName>
                                        </p:attrNameLst>
                                      </p:cBhvr>
                                      <p:tavLst>
                                        <p:tav tm="0" fmla="#ppt_w*sin(2.5*pi*$)">
                                          <p:val>
                                            <p:fltVal val="0"/>
                                          </p:val>
                                        </p:tav>
                                        <p:tav tm="100000">
                                          <p:val>
                                            <p:fltVal val="1"/>
                                          </p:val>
                                        </p:tav>
                                      </p:tavLst>
                                    </p:anim>
                                    <p:anim calcmode="lin" valueType="num">
                                      <p:cBhvr>
                                        <p:cTn id="8" dur="5000" fill="hold"/>
                                        <p:tgtEl>
                                          <p:spTgt spid="98318"/>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0"/>
                                  </p:stCondLst>
                                  <p:childTnLst>
                                    <p:set>
                                      <p:cBhvr>
                                        <p:cTn id="10" dur="1" fill="hold">
                                          <p:stCondLst>
                                            <p:cond delay="0"/>
                                          </p:stCondLst>
                                        </p:cTn>
                                        <p:tgtEl>
                                          <p:spTgt spid="98346"/>
                                        </p:tgtEl>
                                        <p:attrNameLst>
                                          <p:attrName>style.visibility</p:attrName>
                                        </p:attrNameLst>
                                      </p:cBhvr>
                                      <p:to>
                                        <p:strVal val="visible"/>
                                      </p:to>
                                    </p:set>
                                    <p:anim calcmode="lin" valueType="num">
                                      <p:cBhvr>
                                        <p:cTn id="11" dur="5000" fill="hold"/>
                                        <p:tgtEl>
                                          <p:spTgt spid="98346"/>
                                        </p:tgtEl>
                                        <p:attrNameLst>
                                          <p:attrName>ppt_w</p:attrName>
                                        </p:attrNameLst>
                                      </p:cBhvr>
                                      <p:tavLst>
                                        <p:tav tm="0" fmla="#ppt_w*sin(2.5*pi*$)">
                                          <p:val>
                                            <p:fltVal val="0"/>
                                          </p:val>
                                        </p:tav>
                                        <p:tav tm="100000">
                                          <p:val>
                                            <p:fltVal val="1"/>
                                          </p:val>
                                        </p:tav>
                                      </p:tavLst>
                                    </p:anim>
                                    <p:anim calcmode="lin" valueType="num">
                                      <p:cBhvr>
                                        <p:cTn id="12" dur="5000" fill="hold"/>
                                        <p:tgtEl>
                                          <p:spTgt spid="98346"/>
                                        </p:tgtEl>
                                        <p:attrNameLst>
                                          <p:attrName>ppt_h</p:attrName>
                                        </p:attrNameLst>
                                      </p:cBhvr>
                                      <p:tavLst>
                                        <p:tav tm="0">
                                          <p:val>
                                            <p:strVal val="#ppt_h"/>
                                          </p:val>
                                        </p:tav>
                                        <p:tav tm="100000">
                                          <p:val>
                                            <p:strVal val="#ppt_h"/>
                                          </p:val>
                                        </p:tav>
                                      </p:tavLst>
                                    </p:anim>
                                  </p:childTnLst>
                                </p:cTn>
                              </p:par>
                              <p:par>
                                <p:cTn id="13" presetID="19" presetClass="entr" presetSubtype="10" fill="hold" grpId="0" nodeType="withEffect">
                                  <p:stCondLst>
                                    <p:cond delay="0"/>
                                  </p:stCondLst>
                                  <p:childTnLst>
                                    <p:set>
                                      <p:cBhvr>
                                        <p:cTn id="14" dur="1" fill="hold">
                                          <p:stCondLst>
                                            <p:cond delay="0"/>
                                          </p:stCondLst>
                                        </p:cTn>
                                        <p:tgtEl>
                                          <p:spTgt spid="98347"/>
                                        </p:tgtEl>
                                        <p:attrNameLst>
                                          <p:attrName>style.visibility</p:attrName>
                                        </p:attrNameLst>
                                      </p:cBhvr>
                                      <p:to>
                                        <p:strVal val="visible"/>
                                      </p:to>
                                    </p:set>
                                    <p:anim calcmode="lin" valueType="num">
                                      <p:cBhvr>
                                        <p:cTn id="15" dur="5000" fill="hold"/>
                                        <p:tgtEl>
                                          <p:spTgt spid="98347"/>
                                        </p:tgtEl>
                                        <p:attrNameLst>
                                          <p:attrName>ppt_w</p:attrName>
                                        </p:attrNameLst>
                                      </p:cBhvr>
                                      <p:tavLst>
                                        <p:tav tm="0" fmla="#ppt_w*sin(2.5*pi*$)">
                                          <p:val>
                                            <p:fltVal val="0"/>
                                          </p:val>
                                        </p:tav>
                                        <p:tav tm="100000">
                                          <p:val>
                                            <p:fltVal val="1"/>
                                          </p:val>
                                        </p:tav>
                                      </p:tavLst>
                                    </p:anim>
                                    <p:anim calcmode="lin" valueType="num">
                                      <p:cBhvr>
                                        <p:cTn id="16" dur="5000" fill="hold"/>
                                        <p:tgtEl>
                                          <p:spTgt spid="98347"/>
                                        </p:tgtEl>
                                        <p:attrNameLst>
                                          <p:attrName>ppt_h</p:attrName>
                                        </p:attrNameLst>
                                      </p:cBhvr>
                                      <p:tavLst>
                                        <p:tav tm="0">
                                          <p:val>
                                            <p:strVal val="#ppt_h"/>
                                          </p:val>
                                        </p:tav>
                                        <p:tav tm="100000">
                                          <p:val>
                                            <p:strVal val="#ppt_h"/>
                                          </p:val>
                                        </p:tav>
                                      </p:tavLst>
                                    </p:anim>
                                  </p:childTnLst>
                                </p:cTn>
                              </p:par>
                              <p:par>
                                <p:cTn id="17" presetID="19" presetClass="entr" presetSubtype="10" fill="hold" grpId="0" nodeType="withEffect">
                                  <p:stCondLst>
                                    <p:cond delay="0"/>
                                  </p:stCondLst>
                                  <p:childTnLst>
                                    <p:set>
                                      <p:cBhvr>
                                        <p:cTn id="18" dur="1" fill="hold">
                                          <p:stCondLst>
                                            <p:cond delay="0"/>
                                          </p:stCondLst>
                                        </p:cTn>
                                        <p:tgtEl>
                                          <p:spTgt spid="98348"/>
                                        </p:tgtEl>
                                        <p:attrNameLst>
                                          <p:attrName>style.visibility</p:attrName>
                                        </p:attrNameLst>
                                      </p:cBhvr>
                                      <p:to>
                                        <p:strVal val="visible"/>
                                      </p:to>
                                    </p:set>
                                    <p:anim calcmode="lin" valueType="num">
                                      <p:cBhvr>
                                        <p:cTn id="19" dur="5000" fill="hold"/>
                                        <p:tgtEl>
                                          <p:spTgt spid="98348"/>
                                        </p:tgtEl>
                                        <p:attrNameLst>
                                          <p:attrName>ppt_w</p:attrName>
                                        </p:attrNameLst>
                                      </p:cBhvr>
                                      <p:tavLst>
                                        <p:tav tm="0" fmla="#ppt_w*sin(2.5*pi*$)">
                                          <p:val>
                                            <p:fltVal val="0"/>
                                          </p:val>
                                        </p:tav>
                                        <p:tav tm="100000">
                                          <p:val>
                                            <p:fltVal val="1"/>
                                          </p:val>
                                        </p:tav>
                                      </p:tavLst>
                                    </p:anim>
                                    <p:anim calcmode="lin" valueType="num">
                                      <p:cBhvr>
                                        <p:cTn id="20" dur="5000" fill="hold"/>
                                        <p:tgtEl>
                                          <p:spTgt spid="98348"/>
                                        </p:tgtEl>
                                        <p:attrNameLst>
                                          <p:attrName>ppt_h</p:attrName>
                                        </p:attrNameLst>
                                      </p:cBhvr>
                                      <p:tavLst>
                                        <p:tav tm="0">
                                          <p:val>
                                            <p:strVal val="#ppt_h"/>
                                          </p:val>
                                        </p:tav>
                                        <p:tav tm="100000">
                                          <p:val>
                                            <p:strVal val="#ppt_h"/>
                                          </p:val>
                                        </p:tav>
                                      </p:tavLst>
                                    </p:anim>
                                  </p:childTnLst>
                                </p:cTn>
                              </p:par>
                              <p:par>
                                <p:cTn id="21" presetID="19" presetClass="entr" presetSubtype="10" fill="hold" grpId="0" nodeType="withEffect" nodePh="1">
                                  <p:stCondLst>
                                    <p:cond delay="0"/>
                                  </p:stCondLst>
                                  <p:endCondLst>
                                    <p:cond evt="begin" delay="0">
                                      <p:tn val="21"/>
                                    </p:cond>
                                  </p:endCondLst>
                                  <p:childTnLst>
                                    <p:set>
                                      <p:cBhvr>
                                        <p:cTn id="22" dur="1" fill="hold">
                                          <p:stCondLst>
                                            <p:cond delay="0"/>
                                          </p:stCondLst>
                                        </p:cTn>
                                        <p:tgtEl>
                                          <p:spTgt spid="98350"/>
                                        </p:tgtEl>
                                        <p:attrNameLst>
                                          <p:attrName>style.visibility</p:attrName>
                                        </p:attrNameLst>
                                      </p:cBhvr>
                                      <p:to>
                                        <p:strVal val="visible"/>
                                      </p:to>
                                    </p:set>
                                    <p:anim calcmode="lin" valueType="num">
                                      <p:cBhvr>
                                        <p:cTn id="23" dur="5000" fill="hold"/>
                                        <p:tgtEl>
                                          <p:spTgt spid="98350"/>
                                        </p:tgtEl>
                                        <p:attrNameLst>
                                          <p:attrName>ppt_w</p:attrName>
                                        </p:attrNameLst>
                                      </p:cBhvr>
                                      <p:tavLst>
                                        <p:tav tm="0" fmla="#ppt_w*sin(2.5*pi*$)">
                                          <p:val>
                                            <p:fltVal val="0"/>
                                          </p:val>
                                        </p:tav>
                                        <p:tav tm="100000">
                                          <p:val>
                                            <p:fltVal val="1"/>
                                          </p:val>
                                        </p:tav>
                                      </p:tavLst>
                                    </p:anim>
                                    <p:anim calcmode="lin" valueType="num">
                                      <p:cBhvr>
                                        <p:cTn id="24" dur="5000" fill="hold"/>
                                        <p:tgtEl>
                                          <p:spTgt spid="98350"/>
                                        </p:tgtEl>
                                        <p:attrNameLst>
                                          <p:attrName>ppt_h</p:attrName>
                                        </p:attrNameLst>
                                      </p:cBhvr>
                                      <p:tavLst>
                                        <p:tav tm="0">
                                          <p:val>
                                            <p:strVal val="#ppt_h"/>
                                          </p:val>
                                        </p:tav>
                                        <p:tav tm="100000">
                                          <p:val>
                                            <p:strVal val="#ppt_h"/>
                                          </p:val>
                                        </p:tav>
                                      </p:tavLst>
                                    </p:anim>
                                  </p:childTnLst>
                                </p:cTn>
                              </p:par>
                              <p:par>
                                <p:cTn id="25" presetID="19" presetClass="entr" presetSubtype="10" fill="hold" grpId="0" nodeType="withEffect">
                                  <p:stCondLst>
                                    <p:cond delay="0"/>
                                  </p:stCondLst>
                                  <p:childTnLst>
                                    <p:set>
                                      <p:cBhvr>
                                        <p:cTn id="26" dur="1" fill="hold">
                                          <p:stCondLst>
                                            <p:cond delay="0"/>
                                          </p:stCondLst>
                                        </p:cTn>
                                        <p:tgtEl>
                                          <p:spTgt spid="98341"/>
                                        </p:tgtEl>
                                        <p:attrNameLst>
                                          <p:attrName>style.visibility</p:attrName>
                                        </p:attrNameLst>
                                      </p:cBhvr>
                                      <p:to>
                                        <p:strVal val="visible"/>
                                      </p:to>
                                    </p:set>
                                    <p:anim calcmode="lin" valueType="num">
                                      <p:cBhvr>
                                        <p:cTn id="27" dur="5000" fill="hold"/>
                                        <p:tgtEl>
                                          <p:spTgt spid="98341"/>
                                        </p:tgtEl>
                                        <p:attrNameLst>
                                          <p:attrName>ppt_w</p:attrName>
                                        </p:attrNameLst>
                                      </p:cBhvr>
                                      <p:tavLst>
                                        <p:tav tm="0" fmla="#ppt_w*sin(2.5*pi*$)">
                                          <p:val>
                                            <p:fltVal val="0"/>
                                          </p:val>
                                        </p:tav>
                                        <p:tav tm="100000">
                                          <p:val>
                                            <p:fltVal val="1"/>
                                          </p:val>
                                        </p:tav>
                                      </p:tavLst>
                                    </p:anim>
                                    <p:anim calcmode="lin" valueType="num">
                                      <p:cBhvr>
                                        <p:cTn id="28" dur="5000" fill="hold"/>
                                        <p:tgtEl>
                                          <p:spTgt spid="98341"/>
                                        </p:tgtEl>
                                        <p:attrNameLst>
                                          <p:attrName>ppt_h</p:attrName>
                                        </p:attrNameLst>
                                      </p:cBhvr>
                                      <p:tavLst>
                                        <p:tav tm="0">
                                          <p:val>
                                            <p:strVal val="#ppt_h"/>
                                          </p:val>
                                        </p:tav>
                                        <p:tav tm="100000">
                                          <p:val>
                                            <p:strVal val="#ppt_h"/>
                                          </p:val>
                                        </p:tav>
                                      </p:tavLst>
                                    </p:anim>
                                  </p:childTnLst>
                                </p:cTn>
                              </p:par>
                              <p:par>
                                <p:cTn id="29" presetID="19" presetClass="entr" presetSubtype="10" fill="hold" grpId="0" nodeType="withEffect">
                                  <p:stCondLst>
                                    <p:cond delay="0"/>
                                  </p:stCondLst>
                                  <p:childTnLst>
                                    <p:set>
                                      <p:cBhvr>
                                        <p:cTn id="30" dur="1" fill="hold">
                                          <p:stCondLst>
                                            <p:cond delay="0"/>
                                          </p:stCondLst>
                                        </p:cTn>
                                        <p:tgtEl>
                                          <p:spTgt spid="98342"/>
                                        </p:tgtEl>
                                        <p:attrNameLst>
                                          <p:attrName>style.visibility</p:attrName>
                                        </p:attrNameLst>
                                      </p:cBhvr>
                                      <p:to>
                                        <p:strVal val="visible"/>
                                      </p:to>
                                    </p:set>
                                    <p:anim calcmode="lin" valueType="num">
                                      <p:cBhvr>
                                        <p:cTn id="31" dur="5000" fill="hold"/>
                                        <p:tgtEl>
                                          <p:spTgt spid="98342"/>
                                        </p:tgtEl>
                                        <p:attrNameLst>
                                          <p:attrName>ppt_w</p:attrName>
                                        </p:attrNameLst>
                                      </p:cBhvr>
                                      <p:tavLst>
                                        <p:tav tm="0" fmla="#ppt_w*sin(2.5*pi*$)">
                                          <p:val>
                                            <p:fltVal val="0"/>
                                          </p:val>
                                        </p:tav>
                                        <p:tav tm="100000">
                                          <p:val>
                                            <p:fltVal val="1"/>
                                          </p:val>
                                        </p:tav>
                                      </p:tavLst>
                                    </p:anim>
                                    <p:anim calcmode="lin" valueType="num">
                                      <p:cBhvr>
                                        <p:cTn id="32" dur="5000" fill="hold"/>
                                        <p:tgtEl>
                                          <p:spTgt spid="98342"/>
                                        </p:tgtEl>
                                        <p:attrNameLst>
                                          <p:attrName>ppt_h</p:attrName>
                                        </p:attrNameLst>
                                      </p:cBhvr>
                                      <p:tavLst>
                                        <p:tav tm="0">
                                          <p:val>
                                            <p:strVal val="#ppt_h"/>
                                          </p:val>
                                        </p:tav>
                                        <p:tav tm="100000">
                                          <p:val>
                                            <p:strVal val="#ppt_h"/>
                                          </p:val>
                                        </p:tav>
                                      </p:tavLst>
                                    </p:anim>
                                  </p:childTnLst>
                                </p:cTn>
                              </p:par>
                              <p:par>
                                <p:cTn id="33" presetID="19" presetClass="entr" presetSubtype="10" fill="hold" grpId="0" nodeType="withEffect">
                                  <p:stCondLst>
                                    <p:cond delay="0"/>
                                  </p:stCondLst>
                                  <p:childTnLst>
                                    <p:set>
                                      <p:cBhvr>
                                        <p:cTn id="34" dur="1" fill="hold">
                                          <p:stCondLst>
                                            <p:cond delay="0"/>
                                          </p:stCondLst>
                                        </p:cTn>
                                        <p:tgtEl>
                                          <p:spTgt spid="98343"/>
                                        </p:tgtEl>
                                        <p:attrNameLst>
                                          <p:attrName>style.visibility</p:attrName>
                                        </p:attrNameLst>
                                      </p:cBhvr>
                                      <p:to>
                                        <p:strVal val="visible"/>
                                      </p:to>
                                    </p:set>
                                    <p:anim calcmode="lin" valueType="num">
                                      <p:cBhvr>
                                        <p:cTn id="35" dur="5000" fill="hold"/>
                                        <p:tgtEl>
                                          <p:spTgt spid="98343"/>
                                        </p:tgtEl>
                                        <p:attrNameLst>
                                          <p:attrName>ppt_w</p:attrName>
                                        </p:attrNameLst>
                                      </p:cBhvr>
                                      <p:tavLst>
                                        <p:tav tm="0" fmla="#ppt_w*sin(2.5*pi*$)">
                                          <p:val>
                                            <p:fltVal val="0"/>
                                          </p:val>
                                        </p:tav>
                                        <p:tav tm="100000">
                                          <p:val>
                                            <p:fltVal val="1"/>
                                          </p:val>
                                        </p:tav>
                                      </p:tavLst>
                                    </p:anim>
                                    <p:anim calcmode="lin" valueType="num">
                                      <p:cBhvr>
                                        <p:cTn id="36" dur="5000" fill="hold"/>
                                        <p:tgtEl>
                                          <p:spTgt spid="98343"/>
                                        </p:tgtEl>
                                        <p:attrNameLst>
                                          <p:attrName>ppt_h</p:attrName>
                                        </p:attrNameLst>
                                      </p:cBhvr>
                                      <p:tavLst>
                                        <p:tav tm="0">
                                          <p:val>
                                            <p:strVal val="#ppt_h"/>
                                          </p:val>
                                        </p:tav>
                                        <p:tav tm="100000">
                                          <p:val>
                                            <p:strVal val="#ppt_h"/>
                                          </p:val>
                                        </p:tav>
                                      </p:tavLst>
                                    </p:anim>
                                  </p:childTnLst>
                                </p:cTn>
                              </p:par>
                              <p:par>
                                <p:cTn id="37" presetID="19" presetClass="entr" presetSubtype="10" fill="hold" grpId="0" nodeType="withEffect" nodePh="1">
                                  <p:stCondLst>
                                    <p:cond delay="0"/>
                                  </p:stCondLst>
                                  <p:endCondLst>
                                    <p:cond evt="begin" delay="0">
                                      <p:tn val="37"/>
                                    </p:cond>
                                  </p:endCondLst>
                                  <p:childTnLst>
                                    <p:set>
                                      <p:cBhvr>
                                        <p:cTn id="38" dur="1" fill="hold">
                                          <p:stCondLst>
                                            <p:cond delay="0"/>
                                          </p:stCondLst>
                                        </p:cTn>
                                        <p:tgtEl>
                                          <p:spTgt spid="98345"/>
                                        </p:tgtEl>
                                        <p:attrNameLst>
                                          <p:attrName>style.visibility</p:attrName>
                                        </p:attrNameLst>
                                      </p:cBhvr>
                                      <p:to>
                                        <p:strVal val="visible"/>
                                      </p:to>
                                    </p:set>
                                    <p:anim calcmode="lin" valueType="num">
                                      <p:cBhvr>
                                        <p:cTn id="39" dur="5000" fill="hold"/>
                                        <p:tgtEl>
                                          <p:spTgt spid="98345"/>
                                        </p:tgtEl>
                                        <p:attrNameLst>
                                          <p:attrName>ppt_w</p:attrName>
                                        </p:attrNameLst>
                                      </p:cBhvr>
                                      <p:tavLst>
                                        <p:tav tm="0" fmla="#ppt_w*sin(2.5*pi*$)">
                                          <p:val>
                                            <p:fltVal val="0"/>
                                          </p:val>
                                        </p:tav>
                                        <p:tav tm="100000">
                                          <p:val>
                                            <p:fltVal val="1"/>
                                          </p:val>
                                        </p:tav>
                                      </p:tavLst>
                                    </p:anim>
                                    <p:anim calcmode="lin" valueType="num">
                                      <p:cBhvr>
                                        <p:cTn id="40" dur="5000" fill="hold"/>
                                        <p:tgtEl>
                                          <p:spTgt spid="98345"/>
                                        </p:tgtEl>
                                        <p:attrNameLst>
                                          <p:attrName>ppt_h</p:attrName>
                                        </p:attrNameLst>
                                      </p:cBhvr>
                                      <p:tavLst>
                                        <p:tav tm="0">
                                          <p:val>
                                            <p:strVal val="#ppt_h"/>
                                          </p:val>
                                        </p:tav>
                                        <p:tav tm="100000">
                                          <p:val>
                                            <p:strVal val="#ppt_h"/>
                                          </p:val>
                                        </p:tav>
                                      </p:tavLst>
                                    </p:anim>
                                  </p:childTnLst>
                                </p:cTn>
                              </p:par>
                              <p:par>
                                <p:cTn id="41" presetID="19" presetClass="entr" presetSubtype="1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5000" fill="hold"/>
                                        <p:tgtEl>
                                          <p:spTgt spid="20"/>
                                        </p:tgtEl>
                                        <p:attrNameLst>
                                          <p:attrName>ppt_w</p:attrName>
                                        </p:attrNameLst>
                                      </p:cBhvr>
                                      <p:tavLst>
                                        <p:tav tm="0" fmla="#ppt_w*sin(2.5*pi*$)">
                                          <p:val>
                                            <p:fltVal val="0"/>
                                          </p:val>
                                        </p:tav>
                                        <p:tav tm="100000">
                                          <p:val>
                                            <p:fltVal val="1"/>
                                          </p:val>
                                        </p:tav>
                                      </p:tavLst>
                                    </p:anim>
                                    <p:anim calcmode="lin" valueType="num">
                                      <p:cBhvr>
                                        <p:cTn id="44" dur="5000" fill="hold"/>
                                        <p:tgtEl>
                                          <p:spTgt spid="20"/>
                                        </p:tgtEl>
                                        <p:attrNameLst>
                                          <p:attrName>ppt_h</p:attrName>
                                        </p:attrNameLst>
                                      </p:cBhvr>
                                      <p:tavLst>
                                        <p:tav tm="0">
                                          <p:val>
                                            <p:strVal val="#ppt_h"/>
                                          </p:val>
                                        </p:tav>
                                        <p:tav tm="100000">
                                          <p:val>
                                            <p:strVal val="#ppt_h"/>
                                          </p:val>
                                        </p:tav>
                                      </p:tavLst>
                                    </p:anim>
                                  </p:childTnLst>
                                </p:cTn>
                              </p:par>
                              <p:par>
                                <p:cTn id="45" presetID="19" presetClass="entr" presetSubtype="1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0" fill="hold"/>
                                        <p:tgtEl>
                                          <p:spTgt spid="21"/>
                                        </p:tgtEl>
                                        <p:attrNameLst>
                                          <p:attrName>ppt_w</p:attrName>
                                        </p:attrNameLst>
                                      </p:cBhvr>
                                      <p:tavLst>
                                        <p:tav tm="0" fmla="#ppt_w*sin(2.5*pi*$)">
                                          <p:val>
                                            <p:fltVal val="0"/>
                                          </p:val>
                                        </p:tav>
                                        <p:tav tm="100000">
                                          <p:val>
                                            <p:fltVal val="1"/>
                                          </p:val>
                                        </p:tav>
                                      </p:tavLst>
                                    </p:anim>
                                    <p:anim calcmode="lin" valueType="num">
                                      <p:cBhvr>
                                        <p:cTn id="48" dur="5000" fill="hold"/>
                                        <p:tgtEl>
                                          <p:spTgt spid="21"/>
                                        </p:tgtEl>
                                        <p:attrNameLst>
                                          <p:attrName>ppt_h</p:attrName>
                                        </p:attrNameLst>
                                      </p:cBhvr>
                                      <p:tavLst>
                                        <p:tav tm="0">
                                          <p:val>
                                            <p:strVal val="#ppt_h"/>
                                          </p:val>
                                        </p:tav>
                                        <p:tav tm="100000">
                                          <p:val>
                                            <p:strVal val="#ppt_h"/>
                                          </p:val>
                                        </p:tav>
                                      </p:tavLst>
                                    </p:anim>
                                  </p:childTnLst>
                                </p:cTn>
                              </p:par>
                              <p:par>
                                <p:cTn id="49" presetID="19" presetClass="entr" presetSubtype="1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0" fill="hold"/>
                                        <p:tgtEl>
                                          <p:spTgt spid="23"/>
                                        </p:tgtEl>
                                        <p:attrNameLst>
                                          <p:attrName>ppt_w</p:attrName>
                                        </p:attrNameLst>
                                      </p:cBhvr>
                                      <p:tavLst>
                                        <p:tav tm="0" fmla="#ppt_w*sin(2.5*pi*$)">
                                          <p:val>
                                            <p:fltVal val="0"/>
                                          </p:val>
                                        </p:tav>
                                        <p:tav tm="100000">
                                          <p:val>
                                            <p:fltVal val="1"/>
                                          </p:val>
                                        </p:tav>
                                      </p:tavLst>
                                    </p:anim>
                                    <p:anim calcmode="lin" valueType="num">
                                      <p:cBhvr>
                                        <p:cTn id="52" dur="5000" fill="hold"/>
                                        <p:tgtEl>
                                          <p:spTgt spid="23"/>
                                        </p:tgtEl>
                                        <p:attrNameLst>
                                          <p:attrName>ppt_h</p:attrName>
                                        </p:attrNameLst>
                                      </p:cBhvr>
                                      <p:tavLst>
                                        <p:tav tm="0">
                                          <p:val>
                                            <p:strVal val="#ppt_h"/>
                                          </p:val>
                                        </p:tav>
                                        <p:tav tm="100000">
                                          <p:val>
                                            <p:strVal val="#ppt_h"/>
                                          </p:val>
                                        </p:tav>
                                      </p:tavLst>
                                    </p:anim>
                                  </p:childTnLst>
                                </p:cTn>
                              </p:par>
                              <p:par>
                                <p:cTn id="53" presetID="19" presetClass="entr" presetSubtype="1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5000" fill="hold"/>
                                        <p:tgtEl>
                                          <p:spTgt spid="24"/>
                                        </p:tgtEl>
                                        <p:attrNameLst>
                                          <p:attrName>ppt_w</p:attrName>
                                        </p:attrNameLst>
                                      </p:cBhvr>
                                      <p:tavLst>
                                        <p:tav tm="0" fmla="#ppt_w*sin(2.5*pi*$)">
                                          <p:val>
                                            <p:fltVal val="0"/>
                                          </p:val>
                                        </p:tav>
                                        <p:tav tm="100000">
                                          <p:val>
                                            <p:fltVal val="1"/>
                                          </p:val>
                                        </p:tav>
                                      </p:tavLst>
                                    </p:anim>
                                    <p:anim calcmode="lin" valueType="num">
                                      <p:cBhvr>
                                        <p:cTn id="56" dur="5000" fill="hold"/>
                                        <p:tgtEl>
                                          <p:spTgt spid="24"/>
                                        </p:tgtEl>
                                        <p:attrNameLst>
                                          <p:attrName>ppt_h</p:attrName>
                                        </p:attrNameLst>
                                      </p:cBhvr>
                                      <p:tavLst>
                                        <p:tav tm="0">
                                          <p:val>
                                            <p:strVal val="#ppt_h"/>
                                          </p:val>
                                        </p:tav>
                                        <p:tav tm="100000">
                                          <p:val>
                                            <p:strVal val="#ppt_h"/>
                                          </p:val>
                                        </p:tav>
                                      </p:tavLst>
                                    </p:anim>
                                  </p:childTnLst>
                                </p:cTn>
                              </p:par>
                              <p:par>
                                <p:cTn id="57" presetID="19" presetClass="entr" presetSubtype="1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5000" fill="hold"/>
                                        <p:tgtEl>
                                          <p:spTgt spid="19"/>
                                        </p:tgtEl>
                                        <p:attrNameLst>
                                          <p:attrName>ppt_w</p:attrName>
                                        </p:attrNameLst>
                                      </p:cBhvr>
                                      <p:tavLst>
                                        <p:tav tm="0" fmla="#ppt_w*sin(2.5*pi*$)">
                                          <p:val>
                                            <p:fltVal val="0"/>
                                          </p:val>
                                        </p:tav>
                                        <p:tav tm="100000">
                                          <p:val>
                                            <p:fltVal val="1"/>
                                          </p:val>
                                        </p:tav>
                                      </p:tavLst>
                                    </p:anim>
                                    <p:anim calcmode="lin" valueType="num">
                                      <p:cBhvr>
                                        <p:cTn id="60" dur="5000" fill="hold"/>
                                        <p:tgtEl>
                                          <p:spTgt spid="19"/>
                                        </p:tgtEl>
                                        <p:attrNameLst>
                                          <p:attrName>ppt_h</p:attrName>
                                        </p:attrNameLst>
                                      </p:cBhvr>
                                      <p:tavLst>
                                        <p:tav tm="0">
                                          <p:val>
                                            <p:strVal val="#ppt_h"/>
                                          </p:val>
                                        </p:tav>
                                        <p:tav tm="100000">
                                          <p:val>
                                            <p:strVal val="#ppt_h"/>
                                          </p:val>
                                        </p:tav>
                                      </p:tavLst>
                                    </p:anim>
                                  </p:childTnLst>
                                </p:cTn>
                              </p:par>
                              <p:par>
                                <p:cTn id="61" presetID="19" presetClass="entr" presetSubtype="1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p:cTn id="63" dur="5000" fill="hold"/>
                                        <p:tgtEl>
                                          <p:spTgt spid="22"/>
                                        </p:tgtEl>
                                        <p:attrNameLst>
                                          <p:attrName>ppt_w</p:attrName>
                                        </p:attrNameLst>
                                      </p:cBhvr>
                                      <p:tavLst>
                                        <p:tav tm="0" fmla="#ppt_w*sin(2.5*pi*$)">
                                          <p:val>
                                            <p:fltVal val="0"/>
                                          </p:val>
                                        </p:tav>
                                        <p:tav tm="100000">
                                          <p:val>
                                            <p:fltVal val="1"/>
                                          </p:val>
                                        </p:tav>
                                      </p:tavLst>
                                    </p:anim>
                                    <p:anim calcmode="lin" valueType="num">
                                      <p:cBhvr>
                                        <p:cTn id="64" dur="5000" fill="hold"/>
                                        <p:tgtEl>
                                          <p:spTgt spid="22"/>
                                        </p:tgtEl>
                                        <p:attrNameLst>
                                          <p:attrName>ppt_h</p:attrName>
                                        </p:attrNameLst>
                                      </p:cBhvr>
                                      <p:tavLst>
                                        <p:tav tm="0">
                                          <p:val>
                                            <p:strVal val="#ppt_h"/>
                                          </p:val>
                                        </p:tav>
                                        <p:tav tm="100000">
                                          <p:val>
                                            <p:strVal val="#ppt_h"/>
                                          </p:val>
                                        </p:tav>
                                      </p:tavLst>
                                    </p:anim>
                                  </p:childTnLst>
                                </p:cTn>
                              </p:par>
                              <p:par>
                                <p:cTn id="65" presetID="19" presetClass="entr" presetSubtype="1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p:cTn id="67" dur="5000" fill="hold"/>
                                        <p:tgtEl>
                                          <p:spTgt spid="25"/>
                                        </p:tgtEl>
                                        <p:attrNameLst>
                                          <p:attrName>ppt_w</p:attrName>
                                        </p:attrNameLst>
                                      </p:cBhvr>
                                      <p:tavLst>
                                        <p:tav tm="0" fmla="#ppt_w*sin(2.5*pi*$)">
                                          <p:val>
                                            <p:fltVal val="0"/>
                                          </p:val>
                                        </p:tav>
                                        <p:tav tm="100000">
                                          <p:val>
                                            <p:fltVal val="1"/>
                                          </p:val>
                                        </p:tav>
                                      </p:tavLst>
                                    </p:anim>
                                    <p:anim calcmode="lin" valueType="num">
                                      <p:cBhvr>
                                        <p:cTn id="68" dur="5000" fill="hold"/>
                                        <p:tgtEl>
                                          <p:spTgt spid="25"/>
                                        </p:tgtEl>
                                        <p:attrNameLst>
                                          <p:attrName>ppt_h</p:attrName>
                                        </p:attrNameLst>
                                      </p:cBhvr>
                                      <p:tavLst>
                                        <p:tav tm="0">
                                          <p:val>
                                            <p:strVal val="#ppt_h"/>
                                          </p:val>
                                        </p:tav>
                                        <p:tav tm="100000">
                                          <p:val>
                                            <p:strVal val="#ppt_h"/>
                                          </p:val>
                                        </p:tav>
                                      </p:tavLst>
                                    </p:anim>
                                  </p:childTnLst>
                                </p:cTn>
                              </p:par>
                              <p:par>
                                <p:cTn id="69" presetID="19" presetClass="entr" presetSubtype="1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p:cTn id="71" dur="5000" fill="hold"/>
                                        <p:tgtEl>
                                          <p:spTgt spid="26"/>
                                        </p:tgtEl>
                                        <p:attrNameLst>
                                          <p:attrName>ppt_w</p:attrName>
                                        </p:attrNameLst>
                                      </p:cBhvr>
                                      <p:tavLst>
                                        <p:tav tm="0" fmla="#ppt_w*sin(2.5*pi*$)">
                                          <p:val>
                                            <p:fltVal val="0"/>
                                          </p:val>
                                        </p:tav>
                                        <p:tav tm="100000">
                                          <p:val>
                                            <p:fltVal val="1"/>
                                          </p:val>
                                        </p:tav>
                                      </p:tavLst>
                                    </p:anim>
                                    <p:anim calcmode="lin" valueType="num">
                                      <p:cBhvr>
                                        <p:cTn id="72" dur="5000" fill="hold"/>
                                        <p:tgtEl>
                                          <p:spTgt spid="26"/>
                                        </p:tgtEl>
                                        <p:attrNameLst>
                                          <p:attrName>ppt_h</p:attrName>
                                        </p:attrNameLst>
                                      </p:cBhvr>
                                      <p:tavLst>
                                        <p:tav tm="0">
                                          <p:val>
                                            <p:strVal val="#ppt_h"/>
                                          </p:val>
                                        </p:tav>
                                        <p:tav tm="100000">
                                          <p:val>
                                            <p:strVal val="#ppt_h"/>
                                          </p:val>
                                        </p:tav>
                                      </p:tavLst>
                                    </p:anim>
                                  </p:childTnLst>
                                </p:cTn>
                              </p:par>
                              <p:par>
                                <p:cTn id="73" presetID="19" presetClass="entr" presetSubtype="1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 calcmode="lin" valueType="num">
                                      <p:cBhvr>
                                        <p:cTn id="75" dur="5000" fill="hold"/>
                                        <p:tgtEl>
                                          <p:spTgt spid="27"/>
                                        </p:tgtEl>
                                        <p:attrNameLst>
                                          <p:attrName>ppt_w</p:attrName>
                                        </p:attrNameLst>
                                      </p:cBhvr>
                                      <p:tavLst>
                                        <p:tav tm="0" fmla="#ppt_w*sin(2.5*pi*$)">
                                          <p:val>
                                            <p:fltVal val="0"/>
                                          </p:val>
                                        </p:tav>
                                        <p:tav tm="100000">
                                          <p:val>
                                            <p:fltVal val="1"/>
                                          </p:val>
                                        </p:tav>
                                      </p:tavLst>
                                    </p:anim>
                                    <p:anim calcmode="lin" valueType="num">
                                      <p:cBhvr>
                                        <p:cTn id="76" dur="5000" fill="hold"/>
                                        <p:tgtEl>
                                          <p:spTgt spid="27"/>
                                        </p:tgtEl>
                                        <p:attrNameLst>
                                          <p:attrName>ppt_h</p:attrName>
                                        </p:attrNameLst>
                                      </p:cBhvr>
                                      <p:tavLst>
                                        <p:tav tm="0">
                                          <p:val>
                                            <p:strVal val="#ppt_h"/>
                                          </p:val>
                                        </p:tav>
                                        <p:tav tm="100000">
                                          <p:val>
                                            <p:strVal val="#ppt_h"/>
                                          </p:val>
                                        </p:tav>
                                      </p:tavLst>
                                    </p:anim>
                                  </p:childTnLst>
                                </p:cTn>
                              </p:par>
                              <p:par>
                                <p:cTn id="77" presetID="19" presetClass="entr" presetSubtype="10"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p:cTn id="79" dur="5000" fill="hold"/>
                                        <p:tgtEl>
                                          <p:spTgt spid="29"/>
                                        </p:tgtEl>
                                        <p:attrNameLst>
                                          <p:attrName>ppt_w</p:attrName>
                                        </p:attrNameLst>
                                      </p:cBhvr>
                                      <p:tavLst>
                                        <p:tav tm="0" fmla="#ppt_w*sin(2.5*pi*$)">
                                          <p:val>
                                            <p:fltVal val="0"/>
                                          </p:val>
                                        </p:tav>
                                        <p:tav tm="100000">
                                          <p:val>
                                            <p:fltVal val="1"/>
                                          </p:val>
                                        </p:tav>
                                      </p:tavLst>
                                    </p:anim>
                                    <p:anim calcmode="lin" valueType="num">
                                      <p:cBhvr>
                                        <p:cTn id="80" dur="5000" fill="hold"/>
                                        <p:tgtEl>
                                          <p:spTgt spid="29"/>
                                        </p:tgtEl>
                                        <p:attrNameLst>
                                          <p:attrName>ppt_h</p:attrName>
                                        </p:attrNameLst>
                                      </p:cBhvr>
                                      <p:tavLst>
                                        <p:tav tm="0">
                                          <p:val>
                                            <p:strVal val="#ppt_h"/>
                                          </p:val>
                                        </p:tav>
                                        <p:tav tm="100000">
                                          <p:val>
                                            <p:strVal val="#ppt_h"/>
                                          </p:val>
                                        </p:tav>
                                      </p:tavLst>
                                    </p:anim>
                                  </p:childTnLst>
                                </p:cTn>
                              </p:par>
                              <p:par>
                                <p:cTn id="81" presetID="19" presetClass="entr" presetSubtype="1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anim calcmode="lin" valueType="num">
                                      <p:cBhvr>
                                        <p:cTn id="83" dur="5000" fill="hold"/>
                                        <p:tgtEl>
                                          <p:spTgt spid="30"/>
                                        </p:tgtEl>
                                        <p:attrNameLst>
                                          <p:attrName>ppt_w</p:attrName>
                                        </p:attrNameLst>
                                      </p:cBhvr>
                                      <p:tavLst>
                                        <p:tav tm="0" fmla="#ppt_w*sin(2.5*pi*$)">
                                          <p:val>
                                            <p:fltVal val="0"/>
                                          </p:val>
                                        </p:tav>
                                        <p:tav tm="100000">
                                          <p:val>
                                            <p:fltVal val="1"/>
                                          </p:val>
                                        </p:tav>
                                      </p:tavLst>
                                    </p:anim>
                                    <p:anim calcmode="lin" valueType="num">
                                      <p:cBhvr>
                                        <p:cTn id="84" dur="5000" fill="hold"/>
                                        <p:tgtEl>
                                          <p:spTgt spid="30"/>
                                        </p:tgtEl>
                                        <p:attrNameLst>
                                          <p:attrName>ppt_h</p:attrName>
                                        </p:attrNameLst>
                                      </p:cBhvr>
                                      <p:tavLst>
                                        <p:tav tm="0">
                                          <p:val>
                                            <p:strVal val="#ppt_h"/>
                                          </p:val>
                                        </p:tav>
                                        <p:tav tm="100000">
                                          <p:val>
                                            <p:strVal val="#ppt_h"/>
                                          </p:val>
                                        </p:tav>
                                      </p:tavLst>
                                    </p:anim>
                                  </p:childTnLst>
                                </p:cTn>
                              </p:par>
                              <p:par>
                                <p:cTn id="85" presetID="19" presetClass="entr" presetSubtype="10"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p:cTn id="87" dur="5000" fill="hold"/>
                                        <p:tgtEl>
                                          <p:spTgt spid="32"/>
                                        </p:tgtEl>
                                        <p:attrNameLst>
                                          <p:attrName>ppt_w</p:attrName>
                                        </p:attrNameLst>
                                      </p:cBhvr>
                                      <p:tavLst>
                                        <p:tav tm="0" fmla="#ppt_w*sin(2.5*pi*$)">
                                          <p:val>
                                            <p:fltVal val="0"/>
                                          </p:val>
                                        </p:tav>
                                        <p:tav tm="100000">
                                          <p:val>
                                            <p:fltVal val="1"/>
                                          </p:val>
                                        </p:tav>
                                      </p:tavLst>
                                    </p:anim>
                                    <p:anim calcmode="lin" valueType="num">
                                      <p:cBhvr>
                                        <p:cTn id="88" dur="5000" fill="hold"/>
                                        <p:tgtEl>
                                          <p:spTgt spid="32"/>
                                        </p:tgtEl>
                                        <p:attrNameLst>
                                          <p:attrName>ppt_h</p:attrName>
                                        </p:attrNameLst>
                                      </p:cBhvr>
                                      <p:tavLst>
                                        <p:tav tm="0">
                                          <p:val>
                                            <p:strVal val="#ppt_h"/>
                                          </p:val>
                                        </p:tav>
                                        <p:tav tm="100000">
                                          <p:val>
                                            <p:strVal val="#ppt_h"/>
                                          </p:val>
                                        </p:tav>
                                      </p:tavLst>
                                    </p:anim>
                                  </p:childTnLst>
                                </p:cTn>
                              </p:par>
                              <p:par>
                                <p:cTn id="89" presetID="19" presetClass="entr" presetSubtype="10"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p:cTn id="91" dur="5000" fill="hold"/>
                                        <p:tgtEl>
                                          <p:spTgt spid="28"/>
                                        </p:tgtEl>
                                        <p:attrNameLst>
                                          <p:attrName>ppt_w</p:attrName>
                                        </p:attrNameLst>
                                      </p:cBhvr>
                                      <p:tavLst>
                                        <p:tav tm="0" fmla="#ppt_w*sin(2.5*pi*$)">
                                          <p:val>
                                            <p:fltVal val="0"/>
                                          </p:val>
                                        </p:tav>
                                        <p:tav tm="100000">
                                          <p:val>
                                            <p:fltVal val="1"/>
                                          </p:val>
                                        </p:tav>
                                      </p:tavLst>
                                    </p:anim>
                                    <p:anim calcmode="lin" valueType="num">
                                      <p:cBhvr>
                                        <p:cTn id="92" dur="50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8" grpId="0" animBg="1"/>
      <p:bldP spid="98346" grpId="0" animBg="1"/>
      <p:bldP spid="98347" grpId="0" animBg="1"/>
      <p:bldP spid="98348" grpId="0" animBg="1"/>
      <p:bldP spid="98350" grpId="0"/>
      <p:bldP spid="98341" grpId="0" animBg="1"/>
      <p:bldP spid="98342" grpId="0" animBg="1"/>
      <p:bldP spid="98343" grpId="0" animBg="1"/>
      <p:bldP spid="98345" grpId="0"/>
      <p:bldP spid="20" grpId="0" animBg="1"/>
      <p:bldP spid="21" grpId="0"/>
      <p:bldP spid="23" grpId="0"/>
      <p:bldP spid="24" grpId="0"/>
      <p:bldP spid="19" grpId="0" animBg="1"/>
      <p:bldP spid="22" grpId="0" animBg="1"/>
      <p:bldP spid="25" grpId="0" animBg="1"/>
      <p:bldP spid="26" grpId="0" animBg="1"/>
      <p:bldP spid="27" grpId="0" animBg="1"/>
      <p:bldP spid="29" grpId="0" animBg="1"/>
      <p:bldP spid="30" grpId="0" animBg="1"/>
      <p:bldP spid="32" grpId="0" animBg="1"/>
      <p:bldP spid="2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0"/>
          <a:ext cx="9144000" cy="6572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ction Button: Return 2">
            <a:hlinkClick r:id="rId8" action="ppaction://hlinksldjump" highlightClick="1"/>
          </p:cNvPr>
          <p:cNvSpPr/>
          <p:nvPr/>
        </p:nvSpPr>
        <p:spPr bwMode="auto">
          <a:xfrm>
            <a:off x="5214941" y="1428737"/>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0"/>
          <a:ext cx="9144000" cy="6572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ction Button: Return 2">
            <a:hlinkClick r:id="rId7" action="ppaction://hlinksldjump" highlightClick="1"/>
          </p:cNvPr>
          <p:cNvSpPr/>
          <p:nvPr/>
        </p:nvSpPr>
        <p:spPr bwMode="auto">
          <a:xfrm>
            <a:off x="4929189" y="285729"/>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6699"/>
            </a:gs>
            <a:gs pos="100000">
              <a:srgbClr val="336699">
                <a:gamma/>
                <a:shade val="46275"/>
                <a:invGamma/>
              </a:srgbClr>
            </a:gs>
          </a:gsLst>
          <a:lin ang="5400000" scaled="1"/>
        </a:gradFill>
        <a:effectLst/>
      </p:bgPr>
    </p:bg>
    <p:spTree>
      <p:nvGrpSpPr>
        <p:cNvPr id="1" name=""/>
        <p:cNvGrpSpPr/>
        <p:nvPr/>
      </p:nvGrpSpPr>
      <p:grpSpPr>
        <a:xfrm>
          <a:off x="0" y="0"/>
          <a:ext cx="0" cy="0"/>
          <a:chOff x="0" y="0"/>
          <a:chExt cx="0" cy="0"/>
        </a:xfrm>
      </p:grpSpPr>
      <p:sp>
        <p:nvSpPr>
          <p:cNvPr id="600067" name="AutoShape 3"/>
          <p:cNvSpPr>
            <a:spLocks noChangeArrowheads="1"/>
          </p:cNvSpPr>
          <p:nvPr/>
        </p:nvSpPr>
        <p:spPr bwMode="gray">
          <a:xfrm>
            <a:off x="1693863" y="1981196"/>
            <a:ext cx="5759451" cy="2638425"/>
          </a:xfrm>
          <a:prstGeom prst="upArrow">
            <a:avLst>
              <a:gd name="adj1" fmla="val 56944"/>
              <a:gd name="adj2" fmla="val 50782"/>
            </a:avLst>
          </a:prstGeom>
          <a:gradFill rotWithShape="1">
            <a:gsLst>
              <a:gs pos="0">
                <a:srgbClr val="0099CC"/>
              </a:gs>
              <a:gs pos="100000">
                <a:srgbClr val="0099CC">
                  <a:gamma/>
                  <a:shade val="46275"/>
                  <a:invGamma/>
                  <a:alpha val="0"/>
                </a:srgbClr>
              </a:gs>
            </a:gsLst>
            <a:lin ang="5400000" scaled="1"/>
          </a:gradFill>
          <a:ln w="9525" algn="ctr">
            <a:noFill/>
            <a:miter lim="800000"/>
            <a:headEnd/>
            <a:tailEnd/>
          </a:ln>
          <a:effectLst/>
        </p:spPr>
        <p:txBody>
          <a:bodyPr wrap="none" anchor="ctr"/>
          <a:lstStyle/>
          <a:p>
            <a:endParaRPr lang="fa-IR"/>
          </a:p>
        </p:txBody>
      </p:sp>
      <p:sp>
        <p:nvSpPr>
          <p:cNvPr id="600091" name="AutoShape 27"/>
          <p:cNvSpPr>
            <a:spLocks noChangeArrowheads="1"/>
          </p:cNvSpPr>
          <p:nvPr/>
        </p:nvSpPr>
        <p:spPr bwMode="gray">
          <a:xfrm>
            <a:off x="2247905" y="785795"/>
            <a:ext cx="4752988" cy="979501"/>
          </a:xfrm>
          <a:prstGeom prst="roundRect">
            <a:avLst>
              <a:gd name="adj" fmla="val 50000"/>
            </a:avLst>
          </a:prstGeom>
          <a:gradFill rotWithShape="1">
            <a:gsLst>
              <a:gs pos="0">
                <a:srgbClr val="B0AF7A">
                  <a:gamma/>
                  <a:shade val="46275"/>
                  <a:invGamma/>
                </a:srgbClr>
              </a:gs>
              <a:gs pos="50000">
                <a:srgbClr val="B0AF7A"/>
              </a:gs>
              <a:gs pos="100000">
                <a:srgbClr val="B0AF7A">
                  <a:gamma/>
                  <a:shade val="46275"/>
                  <a:invGamma/>
                </a:srgb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r>
              <a:rPr lang="fa-IR" sz="3200" b="1" dirty="0" smtClean="0">
                <a:solidFill>
                  <a:srgbClr val="FFFF00"/>
                </a:solidFill>
                <a:cs typeface="B Titr" pitchFamily="2" charset="-78"/>
              </a:rPr>
              <a:t>المقصد السابع : الأصول العملية </a:t>
            </a:r>
            <a:endParaRPr lang="en-US" sz="3200" b="1" dirty="0">
              <a:solidFill>
                <a:srgbClr val="FFFF00"/>
              </a:solidFill>
              <a:cs typeface="B Titr" pitchFamily="2" charset="-78"/>
            </a:endParaRPr>
          </a:p>
        </p:txBody>
      </p:sp>
      <p:grpSp>
        <p:nvGrpSpPr>
          <p:cNvPr id="2" name="Group 35"/>
          <p:cNvGrpSpPr>
            <a:grpSpLocks/>
          </p:cNvGrpSpPr>
          <p:nvPr/>
        </p:nvGrpSpPr>
        <p:grpSpPr bwMode="auto">
          <a:xfrm>
            <a:off x="881064" y="3767134"/>
            <a:ext cx="1544637" cy="1690687"/>
            <a:chOff x="555" y="2823"/>
            <a:chExt cx="973" cy="1065"/>
          </a:xfrm>
        </p:grpSpPr>
        <p:pic>
          <p:nvPicPr>
            <p:cNvPr id="600098" name="Picture 34" descr="Picture2"/>
            <p:cNvPicPr>
              <a:picLocks noChangeAspect="1" noChangeArrowheads="1"/>
            </p:cNvPicPr>
            <p:nvPr/>
          </p:nvPicPr>
          <p:blipFill>
            <a:blip r:embed="rId2"/>
            <a:srcRect/>
            <a:stretch>
              <a:fillRect/>
            </a:stretch>
          </p:blipFill>
          <p:spPr bwMode="auto">
            <a:xfrm>
              <a:off x="636" y="3718"/>
              <a:ext cx="819" cy="170"/>
            </a:xfrm>
            <a:prstGeom prst="rect">
              <a:avLst/>
            </a:prstGeom>
            <a:noFill/>
          </p:spPr>
        </p:pic>
        <p:sp>
          <p:nvSpPr>
            <p:cNvPr id="600069" name="Oval 5"/>
            <p:cNvSpPr>
              <a:spLocks noChangeArrowheads="1"/>
            </p:cNvSpPr>
            <p:nvPr/>
          </p:nvSpPr>
          <p:spPr bwMode="gray">
            <a:xfrm>
              <a:off x="555" y="2823"/>
              <a:ext cx="973" cy="973"/>
            </a:xfrm>
            <a:prstGeom prst="ellipse">
              <a:avLst/>
            </a:prstGeom>
            <a:gradFill rotWithShape="1">
              <a:gsLst>
                <a:gs pos="0">
                  <a:srgbClr val="FF9900"/>
                </a:gs>
                <a:gs pos="100000">
                  <a:srgbClr val="FF990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070" name="Oval 6"/>
            <p:cNvSpPr>
              <a:spLocks noChangeArrowheads="1"/>
            </p:cNvSpPr>
            <p:nvPr/>
          </p:nvSpPr>
          <p:spPr bwMode="gray">
            <a:xfrm>
              <a:off x="576" y="2846"/>
              <a:ext cx="928" cy="929"/>
            </a:xfrm>
            <a:prstGeom prst="ellipse">
              <a:avLst/>
            </a:prstGeom>
            <a:gradFill rotWithShape="1">
              <a:gsLst>
                <a:gs pos="0">
                  <a:srgbClr val="FF9900">
                    <a:alpha val="85001"/>
                  </a:srgbClr>
                </a:gs>
                <a:gs pos="100000">
                  <a:srgbClr val="FF9900">
                    <a:gamma/>
                    <a:shade val="63529"/>
                    <a:invGamma/>
                  </a:srgbClr>
                </a:gs>
              </a:gsLst>
              <a:lin ang="2700000" scaled="1"/>
            </a:gradFill>
            <a:ln w="9525" algn="ctr">
              <a:noFill/>
              <a:round/>
              <a:headEnd/>
              <a:tailEnd/>
            </a:ln>
            <a:effectLst/>
          </p:spPr>
          <p:txBody>
            <a:bodyPr wrap="none" anchor="ctr"/>
            <a:lstStyle/>
            <a:p>
              <a:endParaRPr lang="fa-IR"/>
            </a:p>
          </p:txBody>
        </p:sp>
        <p:sp>
          <p:nvSpPr>
            <p:cNvPr id="600072" name="Oval 8"/>
            <p:cNvSpPr>
              <a:spLocks noChangeArrowheads="1"/>
            </p:cNvSpPr>
            <p:nvPr/>
          </p:nvSpPr>
          <p:spPr bwMode="gray">
            <a:xfrm>
              <a:off x="612" y="2880"/>
              <a:ext cx="839" cy="839"/>
            </a:xfrm>
            <a:prstGeom prst="ellipse">
              <a:avLst/>
            </a:prstGeom>
            <a:gradFill rotWithShape="1">
              <a:gsLst>
                <a:gs pos="0">
                  <a:srgbClr val="FF9900"/>
                </a:gs>
                <a:gs pos="100000">
                  <a:srgbClr val="FF9900">
                    <a:gamma/>
                    <a:shade val="72549"/>
                    <a:invGamma/>
                  </a:srgbClr>
                </a:gs>
              </a:gsLst>
              <a:lin ang="2700000" scaled="1"/>
            </a:gradFill>
            <a:ln w="9525" algn="ctr">
              <a:noFill/>
              <a:round/>
              <a:headEnd/>
              <a:tailEnd/>
            </a:ln>
            <a:effectLst/>
          </p:spPr>
          <p:txBody>
            <a:bodyPr wrap="none" anchor="ctr"/>
            <a:lstStyle/>
            <a:p>
              <a:endParaRPr lang="fa-IR"/>
            </a:p>
          </p:txBody>
        </p:sp>
        <p:pic>
          <p:nvPicPr>
            <p:cNvPr id="600097" name="Picture 33" descr="Picture1"/>
            <p:cNvPicPr>
              <a:picLocks noChangeAspect="1" noChangeArrowheads="1"/>
            </p:cNvPicPr>
            <p:nvPr/>
          </p:nvPicPr>
          <p:blipFill>
            <a:blip r:embed="rId3"/>
            <a:srcRect/>
            <a:stretch>
              <a:fillRect/>
            </a:stretch>
          </p:blipFill>
          <p:spPr bwMode="auto">
            <a:xfrm>
              <a:off x="576" y="2880"/>
              <a:ext cx="616" cy="616"/>
            </a:xfrm>
            <a:prstGeom prst="rect">
              <a:avLst/>
            </a:prstGeom>
            <a:noFill/>
          </p:spPr>
        </p:pic>
      </p:grpSp>
      <p:sp>
        <p:nvSpPr>
          <p:cNvPr id="600100" name="Text Box 36"/>
          <p:cNvSpPr txBox="1">
            <a:spLocks noChangeArrowheads="1"/>
          </p:cNvSpPr>
          <p:nvPr/>
        </p:nvSpPr>
        <p:spPr bwMode="auto">
          <a:xfrm>
            <a:off x="795533" y="4286256"/>
            <a:ext cx="1590499" cy="523220"/>
          </a:xfrm>
          <a:prstGeom prst="rect">
            <a:avLst/>
          </a:prstGeom>
          <a:noFill/>
          <a:ln w="9525" algn="ctr">
            <a:noFill/>
            <a:miter lim="800000"/>
            <a:headEnd/>
            <a:tailEnd/>
          </a:ln>
          <a:effectLst/>
        </p:spPr>
        <p:txBody>
          <a:bodyPr wrap="none">
            <a:spAutoFit/>
          </a:bodyPr>
          <a:lstStyle/>
          <a:p>
            <a:r>
              <a:rPr lang="fa-IR" sz="2800" b="1" dirty="0" smtClean="0">
                <a:solidFill>
                  <a:schemeClr val="bg1">
                    <a:lumMod val="50000"/>
                  </a:schemeClr>
                </a:solidFill>
                <a:cs typeface="B Titr" pitchFamily="2" charset="-78"/>
                <a:hlinkClick r:id="rId4" action="ppaction://hlinksldjump"/>
              </a:rPr>
              <a:t>الاستصحاب</a:t>
            </a:r>
            <a:endParaRPr lang="en-US" sz="2800" b="1" dirty="0">
              <a:solidFill>
                <a:schemeClr val="bg1">
                  <a:lumMod val="50000"/>
                </a:schemeClr>
              </a:solidFill>
              <a:latin typeface="Verdana" pitchFamily="34" charset="0"/>
              <a:cs typeface="B Titr" pitchFamily="2" charset="-78"/>
            </a:endParaRPr>
          </a:p>
        </p:txBody>
      </p:sp>
      <p:grpSp>
        <p:nvGrpSpPr>
          <p:cNvPr id="3" name="Group 37"/>
          <p:cNvGrpSpPr>
            <a:grpSpLocks/>
          </p:cNvGrpSpPr>
          <p:nvPr/>
        </p:nvGrpSpPr>
        <p:grpSpPr bwMode="auto">
          <a:xfrm>
            <a:off x="2819401" y="3767134"/>
            <a:ext cx="1544639" cy="1690687"/>
            <a:chOff x="555" y="2823"/>
            <a:chExt cx="973" cy="1065"/>
          </a:xfrm>
        </p:grpSpPr>
        <p:pic>
          <p:nvPicPr>
            <p:cNvPr id="600102" name="Picture 38" descr="Picture2"/>
            <p:cNvPicPr>
              <a:picLocks noChangeAspect="1" noChangeArrowheads="1"/>
            </p:cNvPicPr>
            <p:nvPr/>
          </p:nvPicPr>
          <p:blipFill>
            <a:blip r:embed="rId2"/>
            <a:srcRect/>
            <a:stretch>
              <a:fillRect/>
            </a:stretch>
          </p:blipFill>
          <p:spPr bwMode="auto">
            <a:xfrm>
              <a:off x="636" y="3718"/>
              <a:ext cx="819" cy="170"/>
            </a:xfrm>
            <a:prstGeom prst="rect">
              <a:avLst/>
            </a:prstGeom>
            <a:noFill/>
          </p:spPr>
        </p:pic>
        <p:sp>
          <p:nvSpPr>
            <p:cNvPr id="600103" name="Oval 39"/>
            <p:cNvSpPr>
              <a:spLocks noChangeArrowheads="1"/>
            </p:cNvSpPr>
            <p:nvPr/>
          </p:nvSpPr>
          <p:spPr bwMode="gray">
            <a:xfrm>
              <a:off x="555" y="2823"/>
              <a:ext cx="973" cy="973"/>
            </a:xfrm>
            <a:prstGeom prst="ellipse">
              <a:avLst/>
            </a:prstGeom>
            <a:gradFill rotWithShape="1">
              <a:gsLst>
                <a:gs pos="0">
                  <a:srgbClr val="F0EA00"/>
                </a:gs>
                <a:gs pos="100000">
                  <a:srgbClr val="F0EA0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04" name="Oval 40"/>
            <p:cNvSpPr>
              <a:spLocks noChangeArrowheads="1"/>
            </p:cNvSpPr>
            <p:nvPr/>
          </p:nvSpPr>
          <p:spPr bwMode="gray">
            <a:xfrm>
              <a:off x="576" y="2846"/>
              <a:ext cx="928" cy="929"/>
            </a:xfrm>
            <a:prstGeom prst="ellipse">
              <a:avLst/>
            </a:prstGeom>
            <a:gradFill rotWithShape="1">
              <a:gsLst>
                <a:gs pos="0">
                  <a:srgbClr val="F0EA00">
                    <a:alpha val="85001"/>
                  </a:srgbClr>
                </a:gs>
                <a:gs pos="100000">
                  <a:srgbClr val="F0EA00">
                    <a:gamma/>
                    <a:shade val="63529"/>
                    <a:invGamma/>
                  </a:srgbClr>
                </a:gs>
              </a:gsLst>
              <a:lin ang="2700000" scaled="1"/>
            </a:gradFill>
            <a:ln w="9525" algn="ctr">
              <a:noFill/>
              <a:round/>
              <a:headEnd/>
              <a:tailEnd/>
            </a:ln>
            <a:effectLst/>
          </p:spPr>
          <p:txBody>
            <a:bodyPr wrap="none" anchor="ctr"/>
            <a:lstStyle/>
            <a:p>
              <a:endParaRPr lang="fa-IR"/>
            </a:p>
          </p:txBody>
        </p:sp>
        <p:sp>
          <p:nvSpPr>
            <p:cNvPr id="600105" name="Oval 41"/>
            <p:cNvSpPr>
              <a:spLocks noChangeArrowheads="1"/>
            </p:cNvSpPr>
            <p:nvPr/>
          </p:nvSpPr>
          <p:spPr bwMode="gray">
            <a:xfrm>
              <a:off x="612" y="2880"/>
              <a:ext cx="839" cy="839"/>
            </a:xfrm>
            <a:prstGeom prst="ellipse">
              <a:avLst/>
            </a:prstGeom>
            <a:gradFill rotWithShape="1">
              <a:gsLst>
                <a:gs pos="0">
                  <a:srgbClr val="F0EA00"/>
                </a:gs>
                <a:gs pos="100000">
                  <a:srgbClr val="F0EA00">
                    <a:gamma/>
                    <a:shade val="72549"/>
                    <a:invGamma/>
                  </a:srgbClr>
                </a:gs>
              </a:gsLst>
              <a:lin ang="2700000" scaled="1"/>
            </a:gradFill>
            <a:ln w="9525" algn="ctr">
              <a:noFill/>
              <a:round/>
              <a:headEnd/>
              <a:tailEnd/>
            </a:ln>
            <a:effectLst/>
          </p:spPr>
          <p:txBody>
            <a:bodyPr wrap="none" anchor="ctr"/>
            <a:lstStyle/>
            <a:p>
              <a:endParaRPr lang="fa-IR"/>
            </a:p>
          </p:txBody>
        </p:sp>
        <p:pic>
          <p:nvPicPr>
            <p:cNvPr id="600106" name="Picture 42" descr="Picture1"/>
            <p:cNvPicPr>
              <a:picLocks noChangeAspect="1" noChangeArrowheads="1"/>
            </p:cNvPicPr>
            <p:nvPr/>
          </p:nvPicPr>
          <p:blipFill>
            <a:blip r:embed="rId3"/>
            <a:srcRect/>
            <a:stretch>
              <a:fillRect/>
            </a:stretch>
          </p:blipFill>
          <p:spPr bwMode="auto">
            <a:xfrm>
              <a:off x="576" y="2880"/>
              <a:ext cx="616" cy="616"/>
            </a:xfrm>
            <a:prstGeom prst="rect">
              <a:avLst/>
            </a:prstGeom>
            <a:noFill/>
          </p:spPr>
        </p:pic>
      </p:grpSp>
      <p:sp>
        <p:nvSpPr>
          <p:cNvPr id="600107" name="Text Box 43"/>
          <p:cNvSpPr txBox="1">
            <a:spLocks noChangeArrowheads="1"/>
          </p:cNvSpPr>
          <p:nvPr/>
        </p:nvSpPr>
        <p:spPr bwMode="auto">
          <a:xfrm>
            <a:off x="2928928" y="4286256"/>
            <a:ext cx="1276310" cy="523220"/>
          </a:xfrm>
          <a:prstGeom prst="rect">
            <a:avLst/>
          </a:prstGeom>
          <a:noFill/>
          <a:ln w="9525" algn="ctr">
            <a:noFill/>
            <a:miter lim="800000"/>
            <a:headEnd/>
            <a:tailEnd/>
          </a:ln>
          <a:effectLst/>
        </p:spPr>
        <p:txBody>
          <a:bodyPr wrap="none">
            <a:spAutoFit/>
          </a:bodyPr>
          <a:lstStyle/>
          <a:p>
            <a:r>
              <a:rPr lang="fa-IR" sz="2800" b="1" dirty="0" smtClean="0">
                <a:solidFill>
                  <a:schemeClr val="bg1">
                    <a:lumMod val="50000"/>
                  </a:schemeClr>
                </a:solidFill>
                <a:cs typeface="B Titr" pitchFamily="2" charset="-78"/>
                <a:hlinkClick r:id="rId5" action="ppaction://hlinksldjump"/>
              </a:rPr>
              <a:t>الاحتياط</a:t>
            </a:r>
            <a:endParaRPr lang="en-US" sz="2800" b="1" dirty="0">
              <a:solidFill>
                <a:schemeClr val="bg1">
                  <a:lumMod val="50000"/>
                </a:schemeClr>
              </a:solidFill>
              <a:latin typeface="Verdana" pitchFamily="34" charset="0"/>
              <a:cs typeface="B Titr" pitchFamily="2" charset="-78"/>
            </a:endParaRPr>
          </a:p>
        </p:txBody>
      </p:sp>
      <p:grpSp>
        <p:nvGrpSpPr>
          <p:cNvPr id="4" name="Group 44"/>
          <p:cNvGrpSpPr>
            <a:grpSpLocks/>
          </p:cNvGrpSpPr>
          <p:nvPr/>
        </p:nvGrpSpPr>
        <p:grpSpPr bwMode="auto">
          <a:xfrm>
            <a:off x="4800601" y="3767134"/>
            <a:ext cx="1544639" cy="1690687"/>
            <a:chOff x="555" y="2823"/>
            <a:chExt cx="973" cy="1065"/>
          </a:xfrm>
        </p:grpSpPr>
        <p:pic>
          <p:nvPicPr>
            <p:cNvPr id="600109" name="Picture 45" descr="Picture2"/>
            <p:cNvPicPr>
              <a:picLocks noChangeAspect="1" noChangeArrowheads="1"/>
            </p:cNvPicPr>
            <p:nvPr/>
          </p:nvPicPr>
          <p:blipFill>
            <a:blip r:embed="rId2"/>
            <a:srcRect/>
            <a:stretch>
              <a:fillRect/>
            </a:stretch>
          </p:blipFill>
          <p:spPr bwMode="auto">
            <a:xfrm>
              <a:off x="636" y="3718"/>
              <a:ext cx="819" cy="170"/>
            </a:xfrm>
            <a:prstGeom prst="rect">
              <a:avLst/>
            </a:prstGeom>
            <a:noFill/>
          </p:spPr>
        </p:pic>
        <p:sp>
          <p:nvSpPr>
            <p:cNvPr id="600110" name="Oval 46"/>
            <p:cNvSpPr>
              <a:spLocks noChangeArrowheads="1"/>
            </p:cNvSpPr>
            <p:nvPr/>
          </p:nvSpPr>
          <p:spPr bwMode="gray">
            <a:xfrm>
              <a:off x="555" y="2823"/>
              <a:ext cx="973" cy="973"/>
            </a:xfrm>
            <a:prstGeom prst="ellipse">
              <a:avLst/>
            </a:prstGeom>
            <a:gradFill rotWithShape="1">
              <a:gsLst>
                <a:gs pos="0">
                  <a:srgbClr val="30C230"/>
                </a:gs>
                <a:gs pos="100000">
                  <a:srgbClr val="30C230">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11" name="Oval 47"/>
            <p:cNvSpPr>
              <a:spLocks noChangeArrowheads="1"/>
            </p:cNvSpPr>
            <p:nvPr/>
          </p:nvSpPr>
          <p:spPr bwMode="gray">
            <a:xfrm>
              <a:off x="576" y="2846"/>
              <a:ext cx="928" cy="929"/>
            </a:xfrm>
            <a:prstGeom prst="ellipse">
              <a:avLst/>
            </a:prstGeom>
            <a:gradFill rotWithShape="1">
              <a:gsLst>
                <a:gs pos="0">
                  <a:srgbClr val="30C230">
                    <a:alpha val="85001"/>
                  </a:srgbClr>
                </a:gs>
                <a:gs pos="100000">
                  <a:srgbClr val="30C230">
                    <a:gamma/>
                    <a:shade val="63529"/>
                    <a:invGamma/>
                  </a:srgbClr>
                </a:gs>
              </a:gsLst>
              <a:lin ang="2700000" scaled="1"/>
            </a:gradFill>
            <a:ln w="9525" algn="ctr">
              <a:noFill/>
              <a:round/>
              <a:headEnd/>
              <a:tailEnd/>
            </a:ln>
            <a:effectLst/>
          </p:spPr>
          <p:txBody>
            <a:bodyPr wrap="none" anchor="ctr"/>
            <a:lstStyle/>
            <a:p>
              <a:endParaRPr lang="fa-IR"/>
            </a:p>
          </p:txBody>
        </p:sp>
        <p:sp>
          <p:nvSpPr>
            <p:cNvPr id="600112" name="Oval 48"/>
            <p:cNvSpPr>
              <a:spLocks noChangeArrowheads="1"/>
            </p:cNvSpPr>
            <p:nvPr/>
          </p:nvSpPr>
          <p:spPr bwMode="gray">
            <a:xfrm>
              <a:off x="612" y="2880"/>
              <a:ext cx="839" cy="839"/>
            </a:xfrm>
            <a:prstGeom prst="ellipse">
              <a:avLst/>
            </a:prstGeom>
            <a:gradFill rotWithShape="1">
              <a:gsLst>
                <a:gs pos="0">
                  <a:srgbClr val="30C230"/>
                </a:gs>
                <a:gs pos="100000">
                  <a:srgbClr val="30C230">
                    <a:gamma/>
                    <a:shade val="72549"/>
                    <a:invGamma/>
                  </a:srgbClr>
                </a:gs>
              </a:gsLst>
              <a:lin ang="2700000" scaled="1"/>
            </a:gradFill>
            <a:ln w="9525" algn="ctr">
              <a:noFill/>
              <a:round/>
              <a:headEnd/>
              <a:tailEnd/>
            </a:ln>
            <a:effectLst/>
          </p:spPr>
          <p:txBody>
            <a:bodyPr wrap="none" anchor="ctr"/>
            <a:lstStyle/>
            <a:p>
              <a:endParaRPr lang="fa-IR"/>
            </a:p>
          </p:txBody>
        </p:sp>
        <p:pic>
          <p:nvPicPr>
            <p:cNvPr id="600113" name="Picture 49" descr="Picture1"/>
            <p:cNvPicPr>
              <a:picLocks noChangeAspect="1" noChangeArrowheads="1"/>
            </p:cNvPicPr>
            <p:nvPr/>
          </p:nvPicPr>
          <p:blipFill>
            <a:blip r:embed="rId3"/>
            <a:srcRect/>
            <a:stretch>
              <a:fillRect/>
            </a:stretch>
          </p:blipFill>
          <p:spPr bwMode="auto">
            <a:xfrm>
              <a:off x="576" y="2880"/>
              <a:ext cx="616" cy="616"/>
            </a:xfrm>
            <a:prstGeom prst="rect">
              <a:avLst/>
            </a:prstGeom>
            <a:noFill/>
          </p:spPr>
        </p:pic>
      </p:grpSp>
      <p:sp>
        <p:nvSpPr>
          <p:cNvPr id="600114" name="Text Box 50"/>
          <p:cNvSpPr txBox="1">
            <a:spLocks noChangeArrowheads="1"/>
          </p:cNvSpPr>
          <p:nvPr/>
        </p:nvSpPr>
        <p:spPr bwMode="auto">
          <a:xfrm>
            <a:off x="5000631" y="4286256"/>
            <a:ext cx="1135246" cy="523220"/>
          </a:xfrm>
          <a:prstGeom prst="rect">
            <a:avLst/>
          </a:prstGeom>
          <a:noFill/>
          <a:ln w="9525" algn="ctr">
            <a:noFill/>
            <a:miter lim="800000"/>
            <a:headEnd/>
            <a:tailEnd/>
          </a:ln>
          <a:effectLst/>
        </p:spPr>
        <p:txBody>
          <a:bodyPr wrap="none">
            <a:spAutoFit/>
          </a:bodyPr>
          <a:lstStyle/>
          <a:p>
            <a:r>
              <a:rPr lang="fa-IR" sz="2800" b="1" dirty="0" smtClean="0">
                <a:solidFill>
                  <a:schemeClr val="bg1">
                    <a:lumMod val="50000"/>
                  </a:schemeClr>
                </a:solidFill>
                <a:cs typeface="B Titr" pitchFamily="2" charset="-78"/>
                <a:hlinkClick r:id="rId6" action="ppaction://hlinksldjump"/>
              </a:rPr>
              <a:t> التخيير</a:t>
            </a:r>
            <a:endParaRPr lang="en-US" sz="2800" b="1" dirty="0">
              <a:solidFill>
                <a:schemeClr val="bg1">
                  <a:lumMod val="50000"/>
                </a:schemeClr>
              </a:solidFill>
              <a:latin typeface="Verdana" pitchFamily="34" charset="0"/>
              <a:cs typeface="B Titr" pitchFamily="2" charset="-78"/>
            </a:endParaRPr>
          </a:p>
        </p:txBody>
      </p:sp>
      <p:grpSp>
        <p:nvGrpSpPr>
          <p:cNvPr id="5" name="Group 51"/>
          <p:cNvGrpSpPr>
            <a:grpSpLocks/>
          </p:cNvGrpSpPr>
          <p:nvPr/>
        </p:nvGrpSpPr>
        <p:grpSpPr bwMode="auto">
          <a:xfrm>
            <a:off x="6781801" y="3767134"/>
            <a:ext cx="1544639" cy="1690687"/>
            <a:chOff x="555" y="2823"/>
            <a:chExt cx="973" cy="1065"/>
          </a:xfrm>
        </p:grpSpPr>
        <p:pic>
          <p:nvPicPr>
            <p:cNvPr id="600116" name="Picture 52" descr="Picture2"/>
            <p:cNvPicPr>
              <a:picLocks noChangeAspect="1" noChangeArrowheads="1"/>
            </p:cNvPicPr>
            <p:nvPr/>
          </p:nvPicPr>
          <p:blipFill>
            <a:blip r:embed="rId2"/>
            <a:srcRect/>
            <a:stretch>
              <a:fillRect/>
            </a:stretch>
          </p:blipFill>
          <p:spPr bwMode="auto">
            <a:xfrm>
              <a:off x="636" y="3718"/>
              <a:ext cx="819" cy="170"/>
            </a:xfrm>
            <a:prstGeom prst="rect">
              <a:avLst/>
            </a:prstGeom>
            <a:noFill/>
          </p:spPr>
        </p:pic>
        <p:sp>
          <p:nvSpPr>
            <p:cNvPr id="600117" name="Oval 53"/>
            <p:cNvSpPr>
              <a:spLocks noChangeArrowheads="1"/>
            </p:cNvSpPr>
            <p:nvPr/>
          </p:nvSpPr>
          <p:spPr bwMode="gray">
            <a:xfrm>
              <a:off x="555" y="2823"/>
              <a:ext cx="973" cy="973"/>
            </a:xfrm>
            <a:prstGeom prst="ellipse">
              <a:avLst/>
            </a:prstGeom>
            <a:gradFill rotWithShape="1">
              <a:gsLst>
                <a:gs pos="0">
                  <a:srgbClr val="AE50E2"/>
                </a:gs>
                <a:gs pos="100000">
                  <a:srgbClr val="AE50E2">
                    <a:gamma/>
                    <a:shade val="57255"/>
                    <a:invGamma/>
                  </a:srgbClr>
                </a:gs>
              </a:gsLst>
              <a:path path="rect">
                <a:fillToRect l="100000" t="100000"/>
              </a:path>
            </a:gradFill>
            <a:ln w="9525" algn="ctr">
              <a:noFill/>
              <a:round/>
              <a:headEnd/>
              <a:tailEnd/>
            </a:ln>
            <a:effectLst/>
          </p:spPr>
          <p:txBody>
            <a:bodyPr wrap="none" anchor="ctr"/>
            <a:lstStyle/>
            <a:p>
              <a:endParaRPr lang="fa-IR"/>
            </a:p>
          </p:txBody>
        </p:sp>
        <p:sp>
          <p:nvSpPr>
            <p:cNvPr id="600118" name="Oval 54"/>
            <p:cNvSpPr>
              <a:spLocks noChangeArrowheads="1"/>
            </p:cNvSpPr>
            <p:nvPr/>
          </p:nvSpPr>
          <p:spPr bwMode="gray">
            <a:xfrm>
              <a:off x="576" y="2846"/>
              <a:ext cx="928" cy="929"/>
            </a:xfrm>
            <a:prstGeom prst="ellipse">
              <a:avLst/>
            </a:prstGeom>
            <a:gradFill rotWithShape="1">
              <a:gsLst>
                <a:gs pos="0">
                  <a:srgbClr val="AE50E2">
                    <a:alpha val="85001"/>
                  </a:srgbClr>
                </a:gs>
                <a:gs pos="100000">
                  <a:srgbClr val="AE50E2">
                    <a:gamma/>
                    <a:shade val="63529"/>
                    <a:invGamma/>
                  </a:srgbClr>
                </a:gs>
              </a:gsLst>
              <a:lin ang="2700000" scaled="1"/>
            </a:gradFill>
            <a:ln w="9525" algn="ctr">
              <a:noFill/>
              <a:round/>
              <a:headEnd/>
              <a:tailEnd/>
            </a:ln>
            <a:effectLst/>
          </p:spPr>
          <p:txBody>
            <a:bodyPr wrap="none" anchor="ctr"/>
            <a:lstStyle/>
            <a:p>
              <a:endParaRPr lang="fa-IR"/>
            </a:p>
          </p:txBody>
        </p:sp>
        <p:sp>
          <p:nvSpPr>
            <p:cNvPr id="600119" name="Oval 55"/>
            <p:cNvSpPr>
              <a:spLocks noChangeArrowheads="1"/>
            </p:cNvSpPr>
            <p:nvPr/>
          </p:nvSpPr>
          <p:spPr bwMode="gray">
            <a:xfrm>
              <a:off x="612" y="2880"/>
              <a:ext cx="839" cy="839"/>
            </a:xfrm>
            <a:prstGeom prst="ellipse">
              <a:avLst/>
            </a:prstGeom>
            <a:gradFill rotWithShape="1">
              <a:gsLst>
                <a:gs pos="0">
                  <a:srgbClr val="AE50E2"/>
                </a:gs>
                <a:gs pos="100000">
                  <a:srgbClr val="AE50E2">
                    <a:gamma/>
                    <a:shade val="72549"/>
                    <a:invGamma/>
                  </a:srgbClr>
                </a:gs>
              </a:gsLst>
              <a:lin ang="2700000" scaled="1"/>
            </a:gradFill>
            <a:ln w="9525" algn="ctr">
              <a:noFill/>
              <a:round/>
              <a:headEnd/>
              <a:tailEnd/>
            </a:ln>
            <a:effectLst/>
          </p:spPr>
          <p:txBody>
            <a:bodyPr wrap="none" anchor="ctr"/>
            <a:lstStyle/>
            <a:p>
              <a:endParaRPr lang="fa-IR"/>
            </a:p>
          </p:txBody>
        </p:sp>
        <p:pic>
          <p:nvPicPr>
            <p:cNvPr id="600120" name="Picture 56" descr="Picture1"/>
            <p:cNvPicPr>
              <a:picLocks noChangeAspect="1" noChangeArrowheads="1"/>
            </p:cNvPicPr>
            <p:nvPr/>
          </p:nvPicPr>
          <p:blipFill>
            <a:blip r:embed="rId3"/>
            <a:srcRect/>
            <a:stretch>
              <a:fillRect/>
            </a:stretch>
          </p:blipFill>
          <p:spPr bwMode="auto">
            <a:xfrm>
              <a:off x="576" y="2880"/>
              <a:ext cx="616" cy="616"/>
            </a:xfrm>
            <a:prstGeom prst="rect">
              <a:avLst/>
            </a:prstGeom>
            <a:noFill/>
          </p:spPr>
        </p:pic>
      </p:grpSp>
      <p:sp>
        <p:nvSpPr>
          <p:cNvPr id="600121" name="Text Box 57"/>
          <p:cNvSpPr txBox="1">
            <a:spLocks noChangeArrowheads="1"/>
          </p:cNvSpPr>
          <p:nvPr/>
        </p:nvSpPr>
        <p:spPr bwMode="auto">
          <a:xfrm>
            <a:off x="7041413" y="4286256"/>
            <a:ext cx="1031051" cy="523220"/>
          </a:xfrm>
          <a:prstGeom prst="rect">
            <a:avLst/>
          </a:prstGeom>
          <a:noFill/>
          <a:ln w="9525" algn="ctr">
            <a:noFill/>
            <a:miter lim="800000"/>
            <a:headEnd/>
            <a:tailEnd/>
          </a:ln>
          <a:effectLst/>
        </p:spPr>
        <p:txBody>
          <a:bodyPr wrap="none">
            <a:spAutoFit/>
          </a:bodyPr>
          <a:lstStyle/>
          <a:p>
            <a:r>
              <a:rPr lang="fa-IR" sz="2800" b="1" dirty="0" smtClean="0">
                <a:solidFill>
                  <a:schemeClr val="bg1">
                    <a:lumMod val="50000"/>
                  </a:schemeClr>
                </a:solidFill>
                <a:cs typeface="B Titr" pitchFamily="2" charset="-78"/>
                <a:hlinkClick r:id="rId7" action="ppaction://hlinksldjump"/>
              </a:rPr>
              <a:t>البراءة</a:t>
            </a:r>
            <a:endParaRPr lang="en-US" sz="2800" b="1" dirty="0">
              <a:solidFill>
                <a:schemeClr val="bg1">
                  <a:lumMod val="50000"/>
                </a:schemeClr>
              </a:solidFill>
              <a:latin typeface="Verdana" pitchFamily="34" charset="0"/>
              <a:cs typeface="B Titr" pitchFamily="2" charset="-78"/>
            </a:endParaRPr>
          </a:p>
        </p:txBody>
      </p:sp>
      <p:sp>
        <p:nvSpPr>
          <p:cNvPr id="35" name="AutoShape 9"/>
          <p:cNvSpPr>
            <a:spLocks noChangeArrowheads="1"/>
          </p:cNvSpPr>
          <p:nvPr/>
        </p:nvSpPr>
        <p:spPr bwMode="gray">
          <a:xfrm>
            <a:off x="7027891" y="828929"/>
            <a:ext cx="1600200" cy="1671379"/>
          </a:xfrm>
          <a:prstGeom prst="roundRect">
            <a:avLst>
              <a:gd name="adj" fmla="val 7935"/>
            </a:avLst>
          </a:prstGeom>
          <a:gradFill rotWithShape="1">
            <a:gsLst>
              <a:gs pos="0">
                <a:srgbClr val="99CC00">
                  <a:gamma/>
                  <a:shade val="46275"/>
                  <a:invGamma/>
                </a:srgbClr>
              </a:gs>
              <a:gs pos="100000">
                <a:srgbClr val="99CC00"/>
              </a:gs>
            </a:gsLst>
            <a:lin ang="5400000" scaled="1"/>
          </a:gradFill>
          <a:ln w="9525">
            <a:noFill/>
            <a:round/>
            <a:headEnd/>
            <a:tailEnd/>
          </a:ln>
          <a:effectLst/>
        </p:spPr>
        <p:txBody>
          <a:bodyPr wrap="none" anchor="ctr"/>
          <a:lstStyle/>
          <a:p>
            <a:endParaRPr lang="fa-IR"/>
          </a:p>
        </p:txBody>
      </p:sp>
      <p:sp>
        <p:nvSpPr>
          <p:cNvPr id="37" name="AutoShape 48"/>
          <p:cNvSpPr>
            <a:spLocks noChangeArrowheads="1"/>
          </p:cNvSpPr>
          <p:nvPr/>
        </p:nvSpPr>
        <p:spPr bwMode="gray">
          <a:xfrm flipV="1">
            <a:off x="7154891" y="2284645"/>
            <a:ext cx="1371600" cy="161746"/>
          </a:xfrm>
          <a:prstGeom prst="roundRect">
            <a:avLst>
              <a:gd name="adj" fmla="val 50000"/>
            </a:avLst>
          </a:prstGeom>
          <a:gradFill rotWithShape="0">
            <a:gsLst>
              <a:gs pos="0">
                <a:srgbClr val="99CC00">
                  <a:gamma/>
                  <a:tint val="33333"/>
                  <a:invGamma/>
                </a:srgbClr>
              </a:gs>
              <a:gs pos="100000">
                <a:srgbClr val="99CC00"/>
              </a:gs>
            </a:gsLst>
            <a:lin ang="5400000" scaled="1"/>
          </a:gradFill>
          <a:ln w="9525">
            <a:noFill/>
            <a:round/>
            <a:headEnd/>
            <a:tailEnd/>
          </a:ln>
          <a:effectLst/>
        </p:spPr>
        <p:txBody>
          <a:bodyPr wrap="none" anchor="ctr"/>
          <a:lstStyle/>
          <a:p>
            <a:endParaRPr lang="fa-IR"/>
          </a:p>
        </p:txBody>
      </p:sp>
      <p:sp>
        <p:nvSpPr>
          <p:cNvPr id="40" name="AutoShape 9"/>
          <p:cNvSpPr>
            <a:spLocks noChangeArrowheads="1"/>
          </p:cNvSpPr>
          <p:nvPr/>
        </p:nvSpPr>
        <p:spPr bwMode="gray">
          <a:xfrm>
            <a:off x="669909" y="828928"/>
            <a:ext cx="1600200" cy="1671379"/>
          </a:xfrm>
          <a:prstGeom prst="roundRect">
            <a:avLst>
              <a:gd name="adj" fmla="val 7935"/>
            </a:avLst>
          </a:prstGeom>
          <a:gradFill rotWithShape="1">
            <a:gsLst>
              <a:gs pos="0">
                <a:srgbClr val="99CC00">
                  <a:gamma/>
                  <a:shade val="46275"/>
                  <a:invGamma/>
                </a:srgbClr>
              </a:gs>
              <a:gs pos="100000">
                <a:srgbClr val="99CC00"/>
              </a:gs>
            </a:gsLst>
            <a:lin ang="5400000" scaled="1"/>
          </a:gradFill>
          <a:ln w="9525">
            <a:noFill/>
            <a:round/>
            <a:headEnd/>
            <a:tailEnd/>
          </a:ln>
          <a:effectLst/>
        </p:spPr>
        <p:txBody>
          <a:bodyPr wrap="none" anchor="ctr"/>
          <a:lstStyle/>
          <a:p>
            <a:endParaRPr lang="fa-IR"/>
          </a:p>
        </p:txBody>
      </p:sp>
      <p:sp>
        <p:nvSpPr>
          <p:cNvPr id="42" name="AutoShape 48"/>
          <p:cNvSpPr>
            <a:spLocks noChangeArrowheads="1"/>
          </p:cNvSpPr>
          <p:nvPr/>
        </p:nvSpPr>
        <p:spPr bwMode="gray">
          <a:xfrm flipV="1">
            <a:off x="796909" y="2284644"/>
            <a:ext cx="1371600" cy="161746"/>
          </a:xfrm>
          <a:prstGeom prst="roundRect">
            <a:avLst>
              <a:gd name="adj" fmla="val 50000"/>
            </a:avLst>
          </a:prstGeom>
          <a:gradFill rotWithShape="0">
            <a:gsLst>
              <a:gs pos="0">
                <a:srgbClr val="99CC00">
                  <a:gamma/>
                  <a:tint val="33333"/>
                  <a:invGamma/>
                </a:srgbClr>
              </a:gs>
              <a:gs pos="100000">
                <a:srgbClr val="99CC00"/>
              </a:gs>
            </a:gsLst>
            <a:lin ang="5400000" scaled="1"/>
          </a:gradFill>
          <a:ln w="9525">
            <a:noFill/>
            <a:round/>
            <a:headEnd/>
            <a:tailEnd/>
          </a:ln>
          <a:effectLst/>
        </p:spPr>
        <p:txBody>
          <a:bodyPr wrap="none" anchor="ctr"/>
          <a:lstStyle/>
          <a:p>
            <a:endParaRPr lang="fa-IR"/>
          </a:p>
        </p:txBody>
      </p:sp>
      <p:sp>
        <p:nvSpPr>
          <p:cNvPr id="43" name="Text Box 50"/>
          <p:cNvSpPr txBox="1">
            <a:spLocks noChangeArrowheads="1"/>
          </p:cNvSpPr>
          <p:nvPr/>
        </p:nvSpPr>
        <p:spPr bwMode="auto">
          <a:xfrm>
            <a:off x="7269461" y="1214422"/>
            <a:ext cx="1088760" cy="1077218"/>
          </a:xfrm>
          <a:prstGeom prst="rect">
            <a:avLst/>
          </a:prstGeom>
          <a:noFill/>
          <a:ln w="9525" algn="ctr">
            <a:noFill/>
            <a:miter lim="800000"/>
            <a:headEnd/>
            <a:tailEnd/>
          </a:ln>
          <a:effectLst/>
        </p:spPr>
        <p:txBody>
          <a:bodyPr wrap="none">
            <a:spAutoFit/>
          </a:bodyPr>
          <a:lstStyle/>
          <a:p>
            <a:r>
              <a:rPr lang="fa-IR" sz="3200" b="1" dirty="0" smtClean="0">
                <a:cs typeface="B Titr" pitchFamily="2" charset="-78"/>
                <a:hlinkClick r:id="rId8" action="ppaction://hlinksldjump"/>
              </a:rPr>
              <a:t>حالات</a:t>
            </a:r>
          </a:p>
          <a:p>
            <a:r>
              <a:rPr lang="fa-IR" sz="3200" b="1" dirty="0" smtClean="0">
                <a:latin typeface="Verdana" pitchFamily="34" charset="0"/>
                <a:cs typeface="B Titr" pitchFamily="2" charset="-78"/>
                <a:hlinkClick r:id="rId8" action="ppaction://hlinksldjump"/>
              </a:rPr>
              <a:t> مکلف</a:t>
            </a:r>
            <a:endParaRPr lang="en-US" sz="3200" b="1" dirty="0">
              <a:latin typeface="Verdana" pitchFamily="34" charset="0"/>
              <a:cs typeface="B Titr" pitchFamily="2" charset="-78"/>
            </a:endParaRPr>
          </a:p>
        </p:txBody>
      </p:sp>
      <p:sp>
        <p:nvSpPr>
          <p:cNvPr id="44" name="Text Box 50"/>
          <p:cNvSpPr txBox="1">
            <a:spLocks noChangeArrowheads="1"/>
          </p:cNvSpPr>
          <p:nvPr/>
        </p:nvSpPr>
        <p:spPr bwMode="auto">
          <a:xfrm>
            <a:off x="646128" y="1214423"/>
            <a:ext cx="1619418" cy="954107"/>
          </a:xfrm>
          <a:prstGeom prst="rect">
            <a:avLst/>
          </a:prstGeom>
          <a:noFill/>
          <a:ln w="9525" algn="ctr">
            <a:noFill/>
            <a:miter lim="800000"/>
            <a:headEnd/>
            <a:tailEnd/>
          </a:ln>
          <a:effectLst/>
        </p:spPr>
        <p:txBody>
          <a:bodyPr wrap="none">
            <a:spAutoFit/>
          </a:bodyPr>
          <a:lstStyle/>
          <a:p>
            <a:r>
              <a:rPr lang="fa-IR" sz="2800" b="1" dirty="0" smtClean="0">
                <a:cs typeface="B Titr" pitchFamily="2" charset="-78"/>
                <a:hlinkClick r:id="rId9" action="ppaction://hlinksldjump"/>
              </a:rPr>
              <a:t>انواع اصول</a:t>
            </a:r>
          </a:p>
          <a:p>
            <a:r>
              <a:rPr lang="fa-IR" sz="2800" b="1" dirty="0" smtClean="0">
                <a:latin typeface="Verdana" pitchFamily="34" charset="0"/>
                <a:cs typeface="B Titr" pitchFamily="2" charset="-78"/>
                <a:hlinkClick r:id="rId9" action="ppaction://hlinksldjump"/>
              </a:rPr>
              <a:t>     عملیه</a:t>
            </a:r>
            <a:endParaRPr lang="en-US" sz="2800" b="1" dirty="0">
              <a:latin typeface="Verdana" pitchFamily="34" charset="0"/>
              <a:cs typeface="B Titr" pitchFamily="2" charset="-78"/>
            </a:endParaRPr>
          </a:p>
        </p:txBody>
      </p:sp>
      <p:sp>
        <p:nvSpPr>
          <p:cNvPr id="38" name="Action Button: Return 37">
            <a:hlinkClick r:id="rId10" action="ppaction://hlinksldjump" highlightClick="1"/>
          </p:cNvPr>
          <p:cNvSpPr/>
          <p:nvPr/>
        </p:nvSpPr>
        <p:spPr bwMode="auto">
          <a:xfrm>
            <a:off x="6500825" y="1500174"/>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00067"/>
                                        </p:tgtEl>
                                        <p:attrNameLst>
                                          <p:attrName>style.visibility</p:attrName>
                                        </p:attrNameLst>
                                      </p:cBhvr>
                                      <p:to>
                                        <p:strVal val="visible"/>
                                      </p:to>
                                    </p:set>
                                    <p:animEffect transition="in" filter="fade">
                                      <p:cBhvr>
                                        <p:cTn id="7" dur="800" decel="100000"/>
                                        <p:tgtEl>
                                          <p:spTgt spid="600067"/>
                                        </p:tgtEl>
                                      </p:cBhvr>
                                    </p:animEffect>
                                    <p:anim calcmode="lin" valueType="num">
                                      <p:cBhvr>
                                        <p:cTn id="8" dur="800" decel="100000" fill="hold"/>
                                        <p:tgtEl>
                                          <p:spTgt spid="600067"/>
                                        </p:tgtEl>
                                        <p:attrNameLst>
                                          <p:attrName>style.rotation</p:attrName>
                                        </p:attrNameLst>
                                      </p:cBhvr>
                                      <p:tavLst>
                                        <p:tav tm="0">
                                          <p:val>
                                            <p:fltVal val="-90"/>
                                          </p:val>
                                        </p:tav>
                                        <p:tav tm="100000">
                                          <p:val>
                                            <p:fltVal val="0"/>
                                          </p:val>
                                        </p:tav>
                                      </p:tavLst>
                                    </p:anim>
                                    <p:anim calcmode="lin" valueType="num">
                                      <p:cBhvr>
                                        <p:cTn id="9" dur="800" decel="100000" fill="hold"/>
                                        <p:tgtEl>
                                          <p:spTgt spid="600067"/>
                                        </p:tgtEl>
                                        <p:attrNameLst>
                                          <p:attrName>ppt_x</p:attrName>
                                        </p:attrNameLst>
                                      </p:cBhvr>
                                      <p:tavLst>
                                        <p:tav tm="0">
                                          <p:val>
                                            <p:strVal val="#ppt_x+0.4"/>
                                          </p:val>
                                        </p:tav>
                                        <p:tav tm="100000">
                                          <p:val>
                                            <p:strVal val="#ppt_x-0.05"/>
                                          </p:val>
                                        </p:tav>
                                      </p:tavLst>
                                    </p:anim>
                                    <p:anim calcmode="lin" valueType="num">
                                      <p:cBhvr>
                                        <p:cTn id="10" dur="800" decel="100000" fill="hold"/>
                                        <p:tgtEl>
                                          <p:spTgt spid="60006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0006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00067"/>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00091"/>
                                        </p:tgtEl>
                                        <p:attrNameLst>
                                          <p:attrName>style.visibility</p:attrName>
                                        </p:attrNameLst>
                                      </p:cBhvr>
                                      <p:to>
                                        <p:strVal val="visible"/>
                                      </p:to>
                                    </p:set>
                                    <p:animEffect transition="in" filter="fade">
                                      <p:cBhvr>
                                        <p:cTn id="15" dur="800" decel="100000"/>
                                        <p:tgtEl>
                                          <p:spTgt spid="600091"/>
                                        </p:tgtEl>
                                      </p:cBhvr>
                                    </p:animEffect>
                                    <p:anim calcmode="lin" valueType="num">
                                      <p:cBhvr>
                                        <p:cTn id="16" dur="800" decel="100000" fill="hold"/>
                                        <p:tgtEl>
                                          <p:spTgt spid="600091"/>
                                        </p:tgtEl>
                                        <p:attrNameLst>
                                          <p:attrName>style.rotation</p:attrName>
                                        </p:attrNameLst>
                                      </p:cBhvr>
                                      <p:tavLst>
                                        <p:tav tm="0">
                                          <p:val>
                                            <p:fltVal val="-90"/>
                                          </p:val>
                                        </p:tav>
                                        <p:tav tm="100000">
                                          <p:val>
                                            <p:fltVal val="0"/>
                                          </p:val>
                                        </p:tav>
                                      </p:tavLst>
                                    </p:anim>
                                    <p:anim calcmode="lin" valueType="num">
                                      <p:cBhvr>
                                        <p:cTn id="17" dur="800" decel="100000" fill="hold"/>
                                        <p:tgtEl>
                                          <p:spTgt spid="600091"/>
                                        </p:tgtEl>
                                        <p:attrNameLst>
                                          <p:attrName>ppt_x</p:attrName>
                                        </p:attrNameLst>
                                      </p:cBhvr>
                                      <p:tavLst>
                                        <p:tav tm="0">
                                          <p:val>
                                            <p:strVal val="#ppt_x+0.4"/>
                                          </p:val>
                                        </p:tav>
                                        <p:tav tm="100000">
                                          <p:val>
                                            <p:strVal val="#ppt_x-0.05"/>
                                          </p:val>
                                        </p:tav>
                                      </p:tavLst>
                                    </p:anim>
                                    <p:anim calcmode="lin" valueType="num">
                                      <p:cBhvr>
                                        <p:cTn id="18" dur="800" decel="100000" fill="hold"/>
                                        <p:tgtEl>
                                          <p:spTgt spid="600091"/>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00091"/>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00091"/>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800" decel="100000"/>
                                        <p:tgtEl>
                                          <p:spTgt spid="2"/>
                                        </p:tgtEl>
                                      </p:cBhvr>
                                    </p:animEffect>
                                    <p:anim calcmode="lin" valueType="num">
                                      <p:cBhvr>
                                        <p:cTn id="24" dur="800" decel="100000" fill="hold"/>
                                        <p:tgtEl>
                                          <p:spTgt spid="2"/>
                                        </p:tgtEl>
                                        <p:attrNameLst>
                                          <p:attrName>style.rotation</p:attrName>
                                        </p:attrNameLst>
                                      </p:cBhvr>
                                      <p:tavLst>
                                        <p:tav tm="0">
                                          <p:val>
                                            <p:fltVal val="-90"/>
                                          </p:val>
                                        </p:tav>
                                        <p:tav tm="100000">
                                          <p:val>
                                            <p:fltVal val="0"/>
                                          </p:val>
                                        </p:tav>
                                      </p:tavLst>
                                    </p:anim>
                                    <p:anim calcmode="lin" valueType="num">
                                      <p:cBhvr>
                                        <p:cTn id="25" dur="800" decel="100000" fill="hold"/>
                                        <p:tgtEl>
                                          <p:spTgt spid="2"/>
                                        </p:tgtEl>
                                        <p:attrNameLst>
                                          <p:attrName>ppt_x</p:attrName>
                                        </p:attrNameLst>
                                      </p:cBhvr>
                                      <p:tavLst>
                                        <p:tav tm="0">
                                          <p:val>
                                            <p:strVal val="#ppt_x+0.4"/>
                                          </p:val>
                                        </p:tav>
                                        <p:tav tm="100000">
                                          <p:val>
                                            <p:strVal val="#ppt_x-0.05"/>
                                          </p:val>
                                        </p:tav>
                                      </p:tavLst>
                                    </p:anim>
                                    <p:anim calcmode="lin" valueType="num">
                                      <p:cBhvr>
                                        <p:cTn id="26" dur="800" decel="100000" fill="hold"/>
                                        <p:tgtEl>
                                          <p:spTgt spid="2"/>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600100"/>
                                        </p:tgtEl>
                                        <p:attrNameLst>
                                          <p:attrName>style.visibility</p:attrName>
                                        </p:attrNameLst>
                                      </p:cBhvr>
                                      <p:to>
                                        <p:strVal val="visible"/>
                                      </p:to>
                                    </p:set>
                                    <p:animEffect transition="in" filter="fade">
                                      <p:cBhvr>
                                        <p:cTn id="31" dur="800" decel="100000"/>
                                        <p:tgtEl>
                                          <p:spTgt spid="600100"/>
                                        </p:tgtEl>
                                      </p:cBhvr>
                                    </p:animEffect>
                                    <p:anim calcmode="lin" valueType="num">
                                      <p:cBhvr>
                                        <p:cTn id="32" dur="800" decel="100000" fill="hold"/>
                                        <p:tgtEl>
                                          <p:spTgt spid="600100"/>
                                        </p:tgtEl>
                                        <p:attrNameLst>
                                          <p:attrName>style.rotation</p:attrName>
                                        </p:attrNameLst>
                                      </p:cBhvr>
                                      <p:tavLst>
                                        <p:tav tm="0">
                                          <p:val>
                                            <p:fltVal val="-90"/>
                                          </p:val>
                                        </p:tav>
                                        <p:tav tm="100000">
                                          <p:val>
                                            <p:fltVal val="0"/>
                                          </p:val>
                                        </p:tav>
                                      </p:tavLst>
                                    </p:anim>
                                    <p:anim calcmode="lin" valueType="num">
                                      <p:cBhvr>
                                        <p:cTn id="33" dur="800" decel="100000" fill="hold"/>
                                        <p:tgtEl>
                                          <p:spTgt spid="600100"/>
                                        </p:tgtEl>
                                        <p:attrNameLst>
                                          <p:attrName>ppt_x</p:attrName>
                                        </p:attrNameLst>
                                      </p:cBhvr>
                                      <p:tavLst>
                                        <p:tav tm="0">
                                          <p:val>
                                            <p:strVal val="#ppt_x+0.4"/>
                                          </p:val>
                                        </p:tav>
                                        <p:tav tm="100000">
                                          <p:val>
                                            <p:strVal val="#ppt_x-0.05"/>
                                          </p:val>
                                        </p:tav>
                                      </p:tavLst>
                                    </p:anim>
                                    <p:anim calcmode="lin" valueType="num">
                                      <p:cBhvr>
                                        <p:cTn id="34" dur="800" decel="100000" fill="hold"/>
                                        <p:tgtEl>
                                          <p:spTgt spid="600100"/>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600100"/>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600100"/>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800" decel="100000"/>
                                        <p:tgtEl>
                                          <p:spTgt spid="3"/>
                                        </p:tgtEl>
                                      </p:cBhvr>
                                    </p:animEffect>
                                    <p:anim calcmode="lin" valueType="num">
                                      <p:cBhvr>
                                        <p:cTn id="40" dur="800" decel="100000" fill="hold"/>
                                        <p:tgtEl>
                                          <p:spTgt spid="3"/>
                                        </p:tgtEl>
                                        <p:attrNameLst>
                                          <p:attrName>style.rotation</p:attrName>
                                        </p:attrNameLst>
                                      </p:cBhvr>
                                      <p:tavLst>
                                        <p:tav tm="0">
                                          <p:val>
                                            <p:fltVal val="-90"/>
                                          </p:val>
                                        </p:tav>
                                        <p:tav tm="100000">
                                          <p:val>
                                            <p:fltVal val="0"/>
                                          </p:val>
                                        </p:tav>
                                      </p:tavLst>
                                    </p:anim>
                                    <p:anim calcmode="lin" valueType="num">
                                      <p:cBhvr>
                                        <p:cTn id="41" dur="800" decel="100000" fill="hold"/>
                                        <p:tgtEl>
                                          <p:spTgt spid="3"/>
                                        </p:tgtEl>
                                        <p:attrNameLst>
                                          <p:attrName>ppt_x</p:attrName>
                                        </p:attrNameLst>
                                      </p:cBhvr>
                                      <p:tavLst>
                                        <p:tav tm="0">
                                          <p:val>
                                            <p:strVal val="#ppt_x+0.4"/>
                                          </p:val>
                                        </p:tav>
                                        <p:tav tm="100000">
                                          <p:val>
                                            <p:strVal val="#ppt_x-0.05"/>
                                          </p:val>
                                        </p:tav>
                                      </p:tavLst>
                                    </p:anim>
                                    <p:anim calcmode="lin" valueType="num">
                                      <p:cBhvr>
                                        <p:cTn id="42" dur="800" decel="100000" fill="hold"/>
                                        <p:tgtEl>
                                          <p:spTgt spid="3"/>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600107"/>
                                        </p:tgtEl>
                                        <p:attrNameLst>
                                          <p:attrName>style.visibility</p:attrName>
                                        </p:attrNameLst>
                                      </p:cBhvr>
                                      <p:to>
                                        <p:strVal val="visible"/>
                                      </p:to>
                                    </p:set>
                                    <p:animEffect transition="in" filter="fade">
                                      <p:cBhvr>
                                        <p:cTn id="47" dur="800" decel="100000"/>
                                        <p:tgtEl>
                                          <p:spTgt spid="600107"/>
                                        </p:tgtEl>
                                      </p:cBhvr>
                                    </p:animEffect>
                                    <p:anim calcmode="lin" valueType="num">
                                      <p:cBhvr>
                                        <p:cTn id="48" dur="800" decel="100000" fill="hold"/>
                                        <p:tgtEl>
                                          <p:spTgt spid="600107"/>
                                        </p:tgtEl>
                                        <p:attrNameLst>
                                          <p:attrName>style.rotation</p:attrName>
                                        </p:attrNameLst>
                                      </p:cBhvr>
                                      <p:tavLst>
                                        <p:tav tm="0">
                                          <p:val>
                                            <p:fltVal val="-90"/>
                                          </p:val>
                                        </p:tav>
                                        <p:tav tm="100000">
                                          <p:val>
                                            <p:fltVal val="0"/>
                                          </p:val>
                                        </p:tav>
                                      </p:tavLst>
                                    </p:anim>
                                    <p:anim calcmode="lin" valueType="num">
                                      <p:cBhvr>
                                        <p:cTn id="49" dur="800" decel="100000" fill="hold"/>
                                        <p:tgtEl>
                                          <p:spTgt spid="600107"/>
                                        </p:tgtEl>
                                        <p:attrNameLst>
                                          <p:attrName>ppt_x</p:attrName>
                                        </p:attrNameLst>
                                      </p:cBhvr>
                                      <p:tavLst>
                                        <p:tav tm="0">
                                          <p:val>
                                            <p:strVal val="#ppt_x+0.4"/>
                                          </p:val>
                                        </p:tav>
                                        <p:tav tm="100000">
                                          <p:val>
                                            <p:strVal val="#ppt_x-0.05"/>
                                          </p:val>
                                        </p:tav>
                                      </p:tavLst>
                                    </p:anim>
                                    <p:anim calcmode="lin" valueType="num">
                                      <p:cBhvr>
                                        <p:cTn id="50" dur="800" decel="100000" fill="hold"/>
                                        <p:tgtEl>
                                          <p:spTgt spid="600107"/>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600107"/>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600107"/>
                                        </p:tgtEl>
                                        <p:attrNameLst>
                                          <p:attrName>ppt_y</p:attrName>
                                        </p:attrNameLst>
                                      </p:cBhvr>
                                      <p:tavLst>
                                        <p:tav tm="0">
                                          <p:val>
                                            <p:strVal val="#ppt_y+0.1"/>
                                          </p:val>
                                        </p:tav>
                                        <p:tav tm="100000">
                                          <p:val>
                                            <p:strVal val="#ppt_y"/>
                                          </p:val>
                                        </p:tav>
                                      </p:tavLst>
                                    </p:anim>
                                  </p:childTnLst>
                                </p:cTn>
                              </p:par>
                              <p:par>
                                <p:cTn id="53" presetID="30" presetClass="entr" presetSubtype="0"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800" decel="100000"/>
                                        <p:tgtEl>
                                          <p:spTgt spid="4"/>
                                        </p:tgtEl>
                                      </p:cBhvr>
                                    </p:animEffect>
                                    <p:anim calcmode="lin" valueType="num">
                                      <p:cBhvr>
                                        <p:cTn id="56" dur="800" decel="100000" fill="hold"/>
                                        <p:tgtEl>
                                          <p:spTgt spid="4"/>
                                        </p:tgtEl>
                                        <p:attrNameLst>
                                          <p:attrName>style.rotation</p:attrName>
                                        </p:attrNameLst>
                                      </p:cBhvr>
                                      <p:tavLst>
                                        <p:tav tm="0">
                                          <p:val>
                                            <p:fltVal val="-90"/>
                                          </p:val>
                                        </p:tav>
                                        <p:tav tm="100000">
                                          <p:val>
                                            <p:fltVal val="0"/>
                                          </p:val>
                                        </p:tav>
                                      </p:tavLst>
                                    </p:anim>
                                    <p:anim calcmode="lin" valueType="num">
                                      <p:cBhvr>
                                        <p:cTn id="57" dur="800" decel="100000" fill="hold"/>
                                        <p:tgtEl>
                                          <p:spTgt spid="4"/>
                                        </p:tgtEl>
                                        <p:attrNameLst>
                                          <p:attrName>ppt_x</p:attrName>
                                        </p:attrNameLst>
                                      </p:cBhvr>
                                      <p:tavLst>
                                        <p:tav tm="0">
                                          <p:val>
                                            <p:strVal val="#ppt_x+0.4"/>
                                          </p:val>
                                        </p:tav>
                                        <p:tav tm="100000">
                                          <p:val>
                                            <p:strVal val="#ppt_x-0.05"/>
                                          </p:val>
                                        </p:tav>
                                      </p:tavLst>
                                    </p:anim>
                                    <p:anim calcmode="lin" valueType="num">
                                      <p:cBhvr>
                                        <p:cTn id="58" dur="800" decel="100000" fill="hold"/>
                                        <p:tgtEl>
                                          <p:spTgt spid="4"/>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0"/>
                                  </p:stCondLst>
                                  <p:childTnLst>
                                    <p:set>
                                      <p:cBhvr>
                                        <p:cTn id="62" dur="1" fill="hold">
                                          <p:stCondLst>
                                            <p:cond delay="0"/>
                                          </p:stCondLst>
                                        </p:cTn>
                                        <p:tgtEl>
                                          <p:spTgt spid="600114"/>
                                        </p:tgtEl>
                                        <p:attrNameLst>
                                          <p:attrName>style.visibility</p:attrName>
                                        </p:attrNameLst>
                                      </p:cBhvr>
                                      <p:to>
                                        <p:strVal val="visible"/>
                                      </p:to>
                                    </p:set>
                                    <p:animEffect transition="in" filter="fade">
                                      <p:cBhvr>
                                        <p:cTn id="63" dur="800" decel="100000"/>
                                        <p:tgtEl>
                                          <p:spTgt spid="600114"/>
                                        </p:tgtEl>
                                      </p:cBhvr>
                                    </p:animEffect>
                                    <p:anim calcmode="lin" valueType="num">
                                      <p:cBhvr>
                                        <p:cTn id="64" dur="800" decel="100000" fill="hold"/>
                                        <p:tgtEl>
                                          <p:spTgt spid="600114"/>
                                        </p:tgtEl>
                                        <p:attrNameLst>
                                          <p:attrName>style.rotation</p:attrName>
                                        </p:attrNameLst>
                                      </p:cBhvr>
                                      <p:tavLst>
                                        <p:tav tm="0">
                                          <p:val>
                                            <p:fltVal val="-90"/>
                                          </p:val>
                                        </p:tav>
                                        <p:tav tm="100000">
                                          <p:val>
                                            <p:fltVal val="0"/>
                                          </p:val>
                                        </p:tav>
                                      </p:tavLst>
                                    </p:anim>
                                    <p:anim calcmode="lin" valueType="num">
                                      <p:cBhvr>
                                        <p:cTn id="65" dur="800" decel="100000" fill="hold"/>
                                        <p:tgtEl>
                                          <p:spTgt spid="600114"/>
                                        </p:tgtEl>
                                        <p:attrNameLst>
                                          <p:attrName>ppt_x</p:attrName>
                                        </p:attrNameLst>
                                      </p:cBhvr>
                                      <p:tavLst>
                                        <p:tav tm="0">
                                          <p:val>
                                            <p:strVal val="#ppt_x+0.4"/>
                                          </p:val>
                                        </p:tav>
                                        <p:tav tm="100000">
                                          <p:val>
                                            <p:strVal val="#ppt_x-0.05"/>
                                          </p:val>
                                        </p:tav>
                                      </p:tavLst>
                                    </p:anim>
                                    <p:anim calcmode="lin" valueType="num">
                                      <p:cBhvr>
                                        <p:cTn id="66" dur="800" decel="100000" fill="hold"/>
                                        <p:tgtEl>
                                          <p:spTgt spid="600114"/>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600114"/>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600114"/>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800" decel="100000"/>
                                        <p:tgtEl>
                                          <p:spTgt spid="5"/>
                                        </p:tgtEl>
                                      </p:cBhvr>
                                    </p:animEffect>
                                    <p:anim calcmode="lin" valueType="num">
                                      <p:cBhvr>
                                        <p:cTn id="72" dur="800" decel="100000" fill="hold"/>
                                        <p:tgtEl>
                                          <p:spTgt spid="5"/>
                                        </p:tgtEl>
                                        <p:attrNameLst>
                                          <p:attrName>style.rotation</p:attrName>
                                        </p:attrNameLst>
                                      </p:cBhvr>
                                      <p:tavLst>
                                        <p:tav tm="0">
                                          <p:val>
                                            <p:fltVal val="-90"/>
                                          </p:val>
                                        </p:tav>
                                        <p:tav tm="100000">
                                          <p:val>
                                            <p:fltVal val="0"/>
                                          </p:val>
                                        </p:tav>
                                      </p:tavLst>
                                    </p:anim>
                                    <p:anim calcmode="lin" valueType="num">
                                      <p:cBhvr>
                                        <p:cTn id="73" dur="800" decel="100000" fill="hold"/>
                                        <p:tgtEl>
                                          <p:spTgt spid="5"/>
                                        </p:tgtEl>
                                        <p:attrNameLst>
                                          <p:attrName>ppt_x</p:attrName>
                                        </p:attrNameLst>
                                      </p:cBhvr>
                                      <p:tavLst>
                                        <p:tav tm="0">
                                          <p:val>
                                            <p:strVal val="#ppt_x+0.4"/>
                                          </p:val>
                                        </p:tav>
                                        <p:tav tm="100000">
                                          <p:val>
                                            <p:strVal val="#ppt_x-0.05"/>
                                          </p:val>
                                        </p:tav>
                                      </p:tavLst>
                                    </p:anim>
                                    <p:anim calcmode="lin" valueType="num">
                                      <p:cBhvr>
                                        <p:cTn id="74" dur="800" decel="100000" fill="hold"/>
                                        <p:tgtEl>
                                          <p:spTgt spid="5"/>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77" presetID="30" presetClass="entr" presetSubtype="0" fill="hold" grpId="0" nodeType="withEffect">
                                  <p:stCondLst>
                                    <p:cond delay="0"/>
                                  </p:stCondLst>
                                  <p:childTnLst>
                                    <p:set>
                                      <p:cBhvr>
                                        <p:cTn id="78" dur="1" fill="hold">
                                          <p:stCondLst>
                                            <p:cond delay="0"/>
                                          </p:stCondLst>
                                        </p:cTn>
                                        <p:tgtEl>
                                          <p:spTgt spid="600121"/>
                                        </p:tgtEl>
                                        <p:attrNameLst>
                                          <p:attrName>style.visibility</p:attrName>
                                        </p:attrNameLst>
                                      </p:cBhvr>
                                      <p:to>
                                        <p:strVal val="visible"/>
                                      </p:to>
                                    </p:set>
                                    <p:animEffect transition="in" filter="fade">
                                      <p:cBhvr>
                                        <p:cTn id="79" dur="800" decel="100000"/>
                                        <p:tgtEl>
                                          <p:spTgt spid="600121"/>
                                        </p:tgtEl>
                                      </p:cBhvr>
                                    </p:animEffect>
                                    <p:anim calcmode="lin" valueType="num">
                                      <p:cBhvr>
                                        <p:cTn id="80" dur="800" decel="100000" fill="hold"/>
                                        <p:tgtEl>
                                          <p:spTgt spid="600121"/>
                                        </p:tgtEl>
                                        <p:attrNameLst>
                                          <p:attrName>style.rotation</p:attrName>
                                        </p:attrNameLst>
                                      </p:cBhvr>
                                      <p:tavLst>
                                        <p:tav tm="0">
                                          <p:val>
                                            <p:fltVal val="-90"/>
                                          </p:val>
                                        </p:tav>
                                        <p:tav tm="100000">
                                          <p:val>
                                            <p:fltVal val="0"/>
                                          </p:val>
                                        </p:tav>
                                      </p:tavLst>
                                    </p:anim>
                                    <p:anim calcmode="lin" valueType="num">
                                      <p:cBhvr>
                                        <p:cTn id="81" dur="800" decel="100000" fill="hold"/>
                                        <p:tgtEl>
                                          <p:spTgt spid="600121"/>
                                        </p:tgtEl>
                                        <p:attrNameLst>
                                          <p:attrName>ppt_x</p:attrName>
                                        </p:attrNameLst>
                                      </p:cBhvr>
                                      <p:tavLst>
                                        <p:tav tm="0">
                                          <p:val>
                                            <p:strVal val="#ppt_x+0.4"/>
                                          </p:val>
                                        </p:tav>
                                        <p:tav tm="100000">
                                          <p:val>
                                            <p:strVal val="#ppt_x-0.05"/>
                                          </p:val>
                                        </p:tav>
                                      </p:tavLst>
                                    </p:anim>
                                    <p:anim calcmode="lin" valueType="num">
                                      <p:cBhvr>
                                        <p:cTn id="82" dur="800" decel="100000" fill="hold"/>
                                        <p:tgtEl>
                                          <p:spTgt spid="600121"/>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600121"/>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600121"/>
                                        </p:tgtEl>
                                        <p:attrNameLst>
                                          <p:attrName>ppt_y</p:attrName>
                                        </p:attrNameLst>
                                      </p:cBhvr>
                                      <p:tavLst>
                                        <p:tav tm="0">
                                          <p:val>
                                            <p:strVal val="#ppt_y+0.1"/>
                                          </p:val>
                                        </p:tav>
                                        <p:tav tm="100000">
                                          <p:val>
                                            <p:strVal val="#ppt_y"/>
                                          </p:val>
                                        </p:tav>
                                      </p:tavLst>
                                    </p:anim>
                                  </p:childTnLst>
                                </p:cTn>
                              </p:par>
                              <p:par>
                                <p:cTn id="85" presetID="30" presetClass="entr" presetSubtype="0"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fade">
                                      <p:cBhvr>
                                        <p:cTn id="87" dur="800" decel="100000"/>
                                        <p:tgtEl>
                                          <p:spTgt spid="35"/>
                                        </p:tgtEl>
                                      </p:cBhvr>
                                    </p:animEffect>
                                    <p:anim calcmode="lin" valueType="num">
                                      <p:cBhvr>
                                        <p:cTn id="88" dur="800" decel="100000" fill="hold"/>
                                        <p:tgtEl>
                                          <p:spTgt spid="35"/>
                                        </p:tgtEl>
                                        <p:attrNameLst>
                                          <p:attrName>style.rotation</p:attrName>
                                        </p:attrNameLst>
                                      </p:cBhvr>
                                      <p:tavLst>
                                        <p:tav tm="0">
                                          <p:val>
                                            <p:fltVal val="-90"/>
                                          </p:val>
                                        </p:tav>
                                        <p:tav tm="100000">
                                          <p:val>
                                            <p:fltVal val="0"/>
                                          </p:val>
                                        </p:tav>
                                      </p:tavLst>
                                    </p:anim>
                                    <p:anim calcmode="lin" valueType="num">
                                      <p:cBhvr>
                                        <p:cTn id="89" dur="800" decel="100000" fill="hold"/>
                                        <p:tgtEl>
                                          <p:spTgt spid="35"/>
                                        </p:tgtEl>
                                        <p:attrNameLst>
                                          <p:attrName>ppt_x</p:attrName>
                                        </p:attrNameLst>
                                      </p:cBhvr>
                                      <p:tavLst>
                                        <p:tav tm="0">
                                          <p:val>
                                            <p:strVal val="#ppt_x+0.4"/>
                                          </p:val>
                                        </p:tav>
                                        <p:tav tm="100000">
                                          <p:val>
                                            <p:strVal val="#ppt_x-0.05"/>
                                          </p:val>
                                        </p:tav>
                                      </p:tavLst>
                                    </p:anim>
                                    <p:anim calcmode="lin" valueType="num">
                                      <p:cBhvr>
                                        <p:cTn id="90" dur="800" decel="100000" fill="hold"/>
                                        <p:tgtEl>
                                          <p:spTgt spid="35"/>
                                        </p:tgtEl>
                                        <p:attrNameLst>
                                          <p:attrName>ppt_y</p:attrName>
                                        </p:attrNameLst>
                                      </p:cBhvr>
                                      <p:tavLst>
                                        <p:tav tm="0">
                                          <p:val>
                                            <p:strVal val="#ppt_y-0.4"/>
                                          </p:val>
                                        </p:tav>
                                        <p:tav tm="100000">
                                          <p:val>
                                            <p:strVal val="#ppt_y+0.1"/>
                                          </p:val>
                                        </p:tav>
                                      </p:tavLst>
                                    </p:anim>
                                    <p:anim calcmode="lin" valueType="num">
                                      <p:cBhvr>
                                        <p:cTn id="91" dur="200" accel="100000" fill="hold">
                                          <p:stCondLst>
                                            <p:cond delay="800"/>
                                          </p:stCondLst>
                                        </p:cTn>
                                        <p:tgtEl>
                                          <p:spTgt spid="35"/>
                                        </p:tgtEl>
                                        <p:attrNameLst>
                                          <p:attrName>ppt_x</p:attrName>
                                        </p:attrNameLst>
                                      </p:cBhvr>
                                      <p:tavLst>
                                        <p:tav tm="0">
                                          <p:val>
                                            <p:strVal val="#ppt_x-0.05"/>
                                          </p:val>
                                        </p:tav>
                                        <p:tav tm="100000">
                                          <p:val>
                                            <p:strVal val="#ppt_x"/>
                                          </p:val>
                                        </p:tav>
                                      </p:tavLst>
                                    </p:anim>
                                    <p:anim calcmode="lin" valueType="num">
                                      <p:cBhvr>
                                        <p:cTn id="92" dur="200" accel="100000" fill="hold">
                                          <p:stCondLst>
                                            <p:cond delay="800"/>
                                          </p:stCondLst>
                                        </p:cTn>
                                        <p:tgtEl>
                                          <p:spTgt spid="35"/>
                                        </p:tgtEl>
                                        <p:attrNameLst>
                                          <p:attrName>ppt_y</p:attrName>
                                        </p:attrNameLst>
                                      </p:cBhvr>
                                      <p:tavLst>
                                        <p:tav tm="0">
                                          <p:val>
                                            <p:strVal val="#ppt_y+0.1"/>
                                          </p:val>
                                        </p:tav>
                                        <p:tav tm="100000">
                                          <p:val>
                                            <p:strVal val="#ppt_y"/>
                                          </p:val>
                                        </p:tav>
                                      </p:tavLst>
                                    </p:anim>
                                  </p:childTnLst>
                                </p:cTn>
                              </p:par>
                              <p:par>
                                <p:cTn id="93" presetID="30" presetClass="entr" presetSubtype="0" fill="hold" grpId="0" nodeType="with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fade">
                                      <p:cBhvr>
                                        <p:cTn id="95" dur="800" decel="100000"/>
                                        <p:tgtEl>
                                          <p:spTgt spid="37"/>
                                        </p:tgtEl>
                                      </p:cBhvr>
                                    </p:animEffect>
                                    <p:anim calcmode="lin" valueType="num">
                                      <p:cBhvr>
                                        <p:cTn id="96" dur="800" decel="100000" fill="hold"/>
                                        <p:tgtEl>
                                          <p:spTgt spid="37"/>
                                        </p:tgtEl>
                                        <p:attrNameLst>
                                          <p:attrName>style.rotation</p:attrName>
                                        </p:attrNameLst>
                                      </p:cBhvr>
                                      <p:tavLst>
                                        <p:tav tm="0">
                                          <p:val>
                                            <p:fltVal val="-90"/>
                                          </p:val>
                                        </p:tav>
                                        <p:tav tm="100000">
                                          <p:val>
                                            <p:fltVal val="0"/>
                                          </p:val>
                                        </p:tav>
                                      </p:tavLst>
                                    </p:anim>
                                    <p:anim calcmode="lin" valueType="num">
                                      <p:cBhvr>
                                        <p:cTn id="97" dur="800" decel="100000" fill="hold"/>
                                        <p:tgtEl>
                                          <p:spTgt spid="37"/>
                                        </p:tgtEl>
                                        <p:attrNameLst>
                                          <p:attrName>ppt_x</p:attrName>
                                        </p:attrNameLst>
                                      </p:cBhvr>
                                      <p:tavLst>
                                        <p:tav tm="0">
                                          <p:val>
                                            <p:strVal val="#ppt_x+0.4"/>
                                          </p:val>
                                        </p:tav>
                                        <p:tav tm="100000">
                                          <p:val>
                                            <p:strVal val="#ppt_x-0.05"/>
                                          </p:val>
                                        </p:tav>
                                      </p:tavLst>
                                    </p:anim>
                                    <p:anim calcmode="lin" valueType="num">
                                      <p:cBhvr>
                                        <p:cTn id="98" dur="800" decel="100000" fill="hold"/>
                                        <p:tgtEl>
                                          <p:spTgt spid="37"/>
                                        </p:tgtEl>
                                        <p:attrNameLst>
                                          <p:attrName>ppt_y</p:attrName>
                                        </p:attrNameLst>
                                      </p:cBhvr>
                                      <p:tavLst>
                                        <p:tav tm="0">
                                          <p:val>
                                            <p:strVal val="#ppt_y-0.4"/>
                                          </p:val>
                                        </p:tav>
                                        <p:tav tm="100000">
                                          <p:val>
                                            <p:strVal val="#ppt_y+0.1"/>
                                          </p:val>
                                        </p:tav>
                                      </p:tavLst>
                                    </p:anim>
                                    <p:anim calcmode="lin" valueType="num">
                                      <p:cBhvr>
                                        <p:cTn id="99" dur="200" accel="100000" fill="hold">
                                          <p:stCondLst>
                                            <p:cond delay="800"/>
                                          </p:stCondLst>
                                        </p:cTn>
                                        <p:tgtEl>
                                          <p:spTgt spid="37"/>
                                        </p:tgtEl>
                                        <p:attrNameLst>
                                          <p:attrName>ppt_x</p:attrName>
                                        </p:attrNameLst>
                                      </p:cBhvr>
                                      <p:tavLst>
                                        <p:tav tm="0">
                                          <p:val>
                                            <p:strVal val="#ppt_x-0.05"/>
                                          </p:val>
                                        </p:tav>
                                        <p:tav tm="100000">
                                          <p:val>
                                            <p:strVal val="#ppt_x"/>
                                          </p:val>
                                        </p:tav>
                                      </p:tavLst>
                                    </p:anim>
                                    <p:anim calcmode="lin" valueType="num">
                                      <p:cBhvr>
                                        <p:cTn id="100" dur="200" accel="100000" fill="hold">
                                          <p:stCondLst>
                                            <p:cond delay="800"/>
                                          </p:stCondLst>
                                        </p:cTn>
                                        <p:tgtEl>
                                          <p:spTgt spid="37"/>
                                        </p:tgtEl>
                                        <p:attrNameLst>
                                          <p:attrName>ppt_y</p:attrName>
                                        </p:attrNameLst>
                                      </p:cBhvr>
                                      <p:tavLst>
                                        <p:tav tm="0">
                                          <p:val>
                                            <p:strVal val="#ppt_y+0.1"/>
                                          </p:val>
                                        </p:tav>
                                        <p:tav tm="100000">
                                          <p:val>
                                            <p:strVal val="#ppt_y"/>
                                          </p:val>
                                        </p:tav>
                                      </p:tavLst>
                                    </p:anim>
                                  </p:childTnLst>
                                </p:cTn>
                              </p:par>
                              <p:par>
                                <p:cTn id="101" presetID="30" presetClass="entr" presetSubtype="0" fill="hold" grpId="0" nodeType="with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800" decel="100000"/>
                                        <p:tgtEl>
                                          <p:spTgt spid="40"/>
                                        </p:tgtEl>
                                      </p:cBhvr>
                                    </p:animEffect>
                                    <p:anim calcmode="lin" valueType="num">
                                      <p:cBhvr>
                                        <p:cTn id="104" dur="800" decel="100000" fill="hold"/>
                                        <p:tgtEl>
                                          <p:spTgt spid="40"/>
                                        </p:tgtEl>
                                        <p:attrNameLst>
                                          <p:attrName>style.rotation</p:attrName>
                                        </p:attrNameLst>
                                      </p:cBhvr>
                                      <p:tavLst>
                                        <p:tav tm="0">
                                          <p:val>
                                            <p:fltVal val="-90"/>
                                          </p:val>
                                        </p:tav>
                                        <p:tav tm="100000">
                                          <p:val>
                                            <p:fltVal val="0"/>
                                          </p:val>
                                        </p:tav>
                                      </p:tavLst>
                                    </p:anim>
                                    <p:anim calcmode="lin" valueType="num">
                                      <p:cBhvr>
                                        <p:cTn id="105" dur="800" decel="100000" fill="hold"/>
                                        <p:tgtEl>
                                          <p:spTgt spid="40"/>
                                        </p:tgtEl>
                                        <p:attrNameLst>
                                          <p:attrName>ppt_x</p:attrName>
                                        </p:attrNameLst>
                                      </p:cBhvr>
                                      <p:tavLst>
                                        <p:tav tm="0">
                                          <p:val>
                                            <p:strVal val="#ppt_x+0.4"/>
                                          </p:val>
                                        </p:tav>
                                        <p:tav tm="100000">
                                          <p:val>
                                            <p:strVal val="#ppt_x-0.05"/>
                                          </p:val>
                                        </p:tav>
                                      </p:tavLst>
                                    </p:anim>
                                    <p:anim calcmode="lin" valueType="num">
                                      <p:cBhvr>
                                        <p:cTn id="106" dur="800" decel="100000" fill="hold"/>
                                        <p:tgtEl>
                                          <p:spTgt spid="40"/>
                                        </p:tgtEl>
                                        <p:attrNameLst>
                                          <p:attrName>ppt_y</p:attrName>
                                        </p:attrNameLst>
                                      </p:cBhvr>
                                      <p:tavLst>
                                        <p:tav tm="0">
                                          <p:val>
                                            <p:strVal val="#ppt_y-0.4"/>
                                          </p:val>
                                        </p:tav>
                                        <p:tav tm="100000">
                                          <p:val>
                                            <p:strVal val="#ppt_y+0.1"/>
                                          </p:val>
                                        </p:tav>
                                      </p:tavLst>
                                    </p:anim>
                                    <p:anim calcmode="lin" valueType="num">
                                      <p:cBhvr>
                                        <p:cTn id="107" dur="200" accel="100000" fill="hold">
                                          <p:stCondLst>
                                            <p:cond delay="800"/>
                                          </p:stCondLst>
                                        </p:cTn>
                                        <p:tgtEl>
                                          <p:spTgt spid="40"/>
                                        </p:tgtEl>
                                        <p:attrNameLst>
                                          <p:attrName>ppt_x</p:attrName>
                                        </p:attrNameLst>
                                      </p:cBhvr>
                                      <p:tavLst>
                                        <p:tav tm="0">
                                          <p:val>
                                            <p:strVal val="#ppt_x-0.05"/>
                                          </p:val>
                                        </p:tav>
                                        <p:tav tm="100000">
                                          <p:val>
                                            <p:strVal val="#ppt_x"/>
                                          </p:val>
                                        </p:tav>
                                      </p:tavLst>
                                    </p:anim>
                                    <p:anim calcmode="lin" valueType="num">
                                      <p:cBhvr>
                                        <p:cTn id="108" dur="200" accel="100000" fill="hold">
                                          <p:stCondLst>
                                            <p:cond delay="800"/>
                                          </p:stCondLst>
                                        </p:cTn>
                                        <p:tgtEl>
                                          <p:spTgt spid="40"/>
                                        </p:tgtEl>
                                        <p:attrNameLst>
                                          <p:attrName>ppt_y</p:attrName>
                                        </p:attrNameLst>
                                      </p:cBhvr>
                                      <p:tavLst>
                                        <p:tav tm="0">
                                          <p:val>
                                            <p:strVal val="#ppt_y+0.1"/>
                                          </p:val>
                                        </p:tav>
                                        <p:tav tm="100000">
                                          <p:val>
                                            <p:strVal val="#ppt_y"/>
                                          </p:val>
                                        </p:tav>
                                      </p:tavLst>
                                    </p:anim>
                                  </p:childTnLst>
                                </p:cTn>
                              </p:par>
                              <p:par>
                                <p:cTn id="109" presetID="30" presetClass="entr" presetSubtype="0" fill="hold" grpId="0" nodeType="with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fade">
                                      <p:cBhvr>
                                        <p:cTn id="111" dur="800" decel="100000"/>
                                        <p:tgtEl>
                                          <p:spTgt spid="42"/>
                                        </p:tgtEl>
                                      </p:cBhvr>
                                    </p:animEffect>
                                    <p:anim calcmode="lin" valueType="num">
                                      <p:cBhvr>
                                        <p:cTn id="112" dur="800" decel="100000" fill="hold"/>
                                        <p:tgtEl>
                                          <p:spTgt spid="42"/>
                                        </p:tgtEl>
                                        <p:attrNameLst>
                                          <p:attrName>style.rotation</p:attrName>
                                        </p:attrNameLst>
                                      </p:cBhvr>
                                      <p:tavLst>
                                        <p:tav tm="0">
                                          <p:val>
                                            <p:fltVal val="-90"/>
                                          </p:val>
                                        </p:tav>
                                        <p:tav tm="100000">
                                          <p:val>
                                            <p:fltVal val="0"/>
                                          </p:val>
                                        </p:tav>
                                      </p:tavLst>
                                    </p:anim>
                                    <p:anim calcmode="lin" valueType="num">
                                      <p:cBhvr>
                                        <p:cTn id="113" dur="800" decel="100000" fill="hold"/>
                                        <p:tgtEl>
                                          <p:spTgt spid="42"/>
                                        </p:tgtEl>
                                        <p:attrNameLst>
                                          <p:attrName>ppt_x</p:attrName>
                                        </p:attrNameLst>
                                      </p:cBhvr>
                                      <p:tavLst>
                                        <p:tav tm="0">
                                          <p:val>
                                            <p:strVal val="#ppt_x+0.4"/>
                                          </p:val>
                                        </p:tav>
                                        <p:tav tm="100000">
                                          <p:val>
                                            <p:strVal val="#ppt_x-0.05"/>
                                          </p:val>
                                        </p:tav>
                                      </p:tavLst>
                                    </p:anim>
                                    <p:anim calcmode="lin" valueType="num">
                                      <p:cBhvr>
                                        <p:cTn id="114" dur="800" decel="100000" fill="hold"/>
                                        <p:tgtEl>
                                          <p:spTgt spid="42"/>
                                        </p:tgtEl>
                                        <p:attrNameLst>
                                          <p:attrName>ppt_y</p:attrName>
                                        </p:attrNameLst>
                                      </p:cBhvr>
                                      <p:tavLst>
                                        <p:tav tm="0">
                                          <p:val>
                                            <p:strVal val="#ppt_y-0.4"/>
                                          </p:val>
                                        </p:tav>
                                        <p:tav tm="100000">
                                          <p:val>
                                            <p:strVal val="#ppt_y+0.1"/>
                                          </p:val>
                                        </p:tav>
                                      </p:tavLst>
                                    </p:anim>
                                    <p:anim calcmode="lin" valueType="num">
                                      <p:cBhvr>
                                        <p:cTn id="115" dur="200" accel="100000" fill="hold">
                                          <p:stCondLst>
                                            <p:cond delay="800"/>
                                          </p:stCondLst>
                                        </p:cTn>
                                        <p:tgtEl>
                                          <p:spTgt spid="42"/>
                                        </p:tgtEl>
                                        <p:attrNameLst>
                                          <p:attrName>ppt_x</p:attrName>
                                        </p:attrNameLst>
                                      </p:cBhvr>
                                      <p:tavLst>
                                        <p:tav tm="0">
                                          <p:val>
                                            <p:strVal val="#ppt_x-0.05"/>
                                          </p:val>
                                        </p:tav>
                                        <p:tav tm="100000">
                                          <p:val>
                                            <p:strVal val="#ppt_x"/>
                                          </p:val>
                                        </p:tav>
                                      </p:tavLst>
                                    </p:anim>
                                    <p:anim calcmode="lin" valueType="num">
                                      <p:cBhvr>
                                        <p:cTn id="116" dur="200" accel="100000" fill="hold">
                                          <p:stCondLst>
                                            <p:cond delay="800"/>
                                          </p:stCondLst>
                                        </p:cTn>
                                        <p:tgtEl>
                                          <p:spTgt spid="42"/>
                                        </p:tgtEl>
                                        <p:attrNameLst>
                                          <p:attrName>ppt_y</p:attrName>
                                        </p:attrNameLst>
                                      </p:cBhvr>
                                      <p:tavLst>
                                        <p:tav tm="0">
                                          <p:val>
                                            <p:strVal val="#ppt_y+0.1"/>
                                          </p:val>
                                        </p:tav>
                                        <p:tav tm="100000">
                                          <p:val>
                                            <p:strVal val="#ppt_y"/>
                                          </p:val>
                                        </p:tav>
                                      </p:tavLst>
                                    </p:anim>
                                  </p:childTnLst>
                                </p:cTn>
                              </p:par>
                              <p:par>
                                <p:cTn id="117" presetID="30" presetClass="entr" presetSubtype="0" fill="hold" grpId="0" nodeType="withEffect">
                                  <p:stCondLst>
                                    <p:cond delay="0"/>
                                  </p:stCondLst>
                                  <p:childTnLst>
                                    <p:set>
                                      <p:cBhvr>
                                        <p:cTn id="118" dur="1" fill="hold">
                                          <p:stCondLst>
                                            <p:cond delay="0"/>
                                          </p:stCondLst>
                                        </p:cTn>
                                        <p:tgtEl>
                                          <p:spTgt spid="43"/>
                                        </p:tgtEl>
                                        <p:attrNameLst>
                                          <p:attrName>style.visibility</p:attrName>
                                        </p:attrNameLst>
                                      </p:cBhvr>
                                      <p:to>
                                        <p:strVal val="visible"/>
                                      </p:to>
                                    </p:set>
                                    <p:animEffect transition="in" filter="fade">
                                      <p:cBhvr>
                                        <p:cTn id="119" dur="800" decel="100000"/>
                                        <p:tgtEl>
                                          <p:spTgt spid="43"/>
                                        </p:tgtEl>
                                      </p:cBhvr>
                                    </p:animEffect>
                                    <p:anim calcmode="lin" valueType="num">
                                      <p:cBhvr>
                                        <p:cTn id="120" dur="800" decel="100000" fill="hold"/>
                                        <p:tgtEl>
                                          <p:spTgt spid="43"/>
                                        </p:tgtEl>
                                        <p:attrNameLst>
                                          <p:attrName>style.rotation</p:attrName>
                                        </p:attrNameLst>
                                      </p:cBhvr>
                                      <p:tavLst>
                                        <p:tav tm="0">
                                          <p:val>
                                            <p:fltVal val="-90"/>
                                          </p:val>
                                        </p:tav>
                                        <p:tav tm="100000">
                                          <p:val>
                                            <p:fltVal val="0"/>
                                          </p:val>
                                        </p:tav>
                                      </p:tavLst>
                                    </p:anim>
                                    <p:anim calcmode="lin" valueType="num">
                                      <p:cBhvr>
                                        <p:cTn id="121" dur="800" decel="100000" fill="hold"/>
                                        <p:tgtEl>
                                          <p:spTgt spid="43"/>
                                        </p:tgtEl>
                                        <p:attrNameLst>
                                          <p:attrName>ppt_x</p:attrName>
                                        </p:attrNameLst>
                                      </p:cBhvr>
                                      <p:tavLst>
                                        <p:tav tm="0">
                                          <p:val>
                                            <p:strVal val="#ppt_x+0.4"/>
                                          </p:val>
                                        </p:tav>
                                        <p:tav tm="100000">
                                          <p:val>
                                            <p:strVal val="#ppt_x-0.05"/>
                                          </p:val>
                                        </p:tav>
                                      </p:tavLst>
                                    </p:anim>
                                    <p:anim calcmode="lin" valueType="num">
                                      <p:cBhvr>
                                        <p:cTn id="122" dur="800" decel="100000" fill="hold"/>
                                        <p:tgtEl>
                                          <p:spTgt spid="43"/>
                                        </p:tgtEl>
                                        <p:attrNameLst>
                                          <p:attrName>ppt_y</p:attrName>
                                        </p:attrNameLst>
                                      </p:cBhvr>
                                      <p:tavLst>
                                        <p:tav tm="0">
                                          <p:val>
                                            <p:strVal val="#ppt_y-0.4"/>
                                          </p:val>
                                        </p:tav>
                                        <p:tav tm="100000">
                                          <p:val>
                                            <p:strVal val="#ppt_y+0.1"/>
                                          </p:val>
                                        </p:tav>
                                      </p:tavLst>
                                    </p:anim>
                                    <p:anim calcmode="lin" valueType="num">
                                      <p:cBhvr>
                                        <p:cTn id="123" dur="200" accel="100000" fill="hold">
                                          <p:stCondLst>
                                            <p:cond delay="800"/>
                                          </p:stCondLst>
                                        </p:cTn>
                                        <p:tgtEl>
                                          <p:spTgt spid="43"/>
                                        </p:tgtEl>
                                        <p:attrNameLst>
                                          <p:attrName>ppt_x</p:attrName>
                                        </p:attrNameLst>
                                      </p:cBhvr>
                                      <p:tavLst>
                                        <p:tav tm="0">
                                          <p:val>
                                            <p:strVal val="#ppt_x-0.05"/>
                                          </p:val>
                                        </p:tav>
                                        <p:tav tm="100000">
                                          <p:val>
                                            <p:strVal val="#ppt_x"/>
                                          </p:val>
                                        </p:tav>
                                      </p:tavLst>
                                    </p:anim>
                                    <p:anim calcmode="lin" valueType="num">
                                      <p:cBhvr>
                                        <p:cTn id="124" dur="200" accel="100000" fill="hold">
                                          <p:stCondLst>
                                            <p:cond delay="800"/>
                                          </p:stCondLst>
                                        </p:cTn>
                                        <p:tgtEl>
                                          <p:spTgt spid="43"/>
                                        </p:tgtEl>
                                        <p:attrNameLst>
                                          <p:attrName>ppt_y</p:attrName>
                                        </p:attrNameLst>
                                      </p:cBhvr>
                                      <p:tavLst>
                                        <p:tav tm="0">
                                          <p:val>
                                            <p:strVal val="#ppt_y+0.1"/>
                                          </p:val>
                                        </p:tav>
                                        <p:tav tm="100000">
                                          <p:val>
                                            <p:strVal val="#ppt_y"/>
                                          </p:val>
                                        </p:tav>
                                      </p:tavLst>
                                    </p:anim>
                                  </p:childTnLst>
                                </p:cTn>
                              </p:par>
                              <p:par>
                                <p:cTn id="125" presetID="30" presetClass="entr" presetSubtype="0" fill="hold" grpId="0" nodeType="with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fade">
                                      <p:cBhvr>
                                        <p:cTn id="127" dur="800" decel="100000"/>
                                        <p:tgtEl>
                                          <p:spTgt spid="44"/>
                                        </p:tgtEl>
                                      </p:cBhvr>
                                    </p:animEffect>
                                    <p:anim calcmode="lin" valueType="num">
                                      <p:cBhvr>
                                        <p:cTn id="128" dur="800" decel="100000" fill="hold"/>
                                        <p:tgtEl>
                                          <p:spTgt spid="44"/>
                                        </p:tgtEl>
                                        <p:attrNameLst>
                                          <p:attrName>style.rotation</p:attrName>
                                        </p:attrNameLst>
                                      </p:cBhvr>
                                      <p:tavLst>
                                        <p:tav tm="0">
                                          <p:val>
                                            <p:fltVal val="-90"/>
                                          </p:val>
                                        </p:tav>
                                        <p:tav tm="100000">
                                          <p:val>
                                            <p:fltVal val="0"/>
                                          </p:val>
                                        </p:tav>
                                      </p:tavLst>
                                    </p:anim>
                                    <p:anim calcmode="lin" valueType="num">
                                      <p:cBhvr>
                                        <p:cTn id="129" dur="800" decel="100000" fill="hold"/>
                                        <p:tgtEl>
                                          <p:spTgt spid="44"/>
                                        </p:tgtEl>
                                        <p:attrNameLst>
                                          <p:attrName>ppt_x</p:attrName>
                                        </p:attrNameLst>
                                      </p:cBhvr>
                                      <p:tavLst>
                                        <p:tav tm="0">
                                          <p:val>
                                            <p:strVal val="#ppt_x+0.4"/>
                                          </p:val>
                                        </p:tav>
                                        <p:tav tm="100000">
                                          <p:val>
                                            <p:strVal val="#ppt_x-0.05"/>
                                          </p:val>
                                        </p:tav>
                                      </p:tavLst>
                                    </p:anim>
                                    <p:anim calcmode="lin" valueType="num">
                                      <p:cBhvr>
                                        <p:cTn id="130" dur="800" decel="100000" fill="hold"/>
                                        <p:tgtEl>
                                          <p:spTgt spid="44"/>
                                        </p:tgtEl>
                                        <p:attrNameLst>
                                          <p:attrName>ppt_y</p:attrName>
                                        </p:attrNameLst>
                                      </p:cBhvr>
                                      <p:tavLst>
                                        <p:tav tm="0">
                                          <p:val>
                                            <p:strVal val="#ppt_y-0.4"/>
                                          </p:val>
                                        </p:tav>
                                        <p:tav tm="100000">
                                          <p:val>
                                            <p:strVal val="#ppt_y+0.1"/>
                                          </p:val>
                                        </p:tav>
                                      </p:tavLst>
                                    </p:anim>
                                    <p:anim calcmode="lin" valueType="num">
                                      <p:cBhvr>
                                        <p:cTn id="131" dur="200" accel="100000" fill="hold">
                                          <p:stCondLst>
                                            <p:cond delay="800"/>
                                          </p:stCondLst>
                                        </p:cTn>
                                        <p:tgtEl>
                                          <p:spTgt spid="44"/>
                                        </p:tgtEl>
                                        <p:attrNameLst>
                                          <p:attrName>ppt_x</p:attrName>
                                        </p:attrNameLst>
                                      </p:cBhvr>
                                      <p:tavLst>
                                        <p:tav tm="0">
                                          <p:val>
                                            <p:strVal val="#ppt_x-0.05"/>
                                          </p:val>
                                        </p:tav>
                                        <p:tav tm="100000">
                                          <p:val>
                                            <p:strVal val="#ppt_x"/>
                                          </p:val>
                                        </p:tav>
                                      </p:tavLst>
                                    </p:anim>
                                    <p:anim calcmode="lin" valueType="num">
                                      <p:cBhvr>
                                        <p:cTn id="132" dur="200" accel="100000" fill="hold">
                                          <p:stCondLst>
                                            <p:cond delay="800"/>
                                          </p:stCondLst>
                                        </p:cTn>
                                        <p:tgtEl>
                                          <p:spTgt spid="44"/>
                                        </p:tgtEl>
                                        <p:attrNameLst>
                                          <p:attrName>ppt_y</p:attrName>
                                        </p:attrNameLst>
                                      </p:cBhvr>
                                      <p:tavLst>
                                        <p:tav tm="0">
                                          <p:val>
                                            <p:strVal val="#ppt_y+0.1"/>
                                          </p:val>
                                        </p:tav>
                                        <p:tav tm="100000">
                                          <p:val>
                                            <p:strVal val="#ppt_y"/>
                                          </p:val>
                                        </p:tav>
                                      </p:tavLst>
                                    </p:anim>
                                  </p:childTnLst>
                                </p:cTn>
                              </p:par>
                              <p:par>
                                <p:cTn id="133" presetID="30" presetClass="entr" presetSubtype="0" fill="hold" grpId="0" nodeType="withEffect">
                                  <p:stCondLst>
                                    <p:cond delay="0"/>
                                  </p:stCondLst>
                                  <p:childTnLst>
                                    <p:set>
                                      <p:cBhvr>
                                        <p:cTn id="134" dur="1" fill="hold">
                                          <p:stCondLst>
                                            <p:cond delay="0"/>
                                          </p:stCondLst>
                                        </p:cTn>
                                        <p:tgtEl>
                                          <p:spTgt spid="38"/>
                                        </p:tgtEl>
                                        <p:attrNameLst>
                                          <p:attrName>style.visibility</p:attrName>
                                        </p:attrNameLst>
                                      </p:cBhvr>
                                      <p:to>
                                        <p:strVal val="visible"/>
                                      </p:to>
                                    </p:set>
                                    <p:animEffect transition="in" filter="fade">
                                      <p:cBhvr>
                                        <p:cTn id="135" dur="800" decel="100000"/>
                                        <p:tgtEl>
                                          <p:spTgt spid="38"/>
                                        </p:tgtEl>
                                      </p:cBhvr>
                                    </p:animEffect>
                                    <p:anim calcmode="lin" valueType="num">
                                      <p:cBhvr>
                                        <p:cTn id="136" dur="800" decel="100000" fill="hold"/>
                                        <p:tgtEl>
                                          <p:spTgt spid="38"/>
                                        </p:tgtEl>
                                        <p:attrNameLst>
                                          <p:attrName>style.rotation</p:attrName>
                                        </p:attrNameLst>
                                      </p:cBhvr>
                                      <p:tavLst>
                                        <p:tav tm="0">
                                          <p:val>
                                            <p:fltVal val="-90"/>
                                          </p:val>
                                        </p:tav>
                                        <p:tav tm="100000">
                                          <p:val>
                                            <p:fltVal val="0"/>
                                          </p:val>
                                        </p:tav>
                                      </p:tavLst>
                                    </p:anim>
                                    <p:anim calcmode="lin" valueType="num">
                                      <p:cBhvr>
                                        <p:cTn id="137" dur="800" decel="100000" fill="hold"/>
                                        <p:tgtEl>
                                          <p:spTgt spid="38"/>
                                        </p:tgtEl>
                                        <p:attrNameLst>
                                          <p:attrName>ppt_x</p:attrName>
                                        </p:attrNameLst>
                                      </p:cBhvr>
                                      <p:tavLst>
                                        <p:tav tm="0">
                                          <p:val>
                                            <p:strVal val="#ppt_x+0.4"/>
                                          </p:val>
                                        </p:tav>
                                        <p:tav tm="100000">
                                          <p:val>
                                            <p:strVal val="#ppt_x-0.05"/>
                                          </p:val>
                                        </p:tav>
                                      </p:tavLst>
                                    </p:anim>
                                    <p:anim calcmode="lin" valueType="num">
                                      <p:cBhvr>
                                        <p:cTn id="138" dur="800" decel="100000" fill="hold"/>
                                        <p:tgtEl>
                                          <p:spTgt spid="38"/>
                                        </p:tgtEl>
                                        <p:attrNameLst>
                                          <p:attrName>ppt_y</p:attrName>
                                        </p:attrNameLst>
                                      </p:cBhvr>
                                      <p:tavLst>
                                        <p:tav tm="0">
                                          <p:val>
                                            <p:strVal val="#ppt_y-0.4"/>
                                          </p:val>
                                        </p:tav>
                                        <p:tav tm="100000">
                                          <p:val>
                                            <p:strVal val="#ppt_y+0.1"/>
                                          </p:val>
                                        </p:tav>
                                      </p:tavLst>
                                    </p:anim>
                                    <p:anim calcmode="lin" valueType="num">
                                      <p:cBhvr>
                                        <p:cTn id="139"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40"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67" grpId="0" animBg="1"/>
      <p:bldP spid="600091" grpId="0" animBg="1"/>
      <p:bldP spid="600100" grpId="0"/>
      <p:bldP spid="600107" grpId="0"/>
      <p:bldP spid="600114" grpId="0"/>
      <p:bldP spid="600121" grpId="0"/>
      <p:bldP spid="35" grpId="0" animBg="1"/>
      <p:bldP spid="37" grpId="0" animBg="1"/>
      <p:bldP spid="40" grpId="0" animBg="1"/>
      <p:bldP spid="42" grpId="0" animBg="1"/>
      <p:bldP spid="43" grpId="0"/>
      <p:bldP spid="44" grpId="0"/>
      <p:bldP spid="3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9"/>
          <p:cNvGrpSpPr>
            <a:grpSpLocks/>
          </p:cNvGrpSpPr>
          <p:nvPr/>
        </p:nvGrpSpPr>
        <p:grpSpPr bwMode="auto">
          <a:xfrm>
            <a:off x="2914664" y="2700342"/>
            <a:ext cx="3335338" cy="2563813"/>
            <a:chOff x="1835" y="1296"/>
            <a:chExt cx="2101" cy="1615"/>
          </a:xfrm>
        </p:grpSpPr>
        <p:sp>
          <p:nvSpPr>
            <p:cNvPr id="357387" name="AutoShape 11"/>
            <p:cNvSpPr>
              <a:spLocks noChangeArrowheads="1"/>
            </p:cNvSpPr>
            <p:nvPr/>
          </p:nvSpPr>
          <p:spPr bwMode="gray">
            <a:xfrm rot="16200000" flipH="1">
              <a:off x="1804" y="1979"/>
              <a:ext cx="339" cy="277"/>
            </a:xfrm>
            <a:prstGeom prst="upArrow">
              <a:avLst>
                <a:gd name="adj1" fmla="val 51676"/>
                <a:gd name="adj2" fmla="val 100000"/>
              </a:avLst>
            </a:prstGeom>
            <a:gradFill rotWithShape="1">
              <a:gsLst>
                <a:gs pos="0">
                  <a:schemeClr val="folHlink"/>
                </a:gs>
                <a:gs pos="100000">
                  <a:schemeClr val="folHlink">
                    <a:gamma/>
                    <a:tint val="39216"/>
                    <a:invGamma/>
                  </a:schemeClr>
                </a:gs>
              </a:gsLst>
              <a:lin ang="0" scaled="1"/>
            </a:gradFill>
            <a:ln w="9525" algn="ctr">
              <a:noFill/>
              <a:miter lim="800000"/>
              <a:headEnd/>
              <a:tailEnd/>
            </a:ln>
            <a:effectLst/>
          </p:spPr>
          <p:txBody>
            <a:bodyPr wrap="none" anchor="ctr"/>
            <a:lstStyle/>
            <a:p>
              <a:endParaRPr lang="fa-IR"/>
            </a:p>
          </p:txBody>
        </p:sp>
        <p:sp>
          <p:nvSpPr>
            <p:cNvPr id="357388" name="AutoShape 12"/>
            <p:cNvSpPr>
              <a:spLocks noChangeArrowheads="1"/>
            </p:cNvSpPr>
            <p:nvPr/>
          </p:nvSpPr>
          <p:spPr bwMode="gray">
            <a:xfrm rot="5400000" flipH="1">
              <a:off x="3626" y="1996"/>
              <a:ext cx="360" cy="261"/>
            </a:xfrm>
            <a:prstGeom prst="upArrow">
              <a:avLst>
                <a:gd name="adj1" fmla="val 51676"/>
                <a:gd name="adj2" fmla="val 100000"/>
              </a:avLst>
            </a:prstGeom>
            <a:gradFill rotWithShape="1">
              <a:gsLst>
                <a:gs pos="0">
                  <a:schemeClr val="folHlink"/>
                </a:gs>
                <a:gs pos="100000">
                  <a:schemeClr val="folHlink">
                    <a:gamma/>
                    <a:tint val="39216"/>
                    <a:invGamma/>
                  </a:schemeClr>
                </a:gs>
              </a:gsLst>
              <a:lin ang="0" scaled="1"/>
            </a:gradFill>
            <a:ln w="9525" algn="ctr">
              <a:noFill/>
              <a:miter lim="800000"/>
              <a:headEnd/>
              <a:tailEnd/>
            </a:ln>
            <a:effectLst/>
          </p:spPr>
          <p:txBody>
            <a:bodyPr wrap="none" anchor="ctr"/>
            <a:lstStyle/>
            <a:p>
              <a:endParaRPr lang="fa-IR"/>
            </a:p>
          </p:txBody>
        </p:sp>
        <p:sp>
          <p:nvSpPr>
            <p:cNvPr id="357389" name="Oval 13"/>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91" name="Oval 15"/>
            <p:cNvSpPr>
              <a:spLocks noChangeArrowheads="1"/>
            </p:cNvSpPr>
            <p:nvPr/>
          </p:nvSpPr>
          <p:spPr bwMode="gray">
            <a:xfrm>
              <a:off x="2254" y="1472"/>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357392" name="Oval 16"/>
            <p:cNvSpPr>
              <a:spLocks noChangeArrowheads="1"/>
            </p:cNvSpPr>
            <p:nvPr/>
          </p:nvSpPr>
          <p:spPr bwMode="gray">
            <a:xfrm>
              <a:off x="2254" y="1472"/>
              <a:ext cx="1262" cy="1264"/>
            </a:xfrm>
            <a:prstGeom prst="ellipse">
              <a:avLst/>
            </a:prstGeom>
            <a:gradFill rotWithShape="1">
              <a:gsLst>
                <a:gs pos="0">
                  <a:srgbClr val="FF9900">
                    <a:gamma/>
                    <a:shade val="0"/>
                    <a:invGamma/>
                  </a:srgbClr>
                </a:gs>
                <a:gs pos="100000">
                  <a:srgbClr val="FF9900"/>
                </a:gs>
              </a:gsLst>
              <a:lin ang="2700000" scaled="1"/>
            </a:gradFill>
            <a:ln w="38100" algn="ctr">
              <a:noFill/>
              <a:round/>
              <a:headEnd/>
              <a:tailEnd/>
            </a:ln>
            <a:effectLst/>
          </p:spPr>
          <p:txBody>
            <a:bodyPr wrap="none" anchor="ctr">
              <a:spAutoFit/>
            </a:bodyPr>
            <a:lstStyle/>
            <a:p>
              <a:endParaRPr lang="fa-IR"/>
            </a:p>
          </p:txBody>
        </p:sp>
        <p:sp>
          <p:nvSpPr>
            <p:cNvPr id="357393" name="Oval 17"/>
            <p:cNvSpPr>
              <a:spLocks noChangeArrowheads="1"/>
            </p:cNvSpPr>
            <p:nvPr/>
          </p:nvSpPr>
          <p:spPr bwMode="gray">
            <a:xfrm>
              <a:off x="2337" y="1555"/>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357394" name="Oval 18"/>
            <p:cNvSpPr>
              <a:spLocks noChangeArrowheads="1"/>
            </p:cNvSpPr>
            <p:nvPr/>
          </p:nvSpPr>
          <p:spPr bwMode="gray">
            <a:xfrm>
              <a:off x="2337" y="1555"/>
              <a:ext cx="1096" cy="1098"/>
            </a:xfrm>
            <a:prstGeom prst="ellipse">
              <a:avLst/>
            </a:prstGeom>
            <a:gradFill rotWithShape="1">
              <a:gsLst>
                <a:gs pos="0">
                  <a:srgbClr val="EEAD38"/>
                </a:gs>
                <a:gs pos="100000">
                  <a:srgbClr val="EEAD38">
                    <a:gamma/>
                    <a:shade val="48627"/>
                    <a:invGamma/>
                  </a:srgbClr>
                </a:gs>
              </a:gsLst>
              <a:lin ang="2700000" scaled="1"/>
            </a:gradFill>
            <a:ln w="38100" algn="ctr">
              <a:noFill/>
              <a:round/>
              <a:headEnd/>
              <a:tailEnd/>
            </a:ln>
            <a:effectLst/>
          </p:spPr>
          <p:txBody>
            <a:bodyPr anchor="ctr">
              <a:spAutoFit/>
            </a:bodyPr>
            <a:lstStyle/>
            <a:p>
              <a:endParaRPr lang="fa-IR"/>
            </a:p>
          </p:txBody>
        </p:sp>
        <p:sp>
          <p:nvSpPr>
            <p:cNvPr id="357395" name="Text Box 19"/>
            <p:cNvSpPr txBox="1">
              <a:spLocks noChangeArrowheads="1"/>
            </p:cNvSpPr>
            <p:nvPr/>
          </p:nvSpPr>
          <p:spPr bwMode="gray">
            <a:xfrm>
              <a:off x="2303" y="1575"/>
              <a:ext cx="1121" cy="795"/>
            </a:xfrm>
            <a:prstGeom prst="rect">
              <a:avLst/>
            </a:prstGeom>
            <a:noFill/>
            <a:ln w="9525">
              <a:noFill/>
              <a:miter lim="800000"/>
              <a:headEnd/>
              <a:tailEnd/>
            </a:ln>
            <a:effectLst/>
          </p:spPr>
          <p:txBody>
            <a:bodyPr wrap="none">
              <a:spAutoFit/>
            </a:bodyPr>
            <a:lstStyle/>
            <a:p>
              <a:r>
                <a:rPr lang="fa-IR" sz="2400" b="1" dirty="0" smtClean="0">
                  <a:solidFill>
                    <a:srgbClr val="002060"/>
                  </a:solidFill>
                  <a:cs typeface="B Titr" pitchFamily="2" charset="-78"/>
                </a:rPr>
                <a:t>          (1)</a:t>
              </a:r>
            </a:p>
            <a:p>
              <a:endParaRPr lang="fa-IR" sz="2400" b="1" dirty="0" smtClean="0">
                <a:solidFill>
                  <a:srgbClr val="002060"/>
                </a:solidFill>
                <a:cs typeface="B Titr" pitchFamily="2" charset="-78"/>
              </a:endParaRPr>
            </a:p>
            <a:p>
              <a:r>
                <a:rPr lang="fa-IR" sz="2800" b="1" dirty="0" smtClean="0">
                  <a:solidFill>
                    <a:srgbClr val="002060"/>
                  </a:solidFill>
                  <a:cs typeface="B Titr" pitchFamily="2" charset="-78"/>
                  <a:hlinkClick r:id="rId3" action="ppaction://hlinksldjump"/>
                </a:rPr>
                <a:t>اصالة البراءة</a:t>
              </a:r>
              <a:endParaRPr lang="en-US" sz="2800" b="1" dirty="0">
                <a:solidFill>
                  <a:srgbClr val="002060"/>
                </a:solidFill>
                <a:cs typeface="B Titr" pitchFamily="2" charset="-78"/>
              </a:endParaRPr>
            </a:p>
          </p:txBody>
        </p:sp>
      </p:grpSp>
      <p:sp>
        <p:nvSpPr>
          <p:cNvPr id="357379" name="AutoShape 3"/>
          <p:cNvSpPr>
            <a:spLocks noChangeArrowheads="1"/>
          </p:cNvSpPr>
          <p:nvPr/>
        </p:nvSpPr>
        <p:spPr bwMode="gray">
          <a:xfrm>
            <a:off x="157146" y="4667264"/>
            <a:ext cx="2728919"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80" name="AutoShape 4"/>
          <p:cNvSpPr>
            <a:spLocks noChangeArrowheads="1"/>
          </p:cNvSpPr>
          <p:nvPr/>
        </p:nvSpPr>
        <p:spPr bwMode="gray">
          <a:xfrm>
            <a:off x="157146" y="3981464"/>
            <a:ext cx="2728919"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81" name="AutoShape 5"/>
          <p:cNvSpPr>
            <a:spLocks noChangeArrowheads="1"/>
          </p:cNvSpPr>
          <p:nvPr/>
        </p:nvSpPr>
        <p:spPr bwMode="gray">
          <a:xfrm>
            <a:off x="157146" y="3295664"/>
            <a:ext cx="2728919"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96" name="Text Box 20"/>
          <p:cNvSpPr txBox="1">
            <a:spLocks noChangeArrowheads="1"/>
          </p:cNvSpPr>
          <p:nvPr/>
        </p:nvSpPr>
        <p:spPr bwMode="gray">
          <a:xfrm>
            <a:off x="-57136" y="3579827"/>
            <a:ext cx="3000364" cy="400110"/>
          </a:xfrm>
          <a:prstGeom prst="rect">
            <a:avLst/>
          </a:prstGeom>
          <a:noFill/>
          <a:ln w="9525">
            <a:noFill/>
            <a:miter lim="800000"/>
            <a:headEnd/>
            <a:tailEnd/>
          </a:ln>
          <a:effectLst/>
        </p:spPr>
        <p:txBody>
          <a:bodyPr wrap="square">
            <a:spAutoFit/>
          </a:bodyPr>
          <a:lstStyle/>
          <a:p>
            <a:r>
              <a:rPr lang="fa-IR" sz="2000" dirty="0" smtClean="0">
                <a:cs typeface="B Titr" pitchFamily="2" charset="-78"/>
                <a:hlinkClick r:id="rId4" action="ppaction://hlinksldjump"/>
              </a:rPr>
              <a:t> الشبهة الحکمية </a:t>
            </a:r>
            <a:r>
              <a:rPr lang="fa-IR" sz="2000" b="1" dirty="0" smtClean="0">
                <a:cs typeface="B Titr" pitchFamily="2" charset="-78"/>
                <a:hlinkClick r:id="rId4" action="ppaction://hlinksldjump"/>
              </a:rPr>
              <a:t>لاجمال النص</a:t>
            </a:r>
            <a:endParaRPr lang="en-US" sz="2000" b="1" dirty="0">
              <a:cs typeface="B Titr" pitchFamily="2" charset="-78"/>
            </a:endParaRPr>
          </a:p>
        </p:txBody>
      </p:sp>
      <p:sp>
        <p:nvSpPr>
          <p:cNvPr id="357397" name="Text Box 21"/>
          <p:cNvSpPr txBox="1">
            <a:spLocks noChangeArrowheads="1"/>
          </p:cNvSpPr>
          <p:nvPr/>
        </p:nvSpPr>
        <p:spPr bwMode="gray">
          <a:xfrm>
            <a:off x="-57136" y="4265627"/>
            <a:ext cx="3000364" cy="400110"/>
          </a:xfrm>
          <a:prstGeom prst="rect">
            <a:avLst/>
          </a:prstGeom>
          <a:noFill/>
          <a:ln w="9525">
            <a:noFill/>
            <a:miter lim="800000"/>
            <a:headEnd/>
            <a:tailEnd/>
          </a:ln>
          <a:effectLst/>
        </p:spPr>
        <p:txBody>
          <a:bodyPr wrap="square">
            <a:spAutoFit/>
          </a:bodyPr>
          <a:lstStyle/>
          <a:p>
            <a:r>
              <a:rPr lang="fa-IR" sz="2000" dirty="0" smtClean="0">
                <a:cs typeface="B Titr" pitchFamily="2" charset="-78"/>
                <a:hlinkClick r:id="rId4" action="ppaction://hlinksldjump"/>
              </a:rPr>
              <a:t>الشبهة الحکمية </a:t>
            </a:r>
            <a:r>
              <a:rPr lang="fa-IR" sz="2000" b="1" dirty="0" smtClean="0">
                <a:cs typeface="B Titr" pitchFamily="2" charset="-78"/>
                <a:hlinkClick r:id="rId4" action="ppaction://hlinksldjump"/>
              </a:rPr>
              <a:t>لتعارض النصين</a:t>
            </a:r>
            <a:endParaRPr lang="en-US" sz="2000" b="1" dirty="0">
              <a:cs typeface="B Titr" pitchFamily="2" charset="-78"/>
            </a:endParaRPr>
          </a:p>
        </p:txBody>
      </p:sp>
      <p:sp>
        <p:nvSpPr>
          <p:cNvPr id="357398" name="Text Box 22"/>
          <p:cNvSpPr txBox="1">
            <a:spLocks noChangeArrowheads="1"/>
          </p:cNvSpPr>
          <p:nvPr/>
        </p:nvSpPr>
        <p:spPr bwMode="gray">
          <a:xfrm>
            <a:off x="371460" y="4857760"/>
            <a:ext cx="2643206"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rPr>
              <a:t>         </a:t>
            </a:r>
            <a:r>
              <a:rPr lang="fa-IR" sz="2400" b="1" dirty="0" smtClean="0">
                <a:cs typeface="B Titr" pitchFamily="2" charset="-78"/>
                <a:hlinkClick r:id="rId4" action="ppaction://hlinksldjump"/>
              </a:rPr>
              <a:t>الشبهة الموضوعية</a:t>
            </a:r>
            <a:endParaRPr lang="en-US" sz="2400" b="1" dirty="0">
              <a:cs typeface="B Titr" pitchFamily="2" charset="-78"/>
            </a:endParaRPr>
          </a:p>
        </p:txBody>
      </p:sp>
      <p:sp>
        <p:nvSpPr>
          <p:cNvPr id="357382" name="AutoShape 6"/>
          <p:cNvSpPr>
            <a:spLocks noChangeArrowheads="1"/>
          </p:cNvSpPr>
          <p:nvPr/>
        </p:nvSpPr>
        <p:spPr bwMode="gray">
          <a:xfrm>
            <a:off x="6229376" y="4667264"/>
            <a:ext cx="2733668"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83" name="AutoShape 7"/>
          <p:cNvSpPr>
            <a:spLocks noChangeArrowheads="1"/>
          </p:cNvSpPr>
          <p:nvPr/>
        </p:nvSpPr>
        <p:spPr bwMode="gray">
          <a:xfrm>
            <a:off x="6229376" y="3981464"/>
            <a:ext cx="2733668"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84" name="AutoShape 8"/>
          <p:cNvSpPr>
            <a:spLocks noChangeArrowheads="1"/>
          </p:cNvSpPr>
          <p:nvPr/>
        </p:nvSpPr>
        <p:spPr bwMode="gray">
          <a:xfrm>
            <a:off x="6229376" y="3295664"/>
            <a:ext cx="2733668"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99" name="Text Box 23"/>
          <p:cNvSpPr txBox="1">
            <a:spLocks noChangeArrowheads="1"/>
          </p:cNvSpPr>
          <p:nvPr/>
        </p:nvSpPr>
        <p:spPr bwMode="gray">
          <a:xfrm>
            <a:off x="6015062" y="3500438"/>
            <a:ext cx="2929092" cy="400110"/>
          </a:xfrm>
          <a:prstGeom prst="rect">
            <a:avLst/>
          </a:prstGeom>
          <a:noFill/>
          <a:ln w="9525">
            <a:noFill/>
            <a:miter lim="800000"/>
            <a:headEnd/>
            <a:tailEnd/>
          </a:ln>
          <a:effectLst/>
        </p:spPr>
        <p:txBody>
          <a:bodyPr wrap="square">
            <a:spAutoFit/>
          </a:bodyPr>
          <a:lstStyle/>
          <a:p>
            <a:r>
              <a:rPr lang="fa-IR" sz="2000" dirty="0" smtClean="0">
                <a:cs typeface="B Titr" pitchFamily="2" charset="-78"/>
                <a:hlinkClick r:id="rId5" action="ppaction://hlinksldjump"/>
              </a:rPr>
              <a:t>الشبهة الحکمية </a:t>
            </a:r>
            <a:r>
              <a:rPr lang="fa-IR" sz="2000" b="1" dirty="0" smtClean="0">
                <a:cs typeface="B Titr" pitchFamily="2" charset="-78"/>
                <a:hlinkClick r:id="rId5" action="ppaction://hlinksldjump"/>
              </a:rPr>
              <a:t>لاجمال النص</a:t>
            </a:r>
            <a:endParaRPr lang="en-US" sz="2000" b="1" dirty="0">
              <a:cs typeface="B Titr" pitchFamily="2" charset="-78"/>
            </a:endParaRPr>
          </a:p>
        </p:txBody>
      </p:sp>
      <p:sp>
        <p:nvSpPr>
          <p:cNvPr id="357400" name="Text Box 24"/>
          <p:cNvSpPr txBox="1">
            <a:spLocks noChangeArrowheads="1"/>
          </p:cNvSpPr>
          <p:nvPr/>
        </p:nvSpPr>
        <p:spPr bwMode="gray">
          <a:xfrm>
            <a:off x="5943624" y="4143380"/>
            <a:ext cx="3071834" cy="400110"/>
          </a:xfrm>
          <a:prstGeom prst="rect">
            <a:avLst/>
          </a:prstGeom>
          <a:noFill/>
          <a:ln w="9525">
            <a:noFill/>
            <a:miter lim="800000"/>
            <a:headEnd/>
            <a:tailEnd/>
          </a:ln>
          <a:effectLst/>
        </p:spPr>
        <p:txBody>
          <a:bodyPr wrap="square">
            <a:spAutoFit/>
          </a:bodyPr>
          <a:lstStyle/>
          <a:p>
            <a:r>
              <a:rPr lang="fa-IR" sz="2000" dirty="0" smtClean="0">
                <a:cs typeface="B Titr" pitchFamily="2" charset="-78"/>
                <a:hlinkClick r:id="rId6" action="ppaction://hlinksldjump"/>
              </a:rPr>
              <a:t>الشبهة الحکمية </a:t>
            </a:r>
            <a:r>
              <a:rPr lang="fa-IR" sz="2000" b="1" dirty="0" smtClean="0">
                <a:cs typeface="B Titr" pitchFamily="2" charset="-78"/>
                <a:hlinkClick r:id="rId6" action="ppaction://hlinksldjump"/>
              </a:rPr>
              <a:t>لتعارض النصين</a:t>
            </a:r>
            <a:endParaRPr lang="en-US" sz="2000" b="1" dirty="0">
              <a:cs typeface="B Titr" pitchFamily="2" charset="-78"/>
            </a:endParaRPr>
          </a:p>
        </p:txBody>
      </p:sp>
      <p:sp>
        <p:nvSpPr>
          <p:cNvPr id="357401" name="Text Box 25"/>
          <p:cNvSpPr txBox="1">
            <a:spLocks noChangeArrowheads="1"/>
          </p:cNvSpPr>
          <p:nvPr/>
        </p:nvSpPr>
        <p:spPr bwMode="gray">
          <a:xfrm>
            <a:off x="6300815" y="4857760"/>
            <a:ext cx="2643205"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rPr>
              <a:t>       </a:t>
            </a:r>
            <a:r>
              <a:rPr lang="fa-IR" sz="2400" b="1" dirty="0" smtClean="0">
                <a:cs typeface="B Titr" pitchFamily="2" charset="-78"/>
                <a:hlinkClick r:id="rId7" action="ppaction://hlinksldjump"/>
              </a:rPr>
              <a:t>الشبهة الموضوعية</a:t>
            </a:r>
            <a:endParaRPr lang="en-US" sz="2400" b="1" dirty="0">
              <a:cs typeface="B Titr" pitchFamily="2" charset="-78"/>
            </a:endParaRPr>
          </a:p>
        </p:txBody>
      </p:sp>
      <p:sp>
        <p:nvSpPr>
          <p:cNvPr id="36" name="Freeform 20"/>
          <p:cNvSpPr>
            <a:spLocks/>
          </p:cNvSpPr>
          <p:nvPr/>
        </p:nvSpPr>
        <p:spPr bwMode="gray">
          <a:xfrm>
            <a:off x="4657740" y="1285860"/>
            <a:ext cx="1143008" cy="1285884"/>
          </a:xfrm>
          <a:custGeom>
            <a:avLst/>
            <a:gdLst/>
            <a:ahLst/>
            <a:cxnLst>
              <a:cxn ang="0">
                <a:pos x="12" y="2464"/>
              </a:cxn>
              <a:cxn ang="0">
                <a:pos x="56" y="2120"/>
              </a:cxn>
              <a:cxn ang="0">
                <a:pos x="124" y="1808"/>
              </a:cxn>
              <a:cxn ang="0">
                <a:pos x="212" y="1524"/>
              </a:cxn>
              <a:cxn ang="0">
                <a:pos x="316" y="1270"/>
              </a:cxn>
              <a:cxn ang="0">
                <a:pos x="430" y="1044"/>
              </a:cxn>
              <a:cxn ang="0">
                <a:pos x="550" y="846"/>
              </a:cxn>
              <a:cxn ang="0">
                <a:pos x="672" y="674"/>
              </a:cxn>
              <a:cxn ang="0">
                <a:pos x="792" y="528"/>
              </a:cxn>
              <a:cxn ang="0">
                <a:pos x="906" y="408"/>
              </a:cxn>
              <a:cxn ang="0">
                <a:pos x="1010" y="310"/>
              </a:cxn>
              <a:cxn ang="0">
                <a:pos x="1096" y="236"/>
              </a:cxn>
              <a:cxn ang="0">
                <a:pos x="1164" y="184"/>
              </a:cxn>
              <a:cxn ang="0">
                <a:pos x="1208" y="154"/>
              </a:cxn>
              <a:cxn ang="0">
                <a:pos x="1224" y="144"/>
              </a:cxn>
              <a:cxn ang="0">
                <a:pos x="1728" y="56"/>
              </a:cxn>
              <a:cxn ang="0">
                <a:pos x="1568" y="328"/>
              </a:cxn>
              <a:cxn ang="0">
                <a:pos x="1554" y="332"/>
              </a:cxn>
              <a:cxn ang="0">
                <a:pos x="1514" y="346"/>
              </a:cxn>
              <a:cxn ang="0">
                <a:pos x="1452" y="370"/>
              </a:cxn>
              <a:cxn ang="0">
                <a:pos x="1370" y="410"/>
              </a:cxn>
              <a:cxn ang="0">
                <a:pos x="1270" y="466"/>
              </a:cxn>
              <a:cxn ang="0">
                <a:pos x="1158" y="540"/>
              </a:cxn>
              <a:cxn ang="0">
                <a:pos x="1034" y="636"/>
              </a:cxn>
              <a:cxn ang="0">
                <a:pos x="904" y="756"/>
              </a:cxn>
              <a:cxn ang="0">
                <a:pos x="770" y="900"/>
              </a:cxn>
              <a:cxn ang="0">
                <a:pos x="632" y="1076"/>
              </a:cxn>
              <a:cxn ang="0">
                <a:pos x="498" y="1280"/>
              </a:cxn>
              <a:cxn ang="0">
                <a:pos x="370" y="1518"/>
              </a:cxn>
              <a:cxn ang="0">
                <a:pos x="248" y="1792"/>
              </a:cxn>
              <a:cxn ang="0">
                <a:pos x="138" y="2104"/>
              </a:cxn>
              <a:cxn ang="0">
                <a:pos x="42" y="2456"/>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w="0">
            <a:noFill/>
            <a:prstDash val="solid"/>
            <a:round/>
            <a:headEnd/>
            <a:tailEnd/>
          </a:ln>
        </p:spPr>
        <p:txBody>
          <a:bodyPr/>
          <a:lstStyle/>
          <a:p>
            <a:endParaRPr lang="fa-IR"/>
          </a:p>
        </p:txBody>
      </p:sp>
      <p:sp>
        <p:nvSpPr>
          <p:cNvPr id="37" name="Freeform 20"/>
          <p:cNvSpPr>
            <a:spLocks/>
          </p:cNvSpPr>
          <p:nvPr/>
        </p:nvSpPr>
        <p:spPr bwMode="gray">
          <a:xfrm flipH="1">
            <a:off x="3300418" y="1285860"/>
            <a:ext cx="1143008" cy="1324941"/>
          </a:xfrm>
          <a:custGeom>
            <a:avLst/>
            <a:gdLst/>
            <a:ahLst/>
            <a:cxnLst>
              <a:cxn ang="0">
                <a:pos x="12" y="2464"/>
              </a:cxn>
              <a:cxn ang="0">
                <a:pos x="56" y="2120"/>
              </a:cxn>
              <a:cxn ang="0">
                <a:pos x="124" y="1808"/>
              </a:cxn>
              <a:cxn ang="0">
                <a:pos x="212" y="1524"/>
              </a:cxn>
              <a:cxn ang="0">
                <a:pos x="316" y="1270"/>
              </a:cxn>
              <a:cxn ang="0">
                <a:pos x="430" y="1044"/>
              </a:cxn>
              <a:cxn ang="0">
                <a:pos x="550" y="846"/>
              </a:cxn>
              <a:cxn ang="0">
                <a:pos x="672" y="674"/>
              </a:cxn>
              <a:cxn ang="0">
                <a:pos x="792" y="528"/>
              </a:cxn>
              <a:cxn ang="0">
                <a:pos x="906" y="408"/>
              </a:cxn>
              <a:cxn ang="0">
                <a:pos x="1010" y="310"/>
              </a:cxn>
              <a:cxn ang="0">
                <a:pos x="1096" y="236"/>
              </a:cxn>
              <a:cxn ang="0">
                <a:pos x="1164" y="184"/>
              </a:cxn>
              <a:cxn ang="0">
                <a:pos x="1208" y="154"/>
              </a:cxn>
              <a:cxn ang="0">
                <a:pos x="1224" y="144"/>
              </a:cxn>
              <a:cxn ang="0">
                <a:pos x="1728" y="56"/>
              </a:cxn>
              <a:cxn ang="0">
                <a:pos x="1568" y="328"/>
              </a:cxn>
              <a:cxn ang="0">
                <a:pos x="1554" y="332"/>
              </a:cxn>
              <a:cxn ang="0">
                <a:pos x="1514" y="346"/>
              </a:cxn>
              <a:cxn ang="0">
                <a:pos x="1452" y="370"/>
              </a:cxn>
              <a:cxn ang="0">
                <a:pos x="1370" y="410"/>
              </a:cxn>
              <a:cxn ang="0">
                <a:pos x="1270" y="466"/>
              </a:cxn>
              <a:cxn ang="0">
                <a:pos x="1158" y="540"/>
              </a:cxn>
              <a:cxn ang="0">
                <a:pos x="1034" y="636"/>
              </a:cxn>
              <a:cxn ang="0">
                <a:pos x="904" y="756"/>
              </a:cxn>
              <a:cxn ang="0">
                <a:pos x="770" y="900"/>
              </a:cxn>
              <a:cxn ang="0">
                <a:pos x="632" y="1076"/>
              </a:cxn>
              <a:cxn ang="0">
                <a:pos x="498" y="1280"/>
              </a:cxn>
              <a:cxn ang="0">
                <a:pos x="370" y="1518"/>
              </a:cxn>
              <a:cxn ang="0">
                <a:pos x="248" y="1792"/>
              </a:cxn>
              <a:cxn ang="0">
                <a:pos x="138" y="2104"/>
              </a:cxn>
              <a:cxn ang="0">
                <a:pos x="42" y="2456"/>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w="0">
            <a:noFill/>
            <a:prstDash val="solid"/>
            <a:round/>
            <a:headEnd/>
            <a:tailEnd/>
          </a:ln>
        </p:spPr>
        <p:txBody>
          <a:bodyPr/>
          <a:lstStyle/>
          <a:p>
            <a:endParaRPr lang="fa-IR"/>
          </a:p>
        </p:txBody>
      </p:sp>
      <p:sp>
        <p:nvSpPr>
          <p:cNvPr id="48" name="AutoShape 5"/>
          <p:cNvSpPr>
            <a:spLocks noChangeArrowheads="1"/>
          </p:cNvSpPr>
          <p:nvPr/>
        </p:nvSpPr>
        <p:spPr bwMode="gray">
          <a:xfrm>
            <a:off x="171408" y="2581276"/>
            <a:ext cx="2728919"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49" name="Text Box 20"/>
          <p:cNvSpPr txBox="1">
            <a:spLocks noChangeArrowheads="1"/>
          </p:cNvSpPr>
          <p:nvPr/>
        </p:nvSpPr>
        <p:spPr bwMode="gray">
          <a:xfrm>
            <a:off x="85708" y="2865439"/>
            <a:ext cx="2928958" cy="400110"/>
          </a:xfrm>
          <a:prstGeom prst="rect">
            <a:avLst/>
          </a:prstGeom>
          <a:noFill/>
          <a:ln w="9525">
            <a:noFill/>
            <a:miter lim="800000"/>
            <a:headEnd/>
            <a:tailEnd/>
          </a:ln>
          <a:effectLst/>
        </p:spPr>
        <p:txBody>
          <a:bodyPr wrap="square">
            <a:spAutoFit/>
          </a:bodyPr>
          <a:lstStyle/>
          <a:p>
            <a:r>
              <a:rPr lang="fa-IR" sz="2000" dirty="0" smtClean="0">
                <a:cs typeface="B Titr" pitchFamily="2" charset="-78"/>
              </a:rPr>
              <a:t>  </a:t>
            </a:r>
            <a:r>
              <a:rPr lang="fa-IR" sz="2000" dirty="0" smtClean="0">
                <a:cs typeface="B Titr" pitchFamily="2" charset="-78"/>
                <a:hlinkClick r:id="rId4" action="ppaction://hlinksldjump"/>
              </a:rPr>
              <a:t>الشبهة الحکمية لفقدان النص</a:t>
            </a:r>
            <a:endParaRPr lang="en-US" sz="2000" b="1" dirty="0">
              <a:cs typeface="B Titr" pitchFamily="2" charset="-78"/>
            </a:endParaRPr>
          </a:p>
        </p:txBody>
      </p:sp>
      <p:sp>
        <p:nvSpPr>
          <p:cNvPr id="50" name="AutoShape 8"/>
          <p:cNvSpPr>
            <a:spLocks noChangeArrowheads="1"/>
          </p:cNvSpPr>
          <p:nvPr/>
        </p:nvSpPr>
        <p:spPr bwMode="gray">
          <a:xfrm>
            <a:off x="6210352" y="2595562"/>
            <a:ext cx="2733668"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cs typeface="B Titr" pitchFamily="2" charset="-78"/>
            </a:endParaRPr>
          </a:p>
        </p:txBody>
      </p:sp>
      <p:sp>
        <p:nvSpPr>
          <p:cNvPr id="51" name="Text Box 23"/>
          <p:cNvSpPr txBox="1">
            <a:spLocks noChangeArrowheads="1"/>
          </p:cNvSpPr>
          <p:nvPr/>
        </p:nvSpPr>
        <p:spPr bwMode="gray">
          <a:xfrm>
            <a:off x="6293240" y="2786058"/>
            <a:ext cx="2722219" cy="400110"/>
          </a:xfrm>
          <a:prstGeom prst="rect">
            <a:avLst/>
          </a:prstGeom>
          <a:noFill/>
          <a:ln w="9525">
            <a:noFill/>
            <a:miter lim="800000"/>
            <a:headEnd/>
            <a:tailEnd/>
          </a:ln>
          <a:effectLst/>
        </p:spPr>
        <p:txBody>
          <a:bodyPr wrap="none">
            <a:spAutoFit/>
          </a:bodyPr>
          <a:lstStyle/>
          <a:p>
            <a:r>
              <a:rPr lang="fa-IR" sz="2000" dirty="0" smtClean="0">
                <a:cs typeface="B Titr" pitchFamily="2" charset="-78"/>
                <a:hlinkClick r:id="rId8" action="ppaction://hlinksldjump"/>
              </a:rPr>
              <a:t>الشبهة الحکمية لفقدان النص</a:t>
            </a:r>
            <a:endParaRPr lang="en-US" sz="2000" b="1" dirty="0">
              <a:cs typeface="B Titr" pitchFamily="2" charset="-78"/>
            </a:endParaRPr>
          </a:p>
        </p:txBody>
      </p:sp>
      <p:sp>
        <p:nvSpPr>
          <p:cNvPr id="52" name="AutoShape 18"/>
          <p:cNvSpPr>
            <a:spLocks noChangeArrowheads="1"/>
          </p:cNvSpPr>
          <p:nvPr/>
        </p:nvSpPr>
        <p:spPr bwMode="gray">
          <a:xfrm>
            <a:off x="7172372" y="1662076"/>
            <a:ext cx="808049" cy="909668"/>
          </a:xfrm>
          <a:prstGeom prst="downArrow">
            <a:avLst>
              <a:gd name="adj1" fmla="val 38889"/>
              <a:gd name="adj2" fmla="val 50519"/>
            </a:avLst>
          </a:prstGeom>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a-IR"/>
          </a:p>
        </p:txBody>
      </p:sp>
      <p:sp>
        <p:nvSpPr>
          <p:cNvPr id="53" name="AutoShape 18"/>
          <p:cNvSpPr>
            <a:spLocks noChangeArrowheads="1"/>
          </p:cNvSpPr>
          <p:nvPr/>
        </p:nvSpPr>
        <p:spPr bwMode="gray">
          <a:xfrm>
            <a:off x="1157278" y="1643050"/>
            <a:ext cx="808049" cy="909668"/>
          </a:xfrm>
          <a:prstGeom prst="downArrow">
            <a:avLst>
              <a:gd name="adj1" fmla="val 38889"/>
              <a:gd name="adj2" fmla="val 50519"/>
            </a:avLst>
          </a:prstGeom>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a-IR"/>
          </a:p>
        </p:txBody>
      </p:sp>
      <p:grpSp>
        <p:nvGrpSpPr>
          <p:cNvPr id="3" name="Group 27"/>
          <p:cNvGrpSpPr>
            <a:grpSpLocks/>
          </p:cNvGrpSpPr>
          <p:nvPr/>
        </p:nvGrpSpPr>
        <p:grpSpPr bwMode="auto">
          <a:xfrm>
            <a:off x="-57168" y="714356"/>
            <a:ext cx="3271846" cy="1000132"/>
            <a:chOff x="1404" y="3282"/>
            <a:chExt cx="3060" cy="406"/>
          </a:xfrm>
        </p:grpSpPr>
        <p:sp>
          <p:nvSpPr>
            <p:cNvPr id="46" name="AutoShape 28"/>
            <p:cNvSpPr>
              <a:spLocks noChangeArrowheads="1"/>
            </p:cNvSpPr>
            <p:nvPr/>
          </p:nvSpPr>
          <p:spPr bwMode="gray">
            <a:xfrm>
              <a:off x="1404" y="3282"/>
              <a:ext cx="3060" cy="406"/>
            </a:xfrm>
            <a:prstGeom prst="roundRect">
              <a:avLst>
                <a:gd name="adj" fmla="val 50000"/>
              </a:avLst>
            </a:prstGeom>
            <a:gradFill rotWithShape="1">
              <a:gsLst>
                <a:gs pos="0">
                  <a:srgbClr val="2268B4"/>
                </a:gs>
                <a:gs pos="100000">
                  <a:srgbClr val="99CCFF"/>
                </a:gs>
              </a:gsLst>
              <a:lin ang="0" scaled="1"/>
            </a:gradFill>
            <a:ln w="9525" algn="ctr">
              <a:noFill/>
              <a:round/>
              <a:headEnd/>
              <a:tailEnd/>
            </a:ln>
            <a:effectLst/>
          </p:spPr>
          <p:txBody>
            <a:bodyPr wrap="none" anchor="ctr"/>
            <a:lstStyle/>
            <a:p>
              <a:endParaRPr lang="fa-IR"/>
            </a:p>
          </p:txBody>
        </p:sp>
        <p:sp>
          <p:nvSpPr>
            <p:cNvPr id="47" name="AutoShape 29"/>
            <p:cNvSpPr>
              <a:spLocks noChangeArrowheads="1"/>
            </p:cNvSpPr>
            <p:nvPr/>
          </p:nvSpPr>
          <p:spPr bwMode="gray">
            <a:xfrm>
              <a:off x="1458" y="3312"/>
              <a:ext cx="2970" cy="336"/>
            </a:xfrm>
            <a:prstGeom prst="roundRect">
              <a:avLst>
                <a:gd name="adj" fmla="val 50000"/>
              </a:avLst>
            </a:prstGeom>
            <a:gradFill rotWithShape="1">
              <a:gsLst>
                <a:gs pos="0">
                  <a:srgbClr val="1166D7">
                    <a:gamma/>
                    <a:tint val="48627"/>
                    <a:invGamma/>
                  </a:srgbClr>
                </a:gs>
                <a:gs pos="100000">
                  <a:srgbClr val="1166D7">
                    <a:alpha val="50000"/>
                  </a:srgbClr>
                </a:gs>
              </a:gsLst>
              <a:lin ang="0" scaled="1"/>
            </a:gradFill>
            <a:ln w="9525" algn="ctr">
              <a:noFill/>
              <a:round/>
              <a:headEnd/>
              <a:tailEnd/>
            </a:ln>
            <a:effectLst/>
          </p:spPr>
          <p:txBody>
            <a:bodyPr wrap="none" anchor="ctr"/>
            <a:lstStyle/>
            <a:p>
              <a:endParaRPr lang="fa-IR"/>
            </a:p>
          </p:txBody>
        </p:sp>
      </p:grpSp>
      <p:sp>
        <p:nvSpPr>
          <p:cNvPr id="45" name="Text Box 30"/>
          <p:cNvSpPr txBox="1">
            <a:spLocks noChangeArrowheads="1"/>
          </p:cNvSpPr>
          <p:nvPr/>
        </p:nvSpPr>
        <p:spPr bwMode="gray">
          <a:xfrm>
            <a:off x="14583" y="788257"/>
            <a:ext cx="3157044" cy="707886"/>
          </a:xfrm>
          <a:prstGeom prst="rect">
            <a:avLst/>
          </a:prstGeom>
          <a:noFill/>
          <a:ln w="9525" algn="ctr">
            <a:noFill/>
            <a:miter lim="800000"/>
            <a:headEnd/>
            <a:tailEnd/>
          </a:ln>
          <a:effectLst>
            <a:outerShdw dist="35921" dir="2700000" algn="ctr" rotWithShape="0">
              <a:schemeClr val="bg2">
                <a:alpha val="50000"/>
              </a:schemeClr>
            </a:outerShdw>
          </a:effectLst>
        </p:spPr>
        <p:txBody>
          <a:bodyPr>
            <a:spAutoFit/>
          </a:bodyPr>
          <a:lstStyle/>
          <a:p>
            <a:r>
              <a:rPr lang="fa-IR" sz="4000" b="1" dirty="0" smtClean="0">
                <a:solidFill>
                  <a:srgbClr val="FFFF00"/>
                </a:solidFill>
                <a:cs typeface="B Titr" pitchFamily="2" charset="-78"/>
                <a:hlinkClick r:id="rId9" action="ppaction://hlinksldjump"/>
              </a:rPr>
              <a:t> الشبهة الوجوبية</a:t>
            </a:r>
            <a:endParaRPr lang="en-US" sz="4000" dirty="0">
              <a:solidFill>
                <a:srgbClr val="FFFF00"/>
              </a:solidFill>
              <a:cs typeface="B Titr" pitchFamily="2" charset="-78"/>
            </a:endParaRPr>
          </a:p>
        </p:txBody>
      </p:sp>
      <p:grpSp>
        <p:nvGrpSpPr>
          <p:cNvPr id="4" name="Group 27"/>
          <p:cNvGrpSpPr>
            <a:grpSpLocks/>
          </p:cNvGrpSpPr>
          <p:nvPr/>
        </p:nvGrpSpPr>
        <p:grpSpPr bwMode="auto">
          <a:xfrm>
            <a:off x="5872186" y="714356"/>
            <a:ext cx="3271846" cy="1000132"/>
            <a:chOff x="1404" y="3282"/>
            <a:chExt cx="3060" cy="406"/>
          </a:xfrm>
        </p:grpSpPr>
        <p:sp>
          <p:nvSpPr>
            <p:cNvPr id="42" name="AutoShape 29"/>
            <p:cNvSpPr>
              <a:spLocks noChangeArrowheads="1"/>
            </p:cNvSpPr>
            <p:nvPr/>
          </p:nvSpPr>
          <p:spPr bwMode="gray">
            <a:xfrm>
              <a:off x="1458" y="3312"/>
              <a:ext cx="2970" cy="336"/>
            </a:xfrm>
            <a:prstGeom prst="roundRect">
              <a:avLst>
                <a:gd name="adj" fmla="val 50000"/>
              </a:avLst>
            </a:prstGeom>
            <a:gradFill rotWithShape="1">
              <a:gsLst>
                <a:gs pos="0">
                  <a:srgbClr val="1166D7">
                    <a:gamma/>
                    <a:tint val="48627"/>
                    <a:invGamma/>
                  </a:srgbClr>
                </a:gs>
                <a:gs pos="100000">
                  <a:srgbClr val="1166D7">
                    <a:alpha val="50000"/>
                  </a:srgbClr>
                </a:gs>
              </a:gsLst>
              <a:lin ang="0" scaled="1"/>
            </a:gradFill>
            <a:ln w="9525" algn="ctr">
              <a:noFill/>
              <a:round/>
              <a:headEnd/>
              <a:tailEnd/>
            </a:ln>
            <a:effectLst/>
          </p:spPr>
          <p:txBody>
            <a:bodyPr wrap="none" anchor="ctr"/>
            <a:lstStyle/>
            <a:p>
              <a:endParaRPr lang="fa-IR"/>
            </a:p>
          </p:txBody>
        </p:sp>
        <p:sp>
          <p:nvSpPr>
            <p:cNvPr id="41" name="AutoShape 28"/>
            <p:cNvSpPr>
              <a:spLocks noChangeArrowheads="1"/>
            </p:cNvSpPr>
            <p:nvPr/>
          </p:nvSpPr>
          <p:spPr bwMode="gray">
            <a:xfrm>
              <a:off x="1404" y="3282"/>
              <a:ext cx="3060" cy="406"/>
            </a:xfrm>
            <a:prstGeom prst="roundRect">
              <a:avLst>
                <a:gd name="adj" fmla="val 50000"/>
              </a:avLst>
            </a:prstGeom>
            <a:gradFill rotWithShape="1">
              <a:gsLst>
                <a:gs pos="0">
                  <a:srgbClr val="2268B4"/>
                </a:gs>
                <a:gs pos="100000">
                  <a:srgbClr val="99CCFF"/>
                </a:gs>
              </a:gsLst>
              <a:lin ang="0" scaled="1"/>
            </a:gradFill>
            <a:ln w="9525" algn="ctr">
              <a:noFill/>
              <a:round/>
              <a:headEnd/>
              <a:tailEnd/>
            </a:ln>
            <a:effectLst/>
          </p:spPr>
          <p:txBody>
            <a:bodyPr wrap="none" anchor="ctr"/>
            <a:lstStyle/>
            <a:p>
              <a:endParaRPr lang="fa-IR"/>
            </a:p>
          </p:txBody>
        </p:sp>
      </p:grpSp>
      <p:sp>
        <p:nvSpPr>
          <p:cNvPr id="40" name="Text Box 30"/>
          <p:cNvSpPr txBox="1">
            <a:spLocks noChangeArrowheads="1"/>
          </p:cNvSpPr>
          <p:nvPr/>
        </p:nvSpPr>
        <p:spPr bwMode="gray">
          <a:xfrm>
            <a:off x="5872186" y="788257"/>
            <a:ext cx="3214678" cy="707886"/>
          </a:xfrm>
          <a:prstGeom prst="rect">
            <a:avLst/>
          </a:prstGeom>
          <a:noFill/>
          <a:ln w="9525" algn="ctr">
            <a:noFill/>
            <a:miter lim="800000"/>
            <a:headEnd/>
            <a:tailEnd/>
          </a:ln>
          <a:effectLst>
            <a:outerShdw dist="35921" dir="2700000" algn="ctr" rotWithShape="0">
              <a:schemeClr val="bg2">
                <a:alpha val="50000"/>
              </a:schemeClr>
            </a:outerShdw>
          </a:effectLst>
        </p:spPr>
        <p:txBody>
          <a:bodyPr wrap="square">
            <a:spAutoFit/>
          </a:bodyPr>
          <a:lstStyle/>
          <a:p>
            <a:r>
              <a:rPr lang="fa-IR" sz="4000" b="1" dirty="0" smtClean="0">
                <a:solidFill>
                  <a:srgbClr val="FFFF00"/>
                </a:solidFill>
                <a:cs typeface="B Titr" pitchFamily="2" charset="-78"/>
                <a:hlinkClick r:id="rId10" action="ppaction://hlinksldjump"/>
              </a:rPr>
              <a:t> الشبهة التحريمية</a:t>
            </a:r>
            <a:r>
              <a:rPr lang="fa-IR" sz="4000" b="1" dirty="0" smtClean="0">
                <a:solidFill>
                  <a:srgbClr val="FFFF00"/>
                </a:solidFill>
                <a:cs typeface="B Titr" pitchFamily="2" charset="-78"/>
              </a:rPr>
              <a:t> </a:t>
            </a:r>
            <a:endParaRPr lang="en-US" sz="4000" dirty="0">
              <a:solidFill>
                <a:srgbClr val="FFFF00"/>
              </a:solidFill>
              <a:cs typeface="B Titr" pitchFamily="2" charset="-78"/>
            </a:endParaRPr>
          </a:p>
        </p:txBody>
      </p:sp>
      <p:sp>
        <p:nvSpPr>
          <p:cNvPr id="43" name="Action Button: Return 42">
            <a:hlinkClick r:id="rId11" action="ppaction://hlinksldjump" highlightClick="1"/>
          </p:cNvPr>
          <p:cNvSpPr/>
          <p:nvPr/>
        </p:nvSpPr>
        <p:spPr bwMode="auto">
          <a:xfrm>
            <a:off x="4786314" y="3286124"/>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57379"/>
                                        </p:tgtEl>
                                        <p:attrNameLst>
                                          <p:attrName>style.visibility</p:attrName>
                                        </p:attrNameLst>
                                      </p:cBhvr>
                                      <p:to>
                                        <p:strVal val="visible"/>
                                      </p:to>
                                    </p:set>
                                    <p:animEffect transition="in" filter="wedge">
                                      <p:cBhvr>
                                        <p:cTn id="10" dur="2000"/>
                                        <p:tgtEl>
                                          <p:spTgt spid="357379"/>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357380"/>
                                        </p:tgtEl>
                                        <p:attrNameLst>
                                          <p:attrName>style.visibility</p:attrName>
                                        </p:attrNameLst>
                                      </p:cBhvr>
                                      <p:to>
                                        <p:strVal val="visible"/>
                                      </p:to>
                                    </p:set>
                                    <p:animEffect transition="in" filter="wedge">
                                      <p:cBhvr>
                                        <p:cTn id="13" dur="2000"/>
                                        <p:tgtEl>
                                          <p:spTgt spid="357380"/>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357381"/>
                                        </p:tgtEl>
                                        <p:attrNameLst>
                                          <p:attrName>style.visibility</p:attrName>
                                        </p:attrNameLst>
                                      </p:cBhvr>
                                      <p:to>
                                        <p:strVal val="visible"/>
                                      </p:to>
                                    </p:set>
                                    <p:animEffect transition="in" filter="wedge">
                                      <p:cBhvr>
                                        <p:cTn id="16" dur="2000"/>
                                        <p:tgtEl>
                                          <p:spTgt spid="357381"/>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357396"/>
                                        </p:tgtEl>
                                        <p:attrNameLst>
                                          <p:attrName>style.visibility</p:attrName>
                                        </p:attrNameLst>
                                      </p:cBhvr>
                                      <p:to>
                                        <p:strVal val="visible"/>
                                      </p:to>
                                    </p:set>
                                    <p:animEffect transition="in" filter="wedge">
                                      <p:cBhvr>
                                        <p:cTn id="19" dur="2000"/>
                                        <p:tgtEl>
                                          <p:spTgt spid="357396"/>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357397"/>
                                        </p:tgtEl>
                                        <p:attrNameLst>
                                          <p:attrName>style.visibility</p:attrName>
                                        </p:attrNameLst>
                                      </p:cBhvr>
                                      <p:to>
                                        <p:strVal val="visible"/>
                                      </p:to>
                                    </p:set>
                                    <p:animEffect transition="in" filter="wedge">
                                      <p:cBhvr>
                                        <p:cTn id="22" dur="2000"/>
                                        <p:tgtEl>
                                          <p:spTgt spid="357397"/>
                                        </p:tgtEl>
                                      </p:cBhvr>
                                    </p:animEffect>
                                  </p:childTnLst>
                                </p:cTn>
                              </p:par>
                              <p:par>
                                <p:cTn id="23" presetID="20" presetClass="entr" presetSubtype="0" fill="hold" grpId="0" nodeType="withEffect">
                                  <p:stCondLst>
                                    <p:cond delay="0"/>
                                  </p:stCondLst>
                                  <p:childTnLst>
                                    <p:set>
                                      <p:cBhvr>
                                        <p:cTn id="24" dur="1" fill="hold">
                                          <p:stCondLst>
                                            <p:cond delay="0"/>
                                          </p:stCondLst>
                                        </p:cTn>
                                        <p:tgtEl>
                                          <p:spTgt spid="357398"/>
                                        </p:tgtEl>
                                        <p:attrNameLst>
                                          <p:attrName>style.visibility</p:attrName>
                                        </p:attrNameLst>
                                      </p:cBhvr>
                                      <p:to>
                                        <p:strVal val="visible"/>
                                      </p:to>
                                    </p:set>
                                    <p:animEffect transition="in" filter="wedge">
                                      <p:cBhvr>
                                        <p:cTn id="25" dur="2000"/>
                                        <p:tgtEl>
                                          <p:spTgt spid="357398"/>
                                        </p:tgtEl>
                                      </p:cBhvr>
                                    </p:animEffect>
                                  </p:childTnLst>
                                </p:cTn>
                              </p:par>
                              <p:par>
                                <p:cTn id="26" presetID="20" presetClass="entr" presetSubtype="0" fill="hold" grpId="0" nodeType="withEffect">
                                  <p:stCondLst>
                                    <p:cond delay="0"/>
                                  </p:stCondLst>
                                  <p:childTnLst>
                                    <p:set>
                                      <p:cBhvr>
                                        <p:cTn id="27" dur="1" fill="hold">
                                          <p:stCondLst>
                                            <p:cond delay="0"/>
                                          </p:stCondLst>
                                        </p:cTn>
                                        <p:tgtEl>
                                          <p:spTgt spid="357382"/>
                                        </p:tgtEl>
                                        <p:attrNameLst>
                                          <p:attrName>style.visibility</p:attrName>
                                        </p:attrNameLst>
                                      </p:cBhvr>
                                      <p:to>
                                        <p:strVal val="visible"/>
                                      </p:to>
                                    </p:set>
                                    <p:animEffect transition="in" filter="wedge">
                                      <p:cBhvr>
                                        <p:cTn id="28" dur="2000"/>
                                        <p:tgtEl>
                                          <p:spTgt spid="357382"/>
                                        </p:tgtEl>
                                      </p:cBhvr>
                                    </p:animEffect>
                                  </p:childTnLst>
                                </p:cTn>
                              </p:par>
                              <p:par>
                                <p:cTn id="29" presetID="20" presetClass="entr" presetSubtype="0" fill="hold" grpId="0" nodeType="withEffect">
                                  <p:stCondLst>
                                    <p:cond delay="0"/>
                                  </p:stCondLst>
                                  <p:childTnLst>
                                    <p:set>
                                      <p:cBhvr>
                                        <p:cTn id="30" dur="1" fill="hold">
                                          <p:stCondLst>
                                            <p:cond delay="0"/>
                                          </p:stCondLst>
                                        </p:cTn>
                                        <p:tgtEl>
                                          <p:spTgt spid="357383"/>
                                        </p:tgtEl>
                                        <p:attrNameLst>
                                          <p:attrName>style.visibility</p:attrName>
                                        </p:attrNameLst>
                                      </p:cBhvr>
                                      <p:to>
                                        <p:strVal val="visible"/>
                                      </p:to>
                                    </p:set>
                                    <p:animEffect transition="in" filter="wedge">
                                      <p:cBhvr>
                                        <p:cTn id="31" dur="2000"/>
                                        <p:tgtEl>
                                          <p:spTgt spid="357383"/>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357384"/>
                                        </p:tgtEl>
                                        <p:attrNameLst>
                                          <p:attrName>style.visibility</p:attrName>
                                        </p:attrNameLst>
                                      </p:cBhvr>
                                      <p:to>
                                        <p:strVal val="visible"/>
                                      </p:to>
                                    </p:set>
                                    <p:animEffect transition="in" filter="wedge">
                                      <p:cBhvr>
                                        <p:cTn id="34" dur="2000"/>
                                        <p:tgtEl>
                                          <p:spTgt spid="357384"/>
                                        </p:tgtEl>
                                      </p:cBhvr>
                                    </p:animEffect>
                                  </p:childTnLst>
                                </p:cTn>
                              </p:par>
                              <p:par>
                                <p:cTn id="35" presetID="20" presetClass="entr" presetSubtype="0" fill="hold" nodeType="withEffect">
                                  <p:stCondLst>
                                    <p:cond delay="0"/>
                                  </p:stCondLst>
                                  <p:childTnLst>
                                    <p:set>
                                      <p:cBhvr>
                                        <p:cTn id="36" dur="1" fill="hold">
                                          <p:stCondLst>
                                            <p:cond delay="0"/>
                                          </p:stCondLst>
                                        </p:cTn>
                                        <p:tgtEl>
                                          <p:spTgt spid="357399"/>
                                        </p:tgtEl>
                                        <p:attrNameLst>
                                          <p:attrName>style.visibility</p:attrName>
                                        </p:attrNameLst>
                                      </p:cBhvr>
                                      <p:to>
                                        <p:strVal val="visible"/>
                                      </p:to>
                                    </p:set>
                                    <p:animEffect transition="in" filter="wedge">
                                      <p:cBhvr>
                                        <p:cTn id="37" dur="2000"/>
                                        <p:tgtEl>
                                          <p:spTgt spid="357399"/>
                                        </p:tgtEl>
                                      </p:cBhvr>
                                    </p:animEffect>
                                  </p:childTnLst>
                                </p:cTn>
                              </p:par>
                              <p:par>
                                <p:cTn id="38" presetID="20" presetClass="entr" presetSubtype="0" fill="hold" nodeType="withEffect">
                                  <p:stCondLst>
                                    <p:cond delay="0"/>
                                  </p:stCondLst>
                                  <p:childTnLst>
                                    <p:set>
                                      <p:cBhvr>
                                        <p:cTn id="39" dur="1" fill="hold">
                                          <p:stCondLst>
                                            <p:cond delay="0"/>
                                          </p:stCondLst>
                                        </p:cTn>
                                        <p:tgtEl>
                                          <p:spTgt spid="357400"/>
                                        </p:tgtEl>
                                        <p:attrNameLst>
                                          <p:attrName>style.visibility</p:attrName>
                                        </p:attrNameLst>
                                      </p:cBhvr>
                                      <p:to>
                                        <p:strVal val="visible"/>
                                      </p:to>
                                    </p:set>
                                    <p:animEffect transition="in" filter="wedge">
                                      <p:cBhvr>
                                        <p:cTn id="40" dur="2000"/>
                                        <p:tgtEl>
                                          <p:spTgt spid="357400"/>
                                        </p:tgtEl>
                                      </p:cBhvr>
                                    </p:animEffect>
                                  </p:childTnLst>
                                </p:cTn>
                              </p:par>
                              <p:par>
                                <p:cTn id="41" presetID="20" presetClass="entr" presetSubtype="0" fill="hold" nodeType="withEffect">
                                  <p:stCondLst>
                                    <p:cond delay="0"/>
                                  </p:stCondLst>
                                  <p:childTnLst>
                                    <p:set>
                                      <p:cBhvr>
                                        <p:cTn id="42" dur="1" fill="hold">
                                          <p:stCondLst>
                                            <p:cond delay="0"/>
                                          </p:stCondLst>
                                        </p:cTn>
                                        <p:tgtEl>
                                          <p:spTgt spid="357401"/>
                                        </p:tgtEl>
                                        <p:attrNameLst>
                                          <p:attrName>style.visibility</p:attrName>
                                        </p:attrNameLst>
                                      </p:cBhvr>
                                      <p:to>
                                        <p:strVal val="visible"/>
                                      </p:to>
                                    </p:set>
                                    <p:animEffect transition="in" filter="wedge">
                                      <p:cBhvr>
                                        <p:cTn id="43" dur="2000"/>
                                        <p:tgtEl>
                                          <p:spTgt spid="357401"/>
                                        </p:tgtEl>
                                      </p:cBhvr>
                                    </p:animEffect>
                                  </p:childTnLst>
                                </p:cTn>
                              </p:par>
                              <p:par>
                                <p:cTn id="44" presetID="20"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edge">
                                      <p:cBhvr>
                                        <p:cTn id="46" dur="2000"/>
                                        <p:tgtEl>
                                          <p:spTgt spid="36"/>
                                        </p:tgtEl>
                                      </p:cBhvr>
                                    </p:animEffect>
                                  </p:childTnLst>
                                </p:cTn>
                              </p:par>
                              <p:par>
                                <p:cTn id="47" presetID="20" presetClass="entr" presetSubtype="0"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edge">
                                      <p:cBhvr>
                                        <p:cTn id="49" dur="2000"/>
                                        <p:tgtEl>
                                          <p:spTgt spid="37"/>
                                        </p:tgtEl>
                                      </p:cBhvr>
                                    </p:animEffect>
                                  </p:childTnLst>
                                </p:cTn>
                              </p:par>
                              <p:par>
                                <p:cTn id="50" presetID="20" presetClass="entr" presetSubtype="0" fill="hold" nodeType="with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wedge">
                                      <p:cBhvr>
                                        <p:cTn id="52" dur="2000"/>
                                        <p:tgtEl>
                                          <p:spTgt spid="48"/>
                                        </p:tgtEl>
                                      </p:cBhvr>
                                    </p:animEffect>
                                  </p:childTnLst>
                                </p:cTn>
                              </p:par>
                              <p:par>
                                <p:cTn id="53" presetID="20" presetClass="entr" presetSubtype="0" fill="hold"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wedge">
                                      <p:cBhvr>
                                        <p:cTn id="55" dur="2000"/>
                                        <p:tgtEl>
                                          <p:spTgt spid="49"/>
                                        </p:tgtEl>
                                      </p:cBhvr>
                                    </p:animEffect>
                                  </p:childTnLst>
                                </p:cTn>
                              </p:par>
                              <p:par>
                                <p:cTn id="56" presetID="20" presetClass="entr" presetSubtype="0" fill="hold" nodeType="withEffect">
                                  <p:stCondLst>
                                    <p:cond delay="0"/>
                                  </p:stCondLst>
                                  <p:childTnLst>
                                    <p:set>
                                      <p:cBhvr>
                                        <p:cTn id="57" dur="1" fill="hold">
                                          <p:stCondLst>
                                            <p:cond delay="0"/>
                                          </p:stCondLst>
                                        </p:cTn>
                                        <p:tgtEl>
                                          <p:spTgt spid="50"/>
                                        </p:tgtEl>
                                        <p:attrNameLst>
                                          <p:attrName>style.visibility</p:attrName>
                                        </p:attrNameLst>
                                      </p:cBhvr>
                                      <p:to>
                                        <p:strVal val="visible"/>
                                      </p:to>
                                    </p:set>
                                    <p:animEffect transition="in" filter="wedge">
                                      <p:cBhvr>
                                        <p:cTn id="58" dur="2000"/>
                                        <p:tgtEl>
                                          <p:spTgt spid="50"/>
                                        </p:tgtEl>
                                      </p:cBhvr>
                                    </p:animEffect>
                                  </p:childTnLst>
                                </p:cTn>
                              </p:par>
                              <p:par>
                                <p:cTn id="59" presetID="20" presetClass="entr" presetSubtype="0" fill="hold" nodeType="with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wedge">
                                      <p:cBhvr>
                                        <p:cTn id="61" dur="2000"/>
                                        <p:tgtEl>
                                          <p:spTgt spid="51"/>
                                        </p:tgtEl>
                                      </p:cBhvr>
                                    </p:animEffect>
                                  </p:childTnLst>
                                </p:cTn>
                              </p:par>
                              <p:par>
                                <p:cTn id="62" presetID="20" presetClass="entr" presetSubtype="0" fill="hold" nodeType="withEffect">
                                  <p:stCondLst>
                                    <p:cond delay="0"/>
                                  </p:stCondLst>
                                  <p:childTnLst>
                                    <p:set>
                                      <p:cBhvr>
                                        <p:cTn id="63" dur="1" fill="hold">
                                          <p:stCondLst>
                                            <p:cond delay="0"/>
                                          </p:stCondLst>
                                        </p:cTn>
                                        <p:tgtEl>
                                          <p:spTgt spid="52"/>
                                        </p:tgtEl>
                                        <p:attrNameLst>
                                          <p:attrName>style.visibility</p:attrName>
                                        </p:attrNameLst>
                                      </p:cBhvr>
                                      <p:to>
                                        <p:strVal val="visible"/>
                                      </p:to>
                                    </p:set>
                                    <p:animEffect transition="in" filter="wedge">
                                      <p:cBhvr>
                                        <p:cTn id="64" dur="2000"/>
                                        <p:tgtEl>
                                          <p:spTgt spid="52"/>
                                        </p:tgtEl>
                                      </p:cBhvr>
                                    </p:animEffect>
                                  </p:childTnLst>
                                </p:cTn>
                              </p:par>
                              <p:par>
                                <p:cTn id="65" presetID="20" presetClass="entr" presetSubtype="0" fill="hold" nodeType="with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edge">
                                      <p:cBhvr>
                                        <p:cTn id="67" dur="2000"/>
                                        <p:tgtEl>
                                          <p:spTgt spid="53"/>
                                        </p:tgtEl>
                                      </p:cBhvr>
                                    </p:animEffect>
                                  </p:childTnLst>
                                </p:cTn>
                              </p:par>
                              <p:par>
                                <p:cTn id="68" presetID="20" presetClass="entr" presetSubtype="0" fill="hold" nodeType="with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wedge">
                                      <p:cBhvr>
                                        <p:cTn id="70" dur="2000"/>
                                        <p:tgtEl>
                                          <p:spTgt spid="3"/>
                                        </p:tgtEl>
                                      </p:cBhvr>
                                    </p:animEffect>
                                  </p:childTnLst>
                                </p:cTn>
                              </p:par>
                              <p:par>
                                <p:cTn id="71" presetID="20" presetClass="entr" presetSubtype="0" fill="hold" nodeType="with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wedge">
                                      <p:cBhvr>
                                        <p:cTn id="73" dur="2000"/>
                                        <p:tgtEl>
                                          <p:spTgt spid="45"/>
                                        </p:tgtEl>
                                      </p:cBhvr>
                                    </p:animEffect>
                                  </p:childTnLst>
                                </p:cTn>
                              </p:par>
                              <p:par>
                                <p:cTn id="74" presetID="20" presetClass="entr" presetSubtype="0" fill="hold" nodeType="with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wedge">
                                      <p:cBhvr>
                                        <p:cTn id="76" dur="2000"/>
                                        <p:tgtEl>
                                          <p:spTgt spid="4"/>
                                        </p:tgtEl>
                                      </p:cBhvr>
                                    </p:animEffect>
                                  </p:childTnLst>
                                </p:cTn>
                              </p:par>
                              <p:par>
                                <p:cTn id="77" presetID="20" presetClass="entr" presetSubtype="0" fill="hold" nodeType="with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wedge">
                                      <p:cBhvr>
                                        <p:cTn id="79" dur="2000"/>
                                        <p:tgtEl>
                                          <p:spTgt spid="40"/>
                                        </p:tgtEl>
                                      </p:cBhvr>
                                    </p:animEffect>
                                  </p:childTnLst>
                                </p:cTn>
                              </p:par>
                              <p:par>
                                <p:cTn id="80" presetID="20" presetClass="entr" presetSubtype="0" fill="hold" nodeType="with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wedge">
                                      <p:cBhvr>
                                        <p:cTn id="82"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9" grpId="0" animBg="1"/>
      <p:bldP spid="357380" grpId="0" animBg="1"/>
      <p:bldP spid="357381" grpId="0" animBg="1"/>
      <p:bldP spid="357396" grpId="0"/>
      <p:bldP spid="357397" grpId="0"/>
      <p:bldP spid="357398" grpId="0"/>
      <p:bldP spid="357382" grpId="0" animBg="1"/>
      <p:bldP spid="357383" grpId="0" animBg="1"/>
      <p:bldP spid="35738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 name="Group 49"/>
          <p:cNvGrpSpPr>
            <a:grpSpLocks/>
          </p:cNvGrpSpPr>
          <p:nvPr/>
        </p:nvGrpSpPr>
        <p:grpSpPr bwMode="auto">
          <a:xfrm>
            <a:off x="1428728" y="2571744"/>
            <a:ext cx="1928827" cy="1785950"/>
            <a:chOff x="2200" y="1525"/>
            <a:chExt cx="1361" cy="1361"/>
          </a:xfrm>
        </p:grpSpPr>
        <p:sp>
          <p:nvSpPr>
            <p:cNvPr id="24" name="Oval 21"/>
            <p:cNvSpPr>
              <a:spLocks noChangeArrowheads="1"/>
            </p:cNvSpPr>
            <p:nvPr/>
          </p:nvSpPr>
          <p:spPr bwMode="gray">
            <a:xfrm>
              <a:off x="2200" y="1525"/>
              <a:ext cx="1361" cy="1361"/>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25" name="Oval 22"/>
            <p:cNvSpPr>
              <a:spLocks noChangeArrowheads="1"/>
            </p:cNvSpPr>
            <p:nvPr/>
          </p:nvSpPr>
          <p:spPr bwMode="gray">
            <a:xfrm>
              <a:off x="2200" y="1525"/>
              <a:ext cx="1361" cy="1361"/>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26" name="Oval 23"/>
            <p:cNvSpPr>
              <a:spLocks noChangeArrowheads="1"/>
            </p:cNvSpPr>
            <p:nvPr/>
          </p:nvSpPr>
          <p:spPr bwMode="gray">
            <a:xfrm>
              <a:off x="2289" y="1614"/>
              <a:ext cx="1183" cy="1183"/>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27" name="Oval 24"/>
            <p:cNvSpPr>
              <a:spLocks noChangeArrowheads="1"/>
            </p:cNvSpPr>
            <p:nvPr/>
          </p:nvSpPr>
          <p:spPr bwMode="gray">
            <a:xfrm>
              <a:off x="2290" y="1616"/>
              <a:ext cx="1183" cy="1183"/>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28" name="Oval 25"/>
            <p:cNvSpPr>
              <a:spLocks noChangeArrowheads="1"/>
            </p:cNvSpPr>
            <p:nvPr/>
          </p:nvSpPr>
          <p:spPr bwMode="gray">
            <a:xfrm>
              <a:off x="2348"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3" name="Group 26"/>
            <p:cNvGrpSpPr>
              <a:grpSpLocks/>
            </p:cNvGrpSpPr>
            <p:nvPr/>
          </p:nvGrpSpPr>
          <p:grpSpPr bwMode="auto">
            <a:xfrm>
              <a:off x="2365" y="1685"/>
              <a:ext cx="1031" cy="1031"/>
              <a:chOff x="4166" y="1706"/>
              <a:chExt cx="1252" cy="1252"/>
            </a:xfrm>
          </p:grpSpPr>
          <p:sp>
            <p:nvSpPr>
              <p:cNvPr id="31"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32"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33"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34"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30" name="Text Box 40"/>
            <p:cNvSpPr txBox="1">
              <a:spLocks noChangeArrowheads="1"/>
            </p:cNvSpPr>
            <p:nvPr/>
          </p:nvSpPr>
          <p:spPr bwMode="gray">
            <a:xfrm>
              <a:off x="2446" y="1797"/>
              <a:ext cx="763" cy="915"/>
            </a:xfrm>
            <a:prstGeom prst="rect">
              <a:avLst/>
            </a:prstGeom>
            <a:noFill/>
            <a:ln w="9525" algn="ctr">
              <a:noFill/>
              <a:miter lim="800000"/>
              <a:headEnd/>
              <a:tailEnd/>
            </a:ln>
            <a:effectLst/>
          </p:spPr>
          <p:txBody>
            <a:bodyPr wrap="none">
              <a:spAutoFit/>
            </a:bodyPr>
            <a:lstStyle/>
            <a:p>
              <a:r>
                <a:rPr lang="fa-IR" sz="3600" dirty="0" smtClean="0">
                  <a:solidFill>
                    <a:srgbClr val="000000"/>
                  </a:solidFill>
                  <a:cs typeface="B Titr" pitchFamily="2" charset="-78"/>
                  <a:hlinkClick r:id="rId2" action="ppaction://hlinksldjump"/>
                </a:rPr>
                <a:t>اصول</a:t>
              </a:r>
            </a:p>
            <a:p>
              <a:r>
                <a:rPr lang="fa-IR" sz="3600" dirty="0" smtClean="0">
                  <a:solidFill>
                    <a:srgbClr val="000000"/>
                  </a:solidFill>
                  <a:cs typeface="B Titr" pitchFamily="2" charset="-78"/>
                  <a:hlinkClick r:id="rId2" action="ppaction://hlinksldjump"/>
                </a:rPr>
                <a:t>عملیه</a:t>
              </a:r>
              <a:endParaRPr lang="en-US" sz="3600" dirty="0">
                <a:solidFill>
                  <a:srgbClr val="000000"/>
                </a:solidFill>
                <a:cs typeface="B Titr" pitchFamily="2" charset="-78"/>
              </a:endParaRPr>
            </a:p>
          </p:txBody>
        </p:sp>
      </p:grpSp>
      <p:grpSp>
        <p:nvGrpSpPr>
          <p:cNvPr id="4" name="Group 50"/>
          <p:cNvGrpSpPr>
            <a:grpSpLocks/>
          </p:cNvGrpSpPr>
          <p:nvPr/>
        </p:nvGrpSpPr>
        <p:grpSpPr bwMode="auto">
          <a:xfrm>
            <a:off x="3714745" y="4643446"/>
            <a:ext cx="1928826" cy="1785950"/>
            <a:chOff x="3923" y="1525"/>
            <a:chExt cx="1361" cy="1361"/>
          </a:xfrm>
        </p:grpSpPr>
        <p:sp>
          <p:nvSpPr>
            <p:cNvPr id="36" name="Oval 6"/>
            <p:cNvSpPr>
              <a:spLocks noChangeArrowheads="1"/>
            </p:cNvSpPr>
            <p:nvPr/>
          </p:nvSpPr>
          <p:spPr bwMode="gray">
            <a:xfrm>
              <a:off x="3923" y="1525"/>
              <a:ext cx="1361" cy="1361"/>
            </a:xfrm>
            <a:prstGeom prst="ellipse">
              <a:avLst/>
            </a:prstGeom>
            <a:gradFill rotWithShape="1">
              <a:gsLst>
                <a:gs pos="0">
                  <a:srgbClr val="0099CC">
                    <a:gamma/>
                    <a:tint val="0"/>
                    <a:invGamma/>
                  </a:srgbClr>
                </a:gs>
                <a:gs pos="50000">
                  <a:srgbClr val="0099CC"/>
                </a:gs>
                <a:gs pos="100000">
                  <a:srgbClr val="0099CC">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37" name="Oval 7"/>
            <p:cNvSpPr>
              <a:spLocks noChangeArrowheads="1"/>
            </p:cNvSpPr>
            <p:nvPr/>
          </p:nvSpPr>
          <p:spPr bwMode="gray">
            <a:xfrm>
              <a:off x="3923" y="1525"/>
              <a:ext cx="1361" cy="1361"/>
            </a:xfrm>
            <a:prstGeom prst="ellipse">
              <a:avLst/>
            </a:prstGeom>
            <a:gradFill rotWithShape="1">
              <a:gsLst>
                <a:gs pos="0">
                  <a:srgbClr val="0099CC">
                    <a:alpha val="32001"/>
                  </a:srgbClr>
                </a:gs>
                <a:gs pos="100000">
                  <a:srgbClr val="0099CC">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38" name="Oval 8"/>
            <p:cNvSpPr>
              <a:spLocks noChangeArrowheads="1"/>
            </p:cNvSpPr>
            <p:nvPr/>
          </p:nvSpPr>
          <p:spPr bwMode="gray">
            <a:xfrm>
              <a:off x="4012" y="1614"/>
              <a:ext cx="1183" cy="1183"/>
            </a:xfrm>
            <a:prstGeom prst="ellipse">
              <a:avLst/>
            </a:prstGeom>
            <a:gradFill rotWithShape="1">
              <a:gsLst>
                <a:gs pos="0">
                  <a:srgbClr val="0099CC">
                    <a:gamma/>
                    <a:shade val="54118"/>
                    <a:invGamma/>
                  </a:srgbClr>
                </a:gs>
                <a:gs pos="50000">
                  <a:srgbClr val="0099CC"/>
                </a:gs>
                <a:gs pos="100000">
                  <a:srgbClr val="0099CC">
                    <a:gamma/>
                    <a:shade val="54118"/>
                    <a:invGamma/>
                  </a:srgbClr>
                </a:gs>
              </a:gsLst>
              <a:lin ang="18900000" scaled="1"/>
            </a:gradFill>
            <a:ln w="38100" algn="ctr">
              <a:noFill/>
              <a:round/>
              <a:headEnd/>
              <a:tailEnd/>
            </a:ln>
            <a:effectLst/>
          </p:spPr>
          <p:txBody>
            <a:bodyPr anchor="ctr">
              <a:spAutoFit/>
            </a:bodyPr>
            <a:lstStyle/>
            <a:p>
              <a:endParaRPr lang="fa-IR"/>
            </a:p>
          </p:txBody>
        </p:sp>
        <p:sp>
          <p:nvSpPr>
            <p:cNvPr id="39" name="Oval 9"/>
            <p:cNvSpPr>
              <a:spLocks noChangeArrowheads="1"/>
            </p:cNvSpPr>
            <p:nvPr/>
          </p:nvSpPr>
          <p:spPr bwMode="gray">
            <a:xfrm>
              <a:off x="4013" y="1616"/>
              <a:ext cx="1183" cy="1183"/>
            </a:xfrm>
            <a:prstGeom prst="ellipse">
              <a:avLst/>
            </a:prstGeom>
            <a:gradFill rotWithShape="1">
              <a:gsLst>
                <a:gs pos="0">
                  <a:srgbClr val="0099CC">
                    <a:gamma/>
                    <a:shade val="63529"/>
                    <a:invGamma/>
                  </a:srgbClr>
                </a:gs>
                <a:gs pos="100000">
                  <a:srgbClr val="0099CC">
                    <a:alpha val="0"/>
                  </a:srgbClr>
                </a:gs>
              </a:gsLst>
              <a:lin ang="2700000" scaled="1"/>
            </a:gradFill>
            <a:ln w="38100" algn="ctr">
              <a:noFill/>
              <a:round/>
              <a:headEnd/>
              <a:tailEnd/>
            </a:ln>
            <a:effectLst/>
          </p:spPr>
          <p:txBody>
            <a:bodyPr anchor="ctr">
              <a:spAutoFit/>
            </a:bodyPr>
            <a:lstStyle/>
            <a:p>
              <a:endParaRPr lang="fa-IR"/>
            </a:p>
          </p:txBody>
        </p:sp>
        <p:sp>
          <p:nvSpPr>
            <p:cNvPr id="40" name="Oval 10"/>
            <p:cNvSpPr>
              <a:spLocks noChangeArrowheads="1"/>
            </p:cNvSpPr>
            <p:nvPr/>
          </p:nvSpPr>
          <p:spPr bwMode="gray">
            <a:xfrm>
              <a:off x="4076"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5" name="Group 40"/>
            <p:cNvGrpSpPr>
              <a:grpSpLocks/>
            </p:cNvGrpSpPr>
            <p:nvPr/>
          </p:nvGrpSpPr>
          <p:grpSpPr bwMode="auto">
            <a:xfrm>
              <a:off x="4095" y="1685"/>
              <a:ext cx="1031" cy="1031"/>
              <a:chOff x="4166" y="1706"/>
              <a:chExt cx="1252" cy="1252"/>
            </a:xfrm>
          </p:grpSpPr>
          <p:sp>
            <p:nvSpPr>
              <p:cNvPr id="43" name="Oval 32"/>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44"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45" name="Oval 34"/>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46" name="Oval 35"/>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42" name="Text Box 47"/>
            <p:cNvSpPr txBox="1">
              <a:spLocks noChangeArrowheads="1"/>
            </p:cNvSpPr>
            <p:nvPr/>
          </p:nvSpPr>
          <p:spPr bwMode="gray">
            <a:xfrm>
              <a:off x="4131" y="1797"/>
              <a:ext cx="851" cy="821"/>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3" action="ppaction://hlinksldjump"/>
                </a:rPr>
                <a:t>حجج و</a:t>
              </a:r>
            </a:p>
            <a:p>
              <a:r>
                <a:rPr lang="fa-IR" sz="3200" dirty="0" smtClean="0">
                  <a:solidFill>
                    <a:srgbClr val="000000"/>
                  </a:solidFill>
                  <a:cs typeface="B Titr" pitchFamily="2" charset="-78"/>
                  <a:hlinkClick r:id="rId3" action="ppaction://hlinksldjump"/>
                </a:rPr>
                <a:t>امارات</a:t>
              </a:r>
              <a:endParaRPr lang="en-US" sz="3200" dirty="0">
                <a:solidFill>
                  <a:srgbClr val="000000"/>
                </a:solidFill>
                <a:cs typeface="B Titr" pitchFamily="2" charset="-78"/>
              </a:endParaRPr>
            </a:p>
          </p:txBody>
        </p:sp>
      </p:grpSp>
      <p:grpSp>
        <p:nvGrpSpPr>
          <p:cNvPr id="6" name="Group 49"/>
          <p:cNvGrpSpPr>
            <a:grpSpLocks/>
          </p:cNvGrpSpPr>
          <p:nvPr/>
        </p:nvGrpSpPr>
        <p:grpSpPr bwMode="auto">
          <a:xfrm>
            <a:off x="6000760" y="2500306"/>
            <a:ext cx="1928827" cy="1785950"/>
            <a:chOff x="2200" y="1525"/>
            <a:chExt cx="1361" cy="1361"/>
          </a:xfrm>
        </p:grpSpPr>
        <p:sp>
          <p:nvSpPr>
            <p:cNvPr id="65" name="Oval 21"/>
            <p:cNvSpPr>
              <a:spLocks noChangeArrowheads="1"/>
            </p:cNvSpPr>
            <p:nvPr/>
          </p:nvSpPr>
          <p:spPr bwMode="gray">
            <a:xfrm>
              <a:off x="2200" y="1525"/>
              <a:ext cx="1361" cy="1361"/>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66" name="Oval 22"/>
            <p:cNvSpPr>
              <a:spLocks noChangeArrowheads="1"/>
            </p:cNvSpPr>
            <p:nvPr/>
          </p:nvSpPr>
          <p:spPr bwMode="gray">
            <a:xfrm>
              <a:off x="2200" y="1525"/>
              <a:ext cx="1361" cy="1361"/>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67" name="Oval 23"/>
            <p:cNvSpPr>
              <a:spLocks noChangeArrowheads="1"/>
            </p:cNvSpPr>
            <p:nvPr/>
          </p:nvSpPr>
          <p:spPr bwMode="gray">
            <a:xfrm>
              <a:off x="2289" y="1614"/>
              <a:ext cx="1183" cy="1183"/>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68" name="Oval 24"/>
            <p:cNvSpPr>
              <a:spLocks noChangeArrowheads="1"/>
            </p:cNvSpPr>
            <p:nvPr/>
          </p:nvSpPr>
          <p:spPr bwMode="gray">
            <a:xfrm>
              <a:off x="2290" y="1616"/>
              <a:ext cx="1183" cy="1183"/>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69" name="Oval 25"/>
            <p:cNvSpPr>
              <a:spLocks noChangeArrowheads="1"/>
            </p:cNvSpPr>
            <p:nvPr/>
          </p:nvSpPr>
          <p:spPr bwMode="gray">
            <a:xfrm>
              <a:off x="2348"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7" name="Group 26"/>
            <p:cNvGrpSpPr>
              <a:grpSpLocks/>
            </p:cNvGrpSpPr>
            <p:nvPr/>
          </p:nvGrpSpPr>
          <p:grpSpPr bwMode="auto">
            <a:xfrm>
              <a:off x="2365" y="1685"/>
              <a:ext cx="1031" cy="1031"/>
              <a:chOff x="4166" y="1706"/>
              <a:chExt cx="1252" cy="1252"/>
            </a:xfrm>
          </p:grpSpPr>
          <p:sp>
            <p:nvSpPr>
              <p:cNvPr id="72"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73"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74"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75"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dirty="0"/>
              </a:p>
            </p:txBody>
          </p:sp>
        </p:grpSp>
        <p:sp>
          <p:nvSpPr>
            <p:cNvPr id="71" name="Text Box 40"/>
            <p:cNvSpPr txBox="1">
              <a:spLocks noChangeArrowheads="1"/>
            </p:cNvSpPr>
            <p:nvPr/>
          </p:nvSpPr>
          <p:spPr bwMode="gray">
            <a:xfrm>
              <a:off x="2386" y="1852"/>
              <a:ext cx="872" cy="821"/>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4" action="ppaction://hlinksldjump"/>
                </a:rPr>
                <a:t>مباحث </a:t>
              </a:r>
            </a:p>
            <a:p>
              <a:r>
                <a:rPr lang="fa-IR" sz="3200" dirty="0" smtClean="0">
                  <a:solidFill>
                    <a:srgbClr val="000000"/>
                  </a:solidFill>
                  <a:cs typeface="B Titr" pitchFamily="2" charset="-78"/>
                  <a:hlinkClick r:id="rId4" action="ppaction://hlinksldjump"/>
                </a:rPr>
                <a:t> عقلیه</a:t>
              </a:r>
              <a:endParaRPr lang="en-US" sz="3200" dirty="0">
                <a:solidFill>
                  <a:srgbClr val="000000"/>
                </a:solidFill>
                <a:cs typeface="B Titr" pitchFamily="2" charset="-78"/>
              </a:endParaRPr>
            </a:p>
          </p:txBody>
        </p:sp>
      </p:grpSp>
      <p:grpSp>
        <p:nvGrpSpPr>
          <p:cNvPr id="8" name="Group 50"/>
          <p:cNvGrpSpPr>
            <a:grpSpLocks/>
          </p:cNvGrpSpPr>
          <p:nvPr/>
        </p:nvGrpSpPr>
        <p:grpSpPr bwMode="auto">
          <a:xfrm>
            <a:off x="3643307" y="357166"/>
            <a:ext cx="1928826" cy="1785950"/>
            <a:chOff x="3923" y="1525"/>
            <a:chExt cx="1361" cy="1361"/>
          </a:xfrm>
        </p:grpSpPr>
        <p:sp>
          <p:nvSpPr>
            <p:cNvPr id="77" name="Oval 6"/>
            <p:cNvSpPr>
              <a:spLocks noChangeArrowheads="1"/>
            </p:cNvSpPr>
            <p:nvPr/>
          </p:nvSpPr>
          <p:spPr bwMode="gray">
            <a:xfrm>
              <a:off x="3923" y="1525"/>
              <a:ext cx="1361" cy="1361"/>
            </a:xfrm>
            <a:prstGeom prst="ellipse">
              <a:avLst/>
            </a:prstGeom>
            <a:gradFill rotWithShape="1">
              <a:gsLst>
                <a:gs pos="0">
                  <a:srgbClr val="0099CC">
                    <a:gamma/>
                    <a:tint val="0"/>
                    <a:invGamma/>
                  </a:srgbClr>
                </a:gs>
                <a:gs pos="50000">
                  <a:srgbClr val="0099CC"/>
                </a:gs>
                <a:gs pos="100000">
                  <a:srgbClr val="0099CC">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78" name="Oval 7"/>
            <p:cNvSpPr>
              <a:spLocks noChangeArrowheads="1"/>
            </p:cNvSpPr>
            <p:nvPr/>
          </p:nvSpPr>
          <p:spPr bwMode="gray">
            <a:xfrm>
              <a:off x="3923" y="1525"/>
              <a:ext cx="1361" cy="1361"/>
            </a:xfrm>
            <a:prstGeom prst="ellipse">
              <a:avLst/>
            </a:prstGeom>
            <a:gradFill rotWithShape="1">
              <a:gsLst>
                <a:gs pos="0">
                  <a:srgbClr val="0099CC">
                    <a:alpha val="32001"/>
                  </a:srgbClr>
                </a:gs>
                <a:gs pos="100000">
                  <a:srgbClr val="0099CC">
                    <a:gamma/>
                    <a:shade val="0"/>
                    <a:invGamma/>
                    <a:alpha val="89999"/>
                  </a:srgbClr>
                </a:gs>
              </a:gsLst>
              <a:lin ang="2700000" scaled="1"/>
            </a:gradFill>
            <a:ln w="38100" algn="ctr">
              <a:noFill/>
              <a:round/>
              <a:headEnd/>
              <a:tailEnd/>
            </a:ln>
            <a:effectLst/>
          </p:spPr>
          <p:txBody>
            <a:bodyPr wrap="none" anchor="ctr">
              <a:spAutoFit/>
            </a:bodyPr>
            <a:lstStyle/>
            <a:p>
              <a:endParaRPr lang="fa-IR"/>
            </a:p>
          </p:txBody>
        </p:sp>
        <p:sp>
          <p:nvSpPr>
            <p:cNvPr id="79" name="Oval 8"/>
            <p:cNvSpPr>
              <a:spLocks noChangeArrowheads="1"/>
            </p:cNvSpPr>
            <p:nvPr/>
          </p:nvSpPr>
          <p:spPr bwMode="gray">
            <a:xfrm>
              <a:off x="4012" y="1614"/>
              <a:ext cx="1183" cy="1183"/>
            </a:xfrm>
            <a:prstGeom prst="ellipse">
              <a:avLst/>
            </a:prstGeom>
            <a:gradFill rotWithShape="1">
              <a:gsLst>
                <a:gs pos="0">
                  <a:srgbClr val="0099CC">
                    <a:gamma/>
                    <a:shade val="54118"/>
                    <a:invGamma/>
                  </a:srgbClr>
                </a:gs>
                <a:gs pos="50000">
                  <a:srgbClr val="0099CC"/>
                </a:gs>
                <a:gs pos="100000">
                  <a:srgbClr val="0099CC">
                    <a:gamma/>
                    <a:shade val="54118"/>
                    <a:invGamma/>
                  </a:srgbClr>
                </a:gs>
              </a:gsLst>
              <a:lin ang="18900000" scaled="1"/>
            </a:gradFill>
            <a:ln w="38100" algn="ctr">
              <a:noFill/>
              <a:round/>
              <a:headEnd/>
              <a:tailEnd/>
            </a:ln>
            <a:effectLst/>
          </p:spPr>
          <p:txBody>
            <a:bodyPr anchor="ctr">
              <a:spAutoFit/>
            </a:bodyPr>
            <a:lstStyle/>
            <a:p>
              <a:endParaRPr lang="fa-IR"/>
            </a:p>
          </p:txBody>
        </p:sp>
        <p:sp>
          <p:nvSpPr>
            <p:cNvPr id="80" name="Oval 9"/>
            <p:cNvSpPr>
              <a:spLocks noChangeArrowheads="1"/>
            </p:cNvSpPr>
            <p:nvPr/>
          </p:nvSpPr>
          <p:spPr bwMode="gray">
            <a:xfrm>
              <a:off x="4013" y="1616"/>
              <a:ext cx="1183" cy="1183"/>
            </a:xfrm>
            <a:prstGeom prst="ellipse">
              <a:avLst/>
            </a:prstGeom>
            <a:gradFill rotWithShape="1">
              <a:gsLst>
                <a:gs pos="0">
                  <a:srgbClr val="0099CC">
                    <a:gamma/>
                    <a:shade val="63529"/>
                    <a:invGamma/>
                  </a:srgbClr>
                </a:gs>
                <a:gs pos="100000">
                  <a:srgbClr val="0099CC">
                    <a:alpha val="0"/>
                  </a:srgbClr>
                </a:gs>
              </a:gsLst>
              <a:lin ang="2700000" scaled="1"/>
            </a:gradFill>
            <a:ln w="38100" algn="ctr">
              <a:noFill/>
              <a:round/>
              <a:headEnd/>
              <a:tailEnd/>
            </a:ln>
            <a:effectLst/>
          </p:spPr>
          <p:txBody>
            <a:bodyPr anchor="ctr">
              <a:spAutoFit/>
            </a:bodyPr>
            <a:lstStyle/>
            <a:p>
              <a:endParaRPr lang="fa-IR"/>
            </a:p>
          </p:txBody>
        </p:sp>
        <p:sp>
          <p:nvSpPr>
            <p:cNvPr id="81" name="Oval 10"/>
            <p:cNvSpPr>
              <a:spLocks noChangeArrowheads="1"/>
            </p:cNvSpPr>
            <p:nvPr/>
          </p:nvSpPr>
          <p:spPr bwMode="gray">
            <a:xfrm>
              <a:off x="4076"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9" name="Group 81"/>
            <p:cNvGrpSpPr>
              <a:grpSpLocks/>
            </p:cNvGrpSpPr>
            <p:nvPr/>
          </p:nvGrpSpPr>
          <p:grpSpPr bwMode="auto">
            <a:xfrm>
              <a:off x="4095" y="1685"/>
              <a:ext cx="1031" cy="1031"/>
              <a:chOff x="4166" y="1706"/>
              <a:chExt cx="1252" cy="1252"/>
            </a:xfrm>
          </p:grpSpPr>
          <p:sp>
            <p:nvSpPr>
              <p:cNvPr id="84" name="Oval 32"/>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85"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86" name="Oval 34"/>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87" name="Oval 35"/>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83" name="Text Box 47"/>
            <p:cNvSpPr txBox="1">
              <a:spLocks noChangeArrowheads="1"/>
            </p:cNvSpPr>
            <p:nvPr/>
          </p:nvSpPr>
          <p:spPr bwMode="gray">
            <a:xfrm>
              <a:off x="4109" y="1797"/>
              <a:ext cx="872" cy="821"/>
            </a:xfrm>
            <a:prstGeom prst="rect">
              <a:avLst/>
            </a:prstGeom>
            <a:noFill/>
            <a:ln w="9525" algn="ctr">
              <a:noFill/>
              <a:miter lim="800000"/>
              <a:headEnd/>
              <a:tailEnd/>
            </a:ln>
            <a:effectLst/>
          </p:spPr>
          <p:txBody>
            <a:bodyPr wrap="none">
              <a:spAutoFit/>
            </a:bodyPr>
            <a:lstStyle/>
            <a:p>
              <a:r>
                <a:rPr lang="fa-IR" sz="3200" dirty="0" smtClean="0">
                  <a:solidFill>
                    <a:srgbClr val="000000"/>
                  </a:solidFill>
                  <a:cs typeface="B Titr" pitchFamily="2" charset="-78"/>
                  <a:hlinkClick r:id="rId5" action="ppaction://hlinksldjump"/>
                </a:rPr>
                <a:t>مباحث </a:t>
              </a:r>
            </a:p>
            <a:p>
              <a:r>
                <a:rPr lang="fa-IR" sz="3200" dirty="0" smtClean="0">
                  <a:solidFill>
                    <a:srgbClr val="000000"/>
                  </a:solidFill>
                  <a:cs typeface="B Titr" pitchFamily="2" charset="-78"/>
                  <a:hlinkClick r:id="rId5" action="ppaction://hlinksldjump"/>
                </a:rPr>
                <a:t> الفاظ</a:t>
              </a:r>
              <a:endParaRPr lang="en-US" sz="3200" dirty="0">
                <a:solidFill>
                  <a:srgbClr val="000000"/>
                </a:solidFill>
                <a:cs typeface="B Titr" pitchFamily="2" charset="-78"/>
              </a:endParaRPr>
            </a:p>
          </p:txBody>
        </p:sp>
      </p:grpSp>
      <p:grpSp>
        <p:nvGrpSpPr>
          <p:cNvPr id="10" name="Group 40"/>
          <p:cNvGrpSpPr>
            <a:grpSpLocks/>
          </p:cNvGrpSpPr>
          <p:nvPr/>
        </p:nvGrpSpPr>
        <p:grpSpPr bwMode="auto">
          <a:xfrm>
            <a:off x="3586171" y="2371732"/>
            <a:ext cx="2057400" cy="2057400"/>
            <a:chOff x="2016" y="1920"/>
            <a:chExt cx="1680" cy="1680"/>
          </a:xfrm>
        </p:grpSpPr>
        <p:sp>
          <p:nvSpPr>
            <p:cNvPr id="90" name="Oval 41"/>
            <p:cNvSpPr>
              <a:spLocks noChangeArrowheads="1"/>
            </p:cNvSpPr>
            <p:nvPr/>
          </p:nvSpPr>
          <p:spPr bwMode="gray">
            <a:xfrm>
              <a:off x="2016" y="1920"/>
              <a:ext cx="1680" cy="1680"/>
            </a:xfrm>
            <a:prstGeom prst="ellipse">
              <a:avLst/>
            </a:prstGeom>
            <a:gradFill rotWithShape="1">
              <a:gsLst>
                <a:gs pos="0">
                  <a:srgbClr val="FF3300"/>
                </a:gs>
                <a:gs pos="100000">
                  <a:srgbClr val="FF3300">
                    <a:gamma/>
                    <a:shade val="24314"/>
                    <a:invGamma/>
                  </a:srgbClr>
                </a:gs>
              </a:gsLst>
              <a:lin ang="5400000" scaled="1"/>
            </a:gradFill>
            <a:ln w="9525">
              <a:solidFill>
                <a:srgbClr val="000000"/>
              </a:solidFill>
              <a:round/>
              <a:headEnd/>
              <a:tailEnd/>
            </a:ln>
            <a:effectLst/>
          </p:spPr>
          <p:txBody>
            <a:bodyPr wrap="none" anchor="ctr"/>
            <a:lstStyle/>
            <a:p>
              <a:endParaRPr lang="fa-IR"/>
            </a:p>
          </p:txBody>
        </p:sp>
        <p:sp>
          <p:nvSpPr>
            <p:cNvPr id="91" name="Freeform 4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3300"/>
                </a:gs>
              </a:gsLst>
              <a:lin ang="5400000" scaled="1"/>
            </a:gradFill>
            <a:ln w="0">
              <a:noFill/>
              <a:prstDash val="solid"/>
              <a:round/>
              <a:headEnd/>
              <a:tailEnd/>
            </a:ln>
          </p:spPr>
          <p:txBody>
            <a:bodyPr/>
            <a:lstStyle/>
            <a:p>
              <a:endParaRPr lang="fa-IR"/>
            </a:p>
          </p:txBody>
        </p:sp>
      </p:grpSp>
      <p:sp>
        <p:nvSpPr>
          <p:cNvPr id="92" name="Text Box 51"/>
          <p:cNvSpPr txBox="1">
            <a:spLocks noChangeArrowheads="1"/>
          </p:cNvSpPr>
          <p:nvPr/>
        </p:nvSpPr>
        <p:spPr bwMode="gray">
          <a:xfrm>
            <a:off x="3643321" y="2786058"/>
            <a:ext cx="1905000" cy="954107"/>
          </a:xfrm>
          <a:prstGeom prst="rect">
            <a:avLst/>
          </a:prstGeom>
          <a:noFill/>
          <a:ln w="9525">
            <a:noFill/>
            <a:miter lim="800000"/>
            <a:headEnd/>
            <a:tailEnd/>
          </a:ln>
          <a:effectLst/>
        </p:spPr>
        <p:txBody>
          <a:bodyPr wrap="square">
            <a:spAutoFit/>
          </a:bodyPr>
          <a:lstStyle/>
          <a:p>
            <a:r>
              <a:rPr lang="fa-IR" sz="2800" b="1" dirty="0" smtClean="0">
                <a:solidFill>
                  <a:srgbClr val="DFE29A"/>
                </a:solidFill>
                <a:effectLst>
                  <a:outerShdw blurRad="38100" dist="38100" dir="2700000" algn="tl">
                    <a:srgbClr val="000000"/>
                  </a:outerShdw>
                </a:effectLst>
                <a:cs typeface="B Titr" pitchFamily="2" charset="-78"/>
              </a:rPr>
              <a:t>         </a:t>
            </a:r>
            <a:r>
              <a:rPr lang="fa-IR" sz="2400" b="1" dirty="0" smtClean="0">
                <a:cs typeface="B Titr" pitchFamily="2" charset="-78"/>
              </a:rPr>
              <a:t>(2)</a:t>
            </a:r>
          </a:p>
          <a:p>
            <a:r>
              <a:rPr lang="fa-IR" sz="2800" b="1" dirty="0" smtClean="0">
                <a:cs typeface="B Titr" pitchFamily="2" charset="-78"/>
              </a:rPr>
              <a:t>تقسیم مباحث</a:t>
            </a:r>
            <a:endParaRPr lang="en-US" sz="2800" b="1" dirty="0">
              <a:cs typeface="B Titr" pitchFamily="2" charset="-78"/>
            </a:endParaRPr>
          </a:p>
        </p:txBody>
      </p:sp>
      <p:sp>
        <p:nvSpPr>
          <p:cNvPr id="54" name="Action Button: Return 53">
            <a:hlinkClick r:id="rId6" action="ppaction://hlinksldjump" highlightClick="1"/>
          </p:cNvPr>
          <p:cNvSpPr/>
          <p:nvPr/>
        </p:nvSpPr>
        <p:spPr bwMode="auto">
          <a:xfrm>
            <a:off x="5000628" y="2928934"/>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par>
                                <p:cTn id="8" presetID="21"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par>
                                <p:cTn id="11" presetID="21"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2000"/>
                                        <p:tgtEl>
                                          <p:spTgt spid="6"/>
                                        </p:tgtEl>
                                      </p:cBhvr>
                                    </p:animEffect>
                                  </p:childTnLst>
                                </p:cTn>
                              </p:par>
                              <p:par>
                                <p:cTn id="14" presetID="21"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4)">
                                      <p:cBhvr>
                                        <p:cTn id="16" dur="2000"/>
                                        <p:tgtEl>
                                          <p:spTgt spid="8"/>
                                        </p:tgtEl>
                                      </p:cBhvr>
                                    </p:animEffect>
                                  </p:childTnLst>
                                </p:cTn>
                              </p:par>
                              <p:par>
                                <p:cTn id="17" presetID="21"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4)">
                                      <p:cBhvr>
                                        <p:cTn id="19" dur="2000"/>
                                        <p:tgtEl>
                                          <p:spTgt spid="10"/>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wheel(4)">
                                      <p:cBhvr>
                                        <p:cTn id="22" dur="2000"/>
                                        <p:tgtEl>
                                          <p:spTgt spid="92"/>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wheel(4)">
                                      <p:cBhvr>
                                        <p:cTn id="25"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5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0033">
                <a:gamma/>
                <a:shade val="46275"/>
                <a:invGamma/>
              </a:srgbClr>
            </a:gs>
            <a:gs pos="100000">
              <a:srgbClr val="660033"/>
            </a:gs>
          </a:gsLst>
          <a:lin ang="5400000" scaled="1"/>
        </a:gradFill>
        <a:effectLst/>
      </p:bgPr>
    </p:bg>
    <p:spTree>
      <p:nvGrpSpPr>
        <p:cNvPr id="1" name=""/>
        <p:cNvGrpSpPr/>
        <p:nvPr/>
      </p:nvGrpSpPr>
      <p:grpSpPr>
        <a:xfrm>
          <a:off x="0" y="0"/>
          <a:ext cx="0" cy="0"/>
          <a:chOff x="0" y="0"/>
          <a:chExt cx="0" cy="0"/>
        </a:xfrm>
      </p:grpSpPr>
      <p:grpSp>
        <p:nvGrpSpPr>
          <p:cNvPr id="2" name="Group 38"/>
          <p:cNvGrpSpPr>
            <a:grpSpLocks/>
          </p:cNvGrpSpPr>
          <p:nvPr/>
        </p:nvGrpSpPr>
        <p:grpSpPr bwMode="auto">
          <a:xfrm>
            <a:off x="357154" y="214290"/>
            <a:ext cx="8358249" cy="6643710"/>
            <a:chOff x="1292" y="816"/>
            <a:chExt cx="3172" cy="3264"/>
          </a:xfrm>
        </p:grpSpPr>
        <p:sp>
          <p:nvSpPr>
            <p:cNvPr id="257049" name="Freeform 25"/>
            <p:cNvSpPr>
              <a:spLocks/>
            </p:cNvSpPr>
            <p:nvPr/>
          </p:nvSpPr>
          <p:spPr bwMode="gray">
            <a:xfrm>
              <a:off x="2352" y="816"/>
              <a:ext cx="1008" cy="1673"/>
            </a:xfrm>
            <a:custGeom>
              <a:avLst/>
              <a:gdLst/>
              <a:ahLst/>
              <a:cxnLst>
                <a:cxn ang="0">
                  <a:pos x="1467" y="1246"/>
                </a:cxn>
                <a:cxn ang="0">
                  <a:pos x="1444" y="1390"/>
                </a:cxn>
                <a:cxn ang="0">
                  <a:pos x="1400" y="1529"/>
                </a:cxn>
                <a:cxn ang="0">
                  <a:pos x="1339" y="1662"/>
                </a:cxn>
                <a:cxn ang="0">
                  <a:pos x="1267" y="1784"/>
                </a:cxn>
                <a:cxn ang="0">
                  <a:pos x="1187" y="1898"/>
                </a:cxn>
                <a:cxn ang="0">
                  <a:pos x="1102" y="2002"/>
                </a:cxn>
                <a:cxn ang="0">
                  <a:pos x="1019" y="2094"/>
                </a:cxn>
                <a:cxn ang="0">
                  <a:pos x="939" y="2174"/>
                </a:cxn>
                <a:cxn ang="0">
                  <a:pos x="866" y="2239"/>
                </a:cxn>
                <a:cxn ang="0">
                  <a:pos x="806" y="2290"/>
                </a:cxn>
                <a:cxn ang="0">
                  <a:pos x="763" y="2325"/>
                </a:cxn>
                <a:cxn ang="0">
                  <a:pos x="739" y="2343"/>
                </a:cxn>
                <a:cxn ang="0">
                  <a:pos x="732" y="2343"/>
                </a:cxn>
                <a:cxn ang="0">
                  <a:pos x="709" y="2325"/>
                </a:cxn>
                <a:cxn ang="0">
                  <a:pos x="665" y="2290"/>
                </a:cxn>
                <a:cxn ang="0">
                  <a:pos x="604" y="2239"/>
                </a:cxn>
                <a:cxn ang="0">
                  <a:pos x="532" y="2174"/>
                </a:cxn>
                <a:cxn ang="0">
                  <a:pos x="452" y="2094"/>
                </a:cxn>
                <a:cxn ang="0">
                  <a:pos x="367" y="2002"/>
                </a:cxn>
                <a:cxn ang="0">
                  <a:pos x="284" y="1898"/>
                </a:cxn>
                <a:cxn ang="0">
                  <a:pos x="204" y="1784"/>
                </a:cxn>
                <a:cxn ang="0">
                  <a:pos x="131" y="1662"/>
                </a:cxn>
                <a:cxn ang="0">
                  <a:pos x="71" y="1529"/>
                </a:cxn>
                <a:cxn ang="0">
                  <a:pos x="27" y="1390"/>
                </a:cxn>
                <a:cxn ang="0">
                  <a:pos x="4" y="1246"/>
                </a:cxn>
                <a:cxn ang="0">
                  <a:pos x="4" y="1098"/>
                </a:cxn>
                <a:cxn ang="0">
                  <a:pos x="27" y="954"/>
                </a:cxn>
                <a:cxn ang="0">
                  <a:pos x="71" y="815"/>
                </a:cxn>
                <a:cxn ang="0">
                  <a:pos x="131" y="684"/>
                </a:cxn>
                <a:cxn ang="0">
                  <a:pos x="204" y="560"/>
                </a:cxn>
                <a:cxn ang="0">
                  <a:pos x="284" y="446"/>
                </a:cxn>
                <a:cxn ang="0">
                  <a:pos x="367" y="343"/>
                </a:cxn>
                <a:cxn ang="0">
                  <a:pos x="452" y="251"/>
                </a:cxn>
                <a:cxn ang="0">
                  <a:pos x="532" y="170"/>
                </a:cxn>
                <a:cxn ang="0">
                  <a:pos x="604" y="105"/>
                </a:cxn>
                <a:cxn ang="0">
                  <a:pos x="665" y="55"/>
                </a:cxn>
                <a:cxn ang="0">
                  <a:pos x="709" y="19"/>
                </a:cxn>
                <a:cxn ang="0">
                  <a:pos x="732" y="1"/>
                </a:cxn>
                <a:cxn ang="0">
                  <a:pos x="739" y="1"/>
                </a:cxn>
                <a:cxn ang="0">
                  <a:pos x="763" y="19"/>
                </a:cxn>
                <a:cxn ang="0">
                  <a:pos x="806" y="55"/>
                </a:cxn>
                <a:cxn ang="0">
                  <a:pos x="866" y="105"/>
                </a:cxn>
                <a:cxn ang="0">
                  <a:pos x="939" y="170"/>
                </a:cxn>
                <a:cxn ang="0">
                  <a:pos x="1019" y="251"/>
                </a:cxn>
                <a:cxn ang="0">
                  <a:pos x="1102" y="343"/>
                </a:cxn>
                <a:cxn ang="0">
                  <a:pos x="1187" y="446"/>
                </a:cxn>
                <a:cxn ang="0">
                  <a:pos x="1267" y="560"/>
                </a:cxn>
                <a:cxn ang="0">
                  <a:pos x="1339" y="684"/>
                </a:cxn>
                <a:cxn ang="0">
                  <a:pos x="1400" y="815"/>
                </a:cxn>
                <a:cxn ang="0">
                  <a:pos x="1444" y="954"/>
                </a:cxn>
                <a:cxn ang="0">
                  <a:pos x="1467" y="1098"/>
                </a:cxn>
              </a:cxnLst>
              <a:rect l="0" t="0" r="r" b="b"/>
              <a:pathLst>
                <a:path w="1470" h="2346">
                  <a:moveTo>
                    <a:pt x="1470" y="1173"/>
                  </a:moveTo>
                  <a:lnTo>
                    <a:pt x="1467" y="1246"/>
                  </a:lnTo>
                  <a:lnTo>
                    <a:pt x="1458" y="1319"/>
                  </a:lnTo>
                  <a:lnTo>
                    <a:pt x="1444" y="1390"/>
                  </a:lnTo>
                  <a:lnTo>
                    <a:pt x="1423" y="1462"/>
                  </a:lnTo>
                  <a:lnTo>
                    <a:pt x="1400" y="1529"/>
                  </a:lnTo>
                  <a:lnTo>
                    <a:pt x="1371" y="1596"/>
                  </a:lnTo>
                  <a:lnTo>
                    <a:pt x="1339" y="1662"/>
                  </a:lnTo>
                  <a:lnTo>
                    <a:pt x="1305" y="1724"/>
                  </a:lnTo>
                  <a:lnTo>
                    <a:pt x="1267" y="1784"/>
                  </a:lnTo>
                  <a:lnTo>
                    <a:pt x="1228" y="1843"/>
                  </a:lnTo>
                  <a:lnTo>
                    <a:pt x="1187" y="1898"/>
                  </a:lnTo>
                  <a:lnTo>
                    <a:pt x="1145" y="1952"/>
                  </a:lnTo>
                  <a:lnTo>
                    <a:pt x="1102" y="2002"/>
                  </a:lnTo>
                  <a:lnTo>
                    <a:pt x="1060" y="2050"/>
                  </a:lnTo>
                  <a:lnTo>
                    <a:pt x="1019" y="2094"/>
                  </a:lnTo>
                  <a:lnTo>
                    <a:pt x="978" y="2134"/>
                  </a:lnTo>
                  <a:lnTo>
                    <a:pt x="939" y="2174"/>
                  </a:lnTo>
                  <a:lnTo>
                    <a:pt x="901" y="2207"/>
                  </a:lnTo>
                  <a:lnTo>
                    <a:pt x="866" y="2239"/>
                  </a:lnTo>
                  <a:lnTo>
                    <a:pt x="835" y="2266"/>
                  </a:lnTo>
                  <a:lnTo>
                    <a:pt x="806" y="2290"/>
                  </a:lnTo>
                  <a:lnTo>
                    <a:pt x="783" y="2309"/>
                  </a:lnTo>
                  <a:lnTo>
                    <a:pt x="763" y="2325"/>
                  </a:lnTo>
                  <a:lnTo>
                    <a:pt x="748" y="2336"/>
                  </a:lnTo>
                  <a:lnTo>
                    <a:pt x="739" y="2343"/>
                  </a:lnTo>
                  <a:lnTo>
                    <a:pt x="735" y="2346"/>
                  </a:lnTo>
                  <a:lnTo>
                    <a:pt x="732" y="2343"/>
                  </a:lnTo>
                  <a:lnTo>
                    <a:pt x="723" y="2336"/>
                  </a:lnTo>
                  <a:lnTo>
                    <a:pt x="709" y="2325"/>
                  </a:lnTo>
                  <a:lnTo>
                    <a:pt x="688" y="2309"/>
                  </a:lnTo>
                  <a:lnTo>
                    <a:pt x="665" y="2290"/>
                  </a:lnTo>
                  <a:lnTo>
                    <a:pt x="636" y="2266"/>
                  </a:lnTo>
                  <a:lnTo>
                    <a:pt x="604" y="2239"/>
                  </a:lnTo>
                  <a:lnTo>
                    <a:pt x="570" y="2207"/>
                  </a:lnTo>
                  <a:lnTo>
                    <a:pt x="532" y="2174"/>
                  </a:lnTo>
                  <a:lnTo>
                    <a:pt x="493" y="2134"/>
                  </a:lnTo>
                  <a:lnTo>
                    <a:pt x="452" y="2094"/>
                  </a:lnTo>
                  <a:lnTo>
                    <a:pt x="410" y="2050"/>
                  </a:lnTo>
                  <a:lnTo>
                    <a:pt x="367" y="2002"/>
                  </a:lnTo>
                  <a:lnTo>
                    <a:pt x="325" y="1952"/>
                  </a:lnTo>
                  <a:lnTo>
                    <a:pt x="284" y="1898"/>
                  </a:lnTo>
                  <a:lnTo>
                    <a:pt x="243" y="1843"/>
                  </a:lnTo>
                  <a:lnTo>
                    <a:pt x="204" y="1784"/>
                  </a:lnTo>
                  <a:lnTo>
                    <a:pt x="166" y="1724"/>
                  </a:lnTo>
                  <a:lnTo>
                    <a:pt x="131" y="1662"/>
                  </a:lnTo>
                  <a:lnTo>
                    <a:pt x="100" y="1596"/>
                  </a:lnTo>
                  <a:lnTo>
                    <a:pt x="71" y="1529"/>
                  </a:lnTo>
                  <a:lnTo>
                    <a:pt x="48" y="1462"/>
                  </a:lnTo>
                  <a:lnTo>
                    <a:pt x="27" y="1390"/>
                  </a:lnTo>
                  <a:lnTo>
                    <a:pt x="13" y="1319"/>
                  </a:lnTo>
                  <a:lnTo>
                    <a:pt x="4" y="1246"/>
                  </a:lnTo>
                  <a:lnTo>
                    <a:pt x="0" y="1173"/>
                  </a:lnTo>
                  <a:lnTo>
                    <a:pt x="4" y="1098"/>
                  </a:lnTo>
                  <a:lnTo>
                    <a:pt x="13" y="1025"/>
                  </a:lnTo>
                  <a:lnTo>
                    <a:pt x="27" y="954"/>
                  </a:lnTo>
                  <a:lnTo>
                    <a:pt x="48" y="884"/>
                  </a:lnTo>
                  <a:lnTo>
                    <a:pt x="71" y="815"/>
                  </a:lnTo>
                  <a:lnTo>
                    <a:pt x="100" y="748"/>
                  </a:lnTo>
                  <a:lnTo>
                    <a:pt x="131" y="684"/>
                  </a:lnTo>
                  <a:lnTo>
                    <a:pt x="166" y="621"/>
                  </a:lnTo>
                  <a:lnTo>
                    <a:pt x="204" y="560"/>
                  </a:lnTo>
                  <a:lnTo>
                    <a:pt x="243" y="502"/>
                  </a:lnTo>
                  <a:lnTo>
                    <a:pt x="284" y="446"/>
                  </a:lnTo>
                  <a:lnTo>
                    <a:pt x="325" y="394"/>
                  </a:lnTo>
                  <a:lnTo>
                    <a:pt x="367" y="343"/>
                  </a:lnTo>
                  <a:lnTo>
                    <a:pt x="410" y="294"/>
                  </a:lnTo>
                  <a:lnTo>
                    <a:pt x="452" y="251"/>
                  </a:lnTo>
                  <a:lnTo>
                    <a:pt x="493" y="210"/>
                  </a:lnTo>
                  <a:lnTo>
                    <a:pt x="532" y="170"/>
                  </a:lnTo>
                  <a:lnTo>
                    <a:pt x="570" y="137"/>
                  </a:lnTo>
                  <a:lnTo>
                    <a:pt x="604" y="105"/>
                  </a:lnTo>
                  <a:lnTo>
                    <a:pt x="636" y="79"/>
                  </a:lnTo>
                  <a:lnTo>
                    <a:pt x="665" y="55"/>
                  </a:lnTo>
                  <a:lnTo>
                    <a:pt x="688" y="35"/>
                  </a:lnTo>
                  <a:lnTo>
                    <a:pt x="709" y="19"/>
                  </a:lnTo>
                  <a:lnTo>
                    <a:pt x="723" y="9"/>
                  </a:lnTo>
                  <a:lnTo>
                    <a:pt x="732" y="1"/>
                  </a:lnTo>
                  <a:lnTo>
                    <a:pt x="735" y="0"/>
                  </a:lnTo>
                  <a:lnTo>
                    <a:pt x="739" y="1"/>
                  </a:lnTo>
                  <a:lnTo>
                    <a:pt x="748" y="9"/>
                  </a:lnTo>
                  <a:lnTo>
                    <a:pt x="763" y="19"/>
                  </a:lnTo>
                  <a:lnTo>
                    <a:pt x="783" y="35"/>
                  </a:lnTo>
                  <a:lnTo>
                    <a:pt x="806" y="55"/>
                  </a:lnTo>
                  <a:lnTo>
                    <a:pt x="835" y="79"/>
                  </a:lnTo>
                  <a:lnTo>
                    <a:pt x="866" y="105"/>
                  </a:lnTo>
                  <a:lnTo>
                    <a:pt x="901" y="137"/>
                  </a:lnTo>
                  <a:lnTo>
                    <a:pt x="939" y="170"/>
                  </a:lnTo>
                  <a:lnTo>
                    <a:pt x="978" y="210"/>
                  </a:lnTo>
                  <a:lnTo>
                    <a:pt x="1019" y="251"/>
                  </a:lnTo>
                  <a:lnTo>
                    <a:pt x="1060" y="294"/>
                  </a:lnTo>
                  <a:lnTo>
                    <a:pt x="1102" y="343"/>
                  </a:lnTo>
                  <a:lnTo>
                    <a:pt x="1145" y="394"/>
                  </a:lnTo>
                  <a:lnTo>
                    <a:pt x="1187" y="446"/>
                  </a:lnTo>
                  <a:lnTo>
                    <a:pt x="1228" y="502"/>
                  </a:lnTo>
                  <a:lnTo>
                    <a:pt x="1267" y="560"/>
                  </a:lnTo>
                  <a:lnTo>
                    <a:pt x="1305" y="621"/>
                  </a:lnTo>
                  <a:lnTo>
                    <a:pt x="1339" y="684"/>
                  </a:lnTo>
                  <a:lnTo>
                    <a:pt x="1371" y="748"/>
                  </a:lnTo>
                  <a:lnTo>
                    <a:pt x="1400" y="815"/>
                  </a:lnTo>
                  <a:lnTo>
                    <a:pt x="1423" y="884"/>
                  </a:lnTo>
                  <a:lnTo>
                    <a:pt x="1444" y="954"/>
                  </a:lnTo>
                  <a:lnTo>
                    <a:pt x="1458" y="1025"/>
                  </a:lnTo>
                  <a:lnTo>
                    <a:pt x="1467" y="1098"/>
                  </a:lnTo>
                  <a:lnTo>
                    <a:pt x="1470" y="1173"/>
                  </a:lnTo>
                </a:path>
              </a:pathLst>
            </a:custGeom>
            <a:gradFill rotWithShape="1">
              <a:gsLst>
                <a:gs pos="0">
                  <a:srgbClr val="53B749"/>
                </a:gs>
                <a:gs pos="100000">
                  <a:srgbClr val="53B749">
                    <a:gamma/>
                    <a:shade val="46275"/>
                    <a:invGamma/>
                  </a:srgbClr>
                </a:gs>
              </a:gsLst>
              <a:lin ang="5400000" scaled="1"/>
            </a:gradFill>
            <a:ln w="38100" cmpd="sng">
              <a:solidFill>
                <a:srgbClr val="FFFFFF"/>
              </a:solidFill>
              <a:prstDash val="solid"/>
              <a:round/>
              <a:headEnd/>
              <a:tailEnd/>
            </a:ln>
            <a:effectLst>
              <a:outerShdw dist="135003" dir="2928844" algn="ctr" rotWithShape="0">
                <a:srgbClr val="000000">
                  <a:alpha val="50000"/>
                </a:srgbClr>
              </a:outerShdw>
            </a:effectLst>
          </p:spPr>
          <p:txBody>
            <a:bodyPr/>
            <a:lstStyle/>
            <a:p>
              <a:endParaRPr lang="fa-IR"/>
            </a:p>
          </p:txBody>
        </p:sp>
        <p:sp>
          <p:nvSpPr>
            <p:cNvPr id="257051" name="Freeform 27"/>
            <p:cNvSpPr>
              <a:spLocks/>
            </p:cNvSpPr>
            <p:nvPr/>
          </p:nvSpPr>
          <p:spPr bwMode="gray">
            <a:xfrm rot="575181">
              <a:off x="1296" y="1584"/>
              <a:ext cx="1749" cy="924"/>
            </a:xfrm>
            <a:custGeom>
              <a:avLst/>
              <a:gdLst/>
              <a:ahLst/>
              <a:cxnLst>
                <a:cxn ang="0">
                  <a:pos x="1451" y="175"/>
                </a:cxn>
                <a:cxn ang="0">
                  <a:pos x="1572" y="277"/>
                </a:cxn>
                <a:cxn ang="0">
                  <a:pos x="1676" y="395"/>
                </a:cxn>
                <a:cxn ang="0">
                  <a:pos x="1763" y="525"/>
                </a:cxn>
                <a:cxn ang="0">
                  <a:pos x="1835" y="660"/>
                </a:cxn>
                <a:cxn ang="0">
                  <a:pos x="1893" y="798"/>
                </a:cxn>
                <a:cxn ang="0">
                  <a:pos x="1940" y="929"/>
                </a:cxn>
                <a:cxn ang="0">
                  <a:pos x="1975" y="1053"/>
                </a:cxn>
                <a:cxn ang="0">
                  <a:pos x="2000" y="1161"/>
                </a:cxn>
                <a:cxn ang="0">
                  <a:pos x="2017" y="1250"/>
                </a:cxn>
                <a:cxn ang="0">
                  <a:pos x="2026" y="1316"/>
                </a:cxn>
                <a:cxn ang="0">
                  <a:pos x="2030" y="1349"/>
                </a:cxn>
                <a:cxn ang="0">
                  <a:pos x="2027" y="1356"/>
                </a:cxn>
                <a:cxn ang="0">
                  <a:pos x="1998" y="1368"/>
                </a:cxn>
                <a:cxn ang="0">
                  <a:pos x="1941" y="1390"/>
                </a:cxn>
                <a:cxn ang="0">
                  <a:pos x="1861" y="1419"/>
                </a:cxn>
                <a:cxn ang="0">
                  <a:pos x="1762" y="1450"/>
                </a:cxn>
                <a:cxn ang="0">
                  <a:pos x="1647" y="1480"/>
                </a:cxn>
                <a:cxn ang="0">
                  <a:pos x="1517" y="1507"/>
                </a:cxn>
                <a:cxn ang="0">
                  <a:pos x="1377" y="1527"/>
                </a:cxn>
                <a:cxn ang="0">
                  <a:pos x="1231" y="1536"/>
                </a:cxn>
                <a:cxn ang="0">
                  <a:pos x="1082" y="1532"/>
                </a:cxn>
                <a:cxn ang="0">
                  <a:pos x="933" y="1511"/>
                </a:cxn>
                <a:cxn ang="0">
                  <a:pos x="788" y="1469"/>
                </a:cxn>
                <a:cxn ang="0">
                  <a:pos x="648" y="1405"/>
                </a:cxn>
                <a:cxn ang="0">
                  <a:pos x="518" y="1313"/>
                </a:cxn>
                <a:cxn ang="0">
                  <a:pos x="405" y="1202"/>
                </a:cxn>
                <a:cxn ang="0">
                  <a:pos x="311" y="1076"/>
                </a:cxn>
                <a:cxn ang="0">
                  <a:pos x="230" y="944"/>
                </a:cxn>
                <a:cxn ang="0">
                  <a:pos x="166" y="806"/>
                </a:cxn>
                <a:cxn ang="0">
                  <a:pos x="114" y="672"/>
                </a:cxn>
                <a:cxn ang="0">
                  <a:pos x="73" y="542"/>
                </a:cxn>
                <a:cxn ang="0">
                  <a:pos x="44" y="427"/>
                </a:cxn>
                <a:cxn ang="0">
                  <a:pos x="22" y="326"/>
                </a:cxn>
                <a:cxn ang="0">
                  <a:pos x="9" y="249"/>
                </a:cxn>
                <a:cxn ang="0">
                  <a:pos x="3" y="199"/>
                </a:cxn>
                <a:cxn ang="0">
                  <a:pos x="0" y="182"/>
                </a:cxn>
                <a:cxn ang="0">
                  <a:pos x="16" y="175"/>
                </a:cxn>
                <a:cxn ang="0">
                  <a:pos x="58" y="157"/>
                </a:cxn>
                <a:cxn ang="0">
                  <a:pos x="127" y="131"/>
                </a:cxn>
                <a:cxn ang="0">
                  <a:pos x="217" y="102"/>
                </a:cxn>
                <a:cxn ang="0">
                  <a:pos x="325" y="70"/>
                </a:cxn>
                <a:cxn ang="0">
                  <a:pos x="449" y="42"/>
                </a:cxn>
                <a:cxn ang="0">
                  <a:pos x="583" y="17"/>
                </a:cxn>
                <a:cxn ang="0">
                  <a:pos x="726" y="2"/>
                </a:cxn>
                <a:cxn ang="0">
                  <a:pos x="875" y="0"/>
                </a:cxn>
                <a:cxn ang="0">
                  <a:pos x="1024" y="11"/>
                </a:cxn>
                <a:cxn ang="0">
                  <a:pos x="1173" y="43"/>
                </a:cxn>
                <a:cxn ang="0">
                  <a:pos x="1314" y="96"/>
                </a:cxn>
              </a:cxnLst>
              <a:rect l="0" t="0" r="r" b="b"/>
              <a:pathLst>
                <a:path w="2032" h="1536">
                  <a:moveTo>
                    <a:pt x="1383" y="131"/>
                  </a:moveTo>
                  <a:lnTo>
                    <a:pt x="1451" y="175"/>
                  </a:lnTo>
                  <a:lnTo>
                    <a:pt x="1514" y="223"/>
                  </a:lnTo>
                  <a:lnTo>
                    <a:pt x="1572" y="277"/>
                  </a:lnTo>
                  <a:lnTo>
                    <a:pt x="1626" y="334"/>
                  </a:lnTo>
                  <a:lnTo>
                    <a:pt x="1676" y="395"/>
                  </a:lnTo>
                  <a:lnTo>
                    <a:pt x="1721" y="459"/>
                  </a:lnTo>
                  <a:lnTo>
                    <a:pt x="1763" y="525"/>
                  </a:lnTo>
                  <a:lnTo>
                    <a:pt x="1801" y="592"/>
                  </a:lnTo>
                  <a:lnTo>
                    <a:pt x="1835" y="660"/>
                  </a:lnTo>
                  <a:lnTo>
                    <a:pt x="1866" y="729"/>
                  </a:lnTo>
                  <a:lnTo>
                    <a:pt x="1893" y="798"/>
                  </a:lnTo>
                  <a:lnTo>
                    <a:pt x="1918" y="865"/>
                  </a:lnTo>
                  <a:lnTo>
                    <a:pt x="1940" y="929"/>
                  </a:lnTo>
                  <a:lnTo>
                    <a:pt x="1957" y="993"/>
                  </a:lnTo>
                  <a:lnTo>
                    <a:pt x="1975" y="1053"/>
                  </a:lnTo>
                  <a:lnTo>
                    <a:pt x="1988" y="1108"/>
                  </a:lnTo>
                  <a:lnTo>
                    <a:pt x="2000" y="1161"/>
                  </a:lnTo>
                  <a:lnTo>
                    <a:pt x="2008" y="1209"/>
                  </a:lnTo>
                  <a:lnTo>
                    <a:pt x="2017" y="1250"/>
                  </a:lnTo>
                  <a:lnTo>
                    <a:pt x="2022" y="1286"/>
                  </a:lnTo>
                  <a:lnTo>
                    <a:pt x="2026" y="1316"/>
                  </a:lnTo>
                  <a:lnTo>
                    <a:pt x="2029" y="1336"/>
                  </a:lnTo>
                  <a:lnTo>
                    <a:pt x="2030" y="1349"/>
                  </a:lnTo>
                  <a:lnTo>
                    <a:pt x="2032" y="1355"/>
                  </a:lnTo>
                  <a:lnTo>
                    <a:pt x="2027" y="1356"/>
                  </a:lnTo>
                  <a:lnTo>
                    <a:pt x="2016" y="1361"/>
                  </a:lnTo>
                  <a:lnTo>
                    <a:pt x="1998" y="1368"/>
                  </a:lnTo>
                  <a:lnTo>
                    <a:pt x="1972" y="1378"/>
                  </a:lnTo>
                  <a:lnTo>
                    <a:pt x="1941" y="1390"/>
                  </a:lnTo>
                  <a:lnTo>
                    <a:pt x="1905" y="1405"/>
                  </a:lnTo>
                  <a:lnTo>
                    <a:pt x="1861" y="1419"/>
                  </a:lnTo>
                  <a:lnTo>
                    <a:pt x="1814" y="1434"/>
                  </a:lnTo>
                  <a:lnTo>
                    <a:pt x="1762" y="1450"/>
                  </a:lnTo>
                  <a:lnTo>
                    <a:pt x="1707" y="1466"/>
                  </a:lnTo>
                  <a:lnTo>
                    <a:pt x="1647" y="1480"/>
                  </a:lnTo>
                  <a:lnTo>
                    <a:pt x="1583" y="1495"/>
                  </a:lnTo>
                  <a:lnTo>
                    <a:pt x="1517" y="1507"/>
                  </a:lnTo>
                  <a:lnTo>
                    <a:pt x="1448" y="1518"/>
                  </a:lnTo>
                  <a:lnTo>
                    <a:pt x="1377" y="1527"/>
                  </a:lnTo>
                  <a:lnTo>
                    <a:pt x="1305" y="1533"/>
                  </a:lnTo>
                  <a:lnTo>
                    <a:pt x="1231" y="1536"/>
                  </a:lnTo>
                  <a:lnTo>
                    <a:pt x="1157" y="1536"/>
                  </a:lnTo>
                  <a:lnTo>
                    <a:pt x="1082" y="1532"/>
                  </a:lnTo>
                  <a:lnTo>
                    <a:pt x="1008" y="1524"/>
                  </a:lnTo>
                  <a:lnTo>
                    <a:pt x="933" y="1511"/>
                  </a:lnTo>
                  <a:lnTo>
                    <a:pt x="859" y="1494"/>
                  </a:lnTo>
                  <a:lnTo>
                    <a:pt x="788" y="1469"/>
                  </a:lnTo>
                  <a:lnTo>
                    <a:pt x="716" y="1440"/>
                  </a:lnTo>
                  <a:lnTo>
                    <a:pt x="648" y="1405"/>
                  </a:lnTo>
                  <a:lnTo>
                    <a:pt x="580" y="1361"/>
                  </a:lnTo>
                  <a:lnTo>
                    <a:pt x="518" y="1313"/>
                  </a:lnTo>
                  <a:lnTo>
                    <a:pt x="459" y="1259"/>
                  </a:lnTo>
                  <a:lnTo>
                    <a:pt x="405" y="1202"/>
                  </a:lnTo>
                  <a:lnTo>
                    <a:pt x="356" y="1141"/>
                  </a:lnTo>
                  <a:lnTo>
                    <a:pt x="311" y="1076"/>
                  </a:lnTo>
                  <a:lnTo>
                    <a:pt x="268" y="1011"/>
                  </a:lnTo>
                  <a:lnTo>
                    <a:pt x="230" y="944"/>
                  </a:lnTo>
                  <a:lnTo>
                    <a:pt x="197" y="875"/>
                  </a:lnTo>
                  <a:lnTo>
                    <a:pt x="166" y="806"/>
                  </a:lnTo>
                  <a:lnTo>
                    <a:pt x="138" y="738"/>
                  </a:lnTo>
                  <a:lnTo>
                    <a:pt x="114" y="672"/>
                  </a:lnTo>
                  <a:lnTo>
                    <a:pt x="92" y="607"/>
                  </a:lnTo>
                  <a:lnTo>
                    <a:pt x="73" y="542"/>
                  </a:lnTo>
                  <a:lnTo>
                    <a:pt x="57" y="482"/>
                  </a:lnTo>
                  <a:lnTo>
                    <a:pt x="44" y="427"/>
                  </a:lnTo>
                  <a:lnTo>
                    <a:pt x="32" y="375"/>
                  </a:lnTo>
                  <a:lnTo>
                    <a:pt x="22" y="326"/>
                  </a:lnTo>
                  <a:lnTo>
                    <a:pt x="15" y="286"/>
                  </a:lnTo>
                  <a:lnTo>
                    <a:pt x="9" y="249"/>
                  </a:lnTo>
                  <a:lnTo>
                    <a:pt x="4" y="220"/>
                  </a:lnTo>
                  <a:lnTo>
                    <a:pt x="3" y="199"/>
                  </a:lnTo>
                  <a:lnTo>
                    <a:pt x="0" y="186"/>
                  </a:lnTo>
                  <a:lnTo>
                    <a:pt x="0" y="182"/>
                  </a:lnTo>
                  <a:lnTo>
                    <a:pt x="4" y="179"/>
                  </a:lnTo>
                  <a:lnTo>
                    <a:pt x="16" y="175"/>
                  </a:lnTo>
                  <a:lnTo>
                    <a:pt x="33" y="167"/>
                  </a:lnTo>
                  <a:lnTo>
                    <a:pt x="58" y="157"/>
                  </a:lnTo>
                  <a:lnTo>
                    <a:pt x="90" y="145"/>
                  </a:lnTo>
                  <a:lnTo>
                    <a:pt x="127" y="131"/>
                  </a:lnTo>
                  <a:lnTo>
                    <a:pt x="169" y="116"/>
                  </a:lnTo>
                  <a:lnTo>
                    <a:pt x="217" y="102"/>
                  </a:lnTo>
                  <a:lnTo>
                    <a:pt x="270" y="86"/>
                  </a:lnTo>
                  <a:lnTo>
                    <a:pt x="325" y="70"/>
                  </a:lnTo>
                  <a:lnTo>
                    <a:pt x="385" y="55"/>
                  </a:lnTo>
                  <a:lnTo>
                    <a:pt x="449" y="42"/>
                  </a:lnTo>
                  <a:lnTo>
                    <a:pt x="515" y="29"/>
                  </a:lnTo>
                  <a:lnTo>
                    <a:pt x="583" y="17"/>
                  </a:lnTo>
                  <a:lnTo>
                    <a:pt x="653" y="8"/>
                  </a:lnTo>
                  <a:lnTo>
                    <a:pt x="726" y="2"/>
                  </a:lnTo>
                  <a:lnTo>
                    <a:pt x="801" y="0"/>
                  </a:lnTo>
                  <a:lnTo>
                    <a:pt x="875" y="0"/>
                  </a:lnTo>
                  <a:lnTo>
                    <a:pt x="949" y="4"/>
                  </a:lnTo>
                  <a:lnTo>
                    <a:pt x="1024" y="11"/>
                  </a:lnTo>
                  <a:lnTo>
                    <a:pt x="1098" y="24"/>
                  </a:lnTo>
                  <a:lnTo>
                    <a:pt x="1173" y="43"/>
                  </a:lnTo>
                  <a:lnTo>
                    <a:pt x="1244" y="67"/>
                  </a:lnTo>
                  <a:lnTo>
                    <a:pt x="1314" y="96"/>
                  </a:lnTo>
                  <a:lnTo>
                    <a:pt x="1383" y="131"/>
                  </a:lnTo>
                </a:path>
              </a:pathLst>
            </a:custGeom>
            <a:gradFill rotWithShape="1">
              <a:gsLst>
                <a:gs pos="0">
                  <a:srgbClr val="00B1F0"/>
                </a:gs>
                <a:gs pos="100000">
                  <a:srgbClr val="00B1F0">
                    <a:gamma/>
                    <a:shade val="46275"/>
                    <a:invGamma/>
                  </a:srgbClr>
                </a:gs>
              </a:gsLst>
              <a:lin ang="2700000" scaled="1"/>
            </a:gradFill>
            <a:ln w="38100" cmpd="sng">
              <a:solidFill>
                <a:srgbClr val="FFFFFF"/>
              </a:solidFill>
              <a:prstDash val="solid"/>
              <a:round/>
              <a:headEnd/>
              <a:tailEnd/>
            </a:ln>
            <a:effectLst>
              <a:outerShdw dist="135003" dir="2928844" algn="ctr" rotWithShape="0">
                <a:srgbClr val="000000">
                  <a:alpha val="50000"/>
                </a:srgbClr>
              </a:outerShdw>
            </a:effectLst>
          </p:spPr>
          <p:txBody>
            <a:bodyPr/>
            <a:lstStyle/>
            <a:p>
              <a:endParaRPr lang="fa-IR"/>
            </a:p>
          </p:txBody>
        </p:sp>
        <p:sp>
          <p:nvSpPr>
            <p:cNvPr id="257052" name="Freeform 28"/>
            <p:cNvSpPr>
              <a:spLocks/>
            </p:cNvSpPr>
            <p:nvPr/>
          </p:nvSpPr>
          <p:spPr bwMode="gray">
            <a:xfrm rot="-480829">
              <a:off x="1292" y="2482"/>
              <a:ext cx="1760" cy="926"/>
            </a:xfrm>
            <a:custGeom>
              <a:avLst/>
              <a:gdLst/>
              <a:ahLst/>
              <a:cxnLst>
                <a:cxn ang="0">
                  <a:pos x="717" y="96"/>
                </a:cxn>
                <a:cxn ang="0">
                  <a:pos x="860" y="43"/>
                </a:cxn>
                <a:cxn ang="0">
                  <a:pos x="1008" y="11"/>
                </a:cxn>
                <a:cxn ang="0">
                  <a:pos x="1157" y="0"/>
                </a:cxn>
                <a:cxn ang="0">
                  <a:pos x="1306" y="3"/>
                </a:cxn>
                <a:cxn ang="0">
                  <a:pos x="1449" y="17"/>
                </a:cxn>
                <a:cxn ang="0">
                  <a:pos x="1583" y="42"/>
                </a:cxn>
                <a:cxn ang="0">
                  <a:pos x="1707" y="70"/>
                </a:cxn>
                <a:cxn ang="0">
                  <a:pos x="1815" y="102"/>
                </a:cxn>
                <a:cxn ang="0">
                  <a:pos x="1905" y="131"/>
                </a:cxn>
                <a:cxn ang="0">
                  <a:pos x="1972" y="157"/>
                </a:cxn>
                <a:cxn ang="0">
                  <a:pos x="2016" y="175"/>
                </a:cxn>
                <a:cxn ang="0">
                  <a:pos x="2032" y="182"/>
                </a:cxn>
                <a:cxn ang="0">
                  <a:pos x="2029" y="200"/>
                </a:cxn>
                <a:cxn ang="0">
                  <a:pos x="2022" y="249"/>
                </a:cxn>
                <a:cxn ang="0">
                  <a:pos x="2009" y="326"/>
                </a:cxn>
                <a:cxn ang="0">
                  <a:pos x="1989" y="427"/>
                </a:cxn>
                <a:cxn ang="0">
                  <a:pos x="1958" y="542"/>
                </a:cxn>
                <a:cxn ang="0">
                  <a:pos x="1919" y="672"/>
                </a:cxn>
                <a:cxn ang="0">
                  <a:pos x="1866" y="806"/>
                </a:cxn>
                <a:cxn ang="0">
                  <a:pos x="1802" y="944"/>
                </a:cxn>
                <a:cxn ang="0">
                  <a:pos x="1722" y="1076"/>
                </a:cxn>
                <a:cxn ang="0">
                  <a:pos x="1627" y="1202"/>
                </a:cxn>
                <a:cxn ang="0">
                  <a:pos x="1514" y="1313"/>
                </a:cxn>
                <a:cxn ang="0">
                  <a:pos x="1383" y="1405"/>
                </a:cxn>
                <a:cxn ang="0">
                  <a:pos x="1245" y="1469"/>
                </a:cxn>
                <a:cxn ang="0">
                  <a:pos x="1099" y="1511"/>
                </a:cxn>
                <a:cxn ang="0">
                  <a:pos x="950" y="1532"/>
                </a:cxn>
                <a:cxn ang="0">
                  <a:pos x="801" y="1536"/>
                </a:cxn>
                <a:cxn ang="0">
                  <a:pos x="654" y="1527"/>
                </a:cxn>
                <a:cxn ang="0">
                  <a:pos x="515" y="1507"/>
                </a:cxn>
                <a:cxn ang="0">
                  <a:pos x="385" y="1481"/>
                </a:cxn>
                <a:cxn ang="0">
                  <a:pos x="270" y="1450"/>
                </a:cxn>
                <a:cxn ang="0">
                  <a:pos x="170" y="1419"/>
                </a:cxn>
                <a:cxn ang="0">
                  <a:pos x="91" y="1390"/>
                </a:cxn>
                <a:cxn ang="0">
                  <a:pos x="34" y="1368"/>
                </a:cxn>
                <a:cxn ang="0">
                  <a:pos x="5" y="1357"/>
                </a:cxn>
                <a:cxn ang="0">
                  <a:pos x="0" y="1349"/>
                </a:cxn>
                <a:cxn ang="0">
                  <a:pos x="5" y="1316"/>
                </a:cxn>
                <a:cxn ang="0">
                  <a:pos x="15" y="1250"/>
                </a:cxn>
                <a:cxn ang="0">
                  <a:pos x="33" y="1161"/>
                </a:cxn>
                <a:cxn ang="0">
                  <a:pos x="57" y="1053"/>
                </a:cxn>
                <a:cxn ang="0">
                  <a:pos x="92" y="929"/>
                </a:cxn>
                <a:cxn ang="0">
                  <a:pos x="139" y="798"/>
                </a:cxn>
                <a:cxn ang="0">
                  <a:pos x="197" y="661"/>
                </a:cxn>
                <a:cxn ang="0">
                  <a:pos x="269" y="525"/>
                </a:cxn>
                <a:cxn ang="0">
                  <a:pos x="356" y="395"/>
                </a:cxn>
                <a:cxn ang="0">
                  <a:pos x="460" y="277"/>
                </a:cxn>
                <a:cxn ang="0">
                  <a:pos x="581" y="175"/>
                </a:cxn>
              </a:cxnLst>
              <a:rect l="0" t="0" r="r" b="b"/>
              <a:pathLst>
                <a:path w="2032" h="1536">
                  <a:moveTo>
                    <a:pt x="648" y="131"/>
                  </a:moveTo>
                  <a:lnTo>
                    <a:pt x="717" y="96"/>
                  </a:lnTo>
                  <a:lnTo>
                    <a:pt x="788" y="67"/>
                  </a:lnTo>
                  <a:lnTo>
                    <a:pt x="860" y="43"/>
                  </a:lnTo>
                  <a:lnTo>
                    <a:pt x="934" y="24"/>
                  </a:lnTo>
                  <a:lnTo>
                    <a:pt x="1008" y="11"/>
                  </a:lnTo>
                  <a:lnTo>
                    <a:pt x="1083" y="4"/>
                  </a:lnTo>
                  <a:lnTo>
                    <a:pt x="1157" y="0"/>
                  </a:lnTo>
                  <a:lnTo>
                    <a:pt x="1232" y="0"/>
                  </a:lnTo>
                  <a:lnTo>
                    <a:pt x="1306" y="3"/>
                  </a:lnTo>
                  <a:lnTo>
                    <a:pt x="1377" y="8"/>
                  </a:lnTo>
                  <a:lnTo>
                    <a:pt x="1449" y="17"/>
                  </a:lnTo>
                  <a:lnTo>
                    <a:pt x="1517" y="29"/>
                  </a:lnTo>
                  <a:lnTo>
                    <a:pt x="1583" y="42"/>
                  </a:lnTo>
                  <a:lnTo>
                    <a:pt x="1647" y="55"/>
                  </a:lnTo>
                  <a:lnTo>
                    <a:pt x="1707" y="70"/>
                  </a:lnTo>
                  <a:lnTo>
                    <a:pt x="1762" y="86"/>
                  </a:lnTo>
                  <a:lnTo>
                    <a:pt x="1815" y="102"/>
                  </a:lnTo>
                  <a:lnTo>
                    <a:pt x="1862" y="116"/>
                  </a:lnTo>
                  <a:lnTo>
                    <a:pt x="1905" y="131"/>
                  </a:lnTo>
                  <a:lnTo>
                    <a:pt x="1942" y="146"/>
                  </a:lnTo>
                  <a:lnTo>
                    <a:pt x="1972" y="157"/>
                  </a:lnTo>
                  <a:lnTo>
                    <a:pt x="1999" y="167"/>
                  </a:lnTo>
                  <a:lnTo>
                    <a:pt x="2016" y="175"/>
                  </a:lnTo>
                  <a:lnTo>
                    <a:pt x="2028" y="179"/>
                  </a:lnTo>
                  <a:lnTo>
                    <a:pt x="2032" y="182"/>
                  </a:lnTo>
                  <a:lnTo>
                    <a:pt x="2031" y="186"/>
                  </a:lnTo>
                  <a:lnTo>
                    <a:pt x="2029" y="200"/>
                  </a:lnTo>
                  <a:lnTo>
                    <a:pt x="2026" y="220"/>
                  </a:lnTo>
                  <a:lnTo>
                    <a:pt x="2022" y="249"/>
                  </a:lnTo>
                  <a:lnTo>
                    <a:pt x="2018" y="286"/>
                  </a:lnTo>
                  <a:lnTo>
                    <a:pt x="2009" y="326"/>
                  </a:lnTo>
                  <a:lnTo>
                    <a:pt x="2000" y="375"/>
                  </a:lnTo>
                  <a:lnTo>
                    <a:pt x="1989" y="427"/>
                  </a:lnTo>
                  <a:lnTo>
                    <a:pt x="1975" y="483"/>
                  </a:lnTo>
                  <a:lnTo>
                    <a:pt x="1958" y="542"/>
                  </a:lnTo>
                  <a:lnTo>
                    <a:pt x="1940" y="607"/>
                  </a:lnTo>
                  <a:lnTo>
                    <a:pt x="1919" y="672"/>
                  </a:lnTo>
                  <a:lnTo>
                    <a:pt x="1894" y="738"/>
                  </a:lnTo>
                  <a:lnTo>
                    <a:pt x="1866" y="806"/>
                  </a:lnTo>
                  <a:lnTo>
                    <a:pt x="1835" y="875"/>
                  </a:lnTo>
                  <a:lnTo>
                    <a:pt x="1802" y="944"/>
                  </a:lnTo>
                  <a:lnTo>
                    <a:pt x="1764" y="1011"/>
                  </a:lnTo>
                  <a:lnTo>
                    <a:pt x="1722" y="1076"/>
                  </a:lnTo>
                  <a:lnTo>
                    <a:pt x="1676" y="1141"/>
                  </a:lnTo>
                  <a:lnTo>
                    <a:pt x="1627" y="1202"/>
                  </a:lnTo>
                  <a:lnTo>
                    <a:pt x="1573" y="1259"/>
                  </a:lnTo>
                  <a:lnTo>
                    <a:pt x="1514" y="1313"/>
                  </a:lnTo>
                  <a:lnTo>
                    <a:pt x="1452" y="1361"/>
                  </a:lnTo>
                  <a:lnTo>
                    <a:pt x="1383" y="1405"/>
                  </a:lnTo>
                  <a:lnTo>
                    <a:pt x="1315" y="1440"/>
                  </a:lnTo>
                  <a:lnTo>
                    <a:pt x="1245" y="1469"/>
                  </a:lnTo>
                  <a:lnTo>
                    <a:pt x="1173" y="1494"/>
                  </a:lnTo>
                  <a:lnTo>
                    <a:pt x="1099" y="1511"/>
                  </a:lnTo>
                  <a:lnTo>
                    <a:pt x="1024" y="1524"/>
                  </a:lnTo>
                  <a:lnTo>
                    <a:pt x="950" y="1532"/>
                  </a:lnTo>
                  <a:lnTo>
                    <a:pt x="876" y="1536"/>
                  </a:lnTo>
                  <a:lnTo>
                    <a:pt x="801" y="1536"/>
                  </a:lnTo>
                  <a:lnTo>
                    <a:pt x="727" y="1533"/>
                  </a:lnTo>
                  <a:lnTo>
                    <a:pt x="654" y="1527"/>
                  </a:lnTo>
                  <a:lnTo>
                    <a:pt x="584" y="1518"/>
                  </a:lnTo>
                  <a:lnTo>
                    <a:pt x="515" y="1507"/>
                  </a:lnTo>
                  <a:lnTo>
                    <a:pt x="450" y="1495"/>
                  </a:lnTo>
                  <a:lnTo>
                    <a:pt x="385" y="1481"/>
                  </a:lnTo>
                  <a:lnTo>
                    <a:pt x="326" y="1466"/>
                  </a:lnTo>
                  <a:lnTo>
                    <a:pt x="270" y="1450"/>
                  </a:lnTo>
                  <a:lnTo>
                    <a:pt x="218" y="1434"/>
                  </a:lnTo>
                  <a:lnTo>
                    <a:pt x="170" y="1419"/>
                  </a:lnTo>
                  <a:lnTo>
                    <a:pt x="127" y="1405"/>
                  </a:lnTo>
                  <a:lnTo>
                    <a:pt x="91" y="1390"/>
                  </a:lnTo>
                  <a:lnTo>
                    <a:pt x="59" y="1378"/>
                  </a:lnTo>
                  <a:lnTo>
                    <a:pt x="34" y="1368"/>
                  </a:lnTo>
                  <a:lnTo>
                    <a:pt x="16" y="1361"/>
                  </a:lnTo>
                  <a:lnTo>
                    <a:pt x="5" y="1357"/>
                  </a:lnTo>
                  <a:lnTo>
                    <a:pt x="0" y="1355"/>
                  </a:lnTo>
                  <a:lnTo>
                    <a:pt x="0" y="1349"/>
                  </a:lnTo>
                  <a:lnTo>
                    <a:pt x="3" y="1336"/>
                  </a:lnTo>
                  <a:lnTo>
                    <a:pt x="5" y="1316"/>
                  </a:lnTo>
                  <a:lnTo>
                    <a:pt x="9" y="1287"/>
                  </a:lnTo>
                  <a:lnTo>
                    <a:pt x="15" y="1250"/>
                  </a:lnTo>
                  <a:lnTo>
                    <a:pt x="22" y="1209"/>
                  </a:lnTo>
                  <a:lnTo>
                    <a:pt x="33" y="1161"/>
                  </a:lnTo>
                  <a:lnTo>
                    <a:pt x="44" y="1109"/>
                  </a:lnTo>
                  <a:lnTo>
                    <a:pt x="57" y="1053"/>
                  </a:lnTo>
                  <a:lnTo>
                    <a:pt x="73" y="993"/>
                  </a:lnTo>
                  <a:lnTo>
                    <a:pt x="92" y="929"/>
                  </a:lnTo>
                  <a:lnTo>
                    <a:pt x="114" y="865"/>
                  </a:lnTo>
                  <a:lnTo>
                    <a:pt x="139" y="798"/>
                  </a:lnTo>
                  <a:lnTo>
                    <a:pt x="167" y="729"/>
                  </a:lnTo>
                  <a:lnTo>
                    <a:pt x="197" y="661"/>
                  </a:lnTo>
                  <a:lnTo>
                    <a:pt x="231" y="592"/>
                  </a:lnTo>
                  <a:lnTo>
                    <a:pt x="269" y="525"/>
                  </a:lnTo>
                  <a:lnTo>
                    <a:pt x="311" y="459"/>
                  </a:lnTo>
                  <a:lnTo>
                    <a:pt x="356" y="395"/>
                  </a:lnTo>
                  <a:lnTo>
                    <a:pt x="406" y="334"/>
                  </a:lnTo>
                  <a:lnTo>
                    <a:pt x="460" y="277"/>
                  </a:lnTo>
                  <a:lnTo>
                    <a:pt x="518" y="223"/>
                  </a:lnTo>
                  <a:lnTo>
                    <a:pt x="581" y="175"/>
                  </a:lnTo>
                  <a:lnTo>
                    <a:pt x="648" y="131"/>
                  </a:lnTo>
                </a:path>
              </a:pathLst>
            </a:custGeom>
            <a:gradFill rotWithShape="1">
              <a:gsLst>
                <a:gs pos="0">
                  <a:srgbClr val="BC61CB"/>
                </a:gs>
                <a:gs pos="100000">
                  <a:srgbClr val="BC61CB">
                    <a:gamma/>
                    <a:shade val="46275"/>
                    <a:invGamma/>
                  </a:srgbClr>
                </a:gs>
              </a:gsLst>
              <a:lin ang="0" scaled="1"/>
            </a:gradFill>
            <a:ln w="38100" cmpd="sng">
              <a:solidFill>
                <a:srgbClr val="FFFFFF"/>
              </a:solidFill>
              <a:prstDash val="solid"/>
              <a:round/>
              <a:headEnd/>
              <a:tailEnd/>
            </a:ln>
            <a:effectLst>
              <a:outerShdw dist="135003" dir="2928844" algn="ctr" rotWithShape="0">
                <a:srgbClr val="000000">
                  <a:alpha val="50000"/>
                </a:srgbClr>
              </a:outerShdw>
            </a:effectLst>
          </p:spPr>
          <p:txBody>
            <a:bodyPr/>
            <a:lstStyle/>
            <a:p>
              <a:endParaRPr lang="fa-IR"/>
            </a:p>
          </p:txBody>
        </p:sp>
        <p:sp>
          <p:nvSpPr>
            <p:cNvPr id="257048" name="Freeform 24"/>
            <p:cNvSpPr>
              <a:spLocks/>
            </p:cNvSpPr>
            <p:nvPr/>
          </p:nvSpPr>
          <p:spPr bwMode="gray">
            <a:xfrm>
              <a:off x="2352" y="2462"/>
              <a:ext cx="960" cy="1618"/>
            </a:xfrm>
            <a:custGeom>
              <a:avLst/>
              <a:gdLst/>
              <a:ahLst/>
              <a:cxnLst>
                <a:cxn ang="0">
                  <a:pos x="1467" y="1246"/>
                </a:cxn>
                <a:cxn ang="0">
                  <a:pos x="1444" y="1390"/>
                </a:cxn>
                <a:cxn ang="0">
                  <a:pos x="1400" y="1529"/>
                </a:cxn>
                <a:cxn ang="0">
                  <a:pos x="1339" y="1662"/>
                </a:cxn>
                <a:cxn ang="0">
                  <a:pos x="1267" y="1784"/>
                </a:cxn>
                <a:cxn ang="0">
                  <a:pos x="1187" y="1898"/>
                </a:cxn>
                <a:cxn ang="0">
                  <a:pos x="1102" y="2002"/>
                </a:cxn>
                <a:cxn ang="0">
                  <a:pos x="1019" y="2094"/>
                </a:cxn>
                <a:cxn ang="0">
                  <a:pos x="939" y="2174"/>
                </a:cxn>
                <a:cxn ang="0">
                  <a:pos x="866" y="2240"/>
                </a:cxn>
                <a:cxn ang="0">
                  <a:pos x="806" y="2291"/>
                </a:cxn>
                <a:cxn ang="0">
                  <a:pos x="763" y="2326"/>
                </a:cxn>
                <a:cxn ang="0">
                  <a:pos x="739" y="2343"/>
                </a:cxn>
                <a:cxn ang="0">
                  <a:pos x="732" y="2343"/>
                </a:cxn>
                <a:cxn ang="0">
                  <a:pos x="709" y="2326"/>
                </a:cxn>
                <a:cxn ang="0">
                  <a:pos x="665" y="2291"/>
                </a:cxn>
                <a:cxn ang="0">
                  <a:pos x="604" y="2240"/>
                </a:cxn>
                <a:cxn ang="0">
                  <a:pos x="532" y="2174"/>
                </a:cxn>
                <a:cxn ang="0">
                  <a:pos x="452" y="2094"/>
                </a:cxn>
                <a:cxn ang="0">
                  <a:pos x="367" y="2002"/>
                </a:cxn>
                <a:cxn ang="0">
                  <a:pos x="284" y="1898"/>
                </a:cxn>
                <a:cxn ang="0">
                  <a:pos x="204" y="1784"/>
                </a:cxn>
                <a:cxn ang="0">
                  <a:pos x="131" y="1662"/>
                </a:cxn>
                <a:cxn ang="0">
                  <a:pos x="71" y="1529"/>
                </a:cxn>
                <a:cxn ang="0">
                  <a:pos x="27" y="1390"/>
                </a:cxn>
                <a:cxn ang="0">
                  <a:pos x="4" y="1246"/>
                </a:cxn>
                <a:cxn ang="0">
                  <a:pos x="4" y="1099"/>
                </a:cxn>
                <a:cxn ang="0">
                  <a:pos x="27" y="954"/>
                </a:cxn>
                <a:cxn ang="0">
                  <a:pos x="71" y="816"/>
                </a:cxn>
                <a:cxn ang="0">
                  <a:pos x="131" y="684"/>
                </a:cxn>
                <a:cxn ang="0">
                  <a:pos x="204" y="560"/>
                </a:cxn>
                <a:cxn ang="0">
                  <a:pos x="284" y="446"/>
                </a:cxn>
                <a:cxn ang="0">
                  <a:pos x="367" y="343"/>
                </a:cxn>
                <a:cxn ang="0">
                  <a:pos x="452" y="251"/>
                </a:cxn>
                <a:cxn ang="0">
                  <a:pos x="532" y="171"/>
                </a:cxn>
                <a:cxn ang="0">
                  <a:pos x="604" y="105"/>
                </a:cxn>
                <a:cxn ang="0">
                  <a:pos x="665" y="55"/>
                </a:cxn>
                <a:cxn ang="0">
                  <a:pos x="709" y="19"/>
                </a:cxn>
                <a:cxn ang="0">
                  <a:pos x="732" y="1"/>
                </a:cxn>
                <a:cxn ang="0">
                  <a:pos x="739" y="1"/>
                </a:cxn>
                <a:cxn ang="0">
                  <a:pos x="763" y="19"/>
                </a:cxn>
                <a:cxn ang="0">
                  <a:pos x="806" y="55"/>
                </a:cxn>
                <a:cxn ang="0">
                  <a:pos x="866" y="105"/>
                </a:cxn>
                <a:cxn ang="0">
                  <a:pos x="939" y="171"/>
                </a:cxn>
                <a:cxn ang="0">
                  <a:pos x="1019" y="251"/>
                </a:cxn>
                <a:cxn ang="0">
                  <a:pos x="1102" y="343"/>
                </a:cxn>
                <a:cxn ang="0">
                  <a:pos x="1187" y="446"/>
                </a:cxn>
                <a:cxn ang="0">
                  <a:pos x="1267" y="560"/>
                </a:cxn>
                <a:cxn ang="0">
                  <a:pos x="1339" y="684"/>
                </a:cxn>
                <a:cxn ang="0">
                  <a:pos x="1400" y="816"/>
                </a:cxn>
                <a:cxn ang="0">
                  <a:pos x="1444" y="954"/>
                </a:cxn>
                <a:cxn ang="0">
                  <a:pos x="1467" y="1099"/>
                </a:cxn>
              </a:cxnLst>
              <a:rect l="0" t="0" r="r" b="b"/>
              <a:pathLst>
                <a:path w="1470" h="2346">
                  <a:moveTo>
                    <a:pt x="1470" y="1173"/>
                  </a:moveTo>
                  <a:lnTo>
                    <a:pt x="1467" y="1246"/>
                  </a:lnTo>
                  <a:lnTo>
                    <a:pt x="1458" y="1319"/>
                  </a:lnTo>
                  <a:lnTo>
                    <a:pt x="1444" y="1390"/>
                  </a:lnTo>
                  <a:lnTo>
                    <a:pt x="1423" y="1462"/>
                  </a:lnTo>
                  <a:lnTo>
                    <a:pt x="1400" y="1529"/>
                  </a:lnTo>
                  <a:lnTo>
                    <a:pt x="1371" y="1596"/>
                  </a:lnTo>
                  <a:lnTo>
                    <a:pt x="1339" y="1662"/>
                  </a:lnTo>
                  <a:lnTo>
                    <a:pt x="1305" y="1725"/>
                  </a:lnTo>
                  <a:lnTo>
                    <a:pt x="1267" y="1784"/>
                  </a:lnTo>
                  <a:lnTo>
                    <a:pt x="1228" y="1843"/>
                  </a:lnTo>
                  <a:lnTo>
                    <a:pt x="1187" y="1898"/>
                  </a:lnTo>
                  <a:lnTo>
                    <a:pt x="1145" y="1952"/>
                  </a:lnTo>
                  <a:lnTo>
                    <a:pt x="1102" y="2002"/>
                  </a:lnTo>
                  <a:lnTo>
                    <a:pt x="1060" y="2050"/>
                  </a:lnTo>
                  <a:lnTo>
                    <a:pt x="1019" y="2094"/>
                  </a:lnTo>
                  <a:lnTo>
                    <a:pt x="978" y="2135"/>
                  </a:lnTo>
                  <a:lnTo>
                    <a:pt x="939" y="2174"/>
                  </a:lnTo>
                  <a:lnTo>
                    <a:pt x="901" y="2207"/>
                  </a:lnTo>
                  <a:lnTo>
                    <a:pt x="866" y="2240"/>
                  </a:lnTo>
                  <a:lnTo>
                    <a:pt x="835" y="2266"/>
                  </a:lnTo>
                  <a:lnTo>
                    <a:pt x="806" y="2291"/>
                  </a:lnTo>
                  <a:lnTo>
                    <a:pt x="783" y="2310"/>
                  </a:lnTo>
                  <a:lnTo>
                    <a:pt x="763" y="2326"/>
                  </a:lnTo>
                  <a:lnTo>
                    <a:pt x="748" y="2336"/>
                  </a:lnTo>
                  <a:lnTo>
                    <a:pt x="739" y="2343"/>
                  </a:lnTo>
                  <a:lnTo>
                    <a:pt x="735" y="2346"/>
                  </a:lnTo>
                  <a:lnTo>
                    <a:pt x="732" y="2343"/>
                  </a:lnTo>
                  <a:lnTo>
                    <a:pt x="723" y="2336"/>
                  </a:lnTo>
                  <a:lnTo>
                    <a:pt x="709" y="2326"/>
                  </a:lnTo>
                  <a:lnTo>
                    <a:pt x="688" y="2310"/>
                  </a:lnTo>
                  <a:lnTo>
                    <a:pt x="665" y="2291"/>
                  </a:lnTo>
                  <a:lnTo>
                    <a:pt x="636" y="2266"/>
                  </a:lnTo>
                  <a:lnTo>
                    <a:pt x="604" y="2240"/>
                  </a:lnTo>
                  <a:lnTo>
                    <a:pt x="570" y="2207"/>
                  </a:lnTo>
                  <a:lnTo>
                    <a:pt x="532" y="2174"/>
                  </a:lnTo>
                  <a:lnTo>
                    <a:pt x="493" y="2135"/>
                  </a:lnTo>
                  <a:lnTo>
                    <a:pt x="452" y="2094"/>
                  </a:lnTo>
                  <a:lnTo>
                    <a:pt x="410" y="2050"/>
                  </a:lnTo>
                  <a:lnTo>
                    <a:pt x="367" y="2002"/>
                  </a:lnTo>
                  <a:lnTo>
                    <a:pt x="325" y="1952"/>
                  </a:lnTo>
                  <a:lnTo>
                    <a:pt x="284" y="1898"/>
                  </a:lnTo>
                  <a:lnTo>
                    <a:pt x="243" y="1843"/>
                  </a:lnTo>
                  <a:lnTo>
                    <a:pt x="204" y="1784"/>
                  </a:lnTo>
                  <a:lnTo>
                    <a:pt x="166" y="1725"/>
                  </a:lnTo>
                  <a:lnTo>
                    <a:pt x="131" y="1662"/>
                  </a:lnTo>
                  <a:lnTo>
                    <a:pt x="100" y="1596"/>
                  </a:lnTo>
                  <a:lnTo>
                    <a:pt x="71" y="1529"/>
                  </a:lnTo>
                  <a:lnTo>
                    <a:pt x="48" y="1462"/>
                  </a:lnTo>
                  <a:lnTo>
                    <a:pt x="27" y="1390"/>
                  </a:lnTo>
                  <a:lnTo>
                    <a:pt x="13" y="1319"/>
                  </a:lnTo>
                  <a:lnTo>
                    <a:pt x="4" y="1246"/>
                  </a:lnTo>
                  <a:lnTo>
                    <a:pt x="0" y="1173"/>
                  </a:lnTo>
                  <a:lnTo>
                    <a:pt x="4" y="1099"/>
                  </a:lnTo>
                  <a:lnTo>
                    <a:pt x="13" y="1026"/>
                  </a:lnTo>
                  <a:lnTo>
                    <a:pt x="27" y="954"/>
                  </a:lnTo>
                  <a:lnTo>
                    <a:pt x="48" y="884"/>
                  </a:lnTo>
                  <a:lnTo>
                    <a:pt x="71" y="816"/>
                  </a:lnTo>
                  <a:lnTo>
                    <a:pt x="100" y="748"/>
                  </a:lnTo>
                  <a:lnTo>
                    <a:pt x="131" y="684"/>
                  </a:lnTo>
                  <a:lnTo>
                    <a:pt x="166" y="621"/>
                  </a:lnTo>
                  <a:lnTo>
                    <a:pt x="204" y="560"/>
                  </a:lnTo>
                  <a:lnTo>
                    <a:pt x="243" y="502"/>
                  </a:lnTo>
                  <a:lnTo>
                    <a:pt x="284" y="446"/>
                  </a:lnTo>
                  <a:lnTo>
                    <a:pt x="325" y="394"/>
                  </a:lnTo>
                  <a:lnTo>
                    <a:pt x="367" y="343"/>
                  </a:lnTo>
                  <a:lnTo>
                    <a:pt x="410" y="295"/>
                  </a:lnTo>
                  <a:lnTo>
                    <a:pt x="452" y="251"/>
                  </a:lnTo>
                  <a:lnTo>
                    <a:pt x="493" y="210"/>
                  </a:lnTo>
                  <a:lnTo>
                    <a:pt x="532" y="171"/>
                  </a:lnTo>
                  <a:lnTo>
                    <a:pt x="570" y="137"/>
                  </a:lnTo>
                  <a:lnTo>
                    <a:pt x="604" y="105"/>
                  </a:lnTo>
                  <a:lnTo>
                    <a:pt x="636" y="79"/>
                  </a:lnTo>
                  <a:lnTo>
                    <a:pt x="665" y="55"/>
                  </a:lnTo>
                  <a:lnTo>
                    <a:pt x="688" y="35"/>
                  </a:lnTo>
                  <a:lnTo>
                    <a:pt x="709" y="19"/>
                  </a:lnTo>
                  <a:lnTo>
                    <a:pt x="723" y="9"/>
                  </a:lnTo>
                  <a:lnTo>
                    <a:pt x="732" y="1"/>
                  </a:lnTo>
                  <a:lnTo>
                    <a:pt x="735" y="0"/>
                  </a:lnTo>
                  <a:lnTo>
                    <a:pt x="739" y="1"/>
                  </a:lnTo>
                  <a:lnTo>
                    <a:pt x="748" y="9"/>
                  </a:lnTo>
                  <a:lnTo>
                    <a:pt x="763" y="19"/>
                  </a:lnTo>
                  <a:lnTo>
                    <a:pt x="783" y="35"/>
                  </a:lnTo>
                  <a:lnTo>
                    <a:pt x="806" y="55"/>
                  </a:lnTo>
                  <a:lnTo>
                    <a:pt x="835" y="79"/>
                  </a:lnTo>
                  <a:lnTo>
                    <a:pt x="866" y="105"/>
                  </a:lnTo>
                  <a:lnTo>
                    <a:pt x="901" y="137"/>
                  </a:lnTo>
                  <a:lnTo>
                    <a:pt x="939" y="171"/>
                  </a:lnTo>
                  <a:lnTo>
                    <a:pt x="978" y="210"/>
                  </a:lnTo>
                  <a:lnTo>
                    <a:pt x="1019" y="251"/>
                  </a:lnTo>
                  <a:lnTo>
                    <a:pt x="1060" y="295"/>
                  </a:lnTo>
                  <a:lnTo>
                    <a:pt x="1102" y="343"/>
                  </a:lnTo>
                  <a:lnTo>
                    <a:pt x="1145" y="394"/>
                  </a:lnTo>
                  <a:lnTo>
                    <a:pt x="1187" y="446"/>
                  </a:lnTo>
                  <a:lnTo>
                    <a:pt x="1228" y="502"/>
                  </a:lnTo>
                  <a:lnTo>
                    <a:pt x="1267" y="560"/>
                  </a:lnTo>
                  <a:lnTo>
                    <a:pt x="1305" y="621"/>
                  </a:lnTo>
                  <a:lnTo>
                    <a:pt x="1339" y="684"/>
                  </a:lnTo>
                  <a:lnTo>
                    <a:pt x="1371" y="748"/>
                  </a:lnTo>
                  <a:lnTo>
                    <a:pt x="1400" y="816"/>
                  </a:lnTo>
                  <a:lnTo>
                    <a:pt x="1423" y="884"/>
                  </a:lnTo>
                  <a:lnTo>
                    <a:pt x="1444" y="954"/>
                  </a:lnTo>
                  <a:lnTo>
                    <a:pt x="1458" y="1026"/>
                  </a:lnTo>
                  <a:lnTo>
                    <a:pt x="1467" y="1099"/>
                  </a:lnTo>
                  <a:lnTo>
                    <a:pt x="1470" y="1173"/>
                  </a:lnTo>
                </a:path>
              </a:pathLst>
            </a:custGeom>
            <a:gradFill rotWithShape="1">
              <a:gsLst>
                <a:gs pos="0">
                  <a:srgbClr val="FF0066">
                    <a:gamma/>
                    <a:shade val="46275"/>
                    <a:invGamma/>
                  </a:srgbClr>
                </a:gs>
                <a:gs pos="100000">
                  <a:srgbClr val="FF0066"/>
                </a:gs>
              </a:gsLst>
              <a:lin ang="5400000" scaled="1"/>
            </a:gradFill>
            <a:ln w="38100" cmpd="sng">
              <a:solidFill>
                <a:srgbClr val="FFFFFF"/>
              </a:solidFill>
              <a:prstDash val="solid"/>
              <a:round/>
              <a:headEnd/>
              <a:tailEnd/>
            </a:ln>
            <a:effectLst>
              <a:outerShdw dist="135003" dir="2928844" algn="ctr" rotWithShape="0">
                <a:srgbClr val="000000">
                  <a:alpha val="50000"/>
                </a:srgbClr>
              </a:outerShdw>
            </a:effectLst>
          </p:spPr>
          <p:txBody>
            <a:bodyPr/>
            <a:lstStyle/>
            <a:p>
              <a:endParaRPr lang="fa-IR"/>
            </a:p>
          </p:txBody>
        </p:sp>
        <p:sp>
          <p:nvSpPr>
            <p:cNvPr id="257050" name="Freeform 26"/>
            <p:cNvSpPr>
              <a:spLocks/>
            </p:cNvSpPr>
            <p:nvPr/>
          </p:nvSpPr>
          <p:spPr bwMode="gray">
            <a:xfrm rot="521906">
              <a:off x="2684" y="2537"/>
              <a:ext cx="1680" cy="864"/>
            </a:xfrm>
            <a:custGeom>
              <a:avLst/>
              <a:gdLst/>
              <a:ahLst/>
              <a:cxnLst>
                <a:cxn ang="0">
                  <a:pos x="1451" y="175"/>
                </a:cxn>
                <a:cxn ang="0">
                  <a:pos x="1572" y="277"/>
                </a:cxn>
                <a:cxn ang="0">
                  <a:pos x="1676" y="395"/>
                </a:cxn>
                <a:cxn ang="0">
                  <a:pos x="1763" y="525"/>
                </a:cxn>
                <a:cxn ang="0">
                  <a:pos x="1835" y="661"/>
                </a:cxn>
                <a:cxn ang="0">
                  <a:pos x="1893" y="798"/>
                </a:cxn>
                <a:cxn ang="0">
                  <a:pos x="1940" y="929"/>
                </a:cxn>
                <a:cxn ang="0">
                  <a:pos x="1975" y="1053"/>
                </a:cxn>
                <a:cxn ang="0">
                  <a:pos x="2000" y="1161"/>
                </a:cxn>
                <a:cxn ang="0">
                  <a:pos x="2017" y="1250"/>
                </a:cxn>
                <a:cxn ang="0">
                  <a:pos x="2026" y="1316"/>
                </a:cxn>
                <a:cxn ang="0">
                  <a:pos x="2030" y="1349"/>
                </a:cxn>
                <a:cxn ang="0">
                  <a:pos x="2027" y="1357"/>
                </a:cxn>
                <a:cxn ang="0">
                  <a:pos x="1998" y="1368"/>
                </a:cxn>
                <a:cxn ang="0">
                  <a:pos x="1941" y="1390"/>
                </a:cxn>
                <a:cxn ang="0">
                  <a:pos x="1861" y="1419"/>
                </a:cxn>
                <a:cxn ang="0">
                  <a:pos x="1762" y="1450"/>
                </a:cxn>
                <a:cxn ang="0">
                  <a:pos x="1647" y="1481"/>
                </a:cxn>
                <a:cxn ang="0">
                  <a:pos x="1517" y="1507"/>
                </a:cxn>
                <a:cxn ang="0">
                  <a:pos x="1377" y="1527"/>
                </a:cxn>
                <a:cxn ang="0">
                  <a:pos x="1231" y="1536"/>
                </a:cxn>
                <a:cxn ang="0">
                  <a:pos x="1082" y="1532"/>
                </a:cxn>
                <a:cxn ang="0">
                  <a:pos x="933" y="1511"/>
                </a:cxn>
                <a:cxn ang="0">
                  <a:pos x="787" y="1469"/>
                </a:cxn>
                <a:cxn ang="0">
                  <a:pos x="647" y="1405"/>
                </a:cxn>
                <a:cxn ang="0">
                  <a:pos x="518" y="1313"/>
                </a:cxn>
                <a:cxn ang="0">
                  <a:pos x="405" y="1202"/>
                </a:cxn>
                <a:cxn ang="0">
                  <a:pos x="311" y="1076"/>
                </a:cxn>
                <a:cxn ang="0">
                  <a:pos x="230" y="944"/>
                </a:cxn>
                <a:cxn ang="0">
                  <a:pos x="166" y="806"/>
                </a:cxn>
                <a:cxn ang="0">
                  <a:pos x="114" y="672"/>
                </a:cxn>
                <a:cxn ang="0">
                  <a:pos x="73" y="542"/>
                </a:cxn>
                <a:cxn ang="0">
                  <a:pos x="44" y="427"/>
                </a:cxn>
                <a:cxn ang="0">
                  <a:pos x="22" y="326"/>
                </a:cxn>
                <a:cxn ang="0">
                  <a:pos x="9" y="249"/>
                </a:cxn>
                <a:cxn ang="0">
                  <a:pos x="3" y="200"/>
                </a:cxn>
                <a:cxn ang="0">
                  <a:pos x="0" y="182"/>
                </a:cxn>
                <a:cxn ang="0">
                  <a:pos x="16" y="175"/>
                </a:cxn>
                <a:cxn ang="0">
                  <a:pos x="58" y="157"/>
                </a:cxn>
                <a:cxn ang="0">
                  <a:pos x="127" y="131"/>
                </a:cxn>
                <a:cxn ang="0">
                  <a:pos x="217" y="102"/>
                </a:cxn>
                <a:cxn ang="0">
                  <a:pos x="325" y="70"/>
                </a:cxn>
                <a:cxn ang="0">
                  <a:pos x="449" y="42"/>
                </a:cxn>
                <a:cxn ang="0">
                  <a:pos x="583" y="17"/>
                </a:cxn>
                <a:cxn ang="0">
                  <a:pos x="726" y="3"/>
                </a:cxn>
                <a:cxn ang="0">
                  <a:pos x="875" y="0"/>
                </a:cxn>
                <a:cxn ang="0">
                  <a:pos x="1024" y="11"/>
                </a:cxn>
                <a:cxn ang="0">
                  <a:pos x="1173" y="43"/>
                </a:cxn>
                <a:cxn ang="0">
                  <a:pos x="1314" y="96"/>
                </a:cxn>
              </a:cxnLst>
              <a:rect l="0" t="0" r="r" b="b"/>
              <a:pathLst>
                <a:path w="2032" h="1536">
                  <a:moveTo>
                    <a:pt x="1383" y="131"/>
                  </a:moveTo>
                  <a:lnTo>
                    <a:pt x="1451" y="175"/>
                  </a:lnTo>
                  <a:lnTo>
                    <a:pt x="1514" y="223"/>
                  </a:lnTo>
                  <a:lnTo>
                    <a:pt x="1572" y="277"/>
                  </a:lnTo>
                  <a:lnTo>
                    <a:pt x="1626" y="334"/>
                  </a:lnTo>
                  <a:lnTo>
                    <a:pt x="1676" y="395"/>
                  </a:lnTo>
                  <a:lnTo>
                    <a:pt x="1721" y="459"/>
                  </a:lnTo>
                  <a:lnTo>
                    <a:pt x="1763" y="525"/>
                  </a:lnTo>
                  <a:lnTo>
                    <a:pt x="1801" y="592"/>
                  </a:lnTo>
                  <a:lnTo>
                    <a:pt x="1835" y="661"/>
                  </a:lnTo>
                  <a:lnTo>
                    <a:pt x="1865" y="729"/>
                  </a:lnTo>
                  <a:lnTo>
                    <a:pt x="1893" y="798"/>
                  </a:lnTo>
                  <a:lnTo>
                    <a:pt x="1918" y="865"/>
                  </a:lnTo>
                  <a:lnTo>
                    <a:pt x="1940" y="929"/>
                  </a:lnTo>
                  <a:lnTo>
                    <a:pt x="1957" y="993"/>
                  </a:lnTo>
                  <a:lnTo>
                    <a:pt x="1975" y="1053"/>
                  </a:lnTo>
                  <a:lnTo>
                    <a:pt x="1988" y="1109"/>
                  </a:lnTo>
                  <a:lnTo>
                    <a:pt x="2000" y="1161"/>
                  </a:lnTo>
                  <a:lnTo>
                    <a:pt x="2008" y="1209"/>
                  </a:lnTo>
                  <a:lnTo>
                    <a:pt x="2017" y="1250"/>
                  </a:lnTo>
                  <a:lnTo>
                    <a:pt x="2021" y="1287"/>
                  </a:lnTo>
                  <a:lnTo>
                    <a:pt x="2026" y="1316"/>
                  </a:lnTo>
                  <a:lnTo>
                    <a:pt x="2029" y="1336"/>
                  </a:lnTo>
                  <a:lnTo>
                    <a:pt x="2030" y="1349"/>
                  </a:lnTo>
                  <a:lnTo>
                    <a:pt x="2032" y="1355"/>
                  </a:lnTo>
                  <a:lnTo>
                    <a:pt x="2027" y="1357"/>
                  </a:lnTo>
                  <a:lnTo>
                    <a:pt x="2016" y="1361"/>
                  </a:lnTo>
                  <a:lnTo>
                    <a:pt x="1998" y="1368"/>
                  </a:lnTo>
                  <a:lnTo>
                    <a:pt x="1972" y="1378"/>
                  </a:lnTo>
                  <a:lnTo>
                    <a:pt x="1941" y="1390"/>
                  </a:lnTo>
                  <a:lnTo>
                    <a:pt x="1905" y="1405"/>
                  </a:lnTo>
                  <a:lnTo>
                    <a:pt x="1861" y="1419"/>
                  </a:lnTo>
                  <a:lnTo>
                    <a:pt x="1814" y="1434"/>
                  </a:lnTo>
                  <a:lnTo>
                    <a:pt x="1762" y="1450"/>
                  </a:lnTo>
                  <a:lnTo>
                    <a:pt x="1706" y="1466"/>
                  </a:lnTo>
                  <a:lnTo>
                    <a:pt x="1647" y="1481"/>
                  </a:lnTo>
                  <a:lnTo>
                    <a:pt x="1582" y="1495"/>
                  </a:lnTo>
                  <a:lnTo>
                    <a:pt x="1517" y="1507"/>
                  </a:lnTo>
                  <a:lnTo>
                    <a:pt x="1448" y="1518"/>
                  </a:lnTo>
                  <a:lnTo>
                    <a:pt x="1377" y="1527"/>
                  </a:lnTo>
                  <a:lnTo>
                    <a:pt x="1305" y="1533"/>
                  </a:lnTo>
                  <a:lnTo>
                    <a:pt x="1231" y="1536"/>
                  </a:lnTo>
                  <a:lnTo>
                    <a:pt x="1157" y="1536"/>
                  </a:lnTo>
                  <a:lnTo>
                    <a:pt x="1082" y="1532"/>
                  </a:lnTo>
                  <a:lnTo>
                    <a:pt x="1008" y="1524"/>
                  </a:lnTo>
                  <a:lnTo>
                    <a:pt x="933" y="1511"/>
                  </a:lnTo>
                  <a:lnTo>
                    <a:pt x="859" y="1494"/>
                  </a:lnTo>
                  <a:lnTo>
                    <a:pt x="787" y="1469"/>
                  </a:lnTo>
                  <a:lnTo>
                    <a:pt x="716" y="1440"/>
                  </a:lnTo>
                  <a:lnTo>
                    <a:pt x="647" y="1405"/>
                  </a:lnTo>
                  <a:lnTo>
                    <a:pt x="580" y="1361"/>
                  </a:lnTo>
                  <a:lnTo>
                    <a:pt x="518" y="1313"/>
                  </a:lnTo>
                  <a:lnTo>
                    <a:pt x="459" y="1259"/>
                  </a:lnTo>
                  <a:lnTo>
                    <a:pt x="405" y="1202"/>
                  </a:lnTo>
                  <a:lnTo>
                    <a:pt x="356" y="1141"/>
                  </a:lnTo>
                  <a:lnTo>
                    <a:pt x="311" y="1076"/>
                  </a:lnTo>
                  <a:lnTo>
                    <a:pt x="268" y="1011"/>
                  </a:lnTo>
                  <a:lnTo>
                    <a:pt x="230" y="944"/>
                  </a:lnTo>
                  <a:lnTo>
                    <a:pt x="197" y="875"/>
                  </a:lnTo>
                  <a:lnTo>
                    <a:pt x="166" y="806"/>
                  </a:lnTo>
                  <a:lnTo>
                    <a:pt x="138" y="738"/>
                  </a:lnTo>
                  <a:lnTo>
                    <a:pt x="114" y="672"/>
                  </a:lnTo>
                  <a:lnTo>
                    <a:pt x="92" y="607"/>
                  </a:lnTo>
                  <a:lnTo>
                    <a:pt x="73" y="542"/>
                  </a:lnTo>
                  <a:lnTo>
                    <a:pt x="57" y="483"/>
                  </a:lnTo>
                  <a:lnTo>
                    <a:pt x="44" y="427"/>
                  </a:lnTo>
                  <a:lnTo>
                    <a:pt x="32" y="375"/>
                  </a:lnTo>
                  <a:lnTo>
                    <a:pt x="22" y="326"/>
                  </a:lnTo>
                  <a:lnTo>
                    <a:pt x="14" y="286"/>
                  </a:lnTo>
                  <a:lnTo>
                    <a:pt x="9" y="249"/>
                  </a:lnTo>
                  <a:lnTo>
                    <a:pt x="4" y="220"/>
                  </a:lnTo>
                  <a:lnTo>
                    <a:pt x="3" y="200"/>
                  </a:lnTo>
                  <a:lnTo>
                    <a:pt x="0" y="186"/>
                  </a:lnTo>
                  <a:lnTo>
                    <a:pt x="0" y="182"/>
                  </a:lnTo>
                  <a:lnTo>
                    <a:pt x="4" y="179"/>
                  </a:lnTo>
                  <a:lnTo>
                    <a:pt x="16" y="175"/>
                  </a:lnTo>
                  <a:lnTo>
                    <a:pt x="33" y="167"/>
                  </a:lnTo>
                  <a:lnTo>
                    <a:pt x="58" y="157"/>
                  </a:lnTo>
                  <a:lnTo>
                    <a:pt x="90" y="146"/>
                  </a:lnTo>
                  <a:lnTo>
                    <a:pt x="127" y="131"/>
                  </a:lnTo>
                  <a:lnTo>
                    <a:pt x="169" y="116"/>
                  </a:lnTo>
                  <a:lnTo>
                    <a:pt x="217" y="102"/>
                  </a:lnTo>
                  <a:lnTo>
                    <a:pt x="270" y="86"/>
                  </a:lnTo>
                  <a:lnTo>
                    <a:pt x="325" y="70"/>
                  </a:lnTo>
                  <a:lnTo>
                    <a:pt x="385" y="55"/>
                  </a:lnTo>
                  <a:lnTo>
                    <a:pt x="449" y="42"/>
                  </a:lnTo>
                  <a:lnTo>
                    <a:pt x="515" y="29"/>
                  </a:lnTo>
                  <a:lnTo>
                    <a:pt x="583" y="17"/>
                  </a:lnTo>
                  <a:lnTo>
                    <a:pt x="653" y="8"/>
                  </a:lnTo>
                  <a:lnTo>
                    <a:pt x="726" y="3"/>
                  </a:lnTo>
                  <a:lnTo>
                    <a:pt x="801" y="0"/>
                  </a:lnTo>
                  <a:lnTo>
                    <a:pt x="875" y="0"/>
                  </a:lnTo>
                  <a:lnTo>
                    <a:pt x="949" y="4"/>
                  </a:lnTo>
                  <a:lnTo>
                    <a:pt x="1024" y="11"/>
                  </a:lnTo>
                  <a:lnTo>
                    <a:pt x="1098" y="24"/>
                  </a:lnTo>
                  <a:lnTo>
                    <a:pt x="1173" y="43"/>
                  </a:lnTo>
                  <a:lnTo>
                    <a:pt x="1244" y="67"/>
                  </a:lnTo>
                  <a:lnTo>
                    <a:pt x="1314" y="96"/>
                  </a:lnTo>
                  <a:lnTo>
                    <a:pt x="1383" y="131"/>
                  </a:lnTo>
                </a:path>
              </a:pathLst>
            </a:custGeom>
            <a:gradFill rotWithShape="1">
              <a:gsLst>
                <a:gs pos="0">
                  <a:srgbClr val="FF7E3D">
                    <a:gamma/>
                    <a:shade val="46275"/>
                    <a:invGamma/>
                  </a:srgbClr>
                </a:gs>
                <a:gs pos="100000">
                  <a:srgbClr val="FF7E3D"/>
                </a:gs>
              </a:gsLst>
              <a:lin ang="2700000" scaled="1"/>
            </a:gradFill>
            <a:ln w="38100" cmpd="sng">
              <a:solidFill>
                <a:srgbClr val="FFFFFF"/>
              </a:solidFill>
              <a:prstDash val="solid"/>
              <a:round/>
              <a:headEnd/>
              <a:tailEnd/>
            </a:ln>
            <a:effectLst>
              <a:outerShdw dist="135003" dir="2928844" algn="ctr" rotWithShape="0">
                <a:srgbClr val="000000">
                  <a:alpha val="50000"/>
                </a:srgbClr>
              </a:outerShdw>
            </a:effectLst>
          </p:spPr>
          <p:txBody>
            <a:bodyPr/>
            <a:lstStyle/>
            <a:p>
              <a:endParaRPr lang="fa-IR"/>
            </a:p>
          </p:txBody>
        </p:sp>
        <p:sp>
          <p:nvSpPr>
            <p:cNvPr id="257053" name="Freeform 29"/>
            <p:cNvSpPr>
              <a:spLocks/>
            </p:cNvSpPr>
            <p:nvPr/>
          </p:nvSpPr>
          <p:spPr bwMode="gray">
            <a:xfrm rot="-468625">
              <a:off x="2736" y="1632"/>
              <a:ext cx="1728" cy="912"/>
            </a:xfrm>
            <a:custGeom>
              <a:avLst/>
              <a:gdLst/>
              <a:ahLst/>
              <a:cxnLst>
                <a:cxn ang="0">
                  <a:pos x="716" y="96"/>
                </a:cxn>
                <a:cxn ang="0">
                  <a:pos x="859" y="43"/>
                </a:cxn>
                <a:cxn ang="0">
                  <a:pos x="1008" y="11"/>
                </a:cxn>
                <a:cxn ang="0">
                  <a:pos x="1157" y="0"/>
                </a:cxn>
                <a:cxn ang="0">
                  <a:pos x="1305" y="3"/>
                </a:cxn>
                <a:cxn ang="0">
                  <a:pos x="1448" y="17"/>
                </a:cxn>
                <a:cxn ang="0">
                  <a:pos x="1582" y="42"/>
                </a:cxn>
                <a:cxn ang="0">
                  <a:pos x="1706" y="70"/>
                </a:cxn>
                <a:cxn ang="0">
                  <a:pos x="1814" y="102"/>
                </a:cxn>
                <a:cxn ang="0">
                  <a:pos x="1905" y="131"/>
                </a:cxn>
                <a:cxn ang="0">
                  <a:pos x="1972" y="157"/>
                </a:cxn>
                <a:cxn ang="0">
                  <a:pos x="2016" y="175"/>
                </a:cxn>
                <a:cxn ang="0">
                  <a:pos x="2032" y="182"/>
                </a:cxn>
                <a:cxn ang="0">
                  <a:pos x="2029" y="200"/>
                </a:cxn>
                <a:cxn ang="0">
                  <a:pos x="2021" y="249"/>
                </a:cxn>
                <a:cxn ang="0">
                  <a:pos x="2008" y="327"/>
                </a:cxn>
                <a:cxn ang="0">
                  <a:pos x="1988" y="427"/>
                </a:cxn>
                <a:cxn ang="0">
                  <a:pos x="1957" y="542"/>
                </a:cxn>
                <a:cxn ang="0">
                  <a:pos x="1918" y="672"/>
                </a:cxn>
                <a:cxn ang="0">
                  <a:pos x="1865" y="807"/>
                </a:cxn>
                <a:cxn ang="0">
                  <a:pos x="1801" y="944"/>
                </a:cxn>
                <a:cxn ang="0">
                  <a:pos x="1721" y="1076"/>
                </a:cxn>
                <a:cxn ang="0">
                  <a:pos x="1626" y="1202"/>
                </a:cxn>
                <a:cxn ang="0">
                  <a:pos x="1514" y="1313"/>
                </a:cxn>
                <a:cxn ang="0">
                  <a:pos x="1383" y="1405"/>
                </a:cxn>
                <a:cxn ang="0">
                  <a:pos x="1244" y="1469"/>
                </a:cxn>
                <a:cxn ang="0">
                  <a:pos x="1098" y="1511"/>
                </a:cxn>
                <a:cxn ang="0">
                  <a:pos x="949" y="1532"/>
                </a:cxn>
                <a:cxn ang="0">
                  <a:pos x="801" y="1536"/>
                </a:cxn>
                <a:cxn ang="0">
                  <a:pos x="653" y="1527"/>
                </a:cxn>
                <a:cxn ang="0">
                  <a:pos x="515" y="1507"/>
                </a:cxn>
                <a:cxn ang="0">
                  <a:pos x="385" y="1481"/>
                </a:cxn>
                <a:cxn ang="0">
                  <a:pos x="270" y="1450"/>
                </a:cxn>
                <a:cxn ang="0">
                  <a:pos x="169" y="1419"/>
                </a:cxn>
                <a:cxn ang="0">
                  <a:pos x="90" y="1390"/>
                </a:cxn>
                <a:cxn ang="0">
                  <a:pos x="33" y="1368"/>
                </a:cxn>
                <a:cxn ang="0">
                  <a:pos x="4" y="1357"/>
                </a:cxn>
                <a:cxn ang="0">
                  <a:pos x="0" y="1349"/>
                </a:cxn>
                <a:cxn ang="0">
                  <a:pos x="4" y="1316"/>
                </a:cxn>
                <a:cxn ang="0">
                  <a:pos x="14" y="1250"/>
                </a:cxn>
                <a:cxn ang="0">
                  <a:pos x="32" y="1161"/>
                </a:cxn>
                <a:cxn ang="0">
                  <a:pos x="57" y="1053"/>
                </a:cxn>
                <a:cxn ang="0">
                  <a:pos x="92" y="929"/>
                </a:cxn>
                <a:cxn ang="0">
                  <a:pos x="138" y="798"/>
                </a:cxn>
                <a:cxn ang="0">
                  <a:pos x="197" y="661"/>
                </a:cxn>
                <a:cxn ang="0">
                  <a:pos x="268" y="525"/>
                </a:cxn>
                <a:cxn ang="0">
                  <a:pos x="356" y="395"/>
                </a:cxn>
                <a:cxn ang="0">
                  <a:pos x="459" y="277"/>
                </a:cxn>
                <a:cxn ang="0">
                  <a:pos x="580" y="175"/>
                </a:cxn>
              </a:cxnLst>
              <a:rect l="0" t="0" r="r" b="b"/>
              <a:pathLst>
                <a:path w="2032" h="1536">
                  <a:moveTo>
                    <a:pt x="647" y="131"/>
                  </a:moveTo>
                  <a:lnTo>
                    <a:pt x="716" y="96"/>
                  </a:lnTo>
                  <a:lnTo>
                    <a:pt x="787" y="67"/>
                  </a:lnTo>
                  <a:lnTo>
                    <a:pt x="859" y="43"/>
                  </a:lnTo>
                  <a:lnTo>
                    <a:pt x="933" y="25"/>
                  </a:lnTo>
                  <a:lnTo>
                    <a:pt x="1008" y="11"/>
                  </a:lnTo>
                  <a:lnTo>
                    <a:pt x="1082" y="4"/>
                  </a:lnTo>
                  <a:lnTo>
                    <a:pt x="1157" y="0"/>
                  </a:lnTo>
                  <a:lnTo>
                    <a:pt x="1231" y="0"/>
                  </a:lnTo>
                  <a:lnTo>
                    <a:pt x="1305" y="3"/>
                  </a:lnTo>
                  <a:lnTo>
                    <a:pt x="1377" y="8"/>
                  </a:lnTo>
                  <a:lnTo>
                    <a:pt x="1448" y="17"/>
                  </a:lnTo>
                  <a:lnTo>
                    <a:pt x="1517" y="29"/>
                  </a:lnTo>
                  <a:lnTo>
                    <a:pt x="1582" y="42"/>
                  </a:lnTo>
                  <a:lnTo>
                    <a:pt x="1647" y="55"/>
                  </a:lnTo>
                  <a:lnTo>
                    <a:pt x="1706" y="70"/>
                  </a:lnTo>
                  <a:lnTo>
                    <a:pt x="1762" y="86"/>
                  </a:lnTo>
                  <a:lnTo>
                    <a:pt x="1814" y="102"/>
                  </a:lnTo>
                  <a:lnTo>
                    <a:pt x="1861" y="116"/>
                  </a:lnTo>
                  <a:lnTo>
                    <a:pt x="1905" y="131"/>
                  </a:lnTo>
                  <a:lnTo>
                    <a:pt x="1941" y="146"/>
                  </a:lnTo>
                  <a:lnTo>
                    <a:pt x="1972" y="157"/>
                  </a:lnTo>
                  <a:lnTo>
                    <a:pt x="1998" y="167"/>
                  </a:lnTo>
                  <a:lnTo>
                    <a:pt x="2016" y="175"/>
                  </a:lnTo>
                  <a:lnTo>
                    <a:pt x="2027" y="179"/>
                  </a:lnTo>
                  <a:lnTo>
                    <a:pt x="2032" y="182"/>
                  </a:lnTo>
                  <a:lnTo>
                    <a:pt x="2030" y="186"/>
                  </a:lnTo>
                  <a:lnTo>
                    <a:pt x="2029" y="200"/>
                  </a:lnTo>
                  <a:lnTo>
                    <a:pt x="2026" y="220"/>
                  </a:lnTo>
                  <a:lnTo>
                    <a:pt x="2021" y="249"/>
                  </a:lnTo>
                  <a:lnTo>
                    <a:pt x="2017" y="286"/>
                  </a:lnTo>
                  <a:lnTo>
                    <a:pt x="2008" y="327"/>
                  </a:lnTo>
                  <a:lnTo>
                    <a:pt x="2000" y="375"/>
                  </a:lnTo>
                  <a:lnTo>
                    <a:pt x="1988" y="427"/>
                  </a:lnTo>
                  <a:lnTo>
                    <a:pt x="1975" y="483"/>
                  </a:lnTo>
                  <a:lnTo>
                    <a:pt x="1957" y="542"/>
                  </a:lnTo>
                  <a:lnTo>
                    <a:pt x="1940" y="607"/>
                  </a:lnTo>
                  <a:lnTo>
                    <a:pt x="1918" y="672"/>
                  </a:lnTo>
                  <a:lnTo>
                    <a:pt x="1893" y="738"/>
                  </a:lnTo>
                  <a:lnTo>
                    <a:pt x="1865" y="807"/>
                  </a:lnTo>
                  <a:lnTo>
                    <a:pt x="1835" y="875"/>
                  </a:lnTo>
                  <a:lnTo>
                    <a:pt x="1801" y="944"/>
                  </a:lnTo>
                  <a:lnTo>
                    <a:pt x="1763" y="1011"/>
                  </a:lnTo>
                  <a:lnTo>
                    <a:pt x="1721" y="1076"/>
                  </a:lnTo>
                  <a:lnTo>
                    <a:pt x="1676" y="1141"/>
                  </a:lnTo>
                  <a:lnTo>
                    <a:pt x="1626" y="1202"/>
                  </a:lnTo>
                  <a:lnTo>
                    <a:pt x="1572" y="1259"/>
                  </a:lnTo>
                  <a:lnTo>
                    <a:pt x="1514" y="1313"/>
                  </a:lnTo>
                  <a:lnTo>
                    <a:pt x="1451" y="1361"/>
                  </a:lnTo>
                  <a:lnTo>
                    <a:pt x="1383" y="1405"/>
                  </a:lnTo>
                  <a:lnTo>
                    <a:pt x="1314" y="1440"/>
                  </a:lnTo>
                  <a:lnTo>
                    <a:pt x="1244" y="1469"/>
                  </a:lnTo>
                  <a:lnTo>
                    <a:pt x="1173" y="1494"/>
                  </a:lnTo>
                  <a:lnTo>
                    <a:pt x="1098" y="1511"/>
                  </a:lnTo>
                  <a:lnTo>
                    <a:pt x="1024" y="1524"/>
                  </a:lnTo>
                  <a:lnTo>
                    <a:pt x="949" y="1532"/>
                  </a:lnTo>
                  <a:lnTo>
                    <a:pt x="875" y="1536"/>
                  </a:lnTo>
                  <a:lnTo>
                    <a:pt x="801" y="1536"/>
                  </a:lnTo>
                  <a:lnTo>
                    <a:pt x="726" y="1533"/>
                  </a:lnTo>
                  <a:lnTo>
                    <a:pt x="653" y="1527"/>
                  </a:lnTo>
                  <a:lnTo>
                    <a:pt x="583" y="1519"/>
                  </a:lnTo>
                  <a:lnTo>
                    <a:pt x="515" y="1507"/>
                  </a:lnTo>
                  <a:lnTo>
                    <a:pt x="449" y="1495"/>
                  </a:lnTo>
                  <a:lnTo>
                    <a:pt x="385" y="1481"/>
                  </a:lnTo>
                  <a:lnTo>
                    <a:pt x="325" y="1466"/>
                  </a:lnTo>
                  <a:lnTo>
                    <a:pt x="270" y="1450"/>
                  </a:lnTo>
                  <a:lnTo>
                    <a:pt x="217" y="1434"/>
                  </a:lnTo>
                  <a:lnTo>
                    <a:pt x="169" y="1419"/>
                  </a:lnTo>
                  <a:lnTo>
                    <a:pt x="127" y="1405"/>
                  </a:lnTo>
                  <a:lnTo>
                    <a:pt x="90" y="1390"/>
                  </a:lnTo>
                  <a:lnTo>
                    <a:pt x="58" y="1379"/>
                  </a:lnTo>
                  <a:lnTo>
                    <a:pt x="33" y="1368"/>
                  </a:lnTo>
                  <a:lnTo>
                    <a:pt x="16" y="1361"/>
                  </a:lnTo>
                  <a:lnTo>
                    <a:pt x="4" y="1357"/>
                  </a:lnTo>
                  <a:lnTo>
                    <a:pt x="0" y="1355"/>
                  </a:lnTo>
                  <a:lnTo>
                    <a:pt x="0" y="1349"/>
                  </a:lnTo>
                  <a:lnTo>
                    <a:pt x="3" y="1336"/>
                  </a:lnTo>
                  <a:lnTo>
                    <a:pt x="4" y="1316"/>
                  </a:lnTo>
                  <a:lnTo>
                    <a:pt x="9" y="1287"/>
                  </a:lnTo>
                  <a:lnTo>
                    <a:pt x="14" y="1250"/>
                  </a:lnTo>
                  <a:lnTo>
                    <a:pt x="22" y="1209"/>
                  </a:lnTo>
                  <a:lnTo>
                    <a:pt x="32" y="1161"/>
                  </a:lnTo>
                  <a:lnTo>
                    <a:pt x="44" y="1109"/>
                  </a:lnTo>
                  <a:lnTo>
                    <a:pt x="57" y="1053"/>
                  </a:lnTo>
                  <a:lnTo>
                    <a:pt x="73" y="993"/>
                  </a:lnTo>
                  <a:lnTo>
                    <a:pt x="92" y="929"/>
                  </a:lnTo>
                  <a:lnTo>
                    <a:pt x="114" y="865"/>
                  </a:lnTo>
                  <a:lnTo>
                    <a:pt x="138" y="798"/>
                  </a:lnTo>
                  <a:lnTo>
                    <a:pt x="166" y="729"/>
                  </a:lnTo>
                  <a:lnTo>
                    <a:pt x="197" y="661"/>
                  </a:lnTo>
                  <a:lnTo>
                    <a:pt x="230" y="592"/>
                  </a:lnTo>
                  <a:lnTo>
                    <a:pt x="268" y="525"/>
                  </a:lnTo>
                  <a:lnTo>
                    <a:pt x="311" y="459"/>
                  </a:lnTo>
                  <a:lnTo>
                    <a:pt x="356" y="395"/>
                  </a:lnTo>
                  <a:lnTo>
                    <a:pt x="405" y="334"/>
                  </a:lnTo>
                  <a:lnTo>
                    <a:pt x="459" y="277"/>
                  </a:lnTo>
                  <a:lnTo>
                    <a:pt x="518" y="223"/>
                  </a:lnTo>
                  <a:lnTo>
                    <a:pt x="580" y="175"/>
                  </a:lnTo>
                  <a:lnTo>
                    <a:pt x="647" y="131"/>
                  </a:lnTo>
                </a:path>
              </a:pathLst>
            </a:custGeom>
            <a:gradFill rotWithShape="1">
              <a:gsLst>
                <a:gs pos="0">
                  <a:srgbClr val="FFCC00">
                    <a:gamma/>
                    <a:shade val="46275"/>
                    <a:invGamma/>
                  </a:srgbClr>
                </a:gs>
                <a:gs pos="100000">
                  <a:srgbClr val="FFCC00"/>
                </a:gs>
              </a:gsLst>
              <a:lin ang="18900000" scaled="1"/>
            </a:gradFill>
            <a:ln w="38100" cmpd="sng">
              <a:solidFill>
                <a:srgbClr val="FFFFFF"/>
              </a:solidFill>
              <a:prstDash val="solid"/>
              <a:round/>
              <a:headEnd/>
              <a:tailEnd/>
            </a:ln>
            <a:effectLst>
              <a:outerShdw dist="135003" dir="2928844" algn="ctr" rotWithShape="0">
                <a:srgbClr val="000000">
                  <a:alpha val="50000"/>
                </a:srgbClr>
              </a:outerShdw>
            </a:effectLst>
          </p:spPr>
          <p:txBody>
            <a:bodyPr/>
            <a:lstStyle/>
            <a:p>
              <a:endParaRPr lang="fa-IR"/>
            </a:p>
          </p:txBody>
        </p:sp>
        <p:grpSp>
          <p:nvGrpSpPr>
            <p:cNvPr id="3" name="Group 14"/>
            <p:cNvGrpSpPr>
              <a:grpSpLocks/>
            </p:cNvGrpSpPr>
            <p:nvPr/>
          </p:nvGrpSpPr>
          <p:grpSpPr bwMode="auto">
            <a:xfrm>
              <a:off x="2406" y="2112"/>
              <a:ext cx="773" cy="768"/>
              <a:chOff x="2016" y="1920"/>
              <a:chExt cx="1680" cy="1680"/>
            </a:xfrm>
          </p:grpSpPr>
          <p:sp>
            <p:nvSpPr>
              <p:cNvPr id="257039" name="Oval 15"/>
              <p:cNvSpPr>
                <a:spLocks noChangeArrowheads="1"/>
              </p:cNvSpPr>
              <p:nvPr/>
            </p:nvSpPr>
            <p:spPr bwMode="gray">
              <a:xfrm>
                <a:off x="2016" y="1920"/>
                <a:ext cx="1680" cy="1680"/>
              </a:xfrm>
              <a:prstGeom prst="ellipse">
                <a:avLst/>
              </a:prstGeom>
              <a:gradFill rotWithShape="1">
                <a:gsLst>
                  <a:gs pos="0">
                    <a:srgbClr val="FF3300"/>
                  </a:gs>
                  <a:gs pos="100000">
                    <a:srgbClr val="FF3300">
                      <a:gamma/>
                      <a:shade val="24314"/>
                      <a:invGamma/>
                    </a:srgbClr>
                  </a:gs>
                </a:gsLst>
                <a:lin ang="5400000" scaled="1"/>
              </a:gradFill>
              <a:ln w="38100">
                <a:solidFill>
                  <a:srgbClr val="FFFFFF"/>
                </a:solidFill>
                <a:round/>
                <a:headEnd/>
                <a:tailEnd/>
              </a:ln>
              <a:effectLst/>
            </p:spPr>
            <p:txBody>
              <a:bodyPr wrap="none" anchor="ctr"/>
              <a:lstStyle/>
              <a:p>
                <a:endParaRPr lang="fa-IR"/>
              </a:p>
            </p:txBody>
          </p:sp>
          <p:sp>
            <p:nvSpPr>
              <p:cNvPr id="257040" name="Freeform 16"/>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tx1"/>
                  </a:gs>
                  <a:gs pos="100000">
                    <a:srgbClr val="FF3300"/>
                  </a:gs>
                </a:gsLst>
                <a:lin ang="5400000" scaled="1"/>
              </a:gradFill>
              <a:ln w="0">
                <a:noFill/>
                <a:prstDash val="solid"/>
                <a:round/>
                <a:headEnd/>
                <a:tailEnd/>
              </a:ln>
            </p:spPr>
            <p:txBody>
              <a:bodyPr/>
              <a:lstStyle/>
              <a:p>
                <a:endParaRPr lang="fa-IR"/>
              </a:p>
            </p:txBody>
          </p:sp>
        </p:grpSp>
        <p:sp>
          <p:nvSpPr>
            <p:cNvPr id="257056" name="Text Box 32"/>
            <p:cNvSpPr txBox="1">
              <a:spLocks noChangeArrowheads="1"/>
            </p:cNvSpPr>
            <p:nvPr/>
          </p:nvSpPr>
          <p:spPr bwMode="gray">
            <a:xfrm rot="1486825">
              <a:off x="1538" y="1767"/>
              <a:ext cx="833" cy="408"/>
            </a:xfrm>
            <a:prstGeom prst="rect">
              <a:avLst/>
            </a:prstGeom>
            <a:noFill/>
            <a:ln w="9525" algn="ctr">
              <a:noFill/>
              <a:miter lim="800000"/>
              <a:headEnd/>
              <a:tailEnd/>
            </a:ln>
            <a:effectLst/>
          </p:spPr>
          <p:txBody>
            <a:bodyPr wrap="square">
              <a:spAutoFit/>
            </a:bodyPr>
            <a:lstStyle/>
            <a:p>
              <a:r>
                <a:rPr lang="fa-IR" sz="2400" b="1" dirty="0" smtClean="0">
                  <a:cs typeface="B Titr" pitchFamily="2" charset="-78"/>
                  <a:hlinkClick r:id="rId2" action="ppaction://hlinksldjump"/>
                </a:rPr>
                <a:t>6- قول مختار</a:t>
              </a:r>
              <a:endParaRPr lang="en-US" sz="2400" b="1" dirty="0" smtClean="0">
                <a:cs typeface="B Titr" pitchFamily="2" charset="-78"/>
              </a:endParaRPr>
            </a:p>
            <a:p>
              <a:endParaRPr lang="en-US" sz="2400" b="1" dirty="0">
                <a:cs typeface="B Titr" pitchFamily="2" charset="-78"/>
              </a:endParaRPr>
            </a:p>
          </p:txBody>
        </p:sp>
        <p:sp>
          <p:nvSpPr>
            <p:cNvPr id="257057" name="Text Box 33"/>
            <p:cNvSpPr txBox="1">
              <a:spLocks noChangeArrowheads="1"/>
            </p:cNvSpPr>
            <p:nvPr/>
          </p:nvSpPr>
          <p:spPr bwMode="gray">
            <a:xfrm>
              <a:off x="2367" y="1381"/>
              <a:ext cx="958" cy="348"/>
            </a:xfrm>
            <a:prstGeom prst="rect">
              <a:avLst/>
            </a:prstGeom>
            <a:noFill/>
            <a:ln w="9525" algn="ctr">
              <a:noFill/>
              <a:miter lim="800000"/>
              <a:headEnd/>
              <a:tailEnd/>
            </a:ln>
            <a:effectLst/>
          </p:spPr>
          <p:txBody>
            <a:bodyPr wrap="none">
              <a:spAutoFit/>
            </a:bodyPr>
            <a:lstStyle/>
            <a:p>
              <a:r>
                <a:rPr lang="fa-IR" sz="2000" b="1" dirty="0" smtClean="0">
                  <a:cs typeface="B Titr" pitchFamily="2" charset="-78"/>
                  <a:hlinkClick r:id="rId3" action="ppaction://hlinksldjump"/>
                </a:rPr>
                <a:t>1- دوران بين المحذورين</a:t>
              </a:r>
            </a:p>
            <a:p>
              <a:r>
                <a:rPr lang="fa-IR" sz="2000" b="1" dirty="0" smtClean="0">
                  <a:cs typeface="B Titr" pitchFamily="2" charset="-78"/>
                  <a:hlinkClick r:id="rId3" action="ppaction://hlinksldjump"/>
                </a:rPr>
                <a:t>            لفقدان النص </a:t>
              </a:r>
              <a:endParaRPr lang="en-US" sz="2000" b="1" dirty="0">
                <a:cs typeface="B Titr" pitchFamily="2" charset="-78"/>
              </a:endParaRPr>
            </a:p>
          </p:txBody>
        </p:sp>
        <p:sp>
          <p:nvSpPr>
            <p:cNvPr id="257058" name="Text Box 34"/>
            <p:cNvSpPr txBox="1">
              <a:spLocks noChangeArrowheads="1"/>
            </p:cNvSpPr>
            <p:nvPr/>
          </p:nvSpPr>
          <p:spPr bwMode="gray">
            <a:xfrm rot="20020158">
              <a:off x="2990" y="1888"/>
              <a:ext cx="1255" cy="408"/>
            </a:xfrm>
            <a:prstGeom prst="rect">
              <a:avLst/>
            </a:prstGeom>
            <a:noFill/>
            <a:ln w="9525" algn="ctr">
              <a:noFill/>
              <a:miter lim="800000"/>
              <a:headEnd/>
              <a:tailEnd/>
            </a:ln>
            <a:effectLst/>
          </p:spPr>
          <p:txBody>
            <a:bodyPr wrap="square">
              <a:spAutoFit/>
            </a:bodyPr>
            <a:lstStyle/>
            <a:p>
              <a:r>
                <a:rPr lang="fa-IR" sz="2400" b="1" dirty="0" smtClean="0">
                  <a:cs typeface="B Titr" pitchFamily="2" charset="-78"/>
                  <a:hlinkClick r:id="rId4" action="ppaction://hlinksldjump"/>
                </a:rPr>
                <a:t>2- دوران بين المحذورين</a:t>
              </a:r>
            </a:p>
            <a:p>
              <a:r>
                <a:rPr lang="fa-IR" sz="2400" b="1" dirty="0" smtClean="0">
                  <a:cs typeface="B Titr" pitchFamily="2" charset="-78"/>
                  <a:hlinkClick r:id="rId4" action="ppaction://hlinksldjump"/>
                </a:rPr>
                <a:t>            لاجمال النص</a:t>
              </a:r>
              <a:endParaRPr lang="en-US" sz="2400" b="1" dirty="0">
                <a:cs typeface="B Titr" pitchFamily="2" charset="-78"/>
              </a:endParaRPr>
            </a:p>
          </p:txBody>
        </p:sp>
        <p:sp>
          <p:nvSpPr>
            <p:cNvPr id="257059" name="Text Box 35"/>
            <p:cNvSpPr txBox="1">
              <a:spLocks noChangeArrowheads="1"/>
            </p:cNvSpPr>
            <p:nvPr/>
          </p:nvSpPr>
          <p:spPr bwMode="gray">
            <a:xfrm rot="20268203">
              <a:off x="1348" y="2853"/>
              <a:ext cx="1191" cy="378"/>
            </a:xfrm>
            <a:prstGeom prst="rect">
              <a:avLst/>
            </a:prstGeom>
            <a:noFill/>
            <a:ln w="9525" algn="ctr">
              <a:noFill/>
              <a:miter lim="800000"/>
              <a:headEnd/>
              <a:tailEnd/>
            </a:ln>
            <a:effectLst/>
          </p:spPr>
          <p:txBody>
            <a:bodyPr wrap="none">
              <a:spAutoFit/>
            </a:bodyPr>
            <a:lstStyle/>
            <a:p>
              <a:r>
                <a:rPr lang="fa-IR" sz="2200" b="1" dirty="0" smtClean="0">
                  <a:cs typeface="B Titr" pitchFamily="2" charset="-78"/>
                  <a:hlinkClick r:id="rId5" action="ppaction://hlinksldjump"/>
                </a:rPr>
                <a:t>5- تخییر استمراری و ابتدایی</a:t>
              </a:r>
              <a:endParaRPr lang="en-US" sz="2200" b="1" dirty="0" smtClean="0">
                <a:cs typeface="B Titr" pitchFamily="2" charset="-78"/>
              </a:endParaRPr>
            </a:p>
            <a:p>
              <a:endParaRPr lang="en-US" sz="2200" b="1" dirty="0">
                <a:cs typeface="B Titr" pitchFamily="2" charset="-78"/>
              </a:endParaRPr>
            </a:p>
          </p:txBody>
        </p:sp>
      </p:grpSp>
      <p:sp>
        <p:nvSpPr>
          <p:cNvPr id="257030" name="Rectangle 6"/>
          <p:cNvSpPr>
            <a:spLocks noGrp="1" noChangeArrowheads="1"/>
          </p:cNvSpPr>
          <p:nvPr>
            <p:ph type="title"/>
          </p:nvPr>
        </p:nvSpPr>
        <p:spPr>
          <a:xfrm>
            <a:off x="3357555" y="3143248"/>
            <a:ext cx="2000264" cy="762000"/>
          </a:xfrm>
        </p:spPr>
        <p:txBody>
          <a:bodyPr/>
          <a:lstStyle/>
          <a:p>
            <a:r>
              <a:rPr lang="fa-IR" sz="2400" dirty="0" smtClean="0">
                <a:solidFill>
                  <a:schemeClr val="bg2">
                    <a:lumMod val="75000"/>
                  </a:schemeClr>
                </a:solidFill>
                <a:effectLst/>
                <a:cs typeface="B Titr" pitchFamily="2" charset="-78"/>
              </a:rPr>
              <a:t>(2)</a:t>
            </a:r>
            <a:r>
              <a:rPr lang="fa-IR" sz="2800" dirty="0" smtClean="0">
                <a:effectLst/>
                <a:cs typeface="B Titr" pitchFamily="2" charset="-78"/>
              </a:rPr>
              <a:t/>
            </a:r>
            <a:br>
              <a:rPr lang="fa-IR" sz="2800" dirty="0" smtClean="0">
                <a:effectLst/>
                <a:cs typeface="B Titr" pitchFamily="2" charset="-78"/>
              </a:rPr>
            </a:br>
            <a:r>
              <a:rPr lang="en-US" sz="2800" dirty="0" smtClean="0">
                <a:effectLst/>
                <a:cs typeface="B Titr" pitchFamily="2" charset="-78"/>
              </a:rPr>
              <a:t> </a:t>
            </a:r>
            <a:r>
              <a:rPr lang="fa-IR" sz="2800" dirty="0" smtClean="0">
                <a:effectLst/>
                <a:cs typeface="B Titr" pitchFamily="2" charset="-78"/>
              </a:rPr>
              <a:t> </a:t>
            </a:r>
            <a:r>
              <a:rPr lang="fa-IR" sz="2800" dirty="0" smtClean="0">
                <a:effectLst/>
                <a:cs typeface="B Titr" pitchFamily="2" charset="-78"/>
                <a:hlinkClick r:id="rId6" action="ppaction://hlinksldjump"/>
              </a:rPr>
              <a:t>أصالة التخيير</a:t>
            </a:r>
            <a:endParaRPr lang="en-US" sz="2800" dirty="0">
              <a:effectLst/>
              <a:cs typeface="B Titr" pitchFamily="2" charset="-78"/>
            </a:endParaRPr>
          </a:p>
        </p:txBody>
      </p:sp>
      <p:sp>
        <p:nvSpPr>
          <p:cNvPr id="19" name="Text Box 34"/>
          <p:cNvSpPr txBox="1">
            <a:spLocks noChangeArrowheads="1"/>
          </p:cNvSpPr>
          <p:nvPr/>
        </p:nvSpPr>
        <p:spPr bwMode="gray">
          <a:xfrm>
            <a:off x="2784000" y="5292883"/>
            <a:ext cx="2931008" cy="707886"/>
          </a:xfrm>
          <a:prstGeom prst="rect">
            <a:avLst/>
          </a:prstGeom>
          <a:noFill/>
          <a:ln w="9525" algn="ctr">
            <a:noFill/>
            <a:miter lim="800000"/>
            <a:headEnd/>
            <a:tailEnd/>
          </a:ln>
          <a:effectLst/>
        </p:spPr>
        <p:txBody>
          <a:bodyPr wrap="square">
            <a:spAutoFit/>
          </a:bodyPr>
          <a:lstStyle/>
          <a:p>
            <a:r>
              <a:rPr lang="fa-IR" sz="2000" b="1" dirty="0" smtClean="0">
                <a:cs typeface="B Titr" pitchFamily="2" charset="-78"/>
                <a:hlinkClick r:id="rId7" action="ppaction://hlinksldjump"/>
              </a:rPr>
              <a:t>4- دوران بين المحذورين</a:t>
            </a:r>
          </a:p>
          <a:p>
            <a:r>
              <a:rPr lang="fa-IR" sz="2000" b="1" dirty="0" smtClean="0">
                <a:cs typeface="B Titr" pitchFamily="2" charset="-78"/>
                <a:hlinkClick r:id="rId7" action="ppaction://hlinksldjump"/>
              </a:rPr>
              <a:t>      في الشبهة الموضوعية</a:t>
            </a:r>
            <a:endParaRPr lang="en-US" sz="2000" b="1" dirty="0">
              <a:cs typeface="B Titr" pitchFamily="2" charset="-78"/>
            </a:endParaRPr>
          </a:p>
        </p:txBody>
      </p:sp>
      <p:sp>
        <p:nvSpPr>
          <p:cNvPr id="20" name="Text Box 34"/>
          <p:cNvSpPr txBox="1">
            <a:spLocks noChangeArrowheads="1"/>
          </p:cNvSpPr>
          <p:nvPr/>
        </p:nvSpPr>
        <p:spPr bwMode="gray">
          <a:xfrm rot="1157068">
            <a:off x="4879439" y="4346951"/>
            <a:ext cx="3393597" cy="830997"/>
          </a:xfrm>
          <a:prstGeom prst="rect">
            <a:avLst/>
          </a:prstGeom>
          <a:noFill/>
          <a:ln w="9525" algn="ctr">
            <a:noFill/>
            <a:miter lim="800000"/>
            <a:headEnd/>
            <a:tailEnd/>
          </a:ln>
          <a:effectLst/>
        </p:spPr>
        <p:txBody>
          <a:bodyPr wrap="square">
            <a:spAutoFit/>
          </a:bodyPr>
          <a:lstStyle/>
          <a:p>
            <a:r>
              <a:rPr lang="fa-IR" sz="2400" b="1" dirty="0" smtClean="0">
                <a:cs typeface="B Titr" pitchFamily="2" charset="-78"/>
                <a:hlinkClick r:id="rId8" action="ppaction://hlinksldjump"/>
              </a:rPr>
              <a:t>  3- دوران بين المحذورين</a:t>
            </a:r>
          </a:p>
          <a:p>
            <a:r>
              <a:rPr lang="fa-IR" sz="2400" b="1" dirty="0" smtClean="0">
                <a:cs typeface="B Titr" pitchFamily="2" charset="-78"/>
                <a:hlinkClick r:id="rId8" action="ppaction://hlinksldjump"/>
              </a:rPr>
              <a:t>               لتعارض النصين</a:t>
            </a:r>
            <a:endParaRPr lang="en-US" sz="2400" b="1" dirty="0">
              <a:cs typeface="B Titr" pitchFamily="2" charset="-78"/>
            </a:endParaRPr>
          </a:p>
        </p:txBody>
      </p:sp>
      <p:sp>
        <p:nvSpPr>
          <p:cNvPr id="22" name="Action Button: Return 21">
            <a:hlinkClick r:id="rId9" action="ppaction://hlinksldjump" highlightClick="1"/>
          </p:cNvPr>
          <p:cNvSpPr/>
          <p:nvPr/>
        </p:nvSpPr>
        <p:spPr bwMode="auto">
          <a:xfrm>
            <a:off x="4643437" y="3143249"/>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257030"/>
                                        </p:tgtEl>
                                        <p:attrNameLst>
                                          <p:attrName>style.visibility</p:attrName>
                                        </p:attrNameLst>
                                      </p:cBhvr>
                                      <p:to>
                                        <p:strVal val="visible"/>
                                      </p:to>
                                    </p:set>
                                    <p:anim calcmode="lin" valueType="num">
                                      <p:cBhvr>
                                        <p:cTn id="13" dur="500" fill="hold"/>
                                        <p:tgtEl>
                                          <p:spTgt spid="257030"/>
                                        </p:tgtEl>
                                        <p:attrNameLst>
                                          <p:attrName>ppt_w</p:attrName>
                                        </p:attrNameLst>
                                      </p:cBhvr>
                                      <p:tavLst>
                                        <p:tav tm="0">
                                          <p:val>
                                            <p:fltVal val="0"/>
                                          </p:val>
                                        </p:tav>
                                        <p:tav tm="100000">
                                          <p:val>
                                            <p:strVal val="#ppt_w"/>
                                          </p:val>
                                        </p:tav>
                                      </p:tavLst>
                                    </p:anim>
                                    <p:anim calcmode="lin" valueType="num">
                                      <p:cBhvr>
                                        <p:cTn id="14" dur="500" fill="hold"/>
                                        <p:tgtEl>
                                          <p:spTgt spid="257030"/>
                                        </p:tgtEl>
                                        <p:attrNameLst>
                                          <p:attrName>ppt_h</p:attrName>
                                        </p:attrNameLst>
                                      </p:cBhvr>
                                      <p:tavLst>
                                        <p:tav tm="0">
                                          <p:val>
                                            <p:fltVal val="0"/>
                                          </p:val>
                                        </p:tav>
                                        <p:tav tm="100000">
                                          <p:val>
                                            <p:strVal val="#ppt_h"/>
                                          </p:val>
                                        </p:tav>
                                      </p:tavLst>
                                    </p:anim>
                                    <p:anim calcmode="lin" valueType="num">
                                      <p:cBhvr>
                                        <p:cTn id="15" dur="500" fill="hold"/>
                                        <p:tgtEl>
                                          <p:spTgt spid="257030"/>
                                        </p:tgtEl>
                                        <p:attrNameLst>
                                          <p:attrName>style.rotation</p:attrName>
                                        </p:attrNameLst>
                                      </p:cBhvr>
                                      <p:tavLst>
                                        <p:tav tm="0">
                                          <p:val>
                                            <p:fltVal val="360"/>
                                          </p:val>
                                        </p:tav>
                                        <p:tav tm="100000">
                                          <p:val>
                                            <p:fltVal val="0"/>
                                          </p:val>
                                        </p:tav>
                                      </p:tavLst>
                                    </p:anim>
                                    <p:animEffect transition="in" filter="fade">
                                      <p:cBhvr>
                                        <p:cTn id="16" dur="500"/>
                                        <p:tgtEl>
                                          <p:spTgt spid="257030"/>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 calcmode="lin" valueType="num">
                                      <p:cBhvr>
                                        <p:cTn id="21" dur="500" fill="hold"/>
                                        <p:tgtEl>
                                          <p:spTgt spid="19"/>
                                        </p:tgtEl>
                                        <p:attrNameLst>
                                          <p:attrName>style.rotation</p:attrName>
                                        </p:attrNameLst>
                                      </p:cBhvr>
                                      <p:tavLst>
                                        <p:tav tm="0">
                                          <p:val>
                                            <p:fltVal val="360"/>
                                          </p:val>
                                        </p:tav>
                                        <p:tav tm="100000">
                                          <p:val>
                                            <p:fltVal val="0"/>
                                          </p:val>
                                        </p:tav>
                                      </p:tavLst>
                                    </p:anim>
                                    <p:animEffect transition="in" filter="fade">
                                      <p:cBhvr>
                                        <p:cTn id="22" dur="500"/>
                                        <p:tgtEl>
                                          <p:spTgt spid="19"/>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 calcmode="lin" valueType="num">
                                      <p:cBhvr>
                                        <p:cTn id="27" dur="500" fill="hold"/>
                                        <p:tgtEl>
                                          <p:spTgt spid="20"/>
                                        </p:tgtEl>
                                        <p:attrNameLst>
                                          <p:attrName>style.rotation</p:attrName>
                                        </p:attrNameLst>
                                      </p:cBhvr>
                                      <p:tavLst>
                                        <p:tav tm="0">
                                          <p:val>
                                            <p:fltVal val="360"/>
                                          </p:val>
                                        </p:tav>
                                        <p:tav tm="100000">
                                          <p:val>
                                            <p:fltVal val="0"/>
                                          </p:val>
                                        </p:tav>
                                      </p:tavLst>
                                    </p:anim>
                                    <p:animEffect transition="in" filter="fade">
                                      <p:cBhvr>
                                        <p:cTn id="28" dur="500"/>
                                        <p:tgtEl>
                                          <p:spTgt spid="20"/>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 calcmode="lin" valueType="num">
                                      <p:cBhvr>
                                        <p:cTn id="33" dur="500" fill="hold"/>
                                        <p:tgtEl>
                                          <p:spTgt spid="22"/>
                                        </p:tgtEl>
                                        <p:attrNameLst>
                                          <p:attrName>style.rotation</p:attrName>
                                        </p:attrNameLst>
                                      </p:cBhvr>
                                      <p:tavLst>
                                        <p:tav tm="0">
                                          <p:val>
                                            <p:fltVal val="360"/>
                                          </p:val>
                                        </p:tav>
                                        <p:tav tm="100000">
                                          <p:val>
                                            <p:fltVal val="0"/>
                                          </p:val>
                                        </p:tav>
                                      </p:tavLst>
                                    </p:anim>
                                    <p:animEffect transition="in" filter="fade">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30" grpId="0"/>
      <p:bldP spid="19" grpId="0"/>
      <p:bldP spid="20" grpId="0"/>
      <p:bldP spid="2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80" name="AutoShape 4"/>
          <p:cNvSpPr>
            <a:spLocks noChangeArrowheads="1"/>
          </p:cNvSpPr>
          <p:nvPr/>
        </p:nvSpPr>
        <p:spPr bwMode="gray">
          <a:xfrm>
            <a:off x="285721" y="1733528"/>
            <a:ext cx="2968962"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81" name="AutoShape 5"/>
          <p:cNvSpPr>
            <a:spLocks noChangeArrowheads="1"/>
          </p:cNvSpPr>
          <p:nvPr/>
        </p:nvSpPr>
        <p:spPr bwMode="gray">
          <a:xfrm>
            <a:off x="285721" y="857232"/>
            <a:ext cx="2968962"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96" name="Text Box 20"/>
          <p:cNvSpPr txBox="1">
            <a:spLocks noChangeArrowheads="1"/>
          </p:cNvSpPr>
          <p:nvPr/>
        </p:nvSpPr>
        <p:spPr bwMode="gray">
          <a:xfrm>
            <a:off x="285721" y="1000108"/>
            <a:ext cx="2857519" cy="523220"/>
          </a:xfrm>
          <a:prstGeom prst="rect">
            <a:avLst/>
          </a:prstGeom>
          <a:noFill/>
          <a:ln w="9525">
            <a:noFill/>
            <a:miter lim="800000"/>
            <a:headEnd/>
            <a:tailEnd/>
          </a:ln>
          <a:effectLst/>
        </p:spPr>
        <p:txBody>
          <a:bodyPr wrap="square">
            <a:spAutoFit/>
          </a:bodyPr>
          <a:lstStyle/>
          <a:p>
            <a:r>
              <a:rPr lang="fa-IR" sz="2800" dirty="0" smtClean="0">
                <a:cs typeface="B Titr" pitchFamily="2" charset="-78"/>
              </a:rPr>
              <a:t>    </a:t>
            </a:r>
            <a:r>
              <a:rPr lang="fa-IR" sz="2800" dirty="0" smtClean="0">
                <a:cs typeface="B Titr" pitchFamily="2" charset="-78"/>
                <a:hlinkClick r:id="rId3" action="ppaction://hlinksldjump"/>
              </a:rPr>
              <a:t>الشبهة المحصورة</a:t>
            </a:r>
            <a:endParaRPr lang="en-US" sz="2800" b="1" dirty="0">
              <a:cs typeface="B Titr" pitchFamily="2" charset="-78"/>
            </a:endParaRPr>
          </a:p>
        </p:txBody>
      </p:sp>
      <p:sp>
        <p:nvSpPr>
          <p:cNvPr id="357397" name="Text Box 21"/>
          <p:cNvSpPr txBox="1">
            <a:spLocks noChangeArrowheads="1"/>
          </p:cNvSpPr>
          <p:nvPr/>
        </p:nvSpPr>
        <p:spPr bwMode="gray">
          <a:xfrm>
            <a:off x="285720" y="1857364"/>
            <a:ext cx="2857519"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4" action="ppaction://hlinksldjump"/>
              </a:rPr>
              <a:t>الشبهة غير المحصورة</a:t>
            </a:r>
            <a:endParaRPr lang="en-US" sz="2800" b="1" i="1" dirty="0">
              <a:cs typeface="B Titr" pitchFamily="2" charset="-78"/>
            </a:endParaRPr>
          </a:p>
        </p:txBody>
      </p:sp>
      <p:sp>
        <p:nvSpPr>
          <p:cNvPr id="357382" name="AutoShape 6"/>
          <p:cNvSpPr>
            <a:spLocks noChangeArrowheads="1"/>
          </p:cNvSpPr>
          <p:nvPr/>
        </p:nvSpPr>
        <p:spPr bwMode="gray">
          <a:xfrm>
            <a:off x="193447" y="5310206"/>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83" name="AutoShape 7"/>
          <p:cNvSpPr>
            <a:spLocks noChangeArrowheads="1"/>
          </p:cNvSpPr>
          <p:nvPr/>
        </p:nvSpPr>
        <p:spPr bwMode="gray">
          <a:xfrm>
            <a:off x="193447" y="4429132"/>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400" name="Text Box 24"/>
          <p:cNvSpPr txBox="1">
            <a:spLocks noChangeArrowheads="1"/>
          </p:cNvSpPr>
          <p:nvPr/>
        </p:nvSpPr>
        <p:spPr bwMode="gray">
          <a:xfrm>
            <a:off x="357158" y="4572008"/>
            <a:ext cx="2786081"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5" action="ppaction://hlinksldjump"/>
              </a:rPr>
              <a:t>دوران بين المتباينين</a:t>
            </a:r>
            <a:endParaRPr lang="en-US" sz="2800" b="1" dirty="0">
              <a:cs typeface="B Titr" pitchFamily="2" charset="-78"/>
            </a:endParaRPr>
          </a:p>
        </p:txBody>
      </p:sp>
      <p:sp>
        <p:nvSpPr>
          <p:cNvPr id="357401" name="Text Box 25"/>
          <p:cNvSpPr txBox="1">
            <a:spLocks noChangeArrowheads="1"/>
          </p:cNvSpPr>
          <p:nvPr/>
        </p:nvSpPr>
        <p:spPr bwMode="gray">
          <a:xfrm>
            <a:off x="214282" y="5453082"/>
            <a:ext cx="3071834" cy="461665"/>
          </a:xfrm>
          <a:prstGeom prst="rect">
            <a:avLst/>
          </a:prstGeom>
          <a:noFill/>
          <a:ln w="9525">
            <a:noFill/>
            <a:miter lim="800000"/>
            <a:headEnd/>
            <a:tailEnd/>
          </a:ln>
          <a:effectLst/>
        </p:spPr>
        <p:txBody>
          <a:bodyPr wrap="square">
            <a:spAutoFit/>
          </a:bodyPr>
          <a:lstStyle/>
          <a:p>
            <a:r>
              <a:rPr lang="fa-IR" sz="2400" b="1" dirty="0" smtClean="0">
                <a:cs typeface="B Titr" pitchFamily="2" charset="-78"/>
              </a:rPr>
              <a:t>  </a:t>
            </a:r>
            <a:r>
              <a:rPr lang="fa-IR" sz="2400" b="1" dirty="0" smtClean="0">
                <a:cs typeface="B Titr" pitchFamily="2" charset="-78"/>
                <a:hlinkClick r:id="rId6" action="ppaction://hlinksldjump"/>
              </a:rPr>
              <a:t> دوران بين الاقل و الاکثر</a:t>
            </a:r>
            <a:endParaRPr lang="en-US" sz="2400" b="1" dirty="0">
              <a:cs typeface="B Titr" pitchFamily="2" charset="-78"/>
            </a:endParaRPr>
          </a:p>
        </p:txBody>
      </p:sp>
      <p:sp>
        <p:nvSpPr>
          <p:cNvPr id="36" name="AutoShape 4"/>
          <p:cNvSpPr>
            <a:spLocks noChangeArrowheads="1"/>
          </p:cNvSpPr>
          <p:nvPr/>
        </p:nvSpPr>
        <p:spPr bwMode="gray">
          <a:xfrm>
            <a:off x="3500430" y="4572008"/>
            <a:ext cx="285752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37" name="Text Box 5"/>
          <p:cNvSpPr txBox="1">
            <a:spLocks noChangeArrowheads="1"/>
          </p:cNvSpPr>
          <p:nvPr/>
        </p:nvSpPr>
        <p:spPr bwMode="gray">
          <a:xfrm>
            <a:off x="3571868" y="4688291"/>
            <a:ext cx="2786082" cy="584775"/>
          </a:xfrm>
          <a:prstGeom prst="rect">
            <a:avLst/>
          </a:prstGeom>
          <a:noFill/>
          <a:ln w="9525" algn="ctr">
            <a:noFill/>
            <a:miter lim="800000"/>
            <a:headEnd/>
            <a:tailEnd/>
          </a:ln>
          <a:effectLst/>
        </p:spPr>
        <p:txBody>
          <a:bodyPr wrap="square">
            <a:spAutoFit/>
          </a:bodyPr>
          <a:lstStyle/>
          <a:p>
            <a:r>
              <a:rPr lang="fa-IR" sz="3200" b="1" dirty="0" smtClean="0">
                <a:solidFill>
                  <a:schemeClr val="bg2">
                    <a:lumMod val="50000"/>
                  </a:schemeClr>
                </a:solidFill>
                <a:cs typeface="B Titr" pitchFamily="2" charset="-78"/>
              </a:rPr>
              <a:t>   الشبهة الوجوبية</a:t>
            </a:r>
            <a:endParaRPr lang="en-US" sz="3200" b="1" dirty="0">
              <a:solidFill>
                <a:schemeClr val="bg2">
                  <a:lumMod val="50000"/>
                </a:schemeClr>
              </a:solidFill>
              <a:cs typeface="B Titr" pitchFamily="2" charset="-78"/>
            </a:endParaRPr>
          </a:p>
        </p:txBody>
      </p:sp>
      <p:sp>
        <p:nvSpPr>
          <p:cNvPr id="40" name="AutoShape 4"/>
          <p:cNvSpPr>
            <a:spLocks noChangeArrowheads="1"/>
          </p:cNvSpPr>
          <p:nvPr/>
        </p:nvSpPr>
        <p:spPr bwMode="gray">
          <a:xfrm>
            <a:off x="3500430" y="1472015"/>
            <a:ext cx="2786082"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41" name="Text Box 5"/>
          <p:cNvSpPr txBox="1">
            <a:spLocks noChangeArrowheads="1"/>
          </p:cNvSpPr>
          <p:nvPr/>
        </p:nvSpPr>
        <p:spPr bwMode="gray">
          <a:xfrm>
            <a:off x="3500430" y="1588298"/>
            <a:ext cx="2714644" cy="954107"/>
          </a:xfrm>
          <a:prstGeom prst="rect">
            <a:avLst/>
          </a:prstGeom>
          <a:noFill/>
          <a:ln w="9525" algn="ctr">
            <a:noFill/>
            <a:miter lim="800000"/>
            <a:headEnd/>
            <a:tailEnd/>
          </a:ln>
          <a:effectLst/>
        </p:spPr>
        <p:txBody>
          <a:bodyPr wrap="square">
            <a:spAutoFit/>
          </a:bodyPr>
          <a:lstStyle/>
          <a:p>
            <a:r>
              <a:rPr lang="fa-IR" sz="2800" b="1" dirty="0" smtClean="0">
                <a:solidFill>
                  <a:schemeClr val="bg2">
                    <a:lumMod val="50000"/>
                  </a:schemeClr>
                </a:solidFill>
                <a:cs typeface="B Titr" pitchFamily="2" charset="-78"/>
              </a:rPr>
              <a:t> الشبهة الموضوعیة</a:t>
            </a:r>
          </a:p>
          <a:p>
            <a:r>
              <a:rPr lang="fa-IR" sz="2800" b="1" dirty="0" smtClean="0">
                <a:solidFill>
                  <a:schemeClr val="bg2">
                    <a:lumMod val="50000"/>
                  </a:schemeClr>
                </a:solidFill>
                <a:cs typeface="B Titr" pitchFamily="2" charset="-78"/>
              </a:rPr>
              <a:t>       التحريمية</a:t>
            </a:r>
            <a:endParaRPr lang="en-US" sz="2800" b="1" dirty="0">
              <a:solidFill>
                <a:schemeClr val="bg2">
                  <a:lumMod val="50000"/>
                </a:schemeClr>
              </a:solidFill>
              <a:cs typeface="B Titr" pitchFamily="2" charset="-78"/>
            </a:endParaRPr>
          </a:p>
        </p:txBody>
      </p:sp>
      <p:sp>
        <p:nvSpPr>
          <p:cNvPr id="45" name="AutoShape 122"/>
          <p:cNvSpPr>
            <a:spLocks noChangeArrowheads="1"/>
          </p:cNvSpPr>
          <p:nvPr/>
        </p:nvSpPr>
        <p:spPr bwMode="gray">
          <a:xfrm rot="2962102">
            <a:off x="5945333" y="2106391"/>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46" name="AutoShape 122"/>
          <p:cNvSpPr>
            <a:spLocks noChangeArrowheads="1"/>
          </p:cNvSpPr>
          <p:nvPr/>
        </p:nvSpPr>
        <p:spPr bwMode="gray">
          <a:xfrm rot="18760600">
            <a:off x="6069327" y="4020815"/>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grpSp>
        <p:nvGrpSpPr>
          <p:cNvPr id="2" name="Group 9"/>
          <p:cNvGrpSpPr>
            <a:grpSpLocks/>
          </p:cNvGrpSpPr>
          <p:nvPr/>
        </p:nvGrpSpPr>
        <p:grpSpPr bwMode="auto">
          <a:xfrm>
            <a:off x="6909028" y="2428868"/>
            <a:ext cx="2163566" cy="2063553"/>
            <a:chOff x="2078" y="1296"/>
            <a:chExt cx="1615" cy="1615"/>
          </a:xfrm>
        </p:grpSpPr>
        <p:sp>
          <p:nvSpPr>
            <p:cNvPr id="357389" name="Oval 13"/>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91" name="Oval 15"/>
            <p:cNvSpPr>
              <a:spLocks noChangeArrowheads="1"/>
            </p:cNvSpPr>
            <p:nvPr/>
          </p:nvSpPr>
          <p:spPr bwMode="gray">
            <a:xfrm>
              <a:off x="2254" y="1472"/>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357392" name="Oval 16"/>
            <p:cNvSpPr>
              <a:spLocks noChangeArrowheads="1"/>
            </p:cNvSpPr>
            <p:nvPr/>
          </p:nvSpPr>
          <p:spPr bwMode="gray">
            <a:xfrm>
              <a:off x="2254" y="1472"/>
              <a:ext cx="1262" cy="1264"/>
            </a:xfrm>
            <a:prstGeom prst="ellipse">
              <a:avLst/>
            </a:prstGeom>
            <a:gradFill rotWithShape="1">
              <a:gsLst>
                <a:gs pos="0">
                  <a:srgbClr val="FF9900">
                    <a:gamma/>
                    <a:shade val="0"/>
                    <a:invGamma/>
                  </a:srgbClr>
                </a:gs>
                <a:gs pos="100000">
                  <a:srgbClr val="FF9900"/>
                </a:gs>
              </a:gsLst>
              <a:lin ang="2700000" scaled="1"/>
            </a:gradFill>
            <a:ln w="38100" algn="ctr">
              <a:noFill/>
              <a:round/>
              <a:headEnd/>
              <a:tailEnd/>
            </a:ln>
            <a:effectLst/>
          </p:spPr>
          <p:txBody>
            <a:bodyPr wrap="none" anchor="ctr">
              <a:spAutoFit/>
            </a:bodyPr>
            <a:lstStyle/>
            <a:p>
              <a:endParaRPr lang="fa-IR"/>
            </a:p>
          </p:txBody>
        </p:sp>
        <p:sp>
          <p:nvSpPr>
            <p:cNvPr id="357393" name="Oval 17"/>
            <p:cNvSpPr>
              <a:spLocks noChangeArrowheads="1"/>
            </p:cNvSpPr>
            <p:nvPr/>
          </p:nvSpPr>
          <p:spPr bwMode="gray">
            <a:xfrm>
              <a:off x="2337" y="1555"/>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357394" name="Oval 18"/>
            <p:cNvSpPr>
              <a:spLocks noChangeArrowheads="1"/>
            </p:cNvSpPr>
            <p:nvPr/>
          </p:nvSpPr>
          <p:spPr bwMode="gray">
            <a:xfrm>
              <a:off x="2337" y="1555"/>
              <a:ext cx="1096" cy="1098"/>
            </a:xfrm>
            <a:prstGeom prst="ellipse">
              <a:avLst/>
            </a:prstGeom>
            <a:gradFill rotWithShape="1">
              <a:gsLst>
                <a:gs pos="0">
                  <a:srgbClr val="EEAD38"/>
                </a:gs>
                <a:gs pos="100000">
                  <a:srgbClr val="EEAD38">
                    <a:gamma/>
                    <a:shade val="48627"/>
                    <a:invGamma/>
                  </a:srgbClr>
                </a:gs>
              </a:gsLst>
              <a:lin ang="2700000" scaled="1"/>
            </a:gradFill>
            <a:ln w="38100" algn="ctr">
              <a:noFill/>
              <a:round/>
              <a:headEnd/>
              <a:tailEnd/>
            </a:ln>
            <a:effectLst/>
          </p:spPr>
          <p:txBody>
            <a:bodyPr anchor="ctr">
              <a:spAutoFit/>
            </a:bodyPr>
            <a:lstStyle/>
            <a:p>
              <a:endParaRPr lang="fa-IR"/>
            </a:p>
          </p:txBody>
        </p:sp>
        <p:sp>
          <p:nvSpPr>
            <p:cNvPr id="357395" name="Text Box 19"/>
            <p:cNvSpPr txBox="1">
              <a:spLocks noChangeArrowheads="1"/>
            </p:cNvSpPr>
            <p:nvPr/>
          </p:nvSpPr>
          <p:spPr bwMode="gray">
            <a:xfrm>
              <a:off x="2474" y="1538"/>
              <a:ext cx="929" cy="988"/>
            </a:xfrm>
            <a:prstGeom prst="rect">
              <a:avLst/>
            </a:prstGeom>
            <a:noFill/>
            <a:ln w="9525">
              <a:noFill/>
              <a:miter lim="800000"/>
              <a:headEnd/>
              <a:tailEnd/>
            </a:ln>
            <a:effectLst/>
          </p:spPr>
          <p:txBody>
            <a:bodyPr wrap="none">
              <a:spAutoFit/>
            </a:bodyPr>
            <a:lstStyle/>
            <a:p>
              <a:r>
                <a:rPr lang="fa-IR" sz="2800" b="1" dirty="0" smtClean="0">
                  <a:cs typeface="B Titr" pitchFamily="2" charset="-78"/>
                </a:rPr>
                <a:t>      </a:t>
              </a:r>
              <a:r>
                <a:rPr lang="fa-IR" sz="2400" b="1" dirty="0" smtClean="0">
                  <a:cs typeface="B Titr" pitchFamily="2" charset="-78"/>
                </a:rPr>
                <a:t>(3) </a:t>
              </a:r>
            </a:p>
            <a:p>
              <a:r>
                <a:rPr lang="fa-IR" sz="2400" b="1" dirty="0" smtClean="0">
                  <a:cs typeface="B Titr" pitchFamily="2" charset="-78"/>
                </a:rPr>
                <a:t>     </a:t>
              </a:r>
              <a:r>
                <a:rPr lang="fa-IR" sz="2400" b="1" dirty="0" smtClean="0">
                  <a:cs typeface="B Titr" pitchFamily="2" charset="-78"/>
                  <a:hlinkClick r:id="rId7" action="ppaction://hlinksldjump"/>
                </a:rPr>
                <a:t>أصالة</a:t>
              </a:r>
            </a:p>
            <a:p>
              <a:r>
                <a:rPr lang="fa-IR" sz="2400" b="1" dirty="0" smtClean="0">
                  <a:cs typeface="B Titr" pitchFamily="2" charset="-78"/>
                  <a:hlinkClick r:id="rId7" action="ppaction://hlinksldjump"/>
                </a:rPr>
                <a:t>  الاحتياط</a:t>
              </a:r>
              <a:endParaRPr lang="en-US" sz="2400" b="1" dirty="0">
                <a:cs typeface="B Titr" pitchFamily="2" charset="-78"/>
              </a:endParaRPr>
            </a:p>
          </p:txBody>
        </p:sp>
      </p:grpSp>
      <p:sp>
        <p:nvSpPr>
          <p:cNvPr id="24" name="Action Button: Return 23">
            <a:hlinkClick r:id="rId8" action="ppaction://hlinksldjump" highlightClick="1"/>
          </p:cNvPr>
          <p:cNvSpPr/>
          <p:nvPr/>
        </p:nvSpPr>
        <p:spPr bwMode="auto">
          <a:xfrm>
            <a:off x="8215338" y="2857496"/>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
        <p:nvSpPr>
          <p:cNvPr id="25" name="AutoShape 7"/>
          <p:cNvSpPr>
            <a:spLocks noChangeArrowheads="1"/>
          </p:cNvSpPr>
          <p:nvPr/>
        </p:nvSpPr>
        <p:spPr bwMode="gray">
          <a:xfrm>
            <a:off x="3357554" y="5857892"/>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dirty="0"/>
          </a:p>
        </p:txBody>
      </p:sp>
      <p:sp>
        <p:nvSpPr>
          <p:cNvPr id="26" name="TextBox 25"/>
          <p:cNvSpPr txBox="1"/>
          <p:nvPr/>
        </p:nvSpPr>
        <p:spPr>
          <a:xfrm>
            <a:off x="3714744" y="6072206"/>
            <a:ext cx="2214578" cy="461665"/>
          </a:xfrm>
          <a:prstGeom prst="rect">
            <a:avLst/>
          </a:prstGeom>
          <a:noFill/>
        </p:spPr>
        <p:txBody>
          <a:bodyPr wrap="square" rtlCol="1">
            <a:spAutoFit/>
          </a:bodyPr>
          <a:lstStyle/>
          <a:p>
            <a:r>
              <a:rPr lang="fa-IR" sz="2400" b="1" dirty="0" smtClean="0">
                <a:cs typeface="B Titr" pitchFamily="2" charset="-78"/>
                <a:hlinkClick r:id="rId9" action="ppaction://hlinksldjump"/>
              </a:rPr>
              <a:t>فرق مانع و قاطع</a:t>
            </a:r>
            <a:endParaRPr lang="fa-IR" sz="2400" b="1" dirty="0" smtClean="0">
              <a:cs typeface="B Titr" pitchFamily="2" charset="-78"/>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57380"/>
                                        </p:tgtEl>
                                        <p:attrNameLst>
                                          <p:attrName>style.visibility</p:attrName>
                                        </p:attrNameLst>
                                      </p:cBhvr>
                                      <p:to>
                                        <p:strVal val="visible"/>
                                      </p:to>
                                    </p:set>
                                    <p:animEffect transition="in" filter="circle(in)">
                                      <p:cBhvr>
                                        <p:cTn id="7" dur="2000"/>
                                        <p:tgtEl>
                                          <p:spTgt spid="35738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57381"/>
                                        </p:tgtEl>
                                        <p:attrNameLst>
                                          <p:attrName>style.visibility</p:attrName>
                                        </p:attrNameLst>
                                      </p:cBhvr>
                                      <p:to>
                                        <p:strVal val="visible"/>
                                      </p:to>
                                    </p:set>
                                    <p:animEffect transition="in" filter="circle(in)">
                                      <p:cBhvr>
                                        <p:cTn id="10" dur="2000"/>
                                        <p:tgtEl>
                                          <p:spTgt spid="357381"/>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57396"/>
                                        </p:tgtEl>
                                        <p:attrNameLst>
                                          <p:attrName>style.visibility</p:attrName>
                                        </p:attrNameLst>
                                      </p:cBhvr>
                                      <p:to>
                                        <p:strVal val="visible"/>
                                      </p:to>
                                    </p:set>
                                    <p:animEffect transition="in" filter="circle(in)">
                                      <p:cBhvr>
                                        <p:cTn id="13" dur="2000"/>
                                        <p:tgtEl>
                                          <p:spTgt spid="35739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57397"/>
                                        </p:tgtEl>
                                        <p:attrNameLst>
                                          <p:attrName>style.visibility</p:attrName>
                                        </p:attrNameLst>
                                      </p:cBhvr>
                                      <p:to>
                                        <p:strVal val="visible"/>
                                      </p:to>
                                    </p:set>
                                    <p:animEffect transition="in" filter="circle(in)">
                                      <p:cBhvr>
                                        <p:cTn id="16" dur="2000"/>
                                        <p:tgtEl>
                                          <p:spTgt spid="35739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57382"/>
                                        </p:tgtEl>
                                        <p:attrNameLst>
                                          <p:attrName>style.visibility</p:attrName>
                                        </p:attrNameLst>
                                      </p:cBhvr>
                                      <p:to>
                                        <p:strVal val="visible"/>
                                      </p:to>
                                    </p:set>
                                    <p:animEffect transition="in" filter="circle(in)">
                                      <p:cBhvr>
                                        <p:cTn id="19" dur="2000"/>
                                        <p:tgtEl>
                                          <p:spTgt spid="35738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57383"/>
                                        </p:tgtEl>
                                        <p:attrNameLst>
                                          <p:attrName>style.visibility</p:attrName>
                                        </p:attrNameLst>
                                      </p:cBhvr>
                                      <p:to>
                                        <p:strVal val="visible"/>
                                      </p:to>
                                    </p:set>
                                    <p:animEffect transition="in" filter="circle(in)">
                                      <p:cBhvr>
                                        <p:cTn id="22" dur="2000"/>
                                        <p:tgtEl>
                                          <p:spTgt spid="35738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57400"/>
                                        </p:tgtEl>
                                        <p:attrNameLst>
                                          <p:attrName>style.visibility</p:attrName>
                                        </p:attrNameLst>
                                      </p:cBhvr>
                                      <p:to>
                                        <p:strVal val="visible"/>
                                      </p:to>
                                    </p:set>
                                    <p:animEffect transition="in" filter="circle(in)">
                                      <p:cBhvr>
                                        <p:cTn id="25" dur="2000"/>
                                        <p:tgtEl>
                                          <p:spTgt spid="357400"/>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57401"/>
                                        </p:tgtEl>
                                        <p:attrNameLst>
                                          <p:attrName>style.visibility</p:attrName>
                                        </p:attrNameLst>
                                      </p:cBhvr>
                                      <p:to>
                                        <p:strVal val="visible"/>
                                      </p:to>
                                    </p:set>
                                    <p:animEffect transition="in" filter="circle(in)">
                                      <p:cBhvr>
                                        <p:cTn id="28" dur="2000"/>
                                        <p:tgtEl>
                                          <p:spTgt spid="357401"/>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circle(in)">
                                      <p:cBhvr>
                                        <p:cTn id="31" dur="2000"/>
                                        <p:tgtEl>
                                          <p:spTgt spid="36"/>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circle(in)">
                                      <p:cBhvr>
                                        <p:cTn id="34" dur="2000"/>
                                        <p:tgtEl>
                                          <p:spTgt spid="37"/>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circle(in)">
                                      <p:cBhvr>
                                        <p:cTn id="37" dur="2000"/>
                                        <p:tgtEl>
                                          <p:spTgt spid="40"/>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circle(in)">
                                      <p:cBhvr>
                                        <p:cTn id="40" dur="2000"/>
                                        <p:tgtEl>
                                          <p:spTgt spid="41"/>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circle(in)">
                                      <p:cBhvr>
                                        <p:cTn id="43" dur="2000"/>
                                        <p:tgtEl>
                                          <p:spTgt spid="4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circle(in)">
                                      <p:cBhvr>
                                        <p:cTn id="46" dur="2000"/>
                                        <p:tgtEl>
                                          <p:spTgt spid="46"/>
                                        </p:tgtEl>
                                      </p:cBhvr>
                                    </p:animEffect>
                                  </p:childTnLst>
                                </p:cTn>
                              </p:par>
                              <p:par>
                                <p:cTn id="47" presetID="6" presetClass="entr" presetSubtype="16"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circle(in)">
                                      <p:cBhvr>
                                        <p:cTn id="49" dur="2000"/>
                                        <p:tgtEl>
                                          <p:spTgt spid="2"/>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circle(in)">
                                      <p:cBhvr>
                                        <p:cTn id="52" dur="2000"/>
                                        <p:tgtEl>
                                          <p:spTgt spid="24"/>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circle(in)">
                                      <p:cBhvr>
                                        <p:cTn id="55" dur="2000"/>
                                        <p:tgtEl>
                                          <p:spTgt spid="25"/>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circle(in)">
                                      <p:cBhvr>
                                        <p:cTn id="58"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0" grpId="0" animBg="1"/>
      <p:bldP spid="357381" grpId="0" animBg="1"/>
      <p:bldP spid="357396" grpId="0"/>
      <p:bldP spid="357397" grpId="0"/>
      <p:bldP spid="357382" grpId="0" animBg="1"/>
      <p:bldP spid="357383" grpId="0" animBg="1"/>
      <p:bldP spid="357400" grpId="0"/>
      <p:bldP spid="357401" grpId="0"/>
      <p:bldP spid="36" grpId="0" animBg="1"/>
      <p:bldP spid="37" grpId="0"/>
      <p:bldP spid="40" grpId="0" animBg="1"/>
      <p:bldP spid="41" grpId="0"/>
      <p:bldP spid="45" grpId="0" animBg="1"/>
      <p:bldP spid="46" grpId="0" animBg="1"/>
      <p:bldP spid="24" grpId="0" animBg="1"/>
      <p:bldP spid="25" grpId="0" animBg="1"/>
      <p:bldP spid="26"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94243" name="Oval 3"/>
          <p:cNvSpPr>
            <a:spLocks noChangeArrowheads="1"/>
          </p:cNvSpPr>
          <p:nvPr/>
        </p:nvSpPr>
        <p:spPr bwMode="gray">
          <a:xfrm rot="-675088">
            <a:off x="3200400" y="4953000"/>
            <a:ext cx="5029200" cy="1219200"/>
          </a:xfrm>
          <a:prstGeom prst="ellipse">
            <a:avLst/>
          </a:prstGeom>
          <a:gradFill rotWithShape="1">
            <a:gsLst>
              <a:gs pos="0">
                <a:srgbClr val="000000">
                  <a:alpha val="50000"/>
                </a:srgbClr>
              </a:gs>
              <a:gs pos="100000">
                <a:srgbClr val="FFFFFF">
                  <a:alpha val="48000"/>
                </a:srgbClr>
              </a:gs>
            </a:gsLst>
            <a:lin ang="0" scaled="1"/>
          </a:gradFill>
          <a:ln w="9525" algn="ctr">
            <a:noFill/>
            <a:round/>
            <a:headEnd/>
            <a:tailEnd/>
          </a:ln>
          <a:effectLst/>
        </p:spPr>
        <p:txBody>
          <a:bodyPr wrap="none" anchor="ctr"/>
          <a:lstStyle/>
          <a:p>
            <a:endParaRPr lang="fa-IR"/>
          </a:p>
        </p:txBody>
      </p:sp>
      <p:sp>
        <p:nvSpPr>
          <p:cNvPr id="394244" name="PubPieSlice"/>
          <p:cNvSpPr>
            <a:spLocks noEditPoints="1" noChangeArrowheads="1"/>
          </p:cNvSpPr>
          <p:nvPr/>
        </p:nvSpPr>
        <p:spPr bwMode="gray">
          <a:xfrm rot="-541963">
            <a:off x="914400" y="1143001"/>
            <a:ext cx="6262688" cy="4937125"/>
          </a:xfrm>
          <a:custGeom>
            <a:avLst/>
            <a:gdLst>
              <a:gd name="G0" fmla="+- 0 0 0"/>
              <a:gd name="G1" fmla="sin 10800 -4287579"/>
              <a:gd name="G2" fmla="cos 10800 -4287579"/>
              <a:gd name="G3" fmla="sin 10800 -4265226"/>
              <a:gd name="G4" fmla="cos 10800 -4265226"/>
              <a:gd name="G5" fmla="+- G1 10800 0"/>
              <a:gd name="G6" fmla="+- G2 10800 0"/>
              <a:gd name="G7" fmla="+- G3 10800 0"/>
              <a:gd name="G8" fmla="+- G4 10800 0"/>
              <a:gd name="G9" fmla="+- 10800 0 0"/>
              <a:gd name="T0" fmla="*/ 15291 w 21600"/>
              <a:gd name="T1" fmla="*/ 978 h 21600"/>
              <a:gd name="T2" fmla="*/ 10800 w 21600"/>
              <a:gd name="T3" fmla="*/ 10800 h 21600"/>
              <a:gd name="T4" fmla="*/ 15350 w 21600"/>
              <a:gd name="T5" fmla="*/ 1005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15290" y="978"/>
                </a:moveTo>
                <a:cubicBezTo>
                  <a:pt x="13881" y="333"/>
                  <a:pt x="12349" y="0"/>
                  <a:pt x="10800" y="0"/>
                </a:cubicBezTo>
                <a:cubicBezTo>
                  <a:pt x="4835" y="0"/>
                  <a:pt x="0" y="4835"/>
                  <a:pt x="0" y="10800"/>
                </a:cubicBezTo>
                <a:cubicBezTo>
                  <a:pt x="0" y="16764"/>
                  <a:pt x="4835" y="21600"/>
                  <a:pt x="10800" y="21600"/>
                </a:cubicBezTo>
                <a:cubicBezTo>
                  <a:pt x="16764" y="21600"/>
                  <a:pt x="21600" y="16764"/>
                  <a:pt x="21600" y="10800"/>
                </a:cubicBezTo>
                <a:cubicBezTo>
                  <a:pt x="21600" y="6597"/>
                  <a:pt x="19161" y="2775"/>
                  <a:pt x="15349" y="1005"/>
                </a:cubicBezTo>
                <a:lnTo>
                  <a:pt x="10800" y="10800"/>
                </a:lnTo>
                <a:close/>
              </a:path>
            </a:pathLst>
          </a:custGeom>
          <a:gradFill rotWithShape="1">
            <a:gsLst>
              <a:gs pos="0">
                <a:srgbClr val="00CC66">
                  <a:gamma/>
                  <a:tint val="84706"/>
                  <a:invGamma/>
                </a:srgbClr>
              </a:gs>
              <a:gs pos="100000">
                <a:srgbClr val="00CC66"/>
              </a:gs>
            </a:gsLst>
            <a:lin ang="18900000" scaled="1"/>
          </a:gradFill>
          <a:ln w="9525">
            <a:noFill/>
            <a:miter lim="800000"/>
            <a:headEnd/>
            <a:tailEnd/>
          </a:ln>
          <a:effectLst/>
          <a:scene3d>
            <a:camera prst="legacyPerspectiveFront">
              <a:rot lat="20099999" lon="1500000" rev="0"/>
            </a:camera>
            <a:lightRig rig="legacyFlat4" dir="b"/>
          </a:scene3d>
          <a:sp3d extrusionH="506400" prstMaterial="legacyMatte">
            <a:bevelT w="13500" h="13500" prst="angle"/>
            <a:bevelB w="13500" h="13500" prst="angle"/>
            <a:extrusionClr>
              <a:srgbClr val="00CC66"/>
            </a:extrusionClr>
          </a:sp3d>
        </p:spPr>
        <p:txBody>
          <a:bodyPr>
            <a:flatTx/>
          </a:bodyPr>
          <a:lstStyle/>
          <a:p>
            <a:endParaRPr lang="fa-IR"/>
          </a:p>
        </p:txBody>
      </p:sp>
      <p:sp>
        <p:nvSpPr>
          <p:cNvPr id="394245" name="PubPieSlice"/>
          <p:cNvSpPr>
            <a:spLocks noEditPoints="1" noChangeArrowheads="1"/>
          </p:cNvSpPr>
          <p:nvPr/>
        </p:nvSpPr>
        <p:spPr bwMode="gray">
          <a:xfrm rot="-1740949">
            <a:off x="1349375" y="1636714"/>
            <a:ext cx="6154739" cy="4275137"/>
          </a:xfrm>
          <a:custGeom>
            <a:avLst/>
            <a:gdLst>
              <a:gd name="G0" fmla="+- 0 0 0"/>
              <a:gd name="G1" fmla="sin 10800 -690829"/>
              <a:gd name="G2" fmla="cos 10800 -690829"/>
              <a:gd name="G3" fmla="sin 10800 -5091777"/>
              <a:gd name="G4" fmla="cos 10800 -5091777"/>
              <a:gd name="G5" fmla="+- G1 10800 0"/>
              <a:gd name="G6" fmla="+- G2 10800 0"/>
              <a:gd name="G7" fmla="+- G3 10800 0"/>
              <a:gd name="G8" fmla="+- G4 10800 0"/>
              <a:gd name="G9" fmla="+- 10800 0 0"/>
              <a:gd name="T0" fmla="*/ 21417 w 21600"/>
              <a:gd name="T1" fmla="*/ 8824 h 21600"/>
              <a:gd name="T2" fmla="*/ 10800 w 21600"/>
              <a:gd name="T3" fmla="*/ 10800 h 21600"/>
              <a:gd name="T4" fmla="*/ 13101 w 21600"/>
              <a:gd name="T5" fmla="*/ 248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21417" y="8823"/>
                </a:moveTo>
                <a:cubicBezTo>
                  <a:pt x="20622" y="4552"/>
                  <a:pt x="17345" y="1173"/>
                  <a:pt x="13101" y="247"/>
                </a:cubicBezTo>
                <a:lnTo>
                  <a:pt x="10800" y="10800"/>
                </a:lnTo>
                <a:close/>
              </a:path>
            </a:pathLst>
          </a:custGeom>
          <a:gradFill rotWithShape="1">
            <a:gsLst>
              <a:gs pos="0">
                <a:srgbClr val="00CC99"/>
              </a:gs>
              <a:gs pos="100000">
                <a:srgbClr val="00CC99">
                  <a:gamma/>
                  <a:shade val="71373"/>
                  <a:invGamma/>
                </a:srgbClr>
              </a:gs>
            </a:gsLst>
            <a:lin ang="2700000" scaled="1"/>
          </a:gradFill>
          <a:ln w="9525">
            <a:noFill/>
            <a:miter lim="800000"/>
            <a:headEnd/>
            <a:tailEnd/>
          </a:ln>
          <a:effectLst/>
        </p:spPr>
        <p:txBody>
          <a:bodyPr/>
          <a:lstStyle/>
          <a:p>
            <a:endParaRPr lang="fa-IR"/>
          </a:p>
        </p:txBody>
      </p:sp>
      <p:sp>
        <p:nvSpPr>
          <p:cNvPr id="394246" name="PubPieSlice"/>
          <p:cNvSpPr>
            <a:spLocks noEditPoints="1" noChangeArrowheads="1"/>
          </p:cNvSpPr>
          <p:nvPr/>
        </p:nvSpPr>
        <p:spPr bwMode="gray">
          <a:xfrm rot="-1731064">
            <a:off x="1336676" y="1635125"/>
            <a:ext cx="6156325" cy="4303713"/>
          </a:xfrm>
          <a:custGeom>
            <a:avLst/>
            <a:gdLst>
              <a:gd name="G0" fmla="+- 0 0 0"/>
              <a:gd name="G1" fmla="sin 10800 2920378"/>
              <a:gd name="G2" fmla="cos 10800 2920378"/>
              <a:gd name="G3" fmla="sin 10800 -1034007"/>
              <a:gd name="G4" fmla="cos 10800 -1034007"/>
              <a:gd name="G5" fmla="+- G1 10800 0"/>
              <a:gd name="G6" fmla="+- G2 10800 0"/>
              <a:gd name="G7" fmla="+- G3 10800 0"/>
              <a:gd name="G8" fmla="+- G4 10800 0"/>
              <a:gd name="G9" fmla="+- 10800 0 0"/>
              <a:gd name="T0" fmla="*/ 18494 w 21600"/>
              <a:gd name="T1" fmla="*/ 18378 h 21600"/>
              <a:gd name="T2" fmla="*/ 10800 w 21600"/>
              <a:gd name="T3" fmla="*/ 10800 h 21600"/>
              <a:gd name="T4" fmla="*/ 21193 w 21600"/>
              <a:gd name="T5" fmla="*/ 7863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18494" y="18378"/>
                </a:moveTo>
                <a:cubicBezTo>
                  <a:pt x="20484" y="16358"/>
                  <a:pt x="21600" y="13635"/>
                  <a:pt x="21600" y="10800"/>
                </a:cubicBezTo>
                <a:cubicBezTo>
                  <a:pt x="21600" y="9806"/>
                  <a:pt x="21463" y="8818"/>
                  <a:pt x="21192" y="7863"/>
                </a:cubicBezTo>
                <a:lnTo>
                  <a:pt x="10800" y="10800"/>
                </a:lnTo>
                <a:close/>
              </a:path>
            </a:pathLst>
          </a:custGeom>
          <a:gradFill rotWithShape="1">
            <a:gsLst>
              <a:gs pos="0">
                <a:srgbClr val="74EEA5">
                  <a:gamma/>
                  <a:shade val="83529"/>
                  <a:invGamma/>
                </a:srgbClr>
              </a:gs>
              <a:gs pos="100000">
                <a:srgbClr val="74EEA5"/>
              </a:gs>
            </a:gsLst>
            <a:lin ang="18900000" scaled="1"/>
          </a:gradFill>
          <a:ln w="9525">
            <a:noFill/>
            <a:miter lim="800000"/>
            <a:headEnd/>
            <a:tailEnd/>
          </a:ln>
          <a:effectLst/>
        </p:spPr>
        <p:txBody>
          <a:bodyPr/>
          <a:lstStyle/>
          <a:p>
            <a:endParaRPr lang="fa-IR"/>
          </a:p>
        </p:txBody>
      </p:sp>
      <p:sp>
        <p:nvSpPr>
          <p:cNvPr id="394247" name="PubPieSlice"/>
          <p:cNvSpPr>
            <a:spLocks noEditPoints="1" noChangeArrowheads="1"/>
          </p:cNvSpPr>
          <p:nvPr/>
        </p:nvSpPr>
        <p:spPr bwMode="gray">
          <a:xfrm rot="-1731064">
            <a:off x="1317625" y="1638301"/>
            <a:ext cx="6227763" cy="4271963"/>
          </a:xfrm>
          <a:custGeom>
            <a:avLst/>
            <a:gdLst>
              <a:gd name="G0" fmla="+- 0 0 0"/>
              <a:gd name="G1" fmla="sin 10800 -5095244"/>
              <a:gd name="G2" fmla="cos 10800 -5095244"/>
              <a:gd name="G3" fmla="sin 10800 -8874660"/>
              <a:gd name="G4" fmla="cos 10800 -8874660"/>
              <a:gd name="G5" fmla="+- G1 10800 0"/>
              <a:gd name="G6" fmla="+- G2 10800 0"/>
              <a:gd name="G7" fmla="+- G3 10800 0"/>
              <a:gd name="G8" fmla="+- G4 10800 0"/>
              <a:gd name="G9" fmla="+- 10800 0 0"/>
              <a:gd name="T0" fmla="*/ 13092 w 21600"/>
              <a:gd name="T1" fmla="*/ 246 h 21600"/>
              <a:gd name="T2" fmla="*/ 10800 w 21600"/>
              <a:gd name="T3" fmla="*/ 10800 h 21600"/>
              <a:gd name="T4" fmla="*/ 3107 w 21600"/>
              <a:gd name="T5" fmla="*/ 3218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13091" y="246"/>
                </a:moveTo>
                <a:cubicBezTo>
                  <a:pt x="12338" y="82"/>
                  <a:pt x="11570" y="0"/>
                  <a:pt x="10800" y="0"/>
                </a:cubicBezTo>
                <a:cubicBezTo>
                  <a:pt x="7908" y="-1"/>
                  <a:pt x="5137" y="1159"/>
                  <a:pt x="3107" y="3218"/>
                </a:cubicBezTo>
                <a:lnTo>
                  <a:pt x="10800" y="10800"/>
                </a:lnTo>
                <a:close/>
              </a:path>
            </a:pathLst>
          </a:custGeom>
          <a:gradFill rotWithShape="1">
            <a:gsLst>
              <a:gs pos="0">
                <a:srgbClr val="CCFF99"/>
              </a:gs>
              <a:gs pos="100000">
                <a:srgbClr val="CCFF99">
                  <a:gamma/>
                  <a:shade val="33333"/>
                  <a:invGamma/>
                </a:srgbClr>
              </a:gs>
            </a:gsLst>
            <a:lin ang="2700000" scaled="1"/>
          </a:gradFill>
          <a:ln w="9525">
            <a:noFill/>
            <a:miter lim="800000"/>
            <a:headEnd/>
            <a:tailEnd/>
          </a:ln>
          <a:effectLst/>
        </p:spPr>
        <p:txBody>
          <a:bodyPr/>
          <a:lstStyle/>
          <a:p>
            <a:endParaRPr lang="fa-IR"/>
          </a:p>
        </p:txBody>
      </p:sp>
      <p:sp>
        <p:nvSpPr>
          <p:cNvPr id="394248" name="PubPieSlice"/>
          <p:cNvSpPr>
            <a:spLocks noEditPoints="1" noChangeArrowheads="1"/>
          </p:cNvSpPr>
          <p:nvPr/>
        </p:nvSpPr>
        <p:spPr bwMode="gray">
          <a:xfrm rot="-1731064">
            <a:off x="1325563" y="1644651"/>
            <a:ext cx="6189663" cy="4252913"/>
          </a:xfrm>
          <a:custGeom>
            <a:avLst/>
            <a:gdLst>
              <a:gd name="G0" fmla="+- 0 0 0"/>
              <a:gd name="G1" fmla="sin 10800 -8879999"/>
              <a:gd name="G2" fmla="cos 10800 -8879999"/>
              <a:gd name="G3" fmla="sin 10800 10520101"/>
              <a:gd name="G4" fmla="cos 10800 10520101"/>
              <a:gd name="G5" fmla="+- G1 10800 0"/>
              <a:gd name="G6" fmla="+- G2 10800 0"/>
              <a:gd name="G7" fmla="+- G3 10800 0"/>
              <a:gd name="G8" fmla="+- G4 10800 0"/>
              <a:gd name="G9" fmla="+- 10800 0 0"/>
              <a:gd name="T0" fmla="*/ 3097 w 21600"/>
              <a:gd name="T1" fmla="*/ 3229 h 21600"/>
              <a:gd name="T2" fmla="*/ 10800 w 21600"/>
              <a:gd name="T3" fmla="*/ 10800 h 21600"/>
              <a:gd name="T4" fmla="*/ 617 w 21600"/>
              <a:gd name="T5" fmla="*/ 14400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3097" y="3229"/>
                </a:moveTo>
                <a:cubicBezTo>
                  <a:pt x="1112" y="5249"/>
                  <a:pt x="0" y="7967"/>
                  <a:pt x="0" y="10799"/>
                </a:cubicBezTo>
                <a:cubicBezTo>
                  <a:pt x="-1" y="12026"/>
                  <a:pt x="208" y="13243"/>
                  <a:pt x="617" y="14399"/>
                </a:cubicBezTo>
                <a:lnTo>
                  <a:pt x="10800" y="10800"/>
                </a:lnTo>
                <a:close/>
              </a:path>
            </a:pathLst>
          </a:custGeom>
          <a:gradFill rotWithShape="1">
            <a:gsLst>
              <a:gs pos="0">
                <a:srgbClr val="9AE567"/>
              </a:gs>
              <a:gs pos="100000">
                <a:srgbClr val="9AE567">
                  <a:gamma/>
                  <a:shade val="66667"/>
                  <a:invGamma/>
                </a:srgbClr>
              </a:gs>
            </a:gsLst>
            <a:lin ang="18900000" scaled="1"/>
          </a:gradFill>
          <a:ln w="9525">
            <a:noFill/>
            <a:miter lim="800000"/>
            <a:headEnd/>
            <a:tailEnd/>
          </a:ln>
          <a:effectLst/>
        </p:spPr>
        <p:txBody>
          <a:bodyPr/>
          <a:lstStyle/>
          <a:p>
            <a:endParaRPr lang="fa-IR"/>
          </a:p>
        </p:txBody>
      </p:sp>
      <p:sp>
        <p:nvSpPr>
          <p:cNvPr id="394249" name="PubPieSlice"/>
          <p:cNvSpPr>
            <a:spLocks noEditPoints="1" noChangeArrowheads="1"/>
          </p:cNvSpPr>
          <p:nvPr/>
        </p:nvSpPr>
        <p:spPr bwMode="gray">
          <a:xfrm rot="-1731064">
            <a:off x="1365249" y="1665288"/>
            <a:ext cx="6140451" cy="4252912"/>
          </a:xfrm>
          <a:custGeom>
            <a:avLst/>
            <a:gdLst>
              <a:gd name="G0" fmla="+- 0 0 0"/>
              <a:gd name="G1" fmla="sin 10800 6768521"/>
              <a:gd name="G2" fmla="cos 10800 6768521"/>
              <a:gd name="G3" fmla="sin 10800 2857194"/>
              <a:gd name="G4" fmla="cos 10800 2857194"/>
              <a:gd name="G5" fmla="+- G1 10800 0"/>
              <a:gd name="G6" fmla="+- G2 10800 0"/>
              <a:gd name="G7" fmla="+- G3 10800 0"/>
              <a:gd name="G8" fmla="+- G4 10800 0"/>
              <a:gd name="G9" fmla="+- 10800 0 0"/>
              <a:gd name="T0" fmla="*/ 8319 w 21600"/>
              <a:gd name="T1" fmla="*/ 21311 h 21600"/>
              <a:gd name="T2" fmla="*/ 10800 w 21600"/>
              <a:gd name="T3" fmla="*/ 10800 h 21600"/>
              <a:gd name="T4" fmla="*/ 18621 w 21600"/>
              <a:gd name="T5" fmla="*/ 18247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8318" y="21311"/>
                </a:moveTo>
                <a:cubicBezTo>
                  <a:pt x="9132" y="21503"/>
                  <a:pt x="9964" y="21600"/>
                  <a:pt x="10800" y="21600"/>
                </a:cubicBezTo>
                <a:cubicBezTo>
                  <a:pt x="13756" y="21599"/>
                  <a:pt x="16583" y="20388"/>
                  <a:pt x="18621" y="18247"/>
                </a:cubicBezTo>
                <a:lnTo>
                  <a:pt x="10800" y="10800"/>
                </a:lnTo>
                <a:close/>
              </a:path>
            </a:pathLst>
          </a:custGeom>
          <a:gradFill rotWithShape="1">
            <a:gsLst>
              <a:gs pos="0">
                <a:srgbClr val="61C804">
                  <a:gamma/>
                  <a:tint val="39216"/>
                  <a:invGamma/>
                </a:srgbClr>
              </a:gs>
              <a:gs pos="100000">
                <a:srgbClr val="61C804"/>
              </a:gs>
            </a:gsLst>
            <a:lin ang="18900000" scaled="1"/>
          </a:gradFill>
          <a:ln w="9525">
            <a:noFill/>
            <a:miter lim="800000"/>
            <a:headEnd/>
            <a:tailEnd/>
          </a:ln>
          <a:effectLst/>
        </p:spPr>
        <p:txBody>
          <a:bodyPr/>
          <a:lstStyle/>
          <a:p>
            <a:endParaRPr lang="fa-IR"/>
          </a:p>
        </p:txBody>
      </p:sp>
      <p:sp>
        <p:nvSpPr>
          <p:cNvPr id="394250" name="Text Box 10"/>
          <p:cNvSpPr txBox="1">
            <a:spLocks noChangeArrowheads="1"/>
          </p:cNvSpPr>
          <p:nvPr/>
        </p:nvSpPr>
        <p:spPr bwMode="gray">
          <a:xfrm>
            <a:off x="2355715" y="2438401"/>
            <a:ext cx="1287597" cy="1015663"/>
          </a:xfrm>
          <a:prstGeom prst="rect">
            <a:avLst/>
          </a:prstGeom>
          <a:noFill/>
          <a:ln w="9525" algn="ctr">
            <a:noFill/>
            <a:miter lim="800000"/>
            <a:headEnd/>
            <a:tailEnd/>
          </a:ln>
          <a:effectLst/>
        </p:spPr>
        <p:txBody>
          <a:bodyPr wrap="none">
            <a:spAutoFit/>
          </a:bodyPr>
          <a:lstStyle/>
          <a:p>
            <a:r>
              <a:rPr lang="fa-IR" sz="2000" b="1" dirty="0" smtClean="0">
                <a:solidFill>
                  <a:schemeClr val="bg2">
                    <a:lumMod val="50000"/>
                  </a:schemeClr>
                </a:solidFill>
                <a:cs typeface="B Titr" pitchFamily="2" charset="-78"/>
                <a:hlinkClick r:id="rId2" action="ppaction://hlinksldjump"/>
              </a:rPr>
              <a:t>6- تنبيهات </a:t>
            </a:r>
          </a:p>
          <a:p>
            <a:r>
              <a:rPr lang="fa-IR" sz="2000" b="1" dirty="0" smtClean="0">
                <a:solidFill>
                  <a:schemeClr val="bg2">
                    <a:lumMod val="50000"/>
                  </a:schemeClr>
                </a:solidFill>
                <a:cs typeface="B Titr" pitchFamily="2" charset="-78"/>
                <a:hlinkClick r:id="rId2" action="ppaction://hlinksldjump"/>
              </a:rPr>
              <a:t> الاستصحاب </a:t>
            </a:r>
            <a:endParaRPr lang="en-US" sz="2000" b="1" dirty="0" smtClean="0">
              <a:solidFill>
                <a:schemeClr val="bg2">
                  <a:lumMod val="50000"/>
                </a:schemeClr>
              </a:solidFill>
              <a:cs typeface="B Titr" pitchFamily="2" charset="-78"/>
            </a:endParaRPr>
          </a:p>
          <a:p>
            <a:endParaRPr lang="en-US" sz="2000" b="1" dirty="0">
              <a:solidFill>
                <a:schemeClr val="bg2">
                  <a:lumMod val="50000"/>
                </a:schemeClr>
              </a:solidFill>
              <a:cs typeface="B Titr" pitchFamily="2" charset="-78"/>
            </a:endParaRPr>
          </a:p>
        </p:txBody>
      </p:sp>
      <p:sp>
        <p:nvSpPr>
          <p:cNvPr id="394251" name="Text Box 11"/>
          <p:cNvSpPr txBox="1">
            <a:spLocks noChangeArrowheads="1"/>
          </p:cNvSpPr>
          <p:nvPr/>
        </p:nvSpPr>
        <p:spPr bwMode="gray">
          <a:xfrm>
            <a:off x="3962953" y="1752601"/>
            <a:ext cx="2537874" cy="461665"/>
          </a:xfrm>
          <a:prstGeom prst="rect">
            <a:avLst/>
          </a:prstGeom>
          <a:noFill/>
          <a:ln w="9525" algn="ctr">
            <a:noFill/>
            <a:miter lim="800000"/>
            <a:headEnd/>
            <a:tailEnd/>
          </a:ln>
          <a:effectLst/>
        </p:spPr>
        <p:txBody>
          <a:bodyPr wrap="none">
            <a:spAutoFit/>
          </a:bodyPr>
          <a:lstStyle/>
          <a:p>
            <a:r>
              <a:rPr lang="fa-IR" sz="2400" b="1" dirty="0" smtClean="0">
                <a:solidFill>
                  <a:schemeClr val="bg2">
                    <a:lumMod val="50000"/>
                  </a:schemeClr>
                </a:solidFill>
                <a:cs typeface="B Titr" pitchFamily="2" charset="-78"/>
                <a:hlinkClick r:id="rId3" action="ppaction://hlinksldjump"/>
              </a:rPr>
              <a:t>1- تعريف الاستصحاب</a:t>
            </a:r>
            <a:endParaRPr lang="en-US" sz="2400" b="1" dirty="0">
              <a:solidFill>
                <a:schemeClr val="bg2">
                  <a:lumMod val="50000"/>
                </a:schemeClr>
              </a:solidFill>
              <a:cs typeface="B Titr" pitchFamily="2" charset="-78"/>
            </a:endParaRPr>
          </a:p>
        </p:txBody>
      </p:sp>
      <p:sp>
        <p:nvSpPr>
          <p:cNvPr id="394252" name="Text Box 12"/>
          <p:cNvSpPr txBox="1">
            <a:spLocks noChangeArrowheads="1"/>
          </p:cNvSpPr>
          <p:nvPr/>
        </p:nvSpPr>
        <p:spPr bwMode="gray">
          <a:xfrm rot="20008129">
            <a:off x="6050727" y="2448277"/>
            <a:ext cx="1222736" cy="1015663"/>
          </a:xfrm>
          <a:prstGeom prst="rect">
            <a:avLst/>
          </a:prstGeom>
          <a:noFill/>
          <a:ln w="9525" algn="ctr">
            <a:noFill/>
            <a:miter lim="800000"/>
            <a:headEnd/>
            <a:tailEnd/>
          </a:ln>
          <a:effectLst/>
        </p:spPr>
        <p:txBody>
          <a:bodyPr wrap="square">
            <a:spAutoFit/>
          </a:bodyPr>
          <a:lstStyle/>
          <a:p>
            <a:r>
              <a:rPr lang="fa-IR" sz="2000" b="1" dirty="0" smtClean="0">
                <a:solidFill>
                  <a:schemeClr val="bg2">
                    <a:lumMod val="50000"/>
                  </a:schemeClr>
                </a:solidFill>
                <a:cs typeface="B Titr" pitchFamily="2" charset="-78"/>
                <a:hlinkClick r:id="rId4" action="ppaction://hlinksldjump"/>
              </a:rPr>
              <a:t> 2- ارکان</a:t>
            </a:r>
          </a:p>
          <a:p>
            <a:r>
              <a:rPr lang="fa-IR" sz="2000" b="1" dirty="0" smtClean="0">
                <a:solidFill>
                  <a:schemeClr val="bg2">
                    <a:lumMod val="50000"/>
                  </a:schemeClr>
                </a:solidFill>
                <a:cs typeface="B Titr" pitchFamily="2" charset="-78"/>
                <a:hlinkClick r:id="rId4" action="ppaction://hlinksldjump"/>
              </a:rPr>
              <a:t> الاستصحاب</a:t>
            </a:r>
            <a:endParaRPr lang="en-US" sz="2000" b="1" dirty="0">
              <a:solidFill>
                <a:schemeClr val="bg2">
                  <a:lumMod val="50000"/>
                </a:schemeClr>
              </a:solidFill>
              <a:cs typeface="B Titr" pitchFamily="2" charset="-78"/>
            </a:endParaRPr>
          </a:p>
        </p:txBody>
      </p:sp>
      <p:sp>
        <p:nvSpPr>
          <p:cNvPr id="394253" name="Text Box 13"/>
          <p:cNvSpPr txBox="1">
            <a:spLocks noChangeArrowheads="1"/>
          </p:cNvSpPr>
          <p:nvPr/>
        </p:nvSpPr>
        <p:spPr bwMode="gray">
          <a:xfrm rot="19408773">
            <a:off x="4808278" y="4449635"/>
            <a:ext cx="1803699" cy="461665"/>
          </a:xfrm>
          <a:prstGeom prst="rect">
            <a:avLst/>
          </a:prstGeom>
          <a:noFill/>
          <a:ln w="9525" algn="ctr">
            <a:noFill/>
            <a:miter lim="800000"/>
            <a:headEnd/>
            <a:tailEnd/>
          </a:ln>
          <a:effectLst/>
        </p:spPr>
        <p:txBody>
          <a:bodyPr wrap="none">
            <a:spAutoFit/>
          </a:bodyPr>
          <a:lstStyle/>
          <a:p>
            <a:r>
              <a:rPr lang="fa-IR" sz="2400" b="1" dirty="0" smtClean="0">
                <a:solidFill>
                  <a:schemeClr val="bg2">
                    <a:lumMod val="50000"/>
                  </a:schemeClr>
                </a:solidFill>
                <a:cs typeface="B Titr" pitchFamily="2" charset="-78"/>
                <a:hlinkClick r:id="rId5" action="ppaction://hlinksldjump"/>
              </a:rPr>
              <a:t>3- امثله فقهی</a:t>
            </a:r>
            <a:endParaRPr lang="en-US" sz="2400" b="1" dirty="0">
              <a:solidFill>
                <a:schemeClr val="bg2">
                  <a:lumMod val="50000"/>
                </a:schemeClr>
              </a:solidFill>
              <a:cs typeface="B Titr" pitchFamily="2" charset="-78"/>
            </a:endParaRPr>
          </a:p>
        </p:txBody>
      </p:sp>
      <p:sp>
        <p:nvSpPr>
          <p:cNvPr id="394254" name="Text Box 14"/>
          <p:cNvSpPr txBox="1">
            <a:spLocks noChangeArrowheads="1"/>
          </p:cNvSpPr>
          <p:nvPr/>
        </p:nvSpPr>
        <p:spPr bwMode="gray">
          <a:xfrm>
            <a:off x="2366368" y="5257800"/>
            <a:ext cx="2491387" cy="707886"/>
          </a:xfrm>
          <a:prstGeom prst="rect">
            <a:avLst/>
          </a:prstGeom>
          <a:noFill/>
          <a:ln w="9525" algn="ctr">
            <a:noFill/>
            <a:miter lim="800000"/>
            <a:headEnd/>
            <a:tailEnd/>
          </a:ln>
          <a:effectLst/>
        </p:spPr>
        <p:txBody>
          <a:bodyPr wrap="none">
            <a:spAutoFit/>
          </a:bodyPr>
          <a:lstStyle/>
          <a:p>
            <a:r>
              <a:rPr lang="fa-IR" sz="2000" b="1" dirty="0" smtClean="0">
                <a:solidFill>
                  <a:schemeClr val="bg2">
                    <a:lumMod val="50000"/>
                  </a:schemeClr>
                </a:solidFill>
                <a:cs typeface="B Titr" pitchFamily="2" charset="-78"/>
                <a:hlinkClick r:id="rId6" action="ppaction://hlinksldjump"/>
              </a:rPr>
              <a:t>4- الفرق بين الاستصحاب</a:t>
            </a:r>
          </a:p>
          <a:p>
            <a:r>
              <a:rPr lang="fa-IR" sz="2000" b="1" dirty="0" smtClean="0">
                <a:solidFill>
                  <a:schemeClr val="bg2">
                    <a:lumMod val="50000"/>
                  </a:schemeClr>
                </a:solidFill>
                <a:cs typeface="B Titr" pitchFamily="2" charset="-78"/>
                <a:hlinkClick r:id="rId6" action="ppaction://hlinksldjump"/>
              </a:rPr>
              <a:t>         و قاعدة اليقين</a:t>
            </a:r>
            <a:endParaRPr lang="en-US" sz="2000" b="1" dirty="0">
              <a:solidFill>
                <a:schemeClr val="bg2">
                  <a:lumMod val="50000"/>
                </a:schemeClr>
              </a:solidFill>
              <a:cs typeface="B Titr" pitchFamily="2" charset="-78"/>
            </a:endParaRPr>
          </a:p>
        </p:txBody>
      </p:sp>
      <p:sp>
        <p:nvSpPr>
          <p:cNvPr id="394255" name="Text Box 15"/>
          <p:cNvSpPr txBox="1">
            <a:spLocks noChangeArrowheads="1"/>
          </p:cNvSpPr>
          <p:nvPr/>
        </p:nvSpPr>
        <p:spPr bwMode="gray">
          <a:xfrm>
            <a:off x="1391262" y="4143382"/>
            <a:ext cx="1537665" cy="1015663"/>
          </a:xfrm>
          <a:prstGeom prst="rect">
            <a:avLst/>
          </a:prstGeom>
          <a:noFill/>
          <a:ln w="9525" algn="ctr">
            <a:noFill/>
            <a:miter lim="800000"/>
            <a:headEnd/>
            <a:tailEnd/>
          </a:ln>
          <a:effectLst/>
        </p:spPr>
        <p:txBody>
          <a:bodyPr wrap="none">
            <a:spAutoFit/>
          </a:bodyPr>
          <a:lstStyle/>
          <a:p>
            <a:r>
              <a:rPr lang="fa-IR" sz="2000" b="1" dirty="0" smtClean="0">
                <a:solidFill>
                  <a:schemeClr val="bg2">
                    <a:lumMod val="50000"/>
                  </a:schemeClr>
                </a:solidFill>
                <a:cs typeface="B Titr" pitchFamily="2" charset="-78"/>
                <a:hlinkClick r:id="rId7" action="ppaction://hlinksldjump"/>
              </a:rPr>
              <a:t>5- أدلة حجية </a:t>
            </a:r>
          </a:p>
          <a:p>
            <a:r>
              <a:rPr lang="fa-IR" sz="2000" b="1" dirty="0" smtClean="0">
                <a:solidFill>
                  <a:schemeClr val="bg2">
                    <a:lumMod val="50000"/>
                  </a:schemeClr>
                </a:solidFill>
                <a:cs typeface="B Titr" pitchFamily="2" charset="-78"/>
                <a:hlinkClick r:id="rId7" action="ppaction://hlinksldjump"/>
              </a:rPr>
              <a:t>    الاستصحاب</a:t>
            </a:r>
            <a:endParaRPr lang="en-US" sz="2000" b="1" dirty="0" smtClean="0">
              <a:solidFill>
                <a:schemeClr val="bg2">
                  <a:lumMod val="50000"/>
                </a:schemeClr>
              </a:solidFill>
              <a:cs typeface="B Titr" pitchFamily="2" charset="-78"/>
            </a:endParaRPr>
          </a:p>
          <a:p>
            <a:endParaRPr lang="en-US" sz="2000" b="1" dirty="0">
              <a:solidFill>
                <a:schemeClr val="bg2">
                  <a:lumMod val="50000"/>
                </a:schemeClr>
              </a:solidFill>
              <a:cs typeface="B Titr" pitchFamily="2" charset="-78"/>
            </a:endParaRPr>
          </a:p>
        </p:txBody>
      </p:sp>
      <p:grpSp>
        <p:nvGrpSpPr>
          <p:cNvPr id="2" name="Group 16"/>
          <p:cNvGrpSpPr>
            <a:grpSpLocks/>
          </p:cNvGrpSpPr>
          <p:nvPr/>
        </p:nvGrpSpPr>
        <p:grpSpPr bwMode="auto">
          <a:xfrm>
            <a:off x="2744788" y="2667001"/>
            <a:ext cx="3357563" cy="2085975"/>
            <a:chOff x="1668" y="1747"/>
            <a:chExt cx="2115" cy="1314"/>
          </a:xfrm>
        </p:grpSpPr>
        <p:sp>
          <p:nvSpPr>
            <p:cNvPr id="394257" name="Oval 17"/>
            <p:cNvSpPr>
              <a:spLocks noChangeArrowheads="1"/>
            </p:cNvSpPr>
            <p:nvPr/>
          </p:nvSpPr>
          <p:spPr bwMode="gray">
            <a:xfrm rot="-1866028">
              <a:off x="1936" y="1919"/>
              <a:ext cx="1618" cy="997"/>
            </a:xfrm>
            <a:prstGeom prst="ellipse">
              <a:avLst/>
            </a:prstGeom>
            <a:solidFill>
              <a:schemeClr val="tx1"/>
            </a:solidFill>
            <a:ln w="9525">
              <a:noFill/>
              <a:round/>
              <a:headEnd/>
              <a:tailEnd/>
            </a:ln>
            <a:effectLst/>
          </p:spPr>
          <p:txBody>
            <a:bodyPr wrap="none" anchor="ctr"/>
            <a:lstStyle/>
            <a:p>
              <a:endParaRPr lang="fa-IR"/>
            </a:p>
          </p:txBody>
        </p:sp>
        <p:sp>
          <p:nvSpPr>
            <p:cNvPr id="394258" name="AutoShape 18"/>
            <p:cNvSpPr>
              <a:spLocks noChangeArrowheads="1"/>
            </p:cNvSpPr>
            <p:nvPr/>
          </p:nvSpPr>
          <p:spPr bwMode="gray">
            <a:xfrm rot="-1870055">
              <a:off x="1668" y="1747"/>
              <a:ext cx="2115" cy="1314"/>
            </a:xfrm>
            <a:custGeom>
              <a:avLst/>
              <a:gdLst>
                <a:gd name="G0" fmla="+- 1763482 0 0"/>
                <a:gd name="G1" fmla="+- 5477921 0 0"/>
                <a:gd name="G2" fmla="+- 1763482 0 5477921"/>
                <a:gd name="G3" fmla="+- 10800 0 0"/>
                <a:gd name="G4" fmla="+- 0 0 1763482"/>
                <a:gd name="T0" fmla="*/ 360 256 1"/>
                <a:gd name="T1" fmla="*/ 0 256 1"/>
                <a:gd name="G5" fmla="+- G2 T0 T1"/>
                <a:gd name="G6" fmla="?: G2 G2 G5"/>
                <a:gd name="G7" fmla="+- 0 0 G6"/>
                <a:gd name="G8" fmla="+- 8204 0 0"/>
                <a:gd name="G9" fmla="+- 0 0 5477921"/>
                <a:gd name="G10" fmla="+- 8204 0 2700"/>
                <a:gd name="G11" fmla="cos G10 1763482"/>
                <a:gd name="G12" fmla="sin G10 1763482"/>
                <a:gd name="G13" fmla="cos 13500 1763482"/>
                <a:gd name="G14" fmla="sin 13500 1763482"/>
                <a:gd name="G15" fmla="+- G11 10800 0"/>
                <a:gd name="G16" fmla="+- G12 10800 0"/>
                <a:gd name="G17" fmla="+- G13 10800 0"/>
                <a:gd name="G18" fmla="+- G14 10800 0"/>
                <a:gd name="G19" fmla="*/ 8204 1 2"/>
                <a:gd name="G20" fmla="+- G19 5400 0"/>
                <a:gd name="G21" fmla="cos G20 1763482"/>
                <a:gd name="G22" fmla="sin G20 1763482"/>
                <a:gd name="G23" fmla="+- G21 10800 0"/>
                <a:gd name="G24" fmla="+- G12 G23 G22"/>
                <a:gd name="G25" fmla="+- G22 G23 G11"/>
                <a:gd name="G26" fmla="cos 10800 1763482"/>
                <a:gd name="G27" fmla="sin 10800 1763482"/>
                <a:gd name="G28" fmla="cos 8204 1763482"/>
                <a:gd name="G29" fmla="sin 8204 1763482"/>
                <a:gd name="G30" fmla="+- G26 10800 0"/>
                <a:gd name="G31" fmla="+- G27 10800 0"/>
                <a:gd name="G32" fmla="+- G28 10800 0"/>
                <a:gd name="G33" fmla="+- G29 10800 0"/>
                <a:gd name="G34" fmla="+- G19 5400 0"/>
                <a:gd name="G35" fmla="cos G34 5477921"/>
                <a:gd name="G36" fmla="sin G34 5477921"/>
                <a:gd name="G37" fmla="+/ 5477921 1763482 2"/>
                <a:gd name="T2" fmla="*/ 180 256 1"/>
                <a:gd name="T3" fmla="*/ 0 256 1"/>
                <a:gd name="G38" fmla="+- G37 T2 T3"/>
                <a:gd name="G39" fmla="?: G2 G37 G38"/>
                <a:gd name="G40" fmla="cos 10800 G39"/>
                <a:gd name="G41" fmla="sin 10800 G39"/>
                <a:gd name="G42" fmla="cos 8204 G39"/>
                <a:gd name="G43" fmla="sin 8204 G39"/>
                <a:gd name="G44" fmla="+- G40 10800 0"/>
                <a:gd name="G45" fmla="+- G41 10800 0"/>
                <a:gd name="G46" fmla="+- G42 10800 0"/>
                <a:gd name="G47" fmla="+- G43 10800 0"/>
                <a:gd name="G48" fmla="+- G35 10800 0"/>
                <a:gd name="G49" fmla="+- G36 10800 0"/>
                <a:gd name="T4" fmla="*/ 4643 w 21600"/>
                <a:gd name="T5" fmla="*/ 1926 h 21600"/>
                <a:gd name="T6" fmla="*/ 11861 w 21600"/>
                <a:gd name="T7" fmla="*/ 20242 h 21600"/>
                <a:gd name="T8" fmla="*/ 6123 w 21600"/>
                <a:gd name="T9" fmla="*/ 4059 h 21600"/>
                <a:gd name="T10" fmla="*/ 22838 w 21600"/>
                <a:gd name="T11" fmla="*/ 16909 h 21600"/>
                <a:gd name="T12" fmla="*/ 17463 w 21600"/>
                <a:gd name="T13" fmla="*/ 18665 h 21600"/>
                <a:gd name="T14" fmla="*/ 15708 w 21600"/>
                <a:gd name="T15" fmla="*/ 1329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115" y="14512"/>
                  </a:moveTo>
                  <a:cubicBezTo>
                    <a:pt x="18699" y="13362"/>
                    <a:pt x="19004" y="12090"/>
                    <a:pt x="19004" y="10800"/>
                  </a:cubicBezTo>
                  <a:cubicBezTo>
                    <a:pt x="19004" y="6269"/>
                    <a:pt x="15330" y="2596"/>
                    <a:pt x="10800" y="2596"/>
                  </a:cubicBezTo>
                  <a:cubicBezTo>
                    <a:pt x="6269" y="2596"/>
                    <a:pt x="2596" y="6269"/>
                    <a:pt x="2596" y="10800"/>
                  </a:cubicBezTo>
                  <a:cubicBezTo>
                    <a:pt x="2596" y="15330"/>
                    <a:pt x="6269" y="19004"/>
                    <a:pt x="10800" y="19004"/>
                  </a:cubicBezTo>
                  <a:cubicBezTo>
                    <a:pt x="11106" y="19004"/>
                    <a:pt x="11412" y="18986"/>
                    <a:pt x="11716" y="18952"/>
                  </a:cubicBezTo>
                  <a:lnTo>
                    <a:pt x="12006" y="21532"/>
                  </a:lnTo>
                  <a:cubicBezTo>
                    <a:pt x="11605" y="21577"/>
                    <a:pt x="11203" y="21599"/>
                    <a:pt x="10800" y="21600"/>
                  </a:cubicBezTo>
                  <a:cubicBezTo>
                    <a:pt x="4835" y="21600"/>
                    <a:pt x="0" y="16764"/>
                    <a:pt x="0" y="10800"/>
                  </a:cubicBezTo>
                  <a:cubicBezTo>
                    <a:pt x="0" y="4835"/>
                    <a:pt x="4835" y="0"/>
                    <a:pt x="10800" y="0"/>
                  </a:cubicBezTo>
                  <a:cubicBezTo>
                    <a:pt x="16764" y="0"/>
                    <a:pt x="21600" y="4835"/>
                    <a:pt x="21600" y="10800"/>
                  </a:cubicBezTo>
                  <a:cubicBezTo>
                    <a:pt x="21600" y="12498"/>
                    <a:pt x="21199" y="14173"/>
                    <a:pt x="20430" y="15687"/>
                  </a:cubicBezTo>
                  <a:lnTo>
                    <a:pt x="22838" y="16909"/>
                  </a:lnTo>
                  <a:lnTo>
                    <a:pt x="17463" y="18665"/>
                  </a:lnTo>
                  <a:lnTo>
                    <a:pt x="15708" y="13290"/>
                  </a:lnTo>
                  <a:lnTo>
                    <a:pt x="18115" y="14512"/>
                  </a:lnTo>
                  <a:close/>
                </a:path>
              </a:pathLst>
            </a:custGeom>
            <a:gradFill rotWithShape="1">
              <a:gsLst>
                <a:gs pos="0">
                  <a:srgbClr val="009999"/>
                </a:gs>
                <a:gs pos="100000">
                  <a:srgbClr val="009999">
                    <a:gamma/>
                    <a:shade val="57647"/>
                    <a:invGamma/>
                  </a:srgbClr>
                </a:gs>
              </a:gsLst>
              <a:lin ang="2700000" scaled="1"/>
            </a:gradFill>
            <a:ln w="9525">
              <a:noFill/>
              <a:miter lim="800000"/>
              <a:headEnd/>
              <a:tailEnd/>
            </a:ln>
            <a:effectLst>
              <a:outerShdw dist="180501" dir="3042636" algn="ctr" rotWithShape="0">
                <a:srgbClr val="B2B2B2">
                  <a:alpha val="50000"/>
                </a:srgbClr>
              </a:outerShdw>
            </a:effectLst>
          </p:spPr>
          <p:txBody>
            <a:bodyPr wrap="none" anchor="ctr"/>
            <a:lstStyle/>
            <a:p>
              <a:endParaRPr lang="fa-IR"/>
            </a:p>
          </p:txBody>
        </p:sp>
        <p:sp>
          <p:nvSpPr>
            <p:cNvPr id="394259" name="Text Box 19"/>
            <p:cNvSpPr txBox="1">
              <a:spLocks noChangeArrowheads="1"/>
            </p:cNvSpPr>
            <p:nvPr/>
          </p:nvSpPr>
          <p:spPr bwMode="gray">
            <a:xfrm rot="19165586">
              <a:off x="2037" y="2050"/>
              <a:ext cx="1230" cy="679"/>
            </a:xfrm>
            <a:prstGeom prst="rect">
              <a:avLst/>
            </a:prstGeom>
            <a:noFill/>
            <a:ln w="9525">
              <a:noFill/>
              <a:miter lim="800000"/>
              <a:headEnd/>
              <a:tailEnd/>
            </a:ln>
            <a:effectLst/>
          </p:spPr>
          <p:txBody>
            <a:bodyPr>
              <a:spAutoFit/>
            </a:bodyPr>
            <a:lstStyle/>
            <a:p>
              <a:r>
                <a:rPr lang="fa-IR" sz="3200" b="1" dirty="0" smtClean="0">
                  <a:solidFill>
                    <a:schemeClr val="bg2">
                      <a:lumMod val="50000"/>
                    </a:schemeClr>
                  </a:solidFill>
                  <a:effectLst>
                    <a:outerShdw blurRad="38100" dist="38100" dir="2700000" algn="tl">
                      <a:srgbClr val="C0C0C0"/>
                    </a:outerShdw>
                  </a:effectLst>
                  <a:cs typeface="B Titr" pitchFamily="2" charset="-78"/>
                </a:rPr>
                <a:t>       </a:t>
              </a:r>
              <a:r>
                <a:rPr lang="fa-IR" sz="2400" b="1" dirty="0" smtClean="0">
                  <a:solidFill>
                    <a:schemeClr val="bg2">
                      <a:lumMod val="50000"/>
                    </a:schemeClr>
                  </a:solidFill>
                  <a:effectLst>
                    <a:outerShdw blurRad="38100" dist="38100" dir="2700000" algn="tl">
                      <a:srgbClr val="C0C0C0"/>
                    </a:outerShdw>
                  </a:effectLst>
                  <a:cs typeface="B Titr" pitchFamily="2" charset="-78"/>
                </a:rPr>
                <a:t>(4)</a:t>
              </a:r>
            </a:p>
            <a:p>
              <a:r>
                <a:rPr lang="fa-IR" sz="3200" b="1" dirty="0" smtClean="0">
                  <a:solidFill>
                    <a:schemeClr val="bg2">
                      <a:lumMod val="50000"/>
                    </a:schemeClr>
                  </a:solidFill>
                  <a:cs typeface="B Titr" pitchFamily="2" charset="-78"/>
                </a:rPr>
                <a:t>  الاستصحاب</a:t>
              </a:r>
              <a:endParaRPr lang="en-US" sz="3200" b="1" dirty="0">
                <a:solidFill>
                  <a:schemeClr val="bg2">
                    <a:lumMod val="50000"/>
                  </a:schemeClr>
                </a:solidFill>
                <a:effectLst>
                  <a:outerShdw blurRad="38100" dist="38100" dir="2700000" algn="tl">
                    <a:srgbClr val="C0C0C0"/>
                  </a:outerShdw>
                </a:effectLst>
                <a:cs typeface="B Titr" pitchFamily="2" charset="-78"/>
              </a:endParaRPr>
            </a:p>
          </p:txBody>
        </p:sp>
      </p:grpSp>
      <p:sp>
        <p:nvSpPr>
          <p:cNvPr id="19" name="Action Button: Return 18">
            <a:hlinkClick r:id="rId8" action="ppaction://hlinksldjump" highlightClick="1"/>
          </p:cNvPr>
          <p:cNvSpPr/>
          <p:nvPr/>
        </p:nvSpPr>
        <p:spPr bwMode="auto">
          <a:xfrm>
            <a:off x="4429124" y="3071811"/>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
        <p:nvSpPr>
          <p:cNvPr id="34" name="Text Box 34"/>
          <p:cNvSpPr txBox="1">
            <a:spLocks noChangeArrowheads="1"/>
          </p:cNvSpPr>
          <p:nvPr/>
        </p:nvSpPr>
        <p:spPr bwMode="gray">
          <a:xfrm>
            <a:off x="4748612" y="1316404"/>
            <a:ext cx="184731" cy="307777"/>
          </a:xfrm>
          <a:prstGeom prst="rect">
            <a:avLst/>
          </a:prstGeom>
          <a:noFill/>
          <a:ln w="9525" algn="ctr">
            <a:noFill/>
            <a:miter lim="800000"/>
            <a:headEnd/>
            <a:tailEnd/>
          </a:ln>
          <a:effectLst/>
        </p:spPr>
        <p:txBody>
          <a:bodyPr wrap="none">
            <a:spAutoFit/>
          </a:bodyPr>
          <a:lstStyle/>
          <a:p>
            <a:endParaRPr lang="en-US" sz="1400" dirty="0">
              <a:solidFill>
                <a:srgbClr val="FFFFFF"/>
              </a:solidFill>
              <a:effectLst>
                <a:outerShdw blurRad="38100" dist="38100" dir="2700000" algn="tl">
                  <a:srgbClr val="000000"/>
                </a:outerShdw>
              </a:effectLst>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394243"/>
                                        </p:tgtEl>
                                        <p:attrNameLst>
                                          <p:attrName>style.visibility</p:attrName>
                                        </p:attrNameLst>
                                      </p:cBhvr>
                                      <p:to>
                                        <p:strVal val="visible"/>
                                      </p:to>
                                    </p:set>
                                    <p:anim from="(-#ppt_w/2)" to="(#ppt_x)" calcmode="lin" valueType="num">
                                      <p:cBhvr>
                                        <p:cTn id="7" dur="600" fill="hold">
                                          <p:stCondLst>
                                            <p:cond delay="0"/>
                                          </p:stCondLst>
                                        </p:cTn>
                                        <p:tgtEl>
                                          <p:spTgt spid="394243"/>
                                        </p:tgtEl>
                                        <p:attrNameLst>
                                          <p:attrName>ppt_x</p:attrName>
                                        </p:attrNameLst>
                                      </p:cBhvr>
                                    </p:anim>
                                    <p:anim from="0" to="-1.0" calcmode="lin" valueType="num">
                                      <p:cBhvr>
                                        <p:cTn id="8" dur="200" decel="50000" autoRev="1" fill="hold">
                                          <p:stCondLst>
                                            <p:cond delay="600"/>
                                          </p:stCondLst>
                                        </p:cTn>
                                        <p:tgtEl>
                                          <p:spTgt spid="394243"/>
                                        </p:tgtEl>
                                        <p:attrNameLst>
                                          <p:attrName>xshear</p:attrName>
                                        </p:attrNameLst>
                                      </p:cBhvr>
                                    </p:anim>
                                    <p:animScale>
                                      <p:cBhvr>
                                        <p:cTn id="9" dur="200" decel="100000" autoRev="1" fill="hold">
                                          <p:stCondLst>
                                            <p:cond delay="600"/>
                                          </p:stCondLst>
                                        </p:cTn>
                                        <p:tgtEl>
                                          <p:spTgt spid="394243"/>
                                        </p:tgtEl>
                                      </p:cBhvr>
                                      <p:from x="100000" y="100000"/>
                                      <p:to x="80000" y="100000"/>
                                    </p:animScale>
                                    <p:anim by="(#ppt_h/3+#ppt_w*0.1)" calcmode="lin" valueType="num">
                                      <p:cBhvr additive="sum">
                                        <p:cTn id="10" dur="200" decel="100000" autoRev="1" fill="hold">
                                          <p:stCondLst>
                                            <p:cond delay="600"/>
                                          </p:stCondLst>
                                        </p:cTn>
                                        <p:tgtEl>
                                          <p:spTgt spid="394243"/>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394244"/>
                                        </p:tgtEl>
                                        <p:attrNameLst>
                                          <p:attrName>style.visibility</p:attrName>
                                        </p:attrNameLst>
                                      </p:cBhvr>
                                      <p:to>
                                        <p:strVal val="visible"/>
                                      </p:to>
                                    </p:set>
                                    <p:anim from="(-#ppt_w/2)" to="(#ppt_x)" calcmode="lin" valueType="num">
                                      <p:cBhvr>
                                        <p:cTn id="13" dur="600" fill="hold">
                                          <p:stCondLst>
                                            <p:cond delay="0"/>
                                          </p:stCondLst>
                                        </p:cTn>
                                        <p:tgtEl>
                                          <p:spTgt spid="394244"/>
                                        </p:tgtEl>
                                        <p:attrNameLst>
                                          <p:attrName>ppt_x</p:attrName>
                                        </p:attrNameLst>
                                      </p:cBhvr>
                                    </p:anim>
                                    <p:anim from="0" to="-1.0" calcmode="lin" valueType="num">
                                      <p:cBhvr>
                                        <p:cTn id="14" dur="200" decel="50000" autoRev="1" fill="hold">
                                          <p:stCondLst>
                                            <p:cond delay="600"/>
                                          </p:stCondLst>
                                        </p:cTn>
                                        <p:tgtEl>
                                          <p:spTgt spid="394244"/>
                                        </p:tgtEl>
                                        <p:attrNameLst>
                                          <p:attrName>xshear</p:attrName>
                                        </p:attrNameLst>
                                      </p:cBhvr>
                                    </p:anim>
                                    <p:animScale>
                                      <p:cBhvr>
                                        <p:cTn id="15" dur="200" decel="100000" autoRev="1" fill="hold">
                                          <p:stCondLst>
                                            <p:cond delay="600"/>
                                          </p:stCondLst>
                                        </p:cTn>
                                        <p:tgtEl>
                                          <p:spTgt spid="394244"/>
                                        </p:tgtEl>
                                      </p:cBhvr>
                                      <p:from x="100000" y="100000"/>
                                      <p:to x="80000" y="100000"/>
                                    </p:animScale>
                                    <p:anim by="(#ppt_h/3+#ppt_w*0.1)" calcmode="lin" valueType="num">
                                      <p:cBhvr additive="sum">
                                        <p:cTn id="16" dur="200" decel="100000" autoRev="1" fill="hold">
                                          <p:stCondLst>
                                            <p:cond delay="600"/>
                                          </p:stCondLst>
                                        </p:cTn>
                                        <p:tgtEl>
                                          <p:spTgt spid="394244"/>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94245"/>
                                        </p:tgtEl>
                                        <p:attrNameLst>
                                          <p:attrName>style.visibility</p:attrName>
                                        </p:attrNameLst>
                                      </p:cBhvr>
                                      <p:to>
                                        <p:strVal val="visible"/>
                                      </p:to>
                                    </p:set>
                                    <p:anim from="(-#ppt_w/2)" to="(#ppt_x)" calcmode="lin" valueType="num">
                                      <p:cBhvr>
                                        <p:cTn id="19" dur="600" fill="hold">
                                          <p:stCondLst>
                                            <p:cond delay="0"/>
                                          </p:stCondLst>
                                        </p:cTn>
                                        <p:tgtEl>
                                          <p:spTgt spid="394245"/>
                                        </p:tgtEl>
                                        <p:attrNameLst>
                                          <p:attrName>ppt_x</p:attrName>
                                        </p:attrNameLst>
                                      </p:cBhvr>
                                    </p:anim>
                                    <p:anim from="0" to="-1.0" calcmode="lin" valueType="num">
                                      <p:cBhvr>
                                        <p:cTn id="20" dur="200" decel="50000" autoRev="1" fill="hold">
                                          <p:stCondLst>
                                            <p:cond delay="600"/>
                                          </p:stCondLst>
                                        </p:cTn>
                                        <p:tgtEl>
                                          <p:spTgt spid="394245"/>
                                        </p:tgtEl>
                                        <p:attrNameLst>
                                          <p:attrName>xshear</p:attrName>
                                        </p:attrNameLst>
                                      </p:cBhvr>
                                    </p:anim>
                                    <p:animScale>
                                      <p:cBhvr>
                                        <p:cTn id="21" dur="200" decel="100000" autoRev="1" fill="hold">
                                          <p:stCondLst>
                                            <p:cond delay="600"/>
                                          </p:stCondLst>
                                        </p:cTn>
                                        <p:tgtEl>
                                          <p:spTgt spid="394245"/>
                                        </p:tgtEl>
                                      </p:cBhvr>
                                      <p:from x="100000" y="100000"/>
                                      <p:to x="80000" y="100000"/>
                                    </p:animScale>
                                    <p:anim by="(#ppt_h/3+#ppt_w*0.1)" calcmode="lin" valueType="num">
                                      <p:cBhvr additive="sum">
                                        <p:cTn id="22" dur="200" decel="100000" autoRev="1" fill="hold">
                                          <p:stCondLst>
                                            <p:cond delay="600"/>
                                          </p:stCondLst>
                                        </p:cTn>
                                        <p:tgtEl>
                                          <p:spTgt spid="394245"/>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94246"/>
                                        </p:tgtEl>
                                        <p:attrNameLst>
                                          <p:attrName>style.visibility</p:attrName>
                                        </p:attrNameLst>
                                      </p:cBhvr>
                                      <p:to>
                                        <p:strVal val="visible"/>
                                      </p:to>
                                    </p:set>
                                    <p:anim from="(-#ppt_w/2)" to="(#ppt_x)" calcmode="lin" valueType="num">
                                      <p:cBhvr>
                                        <p:cTn id="25" dur="600" fill="hold">
                                          <p:stCondLst>
                                            <p:cond delay="0"/>
                                          </p:stCondLst>
                                        </p:cTn>
                                        <p:tgtEl>
                                          <p:spTgt spid="394246"/>
                                        </p:tgtEl>
                                        <p:attrNameLst>
                                          <p:attrName>ppt_x</p:attrName>
                                        </p:attrNameLst>
                                      </p:cBhvr>
                                    </p:anim>
                                    <p:anim from="0" to="-1.0" calcmode="lin" valueType="num">
                                      <p:cBhvr>
                                        <p:cTn id="26" dur="200" decel="50000" autoRev="1" fill="hold">
                                          <p:stCondLst>
                                            <p:cond delay="600"/>
                                          </p:stCondLst>
                                        </p:cTn>
                                        <p:tgtEl>
                                          <p:spTgt spid="394246"/>
                                        </p:tgtEl>
                                        <p:attrNameLst>
                                          <p:attrName>xshear</p:attrName>
                                        </p:attrNameLst>
                                      </p:cBhvr>
                                    </p:anim>
                                    <p:animScale>
                                      <p:cBhvr>
                                        <p:cTn id="27" dur="200" decel="100000" autoRev="1" fill="hold">
                                          <p:stCondLst>
                                            <p:cond delay="600"/>
                                          </p:stCondLst>
                                        </p:cTn>
                                        <p:tgtEl>
                                          <p:spTgt spid="394246"/>
                                        </p:tgtEl>
                                      </p:cBhvr>
                                      <p:from x="100000" y="100000"/>
                                      <p:to x="80000" y="100000"/>
                                    </p:animScale>
                                    <p:anim by="(#ppt_h/3+#ppt_w*0.1)" calcmode="lin" valueType="num">
                                      <p:cBhvr additive="sum">
                                        <p:cTn id="28" dur="200" decel="100000" autoRev="1" fill="hold">
                                          <p:stCondLst>
                                            <p:cond delay="600"/>
                                          </p:stCondLst>
                                        </p:cTn>
                                        <p:tgtEl>
                                          <p:spTgt spid="394246"/>
                                        </p:tgtEl>
                                        <p:attrNameLst>
                                          <p:attrName>ppt_x</p:attrName>
                                        </p:attrNameLst>
                                      </p:cBhvr>
                                    </p:anim>
                                  </p:childTnLst>
                                </p:cTn>
                              </p:par>
                              <p:par>
                                <p:cTn id="29" presetID="34" presetClass="entr" presetSubtype="0" fill="hold" grpId="0" nodeType="withEffect">
                                  <p:stCondLst>
                                    <p:cond delay="0"/>
                                  </p:stCondLst>
                                  <p:childTnLst>
                                    <p:set>
                                      <p:cBhvr>
                                        <p:cTn id="30" dur="1" fill="hold">
                                          <p:stCondLst>
                                            <p:cond delay="0"/>
                                          </p:stCondLst>
                                        </p:cTn>
                                        <p:tgtEl>
                                          <p:spTgt spid="394247"/>
                                        </p:tgtEl>
                                        <p:attrNameLst>
                                          <p:attrName>style.visibility</p:attrName>
                                        </p:attrNameLst>
                                      </p:cBhvr>
                                      <p:to>
                                        <p:strVal val="visible"/>
                                      </p:to>
                                    </p:set>
                                    <p:anim from="(-#ppt_w/2)" to="(#ppt_x)" calcmode="lin" valueType="num">
                                      <p:cBhvr>
                                        <p:cTn id="31" dur="600" fill="hold">
                                          <p:stCondLst>
                                            <p:cond delay="0"/>
                                          </p:stCondLst>
                                        </p:cTn>
                                        <p:tgtEl>
                                          <p:spTgt spid="394247"/>
                                        </p:tgtEl>
                                        <p:attrNameLst>
                                          <p:attrName>ppt_x</p:attrName>
                                        </p:attrNameLst>
                                      </p:cBhvr>
                                    </p:anim>
                                    <p:anim from="0" to="-1.0" calcmode="lin" valueType="num">
                                      <p:cBhvr>
                                        <p:cTn id="32" dur="200" decel="50000" autoRev="1" fill="hold">
                                          <p:stCondLst>
                                            <p:cond delay="600"/>
                                          </p:stCondLst>
                                        </p:cTn>
                                        <p:tgtEl>
                                          <p:spTgt spid="394247"/>
                                        </p:tgtEl>
                                        <p:attrNameLst>
                                          <p:attrName>xshear</p:attrName>
                                        </p:attrNameLst>
                                      </p:cBhvr>
                                    </p:anim>
                                    <p:animScale>
                                      <p:cBhvr>
                                        <p:cTn id="33" dur="200" decel="100000" autoRev="1" fill="hold">
                                          <p:stCondLst>
                                            <p:cond delay="600"/>
                                          </p:stCondLst>
                                        </p:cTn>
                                        <p:tgtEl>
                                          <p:spTgt spid="394247"/>
                                        </p:tgtEl>
                                      </p:cBhvr>
                                      <p:from x="100000" y="100000"/>
                                      <p:to x="80000" y="100000"/>
                                    </p:animScale>
                                    <p:anim by="(#ppt_h/3+#ppt_w*0.1)" calcmode="lin" valueType="num">
                                      <p:cBhvr additive="sum">
                                        <p:cTn id="34" dur="200" decel="100000" autoRev="1" fill="hold">
                                          <p:stCondLst>
                                            <p:cond delay="600"/>
                                          </p:stCondLst>
                                        </p:cTn>
                                        <p:tgtEl>
                                          <p:spTgt spid="394247"/>
                                        </p:tgtEl>
                                        <p:attrNameLst>
                                          <p:attrName>ppt_x</p:attrName>
                                        </p:attrNameLst>
                                      </p:cBhvr>
                                    </p:anim>
                                  </p:childTnLst>
                                </p:cTn>
                              </p:par>
                              <p:par>
                                <p:cTn id="35" presetID="34" presetClass="entr" presetSubtype="0" fill="hold" grpId="0" nodeType="withEffect">
                                  <p:stCondLst>
                                    <p:cond delay="0"/>
                                  </p:stCondLst>
                                  <p:childTnLst>
                                    <p:set>
                                      <p:cBhvr>
                                        <p:cTn id="36" dur="1" fill="hold">
                                          <p:stCondLst>
                                            <p:cond delay="0"/>
                                          </p:stCondLst>
                                        </p:cTn>
                                        <p:tgtEl>
                                          <p:spTgt spid="394248"/>
                                        </p:tgtEl>
                                        <p:attrNameLst>
                                          <p:attrName>style.visibility</p:attrName>
                                        </p:attrNameLst>
                                      </p:cBhvr>
                                      <p:to>
                                        <p:strVal val="visible"/>
                                      </p:to>
                                    </p:set>
                                    <p:anim from="(-#ppt_w/2)" to="(#ppt_x)" calcmode="lin" valueType="num">
                                      <p:cBhvr>
                                        <p:cTn id="37" dur="600" fill="hold">
                                          <p:stCondLst>
                                            <p:cond delay="0"/>
                                          </p:stCondLst>
                                        </p:cTn>
                                        <p:tgtEl>
                                          <p:spTgt spid="394248"/>
                                        </p:tgtEl>
                                        <p:attrNameLst>
                                          <p:attrName>ppt_x</p:attrName>
                                        </p:attrNameLst>
                                      </p:cBhvr>
                                    </p:anim>
                                    <p:anim from="0" to="-1.0" calcmode="lin" valueType="num">
                                      <p:cBhvr>
                                        <p:cTn id="38" dur="200" decel="50000" autoRev="1" fill="hold">
                                          <p:stCondLst>
                                            <p:cond delay="600"/>
                                          </p:stCondLst>
                                        </p:cTn>
                                        <p:tgtEl>
                                          <p:spTgt spid="394248"/>
                                        </p:tgtEl>
                                        <p:attrNameLst>
                                          <p:attrName>xshear</p:attrName>
                                        </p:attrNameLst>
                                      </p:cBhvr>
                                    </p:anim>
                                    <p:animScale>
                                      <p:cBhvr>
                                        <p:cTn id="39" dur="200" decel="100000" autoRev="1" fill="hold">
                                          <p:stCondLst>
                                            <p:cond delay="600"/>
                                          </p:stCondLst>
                                        </p:cTn>
                                        <p:tgtEl>
                                          <p:spTgt spid="394248"/>
                                        </p:tgtEl>
                                      </p:cBhvr>
                                      <p:from x="100000" y="100000"/>
                                      <p:to x="80000" y="100000"/>
                                    </p:animScale>
                                    <p:anim by="(#ppt_h/3+#ppt_w*0.1)" calcmode="lin" valueType="num">
                                      <p:cBhvr additive="sum">
                                        <p:cTn id="40" dur="200" decel="100000" autoRev="1" fill="hold">
                                          <p:stCondLst>
                                            <p:cond delay="600"/>
                                          </p:stCondLst>
                                        </p:cTn>
                                        <p:tgtEl>
                                          <p:spTgt spid="394248"/>
                                        </p:tgtEl>
                                        <p:attrNameLst>
                                          <p:attrName>ppt_x</p:attrName>
                                        </p:attrNameLst>
                                      </p:cBhvr>
                                    </p:anim>
                                  </p:childTnLst>
                                </p:cTn>
                              </p:par>
                              <p:par>
                                <p:cTn id="41" presetID="34" presetClass="entr" presetSubtype="0" fill="hold" grpId="0" nodeType="withEffect">
                                  <p:stCondLst>
                                    <p:cond delay="0"/>
                                  </p:stCondLst>
                                  <p:childTnLst>
                                    <p:set>
                                      <p:cBhvr>
                                        <p:cTn id="42" dur="1" fill="hold">
                                          <p:stCondLst>
                                            <p:cond delay="0"/>
                                          </p:stCondLst>
                                        </p:cTn>
                                        <p:tgtEl>
                                          <p:spTgt spid="394249"/>
                                        </p:tgtEl>
                                        <p:attrNameLst>
                                          <p:attrName>style.visibility</p:attrName>
                                        </p:attrNameLst>
                                      </p:cBhvr>
                                      <p:to>
                                        <p:strVal val="visible"/>
                                      </p:to>
                                    </p:set>
                                    <p:anim from="(-#ppt_w/2)" to="(#ppt_x)" calcmode="lin" valueType="num">
                                      <p:cBhvr>
                                        <p:cTn id="43" dur="600" fill="hold">
                                          <p:stCondLst>
                                            <p:cond delay="0"/>
                                          </p:stCondLst>
                                        </p:cTn>
                                        <p:tgtEl>
                                          <p:spTgt spid="394249"/>
                                        </p:tgtEl>
                                        <p:attrNameLst>
                                          <p:attrName>ppt_x</p:attrName>
                                        </p:attrNameLst>
                                      </p:cBhvr>
                                    </p:anim>
                                    <p:anim from="0" to="-1.0" calcmode="lin" valueType="num">
                                      <p:cBhvr>
                                        <p:cTn id="44" dur="200" decel="50000" autoRev="1" fill="hold">
                                          <p:stCondLst>
                                            <p:cond delay="600"/>
                                          </p:stCondLst>
                                        </p:cTn>
                                        <p:tgtEl>
                                          <p:spTgt spid="394249"/>
                                        </p:tgtEl>
                                        <p:attrNameLst>
                                          <p:attrName>xshear</p:attrName>
                                        </p:attrNameLst>
                                      </p:cBhvr>
                                    </p:anim>
                                    <p:animScale>
                                      <p:cBhvr>
                                        <p:cTn id="45" dur="200" decel="100000" autoRev="1" fill="hold">
                                          <p:stCondLst>
                                            <p:cond delay="600"/>
                                          </p:stCondLst>
                                        </p:cTn>
                                        <p:tgtEl>
                                          <p:spTgt spid="394249"/>
                                        </p:tgtEl>
                                      </p:cBhvr>
                                      <p:from x="100000" y="100000"/>
                                      <p:to x="80000" y="100000"/>
                                    </p:animScale>
                                    <p:anim by="(#ppt_h/3+#ppt_w*0.1)" calcmode="lin" valueType="num">
                                      <p:cBhvr additive="sum">
                                        <p:cTn id="46" dur="200" decel="100000" autoRev="1" fill="hold">
                                          <p:stCondLst>
                                            <p:cond delay="600"/>
                                          </p:stCondLst>
                                        </p:cTn>
                                        <p:tgtEl>
                                          <p:spTgt spid="394249"/>
                                        </p:tgtEl>
                                        <p:attrNameLst>
                                          <p:attrName>ppt_x</p:attrName>
                                        </p:attrNameLst>
                                      </p:cBhvr>
                                    </p:anim>
                                  </p:childTnLst>
                                </p:cTn>
                              </p:par>
                              <p:par>
                                <p:cTn id="47" presetID="34" presetClass="entr" presetSubtype="0" fill="hold" grpId="0" nodeType="withEffect">
                                  <p:stCondLst>
                                    <p:cond delay="0"/>
                                  </p:stCondLst>
                                  <p:childTnLst>
                                    <p:set>
                                      <p:cBhvr>
                                        <p:cTn id="48" dur="1" fill="hold">
                                          <p:stCondLst>
                                            <p:cond delay="0"/>
                                          </p:stCondLst>
                                        </p:cTn>
                                        <p:tgtEl>
                                          <p:spTgt spid="394250"/>
                                        </p:tgtEl>
                                        <p:attrNameLst>
                                          <p:attrName>style.visibility</p:attrName>
                                        </p:attrNameLst>
                                      </p:cBhvr>
                                      <p:to>
                                        <p:strVal val="visible"/>
                                      </p:to>
                                    </p:set>
                                    <p:anim from="(-#ppt_w/2)" to="(#ppt_x)" calcmode="lin" valueType="num">
                                      <p:cBhvr>
                                        <p:cTn id="49" dur="600" fill="hold">
                                          <p:stCondLst>
                                            <p:cond delay="0"/>
                                          </p:stCondLst>
                                        </p:cTn>
                                        <p:tgtEl>
                                          <p:spTgt spid="394250"/>
                                        </p:tgtEl>
                                        <p:attrNameLst>
                                          <p:attrName>ppt_x</p:attrName>
                                        </p:attrNameLst>
                                      </p:cBhvr>
                                    </p:anim>
                                    <p:anim from="0" to="-1.0" calcmode="lin" valueType="num">
                                      <p:cBhvr>
                                        <p:cTn id="50" dur="200" decel="50000" autoRev="1" fill="hold">
                                          <p:stCondLst>
                                            <p:cond delay="600"/>
                                          </p:stCondLst>
                                        </p:cTn>
                                        <p:tgtEl>
                                          <p:spTgt spid="394250"/>
                                        </p:tgtEl>
                                        <p:attrNameLst>
                                          <p:attrName>xshear</p:attrName>
                                        </p:attrNameLst>
                                      </p:cBhvr>
                                    </p:anim>
                                    <p:animScale>
                                      <p:cBhvr>
                                        <p:cTn id="51" dur="200" decel="100000" autoRev="1" fill="hold">
                                          <p:stCondLst>
                                            <p:cond delay="600"/>
                                          </p:stCondLst>
                                        </p:cTn>
                                        <p:tgtEl>
                                          <p:spTgt spid="394250"/>
                                        </p:tgtEl>
                                      </p:cBhvr>
                                      <p:from x="100000" y="100000"/>
                                      <p:to x="80000" y="100000"/>
                                    </p:animScale>
                                    <p:anim by="(#ppt_h/3+#ppt_w*0.1)" calcmode="lin" valueType="num">
                                      <p:cBhvr additive="sum">
                                        <p:cTn id="52" dur="200" decel="100000" autoRev="1" fill="hold">
                                          <p:stCondLst>
                                            <p:cond delay="600"/>
                                          </p:stCondLst>
                                        </p:cTn>
                                        <p:tgtEl>
                                          <p:spTgt spid="394250"/>
                                        </p:tgtEl>
                                        <p:attrNameLst>
                                          <p:attrName>ppt_x</p:attrName>
                                        </p:attrNameLst>
                                      </p:cBhvr>
                                    </p:anim>
                                  </p:childTnLst>
                                </p:cTn>
                              </p:par>
                              <p:par>
                                <p:cTn id="53" presetID="34" presetClass="entr" presetSubtype="0" fill="hold" grpId="0" nodeType="withEffect">
                                  <p:stCondLst>
                                    <p:cond delay="0"/>
                                  </p:stCondLst>
                                  <p:childTnLst>
                                    <p:set>
                                      <p:cBhvr>
                                        <p:cTn id="54" dur="1" fill="hold">
                                          <p:stCondLst>
                                            <p:cond delay="0"/>
                                          </p:stCondLst>
                                        </p:cTn>
                                        <p:tgtEl>
                                          <p:spTgt spid="394251"/>
                                        </p:tgtEl>
                                        <p:attrNameLst>
                                          <p:attrName>style.visibility</p:attrName>
                                        </p:attrNameLst>
                                      </p:cBhvr>
                                      <p:to>
                                        <p:strVal val="visible"/>
                                      </p:to>
                                    </p:set>
                                    <p:anim from="(-#ppt_w/2)" to="(#ppt_x)" calcmode="lin" valueType="num">
                                      <p:cBhvr>
                                        <p:cTn id="55" dur="600" fill="hold">
                                          <p:stCondLst>
                                            <p:cond delay="0"/>
                                          </p:stCondLst>
                                        </p:cTn>
                                        <p:tgtEl>
                                          <p:spTgt spid="394251"/>
                                        </p:tgtEl>
                                        <p:attrNameLst>
                                          <p:attrName>ppt_x</p:attrName>
                                        </p:attrNameLst>
                                      </p:cBhvr>
                                    </p:anim>
                                    <p:anim from="0" to="-1.0" calcmode="lin" valueType="num">
                                      <p:cBhvr>
                                        <p:cTn id="56" dur="200" decel="50000" autoRev="1" fill="hold">
                                          <p:stCondLst>
                                            <p:cond delay="600"/>
                                          </p:stCondLst>
                                        </p:cTn>
                                        <p:tgtEl>
                                          <p:spTgt spid="394251"/>
                                        </p:tgtEl>
                                        <p:attrNameLst>
                                          <p:attrName>xshear</p:attrName>
                                        </p:attrNameLst>
                                      </p:cBhvr>
                                    </p:anim>
                                    <p:animScale>
                                      <p:cBhvr>
                                        <p:cTn id="57" dur="200" decel="100000" autoRev="1" fill="hold">
                                          <p:stCondLst>
                                            <p:cond delay="600"/>
                                          </p:stCondLst>
                                        </p:cTn>
                                        <p:tgtEl>
                                          <p:spTgt spid="394251"/>
                                        </p:tgtEl>
                                      </p:cBhvr>
                                      <p:from x="100000" y="100000"/>
                                      <p:to x="80000" y="100000"/>
                                    </p:animScale>
                                    <p:anim by="(#ppt_h/3+#ppt_w*0.1)" calcmode="lin" valueType="num">
                                      <p:cBhvr additive="sum">
                                        <p:cTn id="58" dur="200" decel="100000" autoRev="1" fill="hold">
                                          <p:stCondLst>
                                            <p:cond delay="600"/>
                                          </p:stCondLst>
                                        </p:cTn>
                                        <p:tgtEl>
                                          <p:spTgt spid="394251"/>
                                        </p:tgtEl>
                                        <p:attrNameLst>
                                          <p:attrName>ppt_x</p:attrName>
                                        </p:attrNameLst>
                                      </p:cBhvr>
                                    </p:anim>
                                  </p:childTnLst>
                                </p:cTn>
                              </p:par>
                              <p:par>
                                <p:cTn id="59" presetID="34" presetClass="entr" presetSubtype="0" fill="hold" grpId="0" nodeType="withEffect">
                                  <p:stCondLst>
                                    <p:cond delay="0"/>
                                  </p:stCondLst>
                                  <p:childTnLst>
                                    <p:set>
                                      <p:cBhvr>
                                        <p:cTn id="60" dur="1" fill="hold">
                                          <p:stCondLst>
                                            <p:cond delay="0"/>
                                          </p:stCondLst>
                                        </p:cTn>
                                        <p:tgtEl>
                                          <p:spTgt spid="394252"/>
                                        </p:tgtEl>
                                        <p:attrNameLst>
                                          <p:attrName>style.visibility</p:attrName>
                                        </p:attrNameLst>
                                      </p:cBhvr>
                                      <p:to>
                                        <p:strVal val="visible"/>
                                      </p:to>
                                    </p:set>
                                    <p:anim from="(-#ppt_w/2)" to="(#ppt_x)" calcmode="lin" valueType="num">
                                      <p:cBhvr>
                                        <p:cTn id="61" dur="600" fill="hold">
                                          <p:stCondLst>
                                            <p:cond delay="0"/>
                                          </p:stCondLst>
                                        </p:cTn>
                                        <p:tgtEl>
                                          <p:spTgt spid="394252"/>
                                        </p:tgtEl>
                                        <p:attrNameLst>
                                          <p:attrName>ppt_x</p:attrName>
                                        </p:attrNameLst>
                                      </p:cBhvr>
                                    </p:anim>
                                    <p:anim from="0" to="-1.0" calcmode="lin" valueType="num">
                                      <p:cBhvr>
                                        <p:cTn id="62" dur="200" decel="50000" autoRev="1" fill="hold">
                                          <p:stCondLst>
                                            <p:cond delay="600"/>
                                          </p:stCondLst>
                                        </p:cTn>
                                        <p:tgtEl>
                                          <p:spTgt spid="394252"/>
                                        </p:tgtEl>
                                        <p:attrNameLst>
                                          <p:attrName>xshear</p:attrName>
                                        </p:attrNameLst>
                                      </p:cBhvr>
                                    </p:anim>
                                    <p:animScale>
                                      <p:cBhvr>
                                        <p:cTn id="63" dur="200" decel="100000" autoRev="1" fill="hold">
                                          <p:stCondLst>
                                            <p:cond delay="600"/>
                                          </p:stCondLst>
                                        </p:cTn>
                                        <p:tgtEl>
                                          <p:spTgt spid="394252"/>
                                        </p:tgtEl>
                                      </p:cBhvr>
                                      <p:from x="100000" y="100000"/>
                                      <p:to x="80000" y="100000"/>
                                    </p:animScale>
                                    <p:anim by="(#ppt_h/3+#ppt_w*0.1)" calcmode="lin" valueType="num">
                                      <p:cBhvr additive="sum">
                                        <p:cTn id="64" dur="200" decel="100000" autoRev="1" fill="hold">
                                          <p:stCondLst>
                                            <p:cond delay="600"/>
                                          </p:stCondLst>
                                        </p:cTn>
                                        <p:tgtEl>
                                          <p:spTgt spid="394252"/>
                                        </p:tgtEl>
                                        <p:attrNameLst>
                                          <p:attrName>ppt_x</p:attrName>
                                        </p:attrNameLst>
                                      </p:cBhvr>
                                    </p:anim>
                                  </p:childTnLst>
                                </p:cTn>
                              </p:par>
                              <p:par>
                                <p:cTn id="65" presetID="34" presetClass="entr" presetSubtype="0" fill="hold" grpId="0" nodeType="withEffect">
                                  <p:stCondLst>
                                    <p:cond delay="0"/>
                                  </p:stCondLst>
                                  <p:childTnLst>
                                    <p:set>
                                      <p:cBhvr>
                                        <p:cTn id="66" dur="1" fill="hold">
                                          <p:stCondLst>
                                            <p:cond delay="0"/>
                                          </p:stCondLst>
                                        </p:cTn>
                                        <p:tgtEl>
                                          <p:spTgt spid="394253"/>
                                        </p:tgtEl>
                                        <p:attrNameLst>
                                          <p:attrName>style.visibility</p:attrName>
                                        </p:attrNameLst>
                                      </p:cBhvr>
                                      <p:to>
                                        <p:strVal val="visible"/>
                                      </p:to>
                                    </p:set>
                                    <p:anim from="(-#ppt_w/2)" to="(#ppt_x)" calcmode="lin" valueType="num">
                                      <p:cBhvr>
                                        <p:cTn id="67" dur="600" fill="hold">
                                          <p:stCondLst>
                                            <p:cond delay="0"/>
                                          </p:stCondLst>
                                        </p:cTn>
                                        <p:tgtEl>
                                          <p:spTgt spid="394253"/>
                                        </p:tgtEl>
                                        <p:attrNameLst>
                                          <p:attrName>ppt_x</p:attrName>
                                        </p:attrNameLst>
                                      </p:cBhvr>
                                    </p:anim>
                                    <p:anim from="0" to="-1.0" calcmode="lin" valueType="num">
                                      <p:cBhvr>
                                        <p:cTn id="68" dur="200" decel="50000" autoRev="1" fill="hold">
                                          <p:stCondLst>
                                            <p:cond delay="600"/>
                                          </p:stCondLst>
                                        </p:cTn>
                                        <p:tgtEl>
                                          <p:spTgt spid="394253"/>
                                        </p:tgtEl>
                                        <p:attrNameLst>
                                          <p:attrName>xshear</p:attrName>
                                        </p:attrNameLst>
                                      </p:cBhvr>
                                    </p:anim>
                                    <p:animScale>
                                      <p:cBhvr>
                                        <p:cTn id="69" dur="200" decel="100000" autoRev="1" fill="hold">
                                          <p:stCondLst>
                                            <p:cond delay="600"/>
                                          </p:stCondLst>
                                        </p:cTn>
                                        <p:tgtEl>
                                          <p:spTgt spid="394253"/>
                                        </p:tgtEl>
                                      </p:cBhvr>
                                      <p:from x="100000" y="100000"/>
                                      <p:to x="80000" y="100000"/>
                                    </p:animScale>
                                    <p:anim by="(#ppt_h/3+#ppt_w*0.1)" calcmode="lin" valueType="num">
                                      <p:cBhvr additive="sum">
                                        <p:cTn id="70" dur="200" decel="100000" autoRev="1" fill="hold">
                                          <p:stCondLst>
                                            <p:cond delay="600"/>
                                          </p:stCondLst>
                                        </p:cTn>
                                        <p:tgtEl>
                                          <p:spTgt spid="394253"/>
                                        </p:tgtEl>
                                        <p:attrNameLst>
                                          <p:attrName>ppt_x</p:attrName>
                                        </p:attrNameLst>
                                      </p:cBhvr>
                                    </p:anim>
                                  </p:childTnLst>
                                </p:cTn>
                              </p:par>
                              <p:par>
                                <p:cTn id="71" presetID="34" presetClass="entr" presetSubtype="0" fill="hold" grpId="0" nodeType="withEffect">
                                  <p:stCondLst>
                                    <p:cond delay="0"/>
                                  </p:stCondLst>
                                  <p:childTnLst>
                                    <p:set>
                                      <p:cBhvr>
                                        <p:cTn id="72" dur="1" fill="hold">
                                          <p:stCondLst>
                                            <p:cond delay="0"/>
                                          </p:stCondLst>
                                        </p:cTn>
                                        <p:tgtEl>
                                          <p:spTgt spid="394254"/>
                                        </p:tgtEl>
                                        <p:attrNameLst>
                                          <p:attrName>style.visibility</p:attrName>
                                        </p:attrNameLst>
                                      </p:cBhvr>
                                      <p:to>
                                        <p:strVal val="visible"/>
                                      </p:to>
                                    </p:set>
                                    <p:anim from="(-#ppt_w/2)" to="(#ppt_x)" calcmode="lin" valueType="num">
                                      <p:cBhvr>
                                        <p:cTn id="73" dur="600" fill="hold">
                                          <p:stCondLst>
                                            <p:cond delay="0"/>
                                          </p:stCondLst>
                                        </p:cTn>
                                        <p:tgtEl>
                                          <p:spTgt spid="394254"/>
                                        </p:tgtEl>
                                        <p:attrNameLst>
                                          <p:attrName>ppt_x</p:attrName>
                                        </p:attrNameLst>
                                      </p:cBhvr>
                                    </p:anim>
                                    <p:anim from="0" to="-1.0" calcmode="lin" valueType="num">
                                      <p:cBhvr>
                                        <p:cTn id="74" dur="200" decel="50000" autoRev="1" fill="hold">
                                          <p:stCondLst>
                                            <p:cond delay="600"/>
                                          </p:stCondLst>
                                        </p:cTn>
                                        <p:tgtEl>
                                          <p:spTgt spid="394254"/>
                                        </p:tgtEl>
                                        <p:attrNameLst>
                                          <p:attrName>xshear</p:attrName>
                                        </p:attrNameLst>
                                      </p:cBhvr>
                                    </p:anim>
                                    <p:animScale>
                                      <p:cBhvr>
                                        <p:cTn id="75" dur="200" decel="100000" autoRev="1" fill="hold">
                                          <p:stCondLst>
                                            <p:cond delay="600"/>
                                          </p:stCondLst>
                                        </p:cTn>
                                        <p:tgtEl>
                                          <p:spTgt spid="394254"/>
                                        </p:tgtEl>
                                      </p:cBhvr>
                                      <p:from x="100000" y="100000"/>
                                      <p:to x="80000" y="100000"/>
                                    </p:animScale>
                                    <p:anim by="(#ppt_h/3+#ppt_w*0.1)" calcmode="lin" valueType="num">
                                      <p:cBhvr additive="sum">
                                        <p:cTn id="76" dur="200" decel="100000" autoRev="1" fill="hold">
                                          <p:stCondLst>
                                            <p:cond delay="600"/>
                                          </p:stCondLst>
                                        </p:cTn>
                                        <p:tgtEl>
                                          <p:spTgt spid="394254"/>
                                        </p:tgtEl>
                                        <p:attrNameLst>
                                          <p:attrName>ppt_x</p:attrName>
                                        </p:attrNameLst>
                                      </p:cBhvr>
                                    </p:anim>
                                  </p:childTnLst>
                                </p:cTn>
                              </p:par>
                              <p:par>
                                <p:cTn id="77" presetID="34" presetClass="entr" presetSubtype="0" fill="hold" grpId="0" nodeType="withEffect">
                                  <p:stCondLst>
                                    <p:cond delay="0"/>
                                  </p:stCondLst>
                                  <p:childTnLst>
                                    <p:set>
                                      <p:cBhvr>
                                        <p:cTn id="78" dur="1" fill="hold">
                                          <p:stCondLst>
                                            <p:cond delay="0"/>
                                          </p:stCondLst>
                                        </p:cTn>
                                        <p:tgtEl>
                                          <p:spTgt spid="394255"/>
                                        </p:tgtEl>
                                        <p:attrNameLst>
                                          <p:attrName>style.visibility</p:attrName>
                                        </p:attrNameLst>
                                      </p:cBhvr>
                                      <p:to>
                                        <p:strVal val="visible"/>
                                      </p:to>
                                    </p:set>
                                    <p:anim from="(-#ppt_w/2)" to="(#ppt_x)" calcmode="lin" valueType="num">
                                      <p:cBhvr>
                                        <p:cTn id="79" dur="600" fill="hold">
                                          <p:stCondLst>
                                            <p:cond delay="0"/>
                                          </p:stCondLst>
                                        </p:cTn>
                                        <p:tgtEl>
                                          <p:spTgt spid="394255"/>
                                        </p:tgtEl>
                                        <p:attrNameLst>
                                          <p:attrName>ppt_x</p:attrName>
                                        </p:attrNameLst>
                                      </p:cBhvr>
                                    </p:anim>
                                    <p:anim from="0" to="-1.0" calcmode="lin" valueType="num">
                                      <p:cBhvr>
                                        <p:cTn id="80" dur="200" decel="50000" autoRev="1" fill="hold">
                                          <p:stCondLst>
                                            <p:cond delay="600"/>
                                          </p:stCondLst>
                                        </p:cTn>
                                        <p:tgtEl>
                                          <p:spTgt spid="394255"/>
                                        </p:tgtEl>
                                        <p:attrNameLst>
                                          <p:attrName>xshear</p:attrName>
                                        </p:attrNameLst>
                                      </p:cBhvr>
                                    </p:anim>
                                    <p:animScale>
                                      <p:cBhvr>
                                        <p:cTn id="81" dur="200" decel="100000" autoRev="1" fill="hold">
                                          <p:stCondLst>
                                            <p:cond delay="600"/>
                                          </p:stCondLst>
                                        </p:cTn>
                                        <p:tgtEl>
                                          <p:spTgt spid="394255"/>
                                        </p:tgtEl>
                                      </p:cBhvr>
                                      <p:from x="100000" y="100000"/>
                                      <p:to x="80000" y="100000"/>
                                    </p:animScale>
                                    <p:anim by="(#ppt_h/3+#ppt_w*0.1)" calcmode="lin" valueType="num">
                                      <p:cBhvr additive="sum">
                                        <p:cTn id="82" dur="200" decel="100000" autoRev="1" fill="hold">
                                          <p:stCondLst>
                                            <p:cond delay="600"/>
                                          </p:stCondLst>
                                        </p:cTn>
                                        <p:tgtEl>
                                          <p:spTgt spid="394255"/>
                                        </p:tgtEl>
                                        <p:attrNameLst>
                                          <p:attrName>ppt_x</p:attrName>
                                        </p:attrNameLst>
                                      </p:cBhvr>
                                    </p:anim>
                                  </p:childTnLst>
                                </p:cTn>
                              </p:par>
                              <p:par>
                                <p:cTn id="83" presetID="34" presetClass="entr" presetSubtype="0" fill="hold" nodeType="withEffect">
                                  <p:stCondLst>
                                    <p:cond delay="0"/>
                                  </p:stCondLst>
                                  <p:childTnLst>
                                    <p:set>
                                      <p:cBhvr>
                                        <p:cTn id="84" dur="1" fill="hold">
                                          <p:stCondLst>
                                            <p:cond delay="0"/>
                                          </p:stCondLst>
                                        </p:cTn>
                                        <p:tgtEl>
                                          <p:spTgt spid="2"/>
                                        </p:tgtEl>
                                        <p:attrNameLst>
                                          <p:attrName>style.visibility</p:attrName>
                                        </p:attrNameLst>
                                      </p:cBhvr>
                                      <p:to>
                                        <p:strVal val="visible"/>
                                      </p:to>
                                    </p:set>
                                    <p:anim from="(-#ppt_w/2)" to="(#ppt_x)" calcmode="lin" valueType="num">
                                      <p:cBhvr>
                                        <p:cTn id="85" dur="600" fill="hold">
                                          <p:stCondLst>
                                            <p:cond delay="0"/>
                                          </p:stCondLst>
                                        </p:cTn>
                                        <p:tgtEl>
                                          <p:spTgt spid="2"/>
                                        </p:tgtEl>
                                        <p:attrNameLst>
                                          <p:attrName>ppt_x</p:attrName>
                                        </p:attrNameLst>
                                      </p:cBhvr>
                                    </p:anim>
                                    <p:anim from="0" to="-1.0" calcmode="lin" valueType="num">
                                      <p:cBhvr>
                                        <p:cTn id="86" dur="200" decel="50000" autoRev="1" fill="hold">
                                          <p:stCondLst>
                                            <p:cond delay="600"/>
                                          </p:stCondLst>
                                        </p:cTn>
                                        <p:tgtEl>
                                          <p:spTgt spid="2"/>
                                        </p:tgtEl>
                                        <p:attrNameLst>
                                          <p:attrName>xshear</p:attrName>
                                        </p:attrNameLst>
                                      </p:cBhvr>
                                    </p:anim>
                                    <p:animScale>
                                      <p:cBhvr>
                                        <p:cTn id="87" dur="200" decel="100000" autoRev="1" fill="hold">
                                          <p:stCondLst>
                                            <p:cond delay="600"/>
                                          </p:stCondLst>
                                        </p:cTn>
                                        <p:tgtEl>
                                          <p:spTgt spid="2"/>
                                        </p:tgtEl>
                                      </p:cBhvr>
                                      <p:from x="100000" y="100000"/>
                                      <p:to x="80000" y="100000"/>
                                    </p:animScale>
                                    <p:anim by="(#ppt_h/3+#ppt_w*0.1)" calcmode="lin" valueType="num">
                                      <p:cBhvr additive="sum">
                                        <p:cTn id="88" dur="200" decel="100000" autoRev="1" fill="hold">
                                          <p:stCondLst>
                                            <p:cond delay="600"/>
                                          </p:stCondLst>
                                        </p:cTn>
                                        <p:tgtEl>
                                          <p:spTgt spid="2"/>
                                        </p:tgtEl>
                                        <p:attrNameLst>
                                          <p:attrName>ppt_x</p:attrName>
                                        </p:attrNameLst>
                                      </p:cBhvr>
                                    </p:anim>
                                  </p:childTnLst>
                                </p:cTn>
                              </p:par>
                              <p:par>
                                <p:cTn id="89" presetID="34"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 from="(-#ppt_w/2)" to="(#ppt_x)" calcmode="lin" valueType="num">
                                      <p:cBhvr>
                                        <p:cTn id="91" dur="600" fill="hold">
                                          <p:stCondLst>
                                            <p:cond delay="0"/>
                                          </p:stCondLst>
                                        </p:cTn>
                                        <p:tgtEl>
                                          <p:spTgt spid="19"/>
                                        </p:tgtEl>
                                        <p:attrNameLst>
                                          <p:attrName>ppt_x</p:attrName>
                                        </p:attrNameLst>
                                      </p:cBhvr>
                                    </p:anim>
                                    <p:anim from="0" to="-1.0" calcmode="lin" valueType="num">
                                      <p:cBhvr>
                                        <p:cTn id="92" dur="200" decel="50000" autoRev="1" fill="hold">
                                          <p:stCondLst>
                                            <p:cond delay="600"/>
                                          </p:stCondLst>
                                        </p:cTn>
                                        <p:tgtEl>
                                          <p:spTgt spid="19"/>
                                        </p:tgtEl>
                                        <p:attrNameLst>
                                          <p:attrName>xshear</p:attrName>
                                        </p:attrNameLst>
                                      </p:cBhvr>
                                    </p:anim>
                                    <p:animScale>
                                      <p:cBhvr>
                                        <p:cTn id="93" dur="200" decel="100000" autoRev="1" fill="hold">
                                          <p:stCondLst>
                                            <p:cond delay="600"/>
                                          </p:stCondLst>
                                        </p:cTn>
                                        <p:tgtEl>
                                          <p:spTgt spid="19"/>
                                        </p:tgtEl>
                                      </p:cBhvr>
                                      <p:from x="100000" y="100000"/>
                                      <p:to x="80000" y="100000"/>
                                    </p:animScale>
                                    <p:anim by="(#ppt_h/3+#ppt_w*0.1)" calcmode="lin" valueType="num">
                                      <p:cBhvr additive="sum">
                                        <p:cTn id="94" dur="200" decel="100000" autoRev="1" fill="hold">
                                          <p:stCondLst>
                                            <p:cond delay="600"/>
                                          </p:stCondLst>
                                        </p:cTn>
                                        <p:tgtEl>
                                          <p:spTgt spid="19"/>
                                        </p:tgtEl>
                                        <p:attrNameLst>
                                          <p:attrName>ppt_x</p:attrName>
                                        </p:attrNameLst>
                                      </p:cBhvr>
                                    </p:anim>
                                  </p:childTnLst>
                                </p:cTn>
                              </p:par>
                              <p:par>
                                <p:cTn id="95" presetID="34" presetClass="entr" presetSubtype="0" fill="hold" grpId="0" nodeType="withEffect" nodePh="1">
                                  <p:stCondLst>
                                    <p:cond delay="0"/>
                                  </p:stCondLst>
                                  <p:endCondLst>
                                    <p:cond evt="begin" delay="0">
                                      <p:tn val="95"/>
                                    </p:cond>
                                  </p:endCondLst>
                                  <p:childTnLst>
                                    <p:set>
                                      <p:cBhvr>
                                        <p:cTn id="96" dur="1" fill="hold">
                                          <p:stCondLst>
                                            <p:cond delay="0"/>
                                          </p:stCondLst>
                                        </p:cTn>
                                        <p:tgtEl>
                                          <p:spTgt spid="34"/>
                                        </p:tgtEl>
                                        <p:attrNameLst>
                                          <p:attrName>style.visibility</p:attrName>
                                        </p:attrNameLst>
                                      </p:cBhvr>
                                      <p:to>
                                        <p:strVal val="visible"/>
                                      </p:to>
                                    </p:set>
                                    <p:anim from="(-#ppt_w/2)" to="(#ppt_x)" calcmode="lin" valueType="num">
                                      <p:cBhvr>
                                        <p:cTn id="97" dur="600" fill="hold">
                                          <p:stCondLst>
                                            <p:cond delay="0"/>
                                          </p:stCondLst>
                                        </p:cTn>
                                        <p:tgtEl>
                                          <p:spTgt spid="34"/>
                                        </p:tgtEl>
                                        <p:attrNameLst>
                                          <p:attrName>ppt_x</p:attrName>
                                        </p:attrNameLst>
                                      </p:cBhvr>
                                    </p:anim>
                                    <p:anim from="0" to="-1.0" calcmode="lin" valueType="num">
                                      <p:cBhvr>
                                        <p:cTn id="98" dur="200" decel="50000" autoRev="1" fill="hold">
                                          <p:stCondLst>
                                            <p:cond delay="600"/>
                                          </p:stCondLst>
                                        </p:cTn>
                                        <p:tgtEl>
                                          <p:spTgt spid="34"/>
                                        </p:tgtEl>
                                        <p:attrNameLst>
                                          <p:attrName>xshear</p:attrName>
                                        </p:attrNameLst>
                                      </p:cBhvr>
                                    </p:anim>
                                    <p:animScale>
                                      <p:cBhvr>
                                        <p:cTn id="99" dur="200" decel="100000" autoRev="1" fill="hold">
                                          <p:stCondLst>
                                            <p:cond delay="600"/>
                                          </p:stCondLst>
                                        </p:cTn>
                                        <p:tgtEl>
                                          <p:spTgt spid="34"/>
                                        </p:tgtEl>
                                      </p:cBhvr>
                                      <p:from x="100000" y="100000"/>
                                      <p:to x="80000" y="100000"/>
                                    </p:animScale>
                                    <p:anim by="(#ppt_h/3+#ppt_w*0.1)" calcmode="lin" valueType="num">
                                      <p:cBhvr additive="sum">
                                        <p:cTn id="100" dur="200" decel="100000" autoRev="1" fill="hold">
                                          <p:stCondLst>
                                            <p:cond delay="600"/>
                                          </p:stCondLst>
                                        </p:cTn>
                                        <p:tgtEl>
                                          <p:spTgt spid="3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3" grpId="0" animBg="1"/>
      <p:bldP spid="394244" grpId="0" animBg="1"/>
      <p:bldP spid="394245" grpId="0" animBg="1"/>
      <p:bldP spid="394246" grpId="0" animBg="1"/>
      <p:bldP spid="394247" grpId="0" animBg="1"/>
      <p:bldP spid="394248" grpId="0" animBg="1"/>
      <p:bldP spid="394249" grpId="0" animBg="1"/>
      <p:bldP spid="394250" grpId="0"/>
      <p:bldP spid="394251" grpId="0"/>
      <p:bldP spid="394252" grpId="0"/>
      <p:bldP spid="394253" grpId="0"/>
      <p:bldP spid="394254" grpId="0"/>
      <p:bldP spid="394255" grpId="0"/>
      <p:bldP spid="19" grpId="0" animBg="1"/>
      <p:bldP spid="34"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357380" name="AutoShape 4"/>
          <p:cNvSpPr>
            <a:spLocks noChangeArrowheads="1"/>
          </p:cNvSpPr>
          <p:nvPr/>
        </p:nvSpPr>
        <p:spPr bwMode="gray">
          <a:xfrm>
            <a:off x="285721" y="1590652"/>
            <a:ext cx="2968962"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81" name="AutoShape 5"/>
          <p:cNvSpPr>
            <a:spLocks noChangeArrowheads="1"/>
          </p:cNvSpPr>
          <p:nvPr/>
        </p:nvSpPr>
        <p:spPr bwMode="gray">
          <a:xfrm>
            <a:off x="285721" y="809612"/>
            <a:ext cx="2968962"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96" name="Text Box 20"/>
          <p:cNvSpPr txBox="1">
            <a:spLocks noChangeArrowheads="1"/>
          </p:cNvSpPr>
          <p:nvPr/>
        </p:nvSpPr>
        <p:spPr bwMode="gray">
          <a:xfrm>
            <a:off x="-32" y="952488"/>
            <a:ext cx="2786081"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2" action="ppaction://hlinksldjump"/>
              </a:rPr>
              <a:t>2.الورود</a:t>
            </a:r>
            <a:endParaRPr lang="en-US" sz="2800" b="1" dirty="0">
              <a:cs typeface="B Titr" pitchFamily="2" charset="-78"/>
            </a:endParaRPr>
          </a:p>
        </p:txBody>
      </p:sp>
      <p:sp>
        <p:nvSpPr>
          <p:cNvPr id="357397" name="Text Box 21"/>
          <p:cNvSpPr txBox="1">
            <a:spLocks noChangeArrowheads="1"/>
          </p:cNvSpPr>
          <p:nvPr/>
        </p:nvSpPr>
        <p:spPr bwMode="gray">
          <a:xfrm>
            <a:off x="-71470" y="1733528"/>
            <a:ext cx="2928957"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3" action="ppaction://hlinksldjump"/>
              </a:rPr>
              <a:t>3. الحکومة</a:t>
            </a:r>
            <a:endParaRPr lang="en-US" sz="2800" b="1" dirty="0">
              <a:cs typeface="B Titr" pitchFamily="2" charset="-78"/>
            </a:endParaRPr>
          </a:p>
        </p:txBody>
      </p:sp>
      <p:sp>
        <p:nvSpPr>
          <p:cNvPr id="357382" name="AutoShape 6"/>
          <p:cNvSpPr>
            <a:spLocks noChangeArrowheads="1"/>
          </p:cNvSpPr>
          <p:nvPr/>
        </p:nvSpPr>
        <p:spPr bwMode="gray">
          <a:xfrm>
            <a:off x="193447" y="5214950"/>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383" name="AutoShape 7"/>
          <p:cNvSpPr>
            <a:spLocks noChangeArrowheads="1"/>
          </p:cNvSpPr>
          <p:nvPr/>
        </p:nvSpPr>
        <p:spPr bwMode="gray">
          <a:xfrm>
            <a:off x="193447" y="4429132"/>
            <a:ext cx="3092669" cy="762000"/>
          </a:xfrm>
          <a:prstGeom prst="can">
            <a:avLst>
              <a:gd name="adj" fmla="val 25000"/>
            </a:avLst>
          </a:prstGeom>
          <a:gradFill rotWithShape="1">
            <a:gsLst>
              <a:gs pos="0">
                <a:srgbClr val="0099FF">
                  <a:gamma/>
                  <a:shade val="46275"/>
                  <a:invGamma/>
                </a:srgbClr>
              </a:gs>
              <a:gs pos="50000">
                <a:srgbClr val="0099FF"/>
              </a:gs>
              <a:gs pos="100000">
                <a:srgbClr val="0099FF">
                  <a:gamma/>
                  <a:shade val="46275"/>
                  <a:invGamma/>
                </a:srgbClr>
              </a:gs>
            </a:gsLst>
            <a:lin ang="0" scaled="1"/>
          </a:gradFill>
          <a:ln w="9525">
            <a:noFill/>
            <a:round/>
            <a:headEnd/>
            <a:tailEnd/>
          </a:ln>
          <a:effectLst/>
        </p:spPr>
        <p:txBody>
          <a:bodyPr wrap="none" anchor="ctr"/>
          <a:lstStyle/>
          <a:p>
            <a:endParaRPr lang="fa-IR"/>
          </a:p>
        </p:txBody>
      </p:sp>
      <p:sp>
        <p:nvSpPr>
          <p:cNvPr id="357400" name="Text Box 24"/>
          <p:cNvSpPr txBox="1">
            <a:spLocks noChangeArrowheads="1"/>
          </p:cNvSpPr>
          <p:nvPr/>
        </p:nvSpPr>
        <p:spPr bwMode="gray">
          <a:xfrm>
            <a:off x="285720" y="4572008"/>
            <a:ext cx="2357453"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4" action="ppaction://hlinksldjump"/>
              </a:rPr>
              <a:t>القاعدة الاولية</a:t>
            </a:r>
            <a:endParaRPr lang="en-US" sz="2800" b="1" dirty="0">
              <a:cs typeface="B Titr" pitchFamily="2" charset="-78"/>
            </a:endParaRPr>
          </a:p>
        </p:txBody>
      </p:sp>
      <p:sp>
        <p:nvSpPr>
          <p:cNvPr id="357401" name="Text Box 25"/>
          <p:cNvSpPr txBox="1">
            <a:spLocks noChangeArrowheads="1"/>
          </p:cNvSpPr>
          <p:nvPr/>
        </p:nvSpPr>
        <p:spPr bwMode="gray">
          <a:xfrm>
            <a:off x="428596" y="5357826"/>
            <a:ext cx="2286015"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5" action="ppaction://hlinksldjump"/>
              </a:rPr>
              <a:t>القاعدة الثانوية</a:t>
            </a:r>
            <a:endParaRPr lang="en-US" sz="2800" b="1" dirty="0">
              <a:cs typeface="B Titr" pitchFamily="2" charset="-78"/>
            </a:endParaRPr>
          </a:p>
        </p:txBody>
      </p:sp>
      <p:grpSp>
        <p:nvGrpSpPr>
          <p:cNvPr id="2" name="Group 37"/>
          <p:cNvGrpSpPr/>
          <p:nvPr/>
        </p:nvGrpSpPr>
        <p:grpSpPr>
          <a:xfrm>
            <a:off x="3500430" y="4572008"/>
            <a:ext cx="2857520" cy="956853"/>
            <a:chOff x="5572132" y="3900907"/>
            <a:chExt cx="3214710" cy="956853"/>
          </a:xfrm>
        </p:grpSpPr>
        <p:sp>
          <p:nvSpPr>
            <p:cNvPr id="36"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37" name="Text Box 5"/>
            <p:cNvSpPr txBox="1">
              <a:spLocks noChangeArrowheads="1"/>
            </p:cNvSpPr>
            <p:nvPr/>
          </p:nvSpPr>
          <p:spPr bwMode="gray">
            <a:xfrm>
              <a:off x="5652500" y="4017190"/>
              <a:ext cx="3053975" cy="584775"/>
            </a:xfrm>
            <a:prstGeom prst="rect">
              <a:avLst/>
            </a:prstGeom>
            <a:noFill/>
            <a:ln w="9525" algn="ctr">
              <a:noFill/>
              <a:miter lim="800000"/>
              <a:headEnd/>
              <a:tailEnd/>
            </a:ln>
            <a:effectLst/>
          </p:spPr>
          <p:txBody>
            <a:bodyPr wrap="square">
              <a:spAutoFit/>
            </a:bodyPr>
            <a:lstStyle/>
            <a:p>
              <a:r>
                <a:rPr lang="fa-IR" sz="3200" b="1" dirty="0" smtClean="0">
                  <a:solidFill>
                    <a:schemeClr val="bg1">
                      <a:lumMod val="50000"/>
                    </a:schemeClr>
                  </a:solidFill>
                  <a:cs typeface="B Titr" pitchFamily="2" charset="-78"/>
                  <a:hlinkClick r:id="rId6" action="ppaction://hlinksldjump"/>
                </a:rPr>
                <a:t>التعارض المستقر</a:t>
              </a:r>
              <a:r>
                <a:rPr lang="fa-IR" sz="3200" b="1" dirty="0" smtClean="0">
                  <a:solidFill>
                    <a:schemeClr val="bg1">
                      <a:lumMod val="50000"/>
                    </a:schemeClr>
                  </a:solidFill>
                  <a:cs typeface="B Titr" pitchFamily="2" charset="-78"/>
                </a:rPr>
                <a:t> </a:t>
              </a:r>
              <a:endParaRPr lang="en-US" sz="3200" b="1" dirty="0">
                <a:solidFill>
                  <a:schemeClr val="bg1">
                    <a:lumMod val="50000"/>
                  </a:schemeClr>
                </a:solidFill>
                <a:cs typeface="B Titr" pitchFamily="2" charset="-78"/>
              </a:endParaRPr>
            </a:p>
          </p:txBody>
        </p:sp>
      </p:grpSp>
      <p:grpSp>
        <p:nvGrpSpPr>
          <p:cNvPr id="3" name="Group 38"/>
          <p:cNvGrpSpPr/>
          <p:nvPr/>
        </p:nvGrpSpPr>
        <p:grpSpPr>
          <a:xfrm>
            <a:off x="3500430" y="1472015"/>
            <a:ext cx="2928958" cy="956853"/>
            <a:chOff x="5572131" y="3900907"/>
            <a:chExt cx="3379567" cy="956853"/>
          </a:xfrm>
        </p:grpSpPr>
        <p:sp>
          <p:nvSpPr>
            <p:cNvPr id="40" name="AutoShape 4"/>
            <p:cNvSpPr>
              <a:spLocks noChangeArrowheads="1"/>
            </p:cNvSpPr>
            <p:nvPr/>
          </p:nvSpPr>
          <p:spPr bwMode="gray">
            <a:xfrm>
              <a:off x="5572132" y="3900907"/>
              <a:ext cx="3214710" cy="956853"/>
            </a:xfrm>
            <a:prstGeom prst="roundRect">
              <a:avLst>
                <a:gd name="adj" fmla="val 16667"/>
              </a:avLst>
            </a:prstGeom>
            <a:gradFill rotWithShape="1">
              <a:gsLst>
                <a:gs pos="0">
                  <a:srgbClr val="FF6699"/>
                </a:gs>
                <a:gs pos="50000">
                  <a:srgbClr val="FF6699">
                    <a:gamma/>
                    <a:tint val="40000"/>
                    <a:invGamma/>
                  </a:srgbClr>
                </a:gs>
                <a:gs pos="100000">
                  <a:srgbClr val="FF6699"/>
                </a:gs>
              </a:gsLst>
              <a:lin ang="0" scaled="1"/>
            </a:gradFill>
            <a:ln w="19050" algn="ctr">
              <a:round/>
              <a:headEnd/>
              <a:tailEnd/>
            </a:ln>
            <a:effectLst/>
            <a:scene3d>
              <a:camera prst="legacyPerspectiveTop"/>
              <a:lightRig rig="legacyFlat3" dir="b"/>
            </a:scene3d>
            <a:sp3d extrusionH="887400" prstMaterial="legacyMatte">
              <a:bevelT w="13500" h="13500" prst="angle"/>
              <a:bevelB w="13500" h="13500" prst="angle"/>
              <a:extrusionClr>
                <a:srgbClr val="FF6699"/>
              </a:extrusionClr>
            </a:sp3d>
          </p:spPr>
          <p:txBody>
            <a:bodyPr wrap="none" anchor="ctr">
              <a:flatTx/>
            </a:bodyPr>
            <a:lstStyle/>
            <a:p>
              <a:endParaRPr lang="fa-IR"/>
            </a:p>
          </p:txBody>
        </p:sp>
        <p:sp>
          <p:nvSpPr>
            <p:cNvPr id="41" name="Text Box 5"/>
            <p:cNvSpPr txBox="1">
              <a:spLocks noChangeArrowheads="1"/>
            </p:cNvSpPr>
            <p:nvPr/>
          </p:nvSpPr>
          <p:spPr bwMode="gray">
            <a:xfrm>
              <a:off x="5572131" y="4048788"/>
              <a:ext cx="3379567" cy="523220"/>
            </a:xfrm>
            <a:prstGeom prst="rect">
              <a:avLst/>
            </a:prstGeom>
            <a:noFill/>
            <a:ln w="9525" algn="ctr">
              <a:noFill/>
              <a:miter lim="800000"/>
              <a:headEnd/>
              <a:tailEnd/>
            </a:ln>
            <a:effectLst/>
          </p:spPr>
          <p:txBody>
            <a:bodyPr wrap="square">
              <a:spAutoFit/>
            </a:bodyPr>
            <a:lstStyle/>
            <a:p>
              <a:r>
                <a:rPr lang="fa-IR" sz="2800" b="1" dirty="0" smtClean="0">
                  <a:solidFill>
                    <a:schemeClr val="bg1">
                      <a:lumMod val="50000"/>
                    </a:schemeClr>
                  </a:solidFill>
                  <a:cs typeface="B Titr" pitchFamily="2" charset="-78"/>
                </a:rPr>
                <a:t>  </a:t>
              </a:r>
              <a:r>
                <a:rPr lang="fa-IR" sz="2800" b="1" dirty="0" smtClean="0">
                  <a:solidFill>
                    <a:schemeClr val="bg1">
                      <a:lumMod val="50000"/>
                    </a:schemeClr>
                  </a:solidFill>
                  <a:cs typeface="B Titr" pitchFamily="2" charset="-78"/>
                  <a:hlinkClick r:id="rId7" action="ppaction://hlinksldjump"/>
                </a:rPr>
                <a:t>التعارض غيرالمستقر</a:t>
              </a:r>
              <a:r>
                <a:rPr lang="fa-IR" sz="2800" b="1" dirty="0" smtClean="0">
                  <a:solidFill>
                    <a:schemeClr val="bg1">
                      <a:lumMod val="50000"/>
                    </a:schemeClr>
                  </a:solidFill>
                  <a:cs typeface="B Titr" pitchFamily="2" charset="-78"/>
                </a:rPr>
                <a:t> </a:t>
              </a:r>
              <a:endParaRPr lang="en-US" sz="2800" b="1" dirty="0">
                <a:solidFill>
                  <a:schemeClr val="bg1">
                    <a:lumMod val="50000"/>
                  </a:schemeClr>
                </a:solidFill>
                <a:cs typeface="B Titr" pitchFamily="2" charset="-78"/>
              </a:endParaRPr>
            </a:p>
          </p:txBody>
        </p:sp>
      </p:grpSp>
      <p:sp>
        <p:nvSpPr>
          <p:cNvPr id="45" name="AutoShape 122"/>
          <p:cNvSpPr>
            <a:spLocks noChangeArrowheads="1"/>
          </p:cNvSpPr>
          <p:nvPr/>
        </p:nvSpPr>
        <p:spPr bwMode="gray">
          <a:xfrm rot="2962102">
            <a:off x="5945333" y="2106391"/>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46" name="AutoShape 122"/>
          <p:cNvSpPr>
            <a:spLocks noChangeArrowheads="1"/>
          </p:cNvSpPr>
          <p:nvPr/>
        </p:nvSpPr>
        <p:spPr bwMode="gray">
          <a:xfrm rot="18760600">
            <a:off x="6069327" y="4020815"/>
            <a:ext cx="2181166" cy="860088"/>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grpSp>
        <p:nvGrpSpPr>
          <p:cNvPr id="4" name="Group 9"/>
          <p:cNvGrpSpPr>
            <a:grpSpLocks/>
          </p:cNvGrpSpPr>
          <p:nvPr/>
        </p:nvGrpSpPr>
        <p:grpSpPr bwMode="auto">
          <a:xfrm>
            <a:off x="6909029" y="2428868"/>
            <a:ext cx="2163567" cy="2063553"/>
            <a:chOff x="2078" y="1296"/>
            <a:chExt cx="1615" cy="1615"/>
          </a:xfrm>
        </p:grpSpPr>
        <p:sp>
          <p:nvSpPr>
            <p:cNvPr id="357389" name="Oval 13"/>
            <p:cNvSpPr>
              <a:spLocks noChangeArrowheads="1"/>
            </p:cNvSpPr>
            <p:nvPr/>
          </p:nvSpPr>
          <p:spPr bwMode="gray">
            <a:xfrm>
              <a:off x="2078" y="1296"/>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2170" y="1387"/>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91" name="Oval 15"/>
            <p:cNvSpPr>
              <a:spLocks noChangeArrowheads="1"/>
            </p:cNvSpPr>
            <p:nvPr/>
          </p:nvSpPr>
          <p:spPr bwMode="gray">
            <a:xfrm>
              <a:off x="2254" y="1472"/>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357392" name="Oval 16"/>
            <p:cNvSpPr>
              <a:spLocks noChangeArrowheads="1"/>
            </p:cNvSpPr>
            <p:nvPr/>
          </p:nvSpPr>
          <p:spPr bwMode="gray">
            <a:xfrm>
              <a:off x="2254" y="1472"/>
              <a:ext cx="1262" cy="1264"/>
            </a:xfrm>
            <a:prstGeom prst="ellipse">
              <a:avLst/>
            </a:prstGeom>
            <a:gradFill rotWithShape="1">
              <a:gsLst>
                <a:gs pos="0">
                  <a:srgbClr val="FF9900">
                    <a:gamma/>
                    <a:shade val="0"/>
                    <a:invGamma/>
                  </a:srgbClr>
                </a:gs>
                <a:gs pos="100000">
                  <a:srgbClr val="FF9900"/>
                </a:gs>
              </a:gsLst>
              <a:lin ang="2700000" scaled="1"/>
            </a:gradFill>
            <a:ln w="38100" algn="ctr">
              <a:noFill/>
              <a:round/>
              <a:headEnd/>
              <a:tailEnd/>
            </a:ln>
            <a:effectLst/>
          </p:spPr>
          <p:txBody>
            <a:bodyPr wrap="none" anchor="ctr">
              <a:spAutoFit/>
            </a:bodyPr>
            <a:lstStyle/>
            <a:p>
              <a:endParaRPr lang="fa-IR"/>
            </a:p>
          </p:txBody>
        </p:sp>
        <p:sp>
          <p:nvSpPr>
            <p:cNvPr id="357393" name="Oval 17"/>
            <p:cNvSpPr>
              <a:spLocks noChangeArrowheads="1"/>
            </p:cNvSpPr>
            <p:nvPr/>
          </p:nvSpPr>
          <p:spPr bwMode="gray">
            <a:xfrm>
              <a:off x="2337" y="1555"/>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357394" name="Oval 18"/>
            <p:cNvSpPr>
              <a:spLocks noChangeArrowheads="1"/>
            </p:cNvSpPr>
            <p:nvPr/>
          </p:nvSpPr>
          <p:spPr bwMode="gray">
            <a:xfrm>
              <a:off x="2337" y="1555"/>
              <a:ext cx="1096" cy="1098"/>
            </a:xfrm>
            <a:prstGeom prst="ellipse">
              <a:avLst/>
            </a:prstGeom>
            <a:gradFill rotWithShape="1">
              <a:gsLst>
                <a:gs pos="0">
                  <a:srgbClr val="EEAD38"/>
                </a:gs>
                <a:gs pos="100000">
                  <a:srgbClr val="EEAD38">
                    <a:gamma/>
                    <a:shade val="48627"/>
                    <a:invGamma/>
                  </a:srgbClr>
                </a:gs>
              </a:gsLst>
              <a:lin ang="2700000" scaled="1"/>
            </a:gradFill>
            <a:ln w="38100" algn="ctr">
              <a:noFill/>
              <a:round/>
              <a:headEnd/>
              <a:tailEnd/>
            </a:ln>
            <a:effectLst/>
          </p:spPr>
          <p:txBody>
            <a:bodyPr anchor="ctr">
              <a:spAutoFit/>
            </a:bodyPr>
            <a:lstStyle/>
            <a:p>
              <a:endParaRPr lang="fa-IR"/>
            </a:p>
          </p:txBody>
        </p:sp>
        <p:sp>
          <p:nvSpPr>
            <p:cNvPr id="357395" name="Text Box 19"/>
            <p:cNvSpPr txBox="1">
              <a:spLocks noChangeArrowheads="1"/>
            </p:cNvSpPr>
            <p:nvPr/>
          </p:nvSpPr>
          <p:spPr bwMode="gray">
            <a:xfrm>
              <a:off x="2172" y="1631"/>
              <a:ext cx="1308" cy="939"/>
            </a:xfrm>
            <a:prstGeom prst="rect">
              <a:avLst/>
            </a:prstGeom>
            <a:noFill/>
            <a:ln w="9525">
              <a:noFill/>
              <a:miter lim="800000"/>
              <a:headEnd/>
              <a:tailEnd/>
            </a:ln>
            <a:effectLst/>
          </p:spPr>
          <p:txBody>
            <a:bodyPr wrap="none">
              <a:spAutoFit/>
            </a:bodyPr>
            <a:lstStyle/>
            <a:p>
              <a:r>
                <a:rPr lang="fa-IR" sz="2400" b="1" dirty="0" smtClean="0">
                  <a:cs typeface="B Titr" pitchFamily="2" charset="-78"/>
                  <a:hlinkClick r:id="rId8" action="ppaction://hlinksldjump"/>
                </a:rPr>
                <a:t>المقصد الثامن </a:t>
              </a:r>
            </a:p>
            <a:p>
              <a:r>
                <a:rPr lang="fa-IR" sz="2400" b="1" dirty="0" smtClean="0">
                  <a:cs typeface="B Titr" pitchFamily="2" charset="-78"/>
                  <a:hlinkClick r:id="rId8" action="ppaction://hlinksldjump"/>
                </a:rPr>
                <a:t>تعارض الادلة</a:t>
              </a:r>
            </a:p>
            <a:p>
              <a:r>
                <a:rPr lang="fa-IR" sz="2400" b="1" dirty="0" smtClean="0">
                  <a:cs typeface="B Titr" pitchFamily="2" charset="-78"/>
                  <a:hlinkClick r:id="rId8" action="ppaction://hlinksldjump"/>
                </a:rPr>
                <a:t>    الشرعية </a:t>
              </a:r>
              <a:endParaRPr lang="en-US" sz="2400" b="1" dirty="0">
                <a:cs typeface="B Titr" pitchFamily="2" charset="-78"/>
              </a:endParaRPr>
            </a:p>
          </p:txBody>
        </p:sp>
      </p:grpSp>
      <p:sp>
        <p:nvSpPr>
          <p:cNvPr id="26" name="AutoShape 5"/>
          <p:cNvSpPr>
            <a:spLocks noChangeArrowheads="1"/>
          </p:cNvSpPr>
          <p:nvPr/>
        </p:nvSpPr>
        <p:spPr bwMode="gray">
          <a:xfrm>
            <a:off x="285720" y="71414"/>
            <a:ext cx="2968962"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27" name="Text Box 20"/>
          <p:cNvSpPr txBox="1">
            <a:spLocks noChangeArrowheads="1"/>
          </p:cNvSpPr>
          <p:nvPr/>
        </p:nvSpPr>
        <p:spPr bwMode="gray">
          <a:xfrm>
            <a:off x="-71470" y="214290"/>
            <a:ext cx="2786082"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9" action="ppaction://hlinksldjump"/>
              </a:rPr>
              <a:t>1. التخصص</a:t>
            </a:r>
            <a:endParaRPr lang="en-US" sz="2800" b="1" dirty="0">
              <a:cs typeface="B Titr" pitchFamily="2" charset="-78"/>
            </a:endParaRPr>
          </a:p>
        </p:txBody>
      </p:sp>
      <p:sp>
        <p:nvSpPr>
          <p:cNvPr id="28" name="AutoShape 5"/>
          <p:cNvSpPr>
            <a:spLocks noChangeArrowheads="1"/>
          </p:cNvSpPr>
          <p:nvPr/>
        </p:nvSpPr>
        <p:spPr bwMode="gray">
          <a:xfrm>
            <a:off x="317154" y="3095628"/>
            <a:ext cx="2968962"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29" name="Text Box 20"/>
          <p:cNvSpPr txBox="1">
            <a:spLocks noChangeArrowheads="1"/>
          </p:cNvSpPr>
          <p:nvPr/>
        </p:nvSpPr>
        <p:spPr bwMode="gray">
          <a:xfrm>
            <a:off x="357158" y="3357562"/>
            <a:ext cx="2928958" cy="430887"/>
          </a:xfrm>
          <a:prstGeom prst="rect">
            <a:avLst/>
          </a:prstGeom>
          <a:noFill/>
          <a:ln w="9525">
            <a:noFill/>
            <a:miter lim="800000"/>
            <a:headEnd/>
            <a:tailEnd/>
          </a:ln>
          <a:effectLst/>
        </p:spPr>
        <p:txBody>
          <a:bodyPr wrap="square">
            <a:spAutoFit/>
          </a:bodyPr>
          <a:lstStyle/>
          <a:p>
            <a:r>
              <a:rPr lang="fa-IR" sz="2200" b="1" dirty="0" smtClean="0">
                <a:cs typeface="B Titr" pitchFamily="2" charset="-78"/>
                <a:hlinkClick r:id="rId10" action="ppaction://hlinksldjump"/>
              </a:rPr>
              <a:t>5. تقديم الاظهر علي الظاهر</a:t>
            </a:r>
            <a:endParaRPr lang="en-US" sz="2200" b="1" dirty="0">
              <a:cs typeface="B Titr" pitchFamily="2" charset="-78"/>
            </a:endParaRPr>
          </a:p>
        </p:txBody>
      </p:sp>
      <p:sp>
        <p:nvSpPr>
          <p:cNvPr id="30" name="AutoShape 5"/>
          <p:cNvSpPr>
            <a:spLocks noChangeArrowheads="1"/>
          </p:cNvSpPr>
          <p:nvPr/>
        </p:nvSpPr>
        <p:spPr bwMode="gray">
          <a:xfrm>
            <a:off x="285720" y="2381248"/>
            <a:ext cx="2968962" cy="76200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1" name="Text Box 20"/>
          <p:cNvSpPr txBox="1">
            <a:spLocks noChangeArrowheads="1"/>
          </p:cNvSpPr>
          <p:nvPr/>
        </p:nvSpPr>
        <p:spPr bwMode="gray">
          <a:xfrm>
            <a:off x="928662" y="2524124"/>
            <a:ext cx="1928826"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hlinkClick r:id="rId11" action="ppaction://hlinksldjump"/>
              </a:rPr>
              <a:t>4. التخصيص</a:t>
            </a:r>
            <a:endParaRPr lang="en-US" sz="2800" b="1" dirty="0">
              <a:cs typeface="B Titr" pitchFamily="2" charset="-78"/>
            </a:endParaRPr>
          </a:p>
        </p:txBody>
      </p:sp>
      <p:sp>
        <p:nvSpPr>
          <p:cNvPr id="33" name="Text Box 24"/>
          <p:cNvSpPr txBox="1">
            <a:spLocks noChangeArrowheads="1"/>
          </p:cNvSpPr>
          <p:nvPr/>
        </p:nvSpPr>
        <p:spPr bwMode="gray">
          <a:xfrm>
            <a:off x="214282" y="6143644"/>
            <a:ext cx="2643206" cy="523220"/>
          </a:xfrm>
          <a:prstGeom prst="rect">
            <a:avLst/>
          </a:prstGeom>
          <a:noFill/>
          <a:ln w="9525">
            <a:noFill/>
            <a:miter lim="800000"/>
            <a:headEnd/>
            <a:tailEnd/>
          </a:ln>
          <a:effectLst/>
        </p:spPr>
        <p:txBody>
          <a:bodyPr wrap="square">
            <a:spAutoFit/>
          </a:bodyPr>
          <a:lstStyle/>
          <a:p>
            <a:r>
              <a:rPr lang="fa-IR" sz="2800" b="1" dirty="0" smtClean="0">
                <a:cs typeface="B Titr" pitchFamily="2" charset="-78"/>
              </a:rPr>
              <a:t>تعارض من وجه</a:t>
            </a:r>
            <a:endParaRPr lang="en-US" sz="2800" b="1" dirty="0">
              <a:cs typeface="B Titr" pitchFamily="2" charset="-78"/>
            </a:endParaRPr>
          </a:p>
        </p:txBody>
      </p:sp>
      <p:sp>
        <p:nvSpPr>
          <p:cNvPr id="34" name="Action Button: Return 33">
            <a:hlinkClick r:id="rId12" action="ppaction://hlinksldjump" highlightClick="1"/>
          </p:cNvPr>
          <p:cNvSpPr/>
          <p:nvPr/>
        </p:nvSpPr>
        <p:spPr bwMode="auto">
          <a:xfrm>
            <a:off x="7929586" y="2786058"/>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357380"/>
                                        </p:tgtEl>
                                        <p:attrNameLst>
                                          <p:attrName>style.visibility</p:attrName>
                                        </p:attrNameLst>
                                      </p:cBhvr>
                                      <p:to>
                                        <p:strVal val="visible"/>
                                      </p:to>
                                    </p:set>
                                    <p:anim calcmode="lin" valueType="num">
                                      <p:cBhvr>
                                        <p:cTn id="7" dur="500" fill="hold"/>
                                        <p:tgtEl>
                                          <p:spTgt spid="357380"/>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57380"/>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57380"/>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57380"/>
                                        </p:tgtEl>
                                        <p:attrNameLst>
                                          <p:attrName>ppt_y</p:attrName>
                                        </p:attrNameLst>
                                      </p:cBhvr>
                                      <p:tavLst>
                                        <p:tav tm="0">
                                          <p:val>
                                            <p:strVal val="#ppt_y"/>
                                          </p:val>
                                        </p:tav>
                                        <p:tav tm="100000">
                                          <p:val>
                                            <p:strVal val="#ppt_y"/>
                                          </p:val>
                                        </p:tav>
                                      </p:tavLst>
                                    </p:anim>
                                  </p:childTnLst>
                                </p:cTn>
                              </p:par>
                              <p:par>
                                <p:cTn id="11" presetID="39" presetClass="entr" presetSubtype="0" accel="100000" fill="hold" grpId="0" nodeType="withEffect">
                                  <p:stCondLst>
                                    <p:cond delay="0"/>
                                  </p:stCondLst>
                                  <p:childTnLst>
                                    <p:set>
                                      <p:cBhvr>
                                        <p:cTn id="12" dur="1" fill="hold">
                                          <p:stCondLst>
                                            <p:cond delay="0"/>
                                          </p:stCondLst>
                                        </p:cTn>
                                        <p:tgtEl>
                                          <p:spTgt spid="357381"/>
                                        </p:tgtEl>
                                        <p:attrNameLst>
                                          <p:attrName>style.visibility</p:attrName>
                                        </p:attrNameLst>
                                      </p:cBhvr>
                                      <p:to>
                                        <p:strVal val="visible"/>
                                      </p:to>
                                    </p:set>
                                    <p:anim calcmode="lin" valueType="num">
                                      <p:cBhvr>
                                        <p:cTn id="13" dur="500" fill="hold"/>
                                        <p:tgtEl>
                                          <p:spTgt spid="357381"/>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57381"/>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57381"/>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57381"/>
                                        </p:tgtEl>
                                        <p:attrNameLst>
                                          <p:attrName>ppt_y</p:attrName>
                                        </p:attrNameLst>
                                      </p:cBhvr>
                                      <p:tavLst>
                                        <p:tav tm="0">
                                          <p:val>
                                            <p:strVal val="#ppt_y"/>
                                          </p:val>
                                        </p:tav>
                                        <p:tav tm="100000">
                                          <p:val>
                                            <p:strVal val="#ppt_y"/>
                                          </p:val>
                                        </p:tav>
                                      </p:tavLst>
                                    </p:anim>
                                  </p:childTnLst>
                                </p:cTn>
                              </p:par>
                              <p:par>
                                <p:cTn id="17" presetID="39" presetClass="entr" presetSubtype="0" accel="100000" fill="hold" grpId="0" nodeType="withEffect">
                                  <p:stCondLst>
                                    <p:cond delay="0"/>
                                  </p:stCondLst>
                                  <p:childTnLst>
                                    <p:set>
                                      <p:cBhvr>
                                        <p:cTn id="18" dur="1" fill="hold">
                                          <p:stCondLst>
                                            <p:cond delay="0"/>
                                          </p:stCondLst>
                                        </p:cTn>
                                        <p:tgtEl>
                                          <p:spTgt spid="357396"/>
                                        </p:tgtEl>
                                        <p:attrNameLst>
                                          <p:attrName>style.visibility</p:attrName>
                                        </p:attrNameLst>
                                      </p:cBhvr>
                                      <p:to>
                                        <p:strVal val="visible"/>
                                      </p:to>
                                    </p:set>
                                    <p:anim calcmode="lin" valueType="num">
                                      <p:cBhvr>
                                        <p:cTn id="19" dur="500" fill="hold"/>
                                        <p:tgtEl>
                                          <p:spTgt spid="357396"/>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357396"/>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357396"/>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357396"/>
                                        </p:tgtEl>
                                        <p:attrNameLst>
                                          <p:attrName>ppt_y</p:attrName>
                                        </p:attrNameLst>
                                      </p:cBhvr>
                                      <p:tavLst>
                                        <p:tav tm="0">
                                          <p:val>
                                            <p:strVal val="#ppt_y"/>
                                          </p:val>
                                        </p:tav>
                                        <p:tav tm="100000">
                                          <p:val>
                                            <p:strVal val="#ppt_y"/>
                                          </p:val>
                                        </p:tav>
                                      </p:tavLst>
                                    </p:anim>
                                  </p:childTnLst>
                                </p:cTn>
                              </p:par>
                              <p:par>
                                <p:cTn id="23" presetID="39" presetClass="entr" presetSubtype="0" accel="100000" fill="hold" grpId="0" nodeType="withEffect">
                                  <p:stCondLst>
                                    <p:cond delay="0"/>
                                  </p:stCondLst>
                                  <p:childTnLst>
                                    <p:set>
                                      <p:cBhvr>
                                        <p:cTn id="24" dur="1" fill="hold">
                                          <p:stCondLst>
                                            <p:cond delay="0"/>
                                          </p:stCondLst>
                                        </p:cTn>
                                        <p:tgtEl>
                                          <p:spTgt spid="357397"/>
                                        </p:tgtEl>
                                        <p:attrNameLst>
                                          <p:attrName>style.visibility</p:attrName>
                                        </p:attrNameLst>
                                      </p:cBhvr>
                                      <p:to>
                                        <p:strVal val="visible"/>
                                      </p:to>
                                    </p:set>
                                    <p:anim calcmode="lin" valueType="num">
                                      <p:cBhvr>
                                        <p:cTn id="25" dur="500" fill="hold"/>
                                        <p:tgtEl>
                                          <p:spTgt spid="357397"/>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357397"/>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357397"/>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357397"/>
                                        </p:tgtEl>
                                        <p:attrNameLst>
                                          <p:attrName>ppt_y</p:attrName>
                                        </p:attrNameLst>
                                      </p:cBhvr>
                                      <p:tavLst>
                                        <p:tav tm="0">
                                          <p:val>
                                            <p:strVal val="#ppt_y"/>
                                          </p:val>
                                        </p:tav>
                                        <p:tav tm="100000">
                                          <p:val>
                                            <p:strVal val="#ppt_y"/>
                                          </p:val>
                                        </p:tav>
                                      </p:tavLst>
                                    </p:anim>
                                  </p:childTnLst>
                                </p:cTn>
                              </p:par>
                              <p:par>
                                <p:cTn id="29" presetID="39" presetClass="entr" presetSubtype="0" accel="100000" fill="hold" grpId="0" nodeType="withEffect">
                                  <p:stCondLst>
                                    <p:cond delay="0"/>
                                  </p:stCondLst>
                                  <p:childTnLst>
                                    <p:set>
                                      <p:cBhvr>
                                        <p:cTn id="30" dur="1" fill="hold">
                                          <p:stCondLst>
                                            <p:cond delay="0"/>
                                          </p:stCondLst>
                                        </p:cTn>
                                        <p:tgtEl>
                                          <p:spTgt spid="357382"/>
                                        </p:tgtEl>
                                        <p:attrNameLst>
                                          <p:attrName>style.visibility</p:attrName>
                                        </p:attrNameLst>
                                      </p:cBhvr>
                                      <p:to>
                                        <p:strVal val="visible"/>
                                      </p:to>
                                    </p:set>
                                    <p:anim calcmode="lin" valueType="num">
                                      <p:cBhvr>
                                        <p:cTn id="31" dur="500" fill="hold"/>
                                        <p:tgtEl>
                                          <p:spTgt spid="357382"/>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357382"/>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357382"/>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357382"/>
                                        </p:tgtEl>
                                        <p:attrNameLst>
                                          <p:attrName>ppt_y</p:attrName>
                                        </p:attrNameLst>
                                      </p:cBhvr>
                                      <p:tavLst>
                                        <p:tav tm="0">
                                          <p:val>
                                            <p:strVal val="#ppt_y"/>
                                          </p:val>
                                        </p:tav>
                                        <p:tav tm="100000">
                                          <p:val>
                                            <p:strVal val="#ppt_y"/>
                                          </p:val>
                                        </p:tav>
                                      </p:tavLst>
                                    </p:anim>
                                  </p:childTnLst>
                                </p:cTn>
                              </p:par>
                              <p:par>
                                <p:cTn id="35" presetID="39" presetClass="entr" presetSubtype="0" accel="100000" fill="hold" grpId="0" nodeType="withEffect">
                                  <p:stCondLst>
                                    <p:cond delay="0"/>
                                  </p:stCondLst>
                                  <p:childTnLst>
                                    <p:set>
                                      <p:cBhvr>
                                        <p:cTn id="36" dur="1" fill="hold">
                                          <p:stCondLst>
                                            <p:cond delay="0"/>
                                          </p:stCondLst>
                                        </p:cTn>
                                        <p:tgtEl>
                                          <p:spTgt spid="357383"/>
                                        </p:tgtEl>
                                        <p:attrNameLst>
                                          <p:attrName>style.visibility</p:attrName>
                                        </p:attrNameLst>
                                      </p:cBhvr>
                                      <p:to>
                                        <p:strVal val="visible"/>
                                      </p:to>
                                    </p:set>
                                    <p:anim calcmode="lin" valueType="num">
                                      <p:cBhvr>
                                        <p:cTn id="37" dur="500" fill="hold"/>
                                        <p:tgtEl>
                                          <p:spTgt spid="357383"/>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357383"/>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357383"/>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357383"/>
                                        </p:tgtEl>
                                        <p:attrNameLst>
                                          <p:attrName>ppt_y</p:attrName>
                                        </p:attrNameLst>
                                      </p:cBhvr>
                                      <p:tavLst>
                                        <p:tav tm="0">
                                          <p:val>
                                            <p:strVal val="#ppt_y"/>
                                          </p:val>
                                        </p:tav>
                                        <p:tav tm="100000">
                                          <p:val>
                                            <p:strVal val="#ppt_y"/>
                                          </p:val>
                                        </p:tav>
                                      </p:tavLst>
                                    </p:anim>
                                  </p:childTnLst>
                                </p:cTn>
                              </p:par>
                              <p:par>
                                <p:cTn id="41" presetID="39" presetClass="entr" presetSubtype="0" accel="100000" fill="hold" grpId="0" nodeType="withEffect">
                                  <p:stCondLst>
                                    <p:cond delay="0"/>
                                  </p:stCondLst>
                                  <p:childTnLst>
                                    <p:set>
                                      <p:cBhvr>
                                        <p:cTn id="42" dur="1" fill="hold">
                                          <p:stCondLst>
                                            <p:cond delay="0"/>
                                          </p:stCondLst>
                                        </p:cTn>
                                        <p:tgtEl>
                                          <p:spTgt spid="357400"/>
                                        </p:tgtEl>
                                        <p:attrNameLst>
                                          <p:attrName>style.visibility</p:attrName>
                                        </p:attrNameLst>
                                      </p:cBhvr>
                                      <p:to>
                                        <p:strVal val="visible"/>
                                      </p:to>
                                    </p:set>
                                    <p:anim calcmode="lin" valueType="num">
                                      <p:cBhvr>
                                        <p:cTn id="43" dur="500" fill="hold"/>
                                        <p:tgtEl>
                                          <p:spTgt spid="357400"/>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357400"/>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357400"/>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357400"/>
                                        </p:tgtEl>
                                        <p:attrNameLst>
                                          <p:attrName>ppt_y</p:attrName>
                                        </p:attrNameLst>
                                      </p:cBhvr>
                                      <p:tavLst>
                                        <p:tav tm="0">
                                          <p:val>
                                            <p:strVal val="#ppt_y"/>
                                          </p:val>
                                        </p:tav>
                                        <p:tav tm="100000">
                                          <p:val>
                                            <p:strVal val="#ppt_y"/>
                                          </p:val>
                                        </p:tav>
                                      </p:tavLst>
                                    </p:anim>
                                  </p:childTnLst>
                                </p:cTn>
                              </p:par>
                              <p:par>
                                <p:cTn id="47" presetID="39" presetClass="entr" presetSubtype="0" accel="100000" fill="hold" grpId="0" nodeType="withEffect">
                                  <p:stCondLst>
                                    <p:cond delay="0"/>
                                  </p:stCondLst>
                                  <p:childTnLst>
                                    <p:set>
                                      <p:cBhvr>
                                        <p:cTn id="48" dur="1" fill="hold">
                                          <p:stCondLst>
                                            <p:cond delay="0"/>
                                          </p:stCondLst>
                                        </p:cTn>
                                        <p:tgtEl>
                                          <p:spTgt spid="357401"/>
                                        </p:tgtEl>
                                        <p:attrNameLst>
                                          <p:attrName>style.visibility</p:attrName>
                                        </p:attrNameLst>
                                      </p:cBhvr>
                                      <p:to>
                                        <p:strVal val="visible"/>
                                      </p:to>
                                    </p:set>
                                    <p:anim calcmode="lin" valueType="num">
                                      <p:cBhvr>
                                        <p:cTn id="49" dur="500" fill="hold"/>
                                        <p:tgtEl>
                                          <p:spTgt spid="357401"/>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357401"/>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357401"/>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357401"/>
                                        </p:tgtEl>
                                        <p:attrNameLst>
                                          <p:attrName>ppt_y</p:attrName>
                                        </p:attrNameLst>
                                      </p:cBhvr>
                                      <p:tavLst>
                                        <p:tav tm="0">
                                          <p:val>
                                            <p:strVal val="#ppt_y"/>
                                          </p:val>
                                        </p:tav>
                                        <p:tav tm="100000">
                                          <p:val>
                                            <p:strVal val="#ppt_y"/>
                                          </p:val>
                                        </p:tav>
                                      </p:tavLst>
                                    </p:anim>
                                  </p:childTnLst>
                                </p:cTn>
                              </p:par>
                              <p:par>
                                <p:cTn id="53" presetID="39" presetClass="entr" presetSubtype="0" accel="100000" fill="hold" nodeType="with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p:cTn id="55"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56"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57"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58" dur="500" fill="hold"/>
                                        <p:tgtEl>
                                          <p:spTgt spid="2"/>
                                        </p:tgtEl>
                                        <p:attrNameLst>
                                          <p:attrName>ppt_y</p:attrName>
                                        </p:attrNameLst>
                                      </p:cBhvr>
                                      <p:tavLst>
                                        <p:tav tm="0">
                                          <p:val>
                                            <p:strVal val="#ppt_y"/>
                                          </p:val>
                                        </p:tav>
                                        <p:tav tm="100000">
                                          <p:val>
                                            <p:strVal val="#ppt_y"/>
                                          </p:val>
                                        </p:tav>
                                      </p:tavLst>
                                    </p:anim>
                                  </p:childTnLst>
                                </p:cTn>
                              </p:par>
                              <p:par>
                                <p:cTn id="59" presetID="39" presetClass="entr" presetSubtype="0" accel="100000" fill="hold" nodeType="withEffect">
                                  <p:stCondLst>
                                    <p:cond delay="0"/>
                                  </p:stCondLst>
                                  <p:childTnLst>
                                    <p:set>
                                      <p:cBhvr>
                                        <p:cTn id="60" dur="1" fill="hold">
                                          <p:stCondLst>
                                            <p:cond delay="0"/>
                                          </p:stCondLst>
                                        </p:cTn>
                                        <p:tgtEl>
                                          <p:spTgt spid="3"/>
                                        </p:tgtEl>
                                        <p:attrNameLst>
                                          <p:attrName>style.visibility</p:attrName>
                                        </p:attrNameLst>
                                      </p:cBhvr>
                                      <p:to>
                                        <p:strVal val="visible"/>
                                      </p:to>
                                    </p:set>
                                    <p:anim calcmode="lin" valueType="num">
                                      <p:cBhvr>
                                        <p:cTn id="61"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3"/>
                                        </p:tgtEl>
                                        <p:attrNameLst>
                                          <p:attrName>ppt_y</p:attrName>
                                        </p:attrNameLst>
                                      </p:cBhvr>
                                      <p:tavLst>
                                        <p:tav tm="0">
                                          <p:val>
                                            <p:strVal val="#ppt_y"/>
                                          </p:val>
                                        </p:tav>
                                        <p:tav tm="100000">
                                          <p:val>
                                            <p:strVal val="#ppt_y"/>
                                          </p:val>
                                        </p:tav>
                                      </p:tavLst>
                                    </p:anim>
                                  </p:childTnLst>
                                </p:cTn>
                              </p:par>
                              <p:par>
                                <p:cTn id="65" presetID="39" presetClass="entr" presetSubtype="0" accel="100000"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anim calcmode="lin" valueType="num">
                                      <p:cBhvr>
                                        <p:cTn id="67" dur="500" fill="hold"/>
                                        <p:tgtEl>
                                          <p:spTgt spid="45"/>
                                        </p:tgtEl>
                                        <p:attrNameLst>
                                          <p:attrName>ppt_h</p:attrName>
                                        </p:attrNameLst>
                                      </p:cBhvr>
                                      <p:tavLst>
                                        <p:tav tm="0">
                                          <p:val>
                                            <p:strVal val="#ppt_h/20"/>
                                          </p:val>
                                        </p:tav>
                                        <p:tav tm="50000">
                                          <p:val>
                                            <p:strVal val="#ppt_h/20"/>
                                          </p:val>
                                        </p:tav>
                                        <p:tav tm="100000">
                                          <p:val>
                                            <p:strVal val="#ppt_h"/>
                                          </p:val>
                                        </p:tav>
                                      </p:tavLst>
                                    </p:anim>
                                    <p:anim calcmode="lin" valueType="num">
                                      <p:cBhvr>
                                        <p:cTn id="68" dur="500" fill="hold"/>
                                        <p:tgtEl>
                                          <p:spTgt spid="45"/>
                                        </p:tgtEl>
                                        <p:attrNameLst>
                                          <p:attrName>ppt_w</p:attrName>
                                        </p:attrNameLst>
                                      </p:cBhvr>
                                      <p:tavLst>
                                        <p:tav tm="0">
                                          <p:val>
                                            <p:strVal val="#ppt_w+.3"/>
                                          </p:val>
                                        </p:tav>
                                        <p:tav tm="50000">
                                          <p:val>
                                            <p:strVal val="#ppt_w+.3"/>
                                          </p:val>
                                        </p:tav>
                                        <p:tav tm="100000">
                                          <p:val>
                                            <p:strVal val="#ppt_w"/>
                                          </p:val>
                                        </p:tav>
                                      </p:tavLst>
                                    </p:anim>
                                    <p:anim calcmode="lin" valueType="num">
                                      <p:cBhvr>
                                        <p:cTn id="69" dur="500" fill="hold"/>
                                        <p:tgtEl>
                                          <p:spTgt spid="45"/>
                                        </p:tgtEl>
                                        <p:attrNameLst>
                                          <p:attrName>ppt_x</p:attrName>
                                        </p:attrNameLst>
                                      </p:cBhvr>
                                      <p:tavLst>
                                        <p:tav tm="0">
                                          <p:val>
                                            <p:strVal val="#ppt_x-.3"/>
                                          </p:val>
                                        </p:tav>
                                        <p:tav tm="50000">
                                          <p:val>
                                            <p:strVal val="#ppt_x"/>
                                          </p:val>
                                        </p:tav>
                                        <p:tav tm="100000">
                                          <p:val>
                                            <p:strVal val="#ppt_x"/>
                                          </p:val>
                                        </p:tav>
                                      </p:tavLst>
                                    </p:anim>
                                    <p:anim calcmode="lin" valueType="num">
                                      <p:cBhvr>
                                        <p:cTn id="70" dur="500" fill="hold"/>
                                        <p:tgtEl>
                                          <p:spTgt spid="45"/>
                                        </p:tgtEl>
                                        <p:attrNameLst>
                                          <p:attrName>ppt_y</p:attrName>
                                        </p:attrNameLst>
                                      </p:cBhvr>
                                      <p:tavLst>
                                        <p:tav tm="0">
                                          <p:val>
                                            <p:strVal val="#ppt_y"/>
                                          </p:val>
                                        </p:tav>
                                        <p:tav tm="100000">
                                          <p:val>
                                            <p:strVal val="#ppt_y"/>
                                          </p:val>
                                        </p:tav>
                                      </p:tavLst>
                                    </p:anim>
                                  </p:childTnLst>
                                </p:cTn>
                              </p:par>
                              <p:par>
                                <p:cTn id="71" presetID="39" presetClass="entr" presetSubtype="0" accel="100000"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anim calcmode="lin" valueType="num">
                                      <p:cBhvr>
                                        <p:cTn id="73" dur="500" fill="hold"/>
                                        <p:tgtEl>
                                          <p:spTgt spid="46"/>
                                        </p:tgtEl>
                                        <p:attrNameLst>
                                          <p:attrName>ppt_h</p:attrName>
                                        </p:attrNameLst>
                                      </p:cBhvr>
                                      <p:tavLst>
                                        <p:tav tm="0">
                                          <p:val>
                                            <p:strVal val="#ppt_h/20"/>
                                          </p:val>
                                        </p:tav>
                                        <p:tav tm="50000">
                                          <p:val>
                                            <p:strVal val="#ppt_h/20"/>
                                          </p:val>
                                        </p:tav>
                                        <p:tav tm="100000">
                                          <p:val>
                                            <p:strVal val="#ppt_h"/>
                                          </p:val>
                                        </p:tav>
                                      </p:tavLst>
                                    </p:anim>
                                    <p:anim calcmode="lin" valueType="num">
                                      <p:cBhvr>
                                        <p:cTn id="74" dur="500" fill="hold"/>
                                        <p:tgtEl>
                                          <p:spTgt spid="46"/>
                                        </p:tgtEl>
                                        <p:attrNameLst>
                                          <p:attrName>ppt_w</p:attrName>
                                        </p:attrNameLst>
                                      </p:cBhvr>
                                      <p:tavLst>
                                        <p:tav tm="0">
                                          <p:val>
                                            <p:strVal val="#ppt_w+.3"/>
                                          </p:val>
                                        </p:tav>
                                        <p:tav tm="50000">
                                          <p:val>
                                            <p:strVal val="#ppt_w+.3"/>
                                          </p:val>
                                        </p:tav>
                                        <p:tav tm="100000">
                                          <p:val>
                                            <p:strVal val="#ppt_w"/>
                                          </p:val>
                                        </p:tav>
                                      </p:tavLst>
                                    </p:anim>
                                    <p:anim calcmode="lin" valueType="num">
                                      <p:cBhvr>
                                        <p:cTn id="75" dur="500" fill="hold"/>
                                        <p:tgtEl>
                                          <p:spTgt spid="46"/>
                                        </p:tgtEl>
                                        <p:attrNameLst>
                                          <p:attrName>ppt_x</p:attrName>
                                        </p:attrNameLst>
                                      </p:cBhvr>
                                      <p:tavLst>
                                        <p:tav tm="0">
                                          <p:val>
                                            <p:strVal val="#ppt_x-.3"/>
                                          </p:val>
                                        </p:tav>
                                        <p:tav tm="50000">
                                          <p:val>
                                            <p:strVal val="#ppt_x"/>
                                          </p:val>
                                        </p:tav>
                                        <p:tav tm="100000">
                                          <p:val>
                                            <p:strVal val="#ppt_x"/>
                                          </p:val>
                                        </p:tav>
                                      </p:tavLst>
                                    </p:anim>
                                    <p:anim calcmode="lin" valueType="num">
                                      <p:cBhvr>
                                        <p:cTn id="76" dur="500" fill="hold"/>
                                        <p:tgtEl>
                                          <p:spTgt spid="46"/>
                                        </p:tgtEl>
                                        <p:attrNameLst>
                                          <p:attrName>ppt_y</p:attrName>
                                        </p:attrNameLst>
                                      </p:cBhvr>
                                      <p:tavLst>
                                        <p:tav tm="0">
                                          <p:val>
                                            <p:strVal val="#ppt_y"/>
                                          </p:val>
                                        </p:tav>
                                        <p:tav tm="100000">
                                          <p:val>
                                            <p:strVal val="#ppt_y"/>
                                          </p:val>
                                        </p:tav>
                                      </p:tavLst>
                                    </p:anim>
                                  </p:childTnLst>
                                </p:cTn>
                              </p:par>
                              <p:par>
                                <p:cTn id="77" presetID="39" presetClass="entr" presetSubtype="0" accel="100000" fill="hold" nodeType="withEffect">
                                  <p:stCondLst>
                                    <p:cond delay="0"/>
                                  </p:stCondLst>
                                  <p:childTnLst>
                                    <p:set>
                                      <p:cBhvr>
                                        <p:cTn id="78" dur="1" fill="hold">
                                          <p:stCondLst>
                                            <p:cond delay="0"/>
                                          </p:stCondLst>
                                        </p:cTn>
                                        <p:tgtEl>
                                          <p:spTgt spid="4"/>
                                        </p:tgtEl>
                                        <p:attrNameLst>
                                          <p:attrName>style.visibility</p:attrName>
                                        </p:attrNameLst>
                                      </p:cBhvr>
                                      <p:to>
                                        <p:strVal val="visible"/>
                                      </p:to>
                                    </p:set>
                                    <p:anim calcmode="lin" valueType="num">
                                      <p:cBhvr>
                                        <p:cTn id="79"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80"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81"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82" dur="500" fill="hold"/>
                                        <p:tgtEl>
                                          <p:spTgt spid="4"/>
                                        </p:tgtEl>
                                        <p:attrNameLst>
                                          <p:attrName>ppt_y</p:attrName>
                                        </p:attrNameLst>
                                      </p:cBhvr>
                                      <p:tavLst>
                                        <p:tav tm="0">
                                          <p:val>
                                            <p:strVal val="#ppt_y"/>
                                          </p:val>
                                        </p:tav>
                                        <p:tav tm="100000">
                                          <p:val>
                                            <p:strVal val="#ppt_y"/>
                                          </p:val>
                                        </p:tav>
                                      </p:tavLst>
                                    </p:anim>
                                  </p:childTnLst>
                                </p:cTn>
                              </p:par>
                              <p:par>
                                <p:cTn id="83" presetID="39" presetClass="entr" presetSubtype="0" accel="100000" fill="hold" grpId="0" nodeType="with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p:cTn id="85" dur="500" fill="hold"/>
                                        <p:tgtEl>
                                          <p:spTgt spid="26"/>
                                        </p:tgtEl>
                                        <p:attrNameLst>
                                          <p:attrName>ppt_h</p:attrName>
                                        </p:attrNameLst>
                                      </p:cBhvr>
                                      <p:tavLst>
                                        <p:tav tm="0">
                                          <p:val>
                                            <p:strVal val="#ppt_h/20"/>
                                          </p:val>
                                        </p:tav>
                                        <p:tav tm="50000">
                                          <p:val>
                                            <p:strVal val="#ppt_h/20"/>
                                          </p:val>
                                        </p:tav>
                                        <p:tav tm="100000">
                                          <p:val>
                                            <p:strVal val="#ppt_h"/>
                                          </p:val>
                                        </p:tav>
                                      </p:tavLst>
                                    </p:anim>
                                    <p:anim calcmode="lin" valueType="num">
                                      <p:cBhvr>
                                        <p:cTn id="86" dur="500" fill="hold"/>
                                        <p:tgtEl>
                                          <p:spTgt spid="26"/>
                                        </p:tgtEl>
                                        <p:attrNameLst>
                                          <p:attrName>ppt_w</p:attrName>
                                        </p:attrNameLst>
                                      </p:cBhvr>
                                      <p:tavLst>
                                        <p:tav tm="0">
                                          <p:val>
                                            <p:strVal val="#ppt_w+.3"/>
                                          </p:val>
                                        </p:tav>
                                        <p:tav tm="50000">
                                          <p:val>
                                            <p:strVal val="#ppt_w+.3"/>
                                          </p:val>
                                        </p:tav>
                                        <p:tav tm="100000">
                                          <p:val>
                                            <p:strVal val="#ppt_w"/>
                                          </p:val>
                                        </p:tav>
                                      </p:tavLst>
                                    </p:anim>
                                    <p:anim calcmode="lin" valueType="num">
                                      <p:cBhvr>
                                        <p:cTn id="87" dur="500" fill="hold"/>
                                        <p:tgtEl>
                                          <p:spTgt spid="26"/>
                                        </p:tgtEl>
                                        <p:attrNameLst>
                                          <p:attrName>ppt_x</p:attrName>
                                        </p:attrNameLst>
                                      </p:cBhvr>
                                      <p:tavLst>
                                        <p:tav tm="0">
                                          <p:val>
                                            <p:strVal val="#ppt_x-.3"/>
                                          </p:val>
                                        </p:tav>
                                        <p:tav tm="50000">
                                          <p:val>
                                            <p:strVal val="#ppt_x"/>
                                          </p:val>
                                        </p:tav>
                                        <p:tav tm="100000">
                                          <p:val>
                                            <p:strVal val="#ppt_x"/>
                                          </p:val>
                                        </p:tav>
                                      </p:tavLst>
                                    </p:anim>
                                    <p:anim calcmode="lin" valueType="num">
                                      <p:cBhvr>
                                        <p:cTn id="88" dur="500" fill="hold"/>
                                        <p:tgtEl>
                                          <p:spTgt spid="26"/>
                                        </p:tgtEl>
                                        <p:attrNameLst>
                                          <p:attrName>ppt_y</p:attrName>
                                        </p:attrNameLst>
                                      </p:cBhvr>
                                      <p:tavLst>
                                        <p:tav tm="0">
                                          <p:val>
                                            <p:strVal val="#ppt_y"/>
                                          </p:val>
                                        </p:tav>
                                        <p:tav tm="100000">
                                          <p:val>
                                            <p:strVal val="#ppt_y"/>
                                          </p:val>
                                        </p:tav>
                                      </p:tavLst>
                                    </p:anim>
                                  </p:childTnLst>
                                </p:cTn>
                              </p:par>
                              <p:par>
                                <p:cTn id="89" presetID="39" presetClass="entr" presetSubtype="0" accel="100000" fill="hold" grpId="0" nodeType="withEffect">
                                  <p:stCondLst>
                                    <p:cond delay="0"/>
                                  </p:stCondLst>
                                  <p:childTnLst>
                                    <p:set>
                                      <p:cBhvr>
                                        <p:cTn id="90" dur="1" fill="hold">
                                          <p:stCondLst>
                                            <p:cond delay="0"/>
                                          </p:stCondLst>
                                        </p:cTn>
                                        <p:tgtEl>
                                          <p:spTgt spid="27"/>
                                        </p:tgtEl>
                                        <p:attrNameLst>
                                          <p:attrName>style.visibility</p:attrName>
                                        </p:attrNameLst>
                                      </p:cBhvr>
                                      <p:to>
                                        <p:strVal val="visible"/>
                                      </p:to>
                                    </p:set>
                                    <p:anim calcmode="lin" valueType="num">
                                      <p:cBhvr>
                                        <p:cTn id="91" dur="500" fill="hold"/>
                                        <p:tgtEl>
                                          <p:spTgt spid="27"/>
                                        </p:tgtEl>
                                        <p:attrNameLst>
                                          <p:attrName>ppt_h</p:attrName>
                                        </p:attrNameLst>
                                      </p:cBhvr>
                                      <p:tavLst>
                                        <p:tav tm="0">
                                          <p:val>
                                            <p:strVal val="#ppt_h/20"/>
                                          </p:val>
                                        </p:tav>
                                        <p:tav tm="50000">
                                          <p:val>
                                            <p:strVal val="#ppt_h/20"/>
                                          </p:val>
                                        </p:tav>
                                        <p:tav tm="100000">
                                          <p:val>
                                            <p:strVal val="#ppt_h"/>
                                          </p:val>
                                        </p:tav>
                                      </p:tavLst>
                                    </p:anim>
                                    <p:anim calcmode="lin" valueType="num">
                                      <p:cBhvr>
                                        <p:cTn id="92" dur="500" fill="hold"/>
                                        <p:tgtEl>
                                          <p:spTgt spid="27"/>
                                        </p:tgtEl>
                                        <p:attrNameLst>
                                          <p:attrName>ppt_w</p:attrName>
                                        </p:attrNameLst>
                                      </p:cBhvr>
                                      <p:tavLst>
                                        <p:tav tm="0">
                                          <p:val>
                                            <p:strVal val="#ppt_w+.3"/>
                                          </p:val>
                                        </p:tav>
                                        <p:tav tm="50000">
                                          <p:val>
                                            <p:strVal val="#ppt_w+.3"/>
                                          </p:val>
                                        </p:tav>
                                        <p:tav tm="100000">
                                          <p:val>
                                            <p:strVal val="#ppt_w"/>
                                          </p:val>
                                        </p:tav>
                                      </p:tavLst>
                                    </p:anim>
                                    <p:anim calcmode="lin" valueType="num">
                                      <p:cBhvr>
                                        <p:cTn id="93" dur="500" fill="hold"/>
                                        <p:tgtEl>
                                          <p:spTgt spid="27"/>
                                        </p:tgtEl>
                                        <p:attrNameLst>
                                          <p:attrName>ppt_x</p:attrName>
                                        </p:attrNameLst>
                                      </p:cBhvr>
                                      <p:tavLst>
                                        <p:tav tm="0">
                                          <p:val>
                                            <p:strVal val="#ppt_x-.3"/>
                                          </p:val>
                                        </p:tav>
                                        <p:tav tm="50000">
                                          <p:val>
                                            <p:strVal val="#ppt_x"/>
                                          </p:val>
                                        </p:tav>
                                        <p:tav tm="100000">
                                          <p:val>
                                            <p:strVal val="#ppt_x"/>
                                          </p:val>
                                        </p:tav>
                                      </p:tavLst>
                                    </p:anim>
                                    <p:anim calcmode="lin" valueType="num">
                                      <p:cBhvr>
                                        <p:cTn id="94" dur="500" fill="hold"/>
                                        <p:tgtEl>
                                          <p:spTgt spid="27"/>
                                        </p:tgtEl>
                                        <p:attrNameLst>
                                          <p:attrName>ppt_y</p:attrName>
                                        </p:attrNameLst>
                                      </p:cBhvr>
                                      <p:tavLst>
                                        <p:tav tm="0">
                                          <p:val>
                                            <p:strVal val="#ppt_y"/>
                                          </p:val>
                                        </p:tav>
                                        <p:tav tm="100000">
                                          <p:val>
                                            <p:strVal val="#ppt_y"/>
                                          </p:val>
                                        </p:tav>
                                      </p:tavLst>
                                    </p:anim>
                                  </p:childTnLst>
                                </p:cTn>
                              </p:par>
                              <p:par>
                                <p:cTn id="95" presetID="39" presetClass="entr" presetSubtype="0" accel="100000" fill="hold" grpId="0" nodeType="withEffect">
                                  <p:stCondLst>
                                    <p:cond delay="0"/>
                                  </p:stCondLst>
                                  <p:childTnLst>
                                    <p:set>
                                      <p:cBhvr>
                                        <p:cTn id="96" dur="1" fill="hold">
                                          <p:stCondLst>
                                            <p:cond delay="0"/>
                                          </p:stCondLst>
                                        </p:cTn>
                                        <p:tgtEl>
                                          <p:spTgt spid="28"/>
                                        </p:tgtEl>
                                        <p:attrNameLst>
                                          <p:attrName>style.visibility</p:attrName>
                                        </p:attrNameLst>
                                      </p:cBhvr>
                                      <p:to>
                                        <p:strVal val="visible"/>
                                      </p:to>
                                    </p:set>
                                    <p:anim calcmode="lin" valueType="num">
                                      <p:cBhvr>
                                        <p:cTn id="97" dur="500" fill="hold"/>
                                        <p:tgtEl>
                                          <p:spTgt spid="28"/>
                                        </p:tgtEl>
                                        <p:attrNameLst>
                                          <p:attrName>ppt_h</p:attrName>
                                        </p:attrNameLst>
                                      </p:cBhvr>
                                      <p:tavLst>
                                        <p:tav tm="0">
                                          <p:val>
                                            <p:strVal val="#ppt_h/20"/>
                                          </p:val>
                                        </p:tav>
                                        <p:tav tm="50000">
                                          <p:val>
                                            <p:strVal val="#ppt_h/20"/>
                                          </p:val>
                                        </p:tav>
                                        <p:tav tm="100000">
                                          <p:val>
                                            <p:strVal val="#ppt_h"/>
                                          </p:val>
                                        </p:tav>
                                      </p:tavLst>
                                    </p:anim>
                                    <p:anim calcmode="lin" valueType="num">
                                      <p:cBhvr>
                                        <p:cTn id="98" dur="500" fill="hold"/>
                                        <p:tgtEl>
                                          <p:spTgt spid="28"/>
                                        </p:tgtEl>
                                        <p:attrNameLst>
                                          <p:attrName>ppt_w</p:attrName>
                                        </p:attrNameLst>
                                      </p:cBhvr>
                                      <p:tavLst>
                                        <p:tav tm="0">
                                          <p:val>
                                            <p:strVal val="#ppt_w+.3"/>
                                          </p:val>
                                        </p:tav>
                                        <p:tav tm="50000">
                                          <p:val>
                                            <p:strVal val="#ppt_w+.3"/>
                                          </p:val>
                                        </p:tav>
                                        <p:tav tm="100000">
                                          <p:val>
                                            <p:strVal val="#ppt_w"/>
                                          </p:val>
                                        </p:tav>
                                      </p:tavLst>
                                    </p:anim>
                                    <p:anim calcmode="lin" valueType="num">
                                      <p:cBhvr>
                                        <p:cTn id="99" dur="500" fill="hold"/>
                                        <p:tgtEl>
                                          <p:spTgt spid="28"/>
                                        </p:tgtEl>
                                        <p:attrNameLst>
                                          <p:attrName>ppt_x</p:attrName>
                                        </p:attrNameLst>
                                      </p:cBhvr>
                                      <p:tavLst>
                                        <p:tav tm="0">
                                          <p:val>
                                            <p:strVal val="#ppt_x-.3"/>
                                          </p:val>
                                        </p:tav>
                                        <p:tav tm="50000">
                                          <p:val>
                                            <p:strVal val="#ppt_x"/>
                                          </p:val>
                                        </p:tav>
                                        <p:tav tm="100000">
                                          <p:val>
                                            <p:strVal val="#ppt_x"/>
                                          </p:val>
                                        </p:tav>
                                      </p:tavLst>
                                    </p:anim>
                                    <p:anim calcmode="lin" valueType="num">
                                      <p:cBhvr>
                                        <p:cTn id="100" dur="500" fill="hold"/>
                                        <p:tgtEl>
                                          <p:spTgt spid="28"/>
                                        </p:tgtEl>
                                        <p:attrNameLst>
                                          <p:attrName>ppt_y</p:attrName>
                                        </p:attrNameLst>
                                      </p:cBhvr>
                                      <p:tavLst>
                                        <p:tav tm="0">
                                          <p:val>
                                            <p:strVal val="#ppt_y"/>
                                          </p:val>
                                        </p:tav>
                                        <p:tav tm="100000">
                                          <p:val>
                                            <p:strVal val="#ppt_y"/>
                                          </p:val>
                                        </p:tav>
                                      </p:tavLst>
                                    </p:anim>
                                  </p:childTnLst>
                                </p:cTn>
                              </p:par>
                              <p:par>
                                <p:cTn id="101" presetID="39" presetClass="entr" presetSubtype="0" accel="100000" fill="hold" grpId="0" nodeType="with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p:cTn id="103" dur="500" fill="hold"/>
                                        <p:tgtEl>
                                          <p:spTgt spid="29"/>
                                        </p:tgtEl>
                                        <p:attrNameLst>
                                          <p:attrName>ppt_h</p:attrName>
                                        </p:attrNameLst>
                                      </p:cBhvr>
                                      <p:tavLst>
                                        <p:tav tm="0">
                                          <p:val>
                                            <p:strVal val="#ppt_h/20"/>
                                          </p:val>
                                        </p:tav>
                                        <p:tav tm="50000">
                                          <p:val>
                                            <p:strVal val="#ppt_h/20"/>
                                          </p:val>
                                        </p:tav>
                                        <p:tav tm="100000">
                                          <p:val>
                                            <p:strVal val="#ppt_h"/>
                                          </p:val>
                                        </p:tav>
                                      </p:tavLst>
                                    </p:anim>
                                    <p:anim calcmode="lin" valueType="num">
                                      <p:cBhvr>
                                        <p:cTn id="104" dur="500" fill="hold"/>
                                        <p:tgtEl>
                                          <p:spTgt spid="29"/>
                                        </p:tgtEl>
                                        <p:attrNameLst>
                                          <p:attrName>ppt_w</p:attrName>
                                        </p:attrNameLst>
                                      </p:cBhvr>
                                      <p:tavLst>
                                        <p:tav tm="0">
                                          <p:val>
                                            <p:strVal val="#ppt_w+.3"/>
                                          </p:val>
                                        </p:tav>
                                        <p:tav tm="50000">
                                          <p:val>
                                            <p:strVal val="#ppt_w+.3"/>
                                          </p:val>
                                        </p:tav>
                                        <p:tav tm="100000">
                                          <p:val>
                                            <p:strVal val="#ppt_w"/>
                                          </p:val>
                                        </p:tav>
                                      </p:tavLst>
                                    </p:anim>
                                    <p:anim calcmode="lin" valueType="num">
                                      <p:cBhvr>
                                        <p:cTn id="105" dur="500" fill="hold"/>
                                        <p:tgtEl>
                                          <p:spTgt spid="29"/>
                                        </p:tgtEl>
                                        <p:attrNameLst>
                                          <p:attrName>ppt_x</p:attrName>
                                        </p:attrNameLst>
                                      </p:cBhvr>
                                      <p:tavLst>
                                        <p:tav tm="0">
                                          <p:val>
                                            <p:strVal val="#ppt_x-.3"/>
                                          </p:val>
                                        </p:tav>
                                        <p:tav tm="50000">
                                          <p:val>
                                            <p:strVal val="#ppt_x"/>
                                          </p:val>
                                        </p:tav>
                                        <p:tav tm="100000">
                                          <p:val>
                                            <p:strVal val="#ppt_x"/>
                                          </p:val>
                                        </p:tav>
                                      </p:tavLst>
                                    </p:anim>
                                    <p:anim calcmode="lin" valueType="num">
                                      <p:cBhvr>
                                        <p:cTn id="106" dur="500" fill="hold"/>
                                        <p:tgtEl>
                                          <p:spTgt spid="29"/>
                                        </p:tgtEl>
                                        <p:attrNameLst>
                                          <p:attrName>ppt_y</p:attrName>
                                        </p:attrNameLst>
                                      </p:cBhvr>
                                      <p:tavLst>
                                        <p:tav tm="0">
                                          <p:val>
                                            <p:strVal val="#ppt_y"/>
                                          </p:val>
                                        </p:tav>
                                        <p:tav tm="100000">
                                          <p:val>
                                            <p:strVal val="#ppt_y"/>
                                          </p:val>
                                        </p:tav>
                                      </p:tavLst>
                                    </p:anim>
                                  </p:childTnLst>
                                </p:cTn>
                              </p:par>
                              <p:par>
                                <p:cTn id="107" presetID="39" presetClass="entr" presetSubtype="0" accel="100000" fill="hold" grpId="0" nodeType="withEffect">
                                  <p:stCondLst>
                                    <p:cond delay="0"/>
                                  </p:stCondLst>
                                  <p:childTnLst>
                                    <p:set>
                                      <p:cBhvr>
                                        <p:cTn id="108" dur="1" fill="hold">
                                          <p:stCondLst>
                                            <p:cond delay="0"/>
                                          </p:stCondLst>
                                        </p:cTn>
                                        <p:tgtEl>
                                          <p:spTgt spid="30"/>
                                        </p:tgtEl>
                                        <p:attrNameLst>
                                          <p:attrName>style.visibility</p:attrName>
                                        </p:attrNameLst>
                                      </p:cBhvr>
                                      <p:to>
                                        <p:strVal val="visible"/>
                                      </p:to>
                                    </p:set>
                                    <p:anim calcmode="lin" valueType="num">
                                      <p:cBhvr>
                                        <p:cTn id="109" dur="500" fill="hold"/>
                                        <p:tgtEl>
                                          <p:spTgt spid="30"/>
                                        </p:tgtEl>
                                        <p:attrNameLst>
                                          <p:attrName>ppt_h</p:attrName>
                                        </p:attrNameLst>
                                      </p:cBhvr>
                                      <p:tavLst>
                                        <p:tav tm="0">
                                          <p:val>
                                            <p:strVal val="#ppt_h/20"/>
                                          </p:val>
                                        </p:tav>
                                        <p:tav tm="50000">
                                          <p:val>
                                            <p:strVal val="#ppt_h/20"/>
                                          </p:val>
                                        </p:tav>
                                        <p:tav tm="100000">
                                          <p:val>
                                            <p:strVal val="#ppt_h"/>
                                          </p:val>
                                        </p:tav>
                                      </p:tavLst>
                                    </p:anim>
                                    <p:anim calcmode="lin" valueType="num">
                                      <p:cBhvr>
                                        <p:cTn id="110" dur="500" fill="hold"/>
                                        <p:tgtEl>
                                          <p:spTgt spid="30"/>
                                        </p:tgtEl>
                                        <p:attrNameLst>
                                          <p:attrName>ppt_w</p:attrName>
                                        </p:attrNameLst>
                                      </p:cBhvr>
                                      <p:tavLst>
                                        <p:tav tm="0">
                                          <p:val>
                                            <p:strVal val="#ppt_w+.3"/>
                                          </p:val>
                                        </p:tav>
                                        <p:tav tm="50000">
                                          <p:val>
                                            <p:strVal val="#ppt_w+.3"/>
                                          </p:val>
                                        </p:tav>
                                        <p:tav tm="100000">
                                          <p:val>
                                            <p:strVal val="#ppt_w"/>
                                          </p:val>
                                        </p:tav>
                                      </p:tavLst>
                                    </p:anim>
                                    <p:anim calcmode="lin" valueType="num">
                                      <p:cBhvr>
                                        <p:cTn id="111" dur="500" fill="hold"/>
                                        <p:tgtEl>
                                          <p:spTgt spid="30"/>
                                        </p:tgtEl>
                                        <p:attrNameLst>
                                          <p:attrName>ppt_x</p:attrName>
                                        </p:attrNameLst>
                                      </p:cBhvr>
                                      <p:tavLst>
                                        <p:tav tm="0">
                                          <p:val>
                                            <p:strVal val="#ppt_x-.3"/>
                                          </p:val>
                                        </p:tav>
                                        <p:tav tm="50000">
                                          <p:val>
                                            <p:strVal val="#ppt_x"/>
                                          </p:val>
                                        </p:tav>
                                        <p:tav tm="100000">
                                          <p:val>
                                            <p:strVal val="#ppt_x"/>
                                          </p:val>
                                        </p:tav>
                                      </p:tavLst>
                                    </p:anim>
                                    <p:anim calcmode="lin" valueType="num">
                                      <p:cBhvr>
                                        <p:cTn id="112" dur="500" fill="hold"/>
                                        <p:tgtEl>
                                          <p:spTgt spid="30"/>
                                        </p:tgtEl>
                                        <p:attrNameLst>
                                          <p:attrName>ppt_y</p:attrName>
                                        </p:attrNameLst>
                                      </p:cBhvr>
                                      <p:tavLst>
                                        <p:tav tm="0">
                                          <p:val>
                                            <p:strVal val="#ppt_y"/>
                                          </p:val>
                                        </p:tav>
                                        <p:tav tm="100000">
                                          <p:val>
                                            <p:strVal val="#ppt_y"/>
                                          </p:val>
                                        </p:tav>
                                      </p:tavLst>
                                    </p:anim>
                                  </p:childTnLst>
                                </p:cTn>
                              </p:par>
                              <p:par>
                                <p:cTn id="113" presetID="39" presetClass="entr" presetSubtype="0" accel="100000" fill="hold" grpId="0" nodeType="withEffect">
                                  <p:stCondLst>
                                    <p:cond delay="0"/>
                                  </p:stCondLst>
                                  <p:childTnLst>
                                    <p:set>
                                      <p:cBhvr>
                                        <p:cTn id="114" dur="1" fill="hold">
                                          <p:stCondLst>
                                            <p:cond delay="0"/>
                                          </p:stCondLst>
                                        </p:cTn>
                                        <p:tgtEl>
                                          <p:spTgt spid="31"/>
                                        </p:tgtEl>
                                        <p:attrNameLst>
                                          <p:attrName>style.visibility</p:attrName>
                                        </p:attrNameLst>
                                      </p:cBhvr>
                                      <p:to>
                                        <p:strVal val="visible"/>
                                      </p:to>
                                    </p:set>
                                    <p:anim calcmode="lin" valueType="num">
                                      <p:cBhvr>
                                        <p:cTn id="115" dur="500" fill="hold"/>
                                        <p:tgtEl>
                                          <p:spTgt spid="31"/>
                                        </p:tgtEl>
                                        <p:attrNameLst>
                                          <p:attrName>ppt_h</p:attrName>
                                        </p:attrNameLst>
                                      </p:cBhvr>
                                      <p:tavLst>
                                        <p:tav tm="0">
                                          <p:val>
                                            <p:strVal val="#ppt_h/20"/>
                                          </p:val>
                                        </p:tav>
                                        <p:tav tm="50000">
                                          <p:val>
                                            <p:strVal val="#ppt_h/20"/>
                                          </p:val>
                                        </p:tav>
                                        <p:tav tm="100000">
                                          <p:val>
                                            <p:strVal val="#ppt_h"/>
                                          </p:val>
                                        </p:tav>
                                      </p:tavLst>
                                    </p:anim>
                                    <p:anim calcmode="lin" valueType="num">
                                      <p:cBhvr>
                                        <p:cTn id="116" dur="500" fill="hold"/>
                                        <p:tgtEl>
                                          <p:spTgt spid="31"/>
                                        </p:tgtEl>
                                        <p:attrNameLst>
                                          <p:attrName>ppt_w</p:attrName>
                                        </p:attrNameLst>
                                      </p:cBhvr>
                                      <p:tavLst>
                                        <p:tav tm="0">
                                          <p:val>
                                            <p:strVal val="#ppt_w+.3"/>
                                          </p:val>
                                        </p:tav>
                                        <p:tav tm="50000">
                                          <p:val>
                                            <p:strVal val="#ppt_w+.3"/>
                                          </p:val>
                                        </p:tav>
                                        <p:tav tm="100000">
                                          <p:val>
                                            <p:strVal val="#ppt_w"/>
                                          </p:val>
                                        </p:tav>
                                      </p:tavLst>
                                    </p:anim>
                                    <p:anim calcmode="lin" valueType="num">
                                      <p:cBhvr>
                                        <p:cTn id="117" dur="500" fill="hold"/>
                                        <p:tgtEl>
                                          <p:spTgt spid="31"/>
                                        </p:tgtEl>
                                        <p:attrNameLst>
                                          <p:attrName>ppt_x</p:attrName>
                                        </p:attrNameLst>
                                      </p:cBhvr>
                                      <p:tavLst>
                                        <p:tav tm="0">
                                          <p:val>
                                            <p:strVal val="#ppt_x-.3"/>
                                          </p:val>
                                        </p:tav>
                                        <p:tav tm="50000">
                                          <p:val>
                                            <p:strVal val="#ppt_x"/>
                                          </p:val>
                                        </p:tav>
                                        <p:tav tm="100000">
                                          <p:val>
                                            <p:strVal val="#ppt_x"/>
                                          </p:val>
                                        </p:tav>
                                      </p:tavLst>
                                    </p:anim>
                                    <p:anim calcmode="lin" valueType="num">
                                      <p:cBhvr>
                                        <p:cTn id="118" dur="500" fill="hold"/>
                                        <p:tgtEl>
                                          <p:spTgt spid="31"/>
                                        </p:tgtEl>
                                        <p:attrNameLst>
                                          <p:attrName>ppt_y</p:attrName>
                                        </p:attrNameLst>
                                      </p:cBhvr>
                                      <p:tavLst>
                                        <p:tav tm="0">
                                          <p:val>
                                            <p:strVal val="#ppt_y"/>
                                          </p:val>
                                        </p:tav>
                                        <p:tav tm="100000">
                                          <p:val>
                                            <p:strVal val="#ppt_y"/>
                                          </p:val>
                                        </p:tav>
                                      </p:tavLst>
                                    </p:anim>
                                  </p:childTnLst>
                                </p:cTn>
                              </p:par>
                              <p:par>
                                <p:cTn id="119" presetID="39" presetClass="entr" presetSubtype="0" accel="100000" fill="hold" grpId="0" nodeType="withEffect">
                                  <p:stCondLst>
                                    <p:cond delay="0"/>
                                  </p:stCondLst>
                                  <p:childTnLst>
                                    <p:set>
                                      <p:cBhvr>
                                        <p:cTn id="120" dur="1" fill="hold">
                                          <p:stCondLst>
                                            <p:cond delay="0"/>
                                          </p:stCondLst>
                                        </p:cTn>
                                        <p:tgtEl>
                                          <p:spTgt spid="33"/>
                                        </p:tgtEl>
                                        <p:attrNameLst>
                                          <p:attrName>style.visibility</p:attrName>
                                        </p:attrNameLst>
                                      </p:cBhvr>
                                      <p:to>
                                        <p:strVal val="visible"/>
                                      </p:to>
                                    </p:set>
                                    <p:anim calcmode="lin" valueType="num">
                                      <p:cBhvr>
                                        <p:cTn id="121" dur="500" fill="hold"/>
                                        <p:tgtEl>
                                          <p:spTgt spid="33"/>
                                        </p:tgtEl>
                                        <p:attrNameLst>
                                          <p:attrName>ppt_h</p:attrName>
                                        </p:attrNameLst>
                                      </p:cBhvr>
                                      <p:tavLst>
                                        <p:tav tm="0">
                                          <p:val>
                                            <p:strVal val="#ppt_h/20"/>
                                          </p:val>
                                        </p:tav>
                                        <p:tav tm="50000">
                                          <p:val>
                                            <p:strVal val="#ppt_h/20"/>
                                          </p:val>
                                        </p:tav>
                                        <p:tav tm="100000">
                                          <p:val>
                                            <p:strVal val="#ppt_h"/>
                                          </p:val>
                                        </p:tav>
                                      </p:tavLst>
                                    </p:anim>
                                    <p:anim calcmode="lin" valueType="num">
                                      <p:cBhvr>
                                        <p:cTn id="122" dur="500" fill="hold"/>
                                        <p:tgtEl>
                                          <p:spTgt spid="33"/>
                                        </p:tgtEl>
                                        <p:attrNameLst>
                                          <p:attrName>ppt_w</p:attrName>
                                        </p:attrNameLst>
                                      </p:cBhvr>
                                      <p:tavLst>
                                        <p:tav tm="0">
                                          <p:val>
                                            <p:strVal val="#ppt_w+.3"/>
                                          </p:val>
                                        </p:tav>
                                        <p:tav tm="50000">
                                          <p:val>
                                            <p:strVal val="#ppt_w+.3"/>
                                          </p:val>
                                        </p:tav>
                                        <p:tav tm="100000">
                                          <p:val>
                                            <p:strVal val="#ppt_w"/>
                                          </p:val>
                                        </p:tav>
                                      </p:tavLst>
                                    </p:anim>
                                    <p:anim calcmode="lin" valueType="num">
                                      <p:cBhvr>
                                        <p:cTn id="123" dur="500" fill="hold"/>
                                        <p:tgtEl>
                                          <p:spTgt spid="33"/>
                                        </p:tgtEl>
                                        <p:attrNameLst>
                                          <p:attrName>ppt_x</p:attrName>
                                        </p:attrNameLst>
                                      </p:cBhvr>
                                      <p:tavLst>
                                        <p:tav tm="0">
                                          <p:val>
                                            <p:strVal val="#ppt_x-.3"/>
                                          </p:val>
                                        </p:tav>
                                        <p:tav tm="50000">
                                          <p:val>
                                            <p:strVal val="#ppt_x"/>
                                          </p:val>
                                        </p:tav>
                                        <p:tav tm="100000">
                                          <p:val>
                                            <p:strVal val="#ppt_x"/>
                                          </p:val>
                                        </p:tav>
                                      </p:tavLst>
                                    </p:anim>
                                    <p:anim calcmode="lin" valueType="num">
                                      <p:cBhvr>
                                        <p:cTn id="124" dur="500" fill="hold"/>
                                        <p:tgtEl>
                                          <p:spTgt spid="33"/>
                                        </p:tgtEl>
                                        <p:attrNameLst>
                                          <p:attrName>ppt_y</p:attrName>
                                        </p:attrNameLst>
                                      </p:cBhvr>
                                      <p:tavLst>
                                        <p:tav tm="0">
                                          <p:val>
                                            <p:strVal val="#ppt_y"/>
                                          </p:val>
                                        </p:tav>
                                        <p:tav tm="100000">
                                          <p:val>
                                            <p:strVal val="#ppt_y"/>
                                          </p:val>
                                        </p:tav>
                                      </p:tavLst>
                                    </p:anim>
                                  </p:childTnLst>
                                </p:cTn>
                              </p:par>
                              <p:par>
                                <p:cTn id="125" presetID="39" presetClass="entr" presetSubtype="0" accel="100000" fill="hold" grpId="0" nodeType="withEffect">
                                  <p:stCondLst>
                                    <p:cond delay="0"/>
                                  </p:stCondLst>
                                  <p:childTnLst>
                                    <p:set>
                                      <p:cBhvr>
                                        <p:cTn id="126" dur="1" fill="hold">
                                          <p:stCondLst>
                                            <p:cond delay="0"/>
                                          </p:stCondLst>
                                        </p:cTn>
                                        <p:tgtEl>
                                          <p:spTgt spid="34"/>
                                        </p:tgtEl>
                                        <p:attrNameLst>
                                          <p:attrName>style.visibility</p:attrName>
                                        </p:attrNameLst>
                                      </p:cBhvr>
                                      <p:to>
                                        <p:strVal val="visible"/>
                                      </p:to>
                                    </p:set>
                                    <p:anim calcmode="lin" valueType="num">
                                      <p:cBhvr>
                                        <p:cTn id="127" dur="500" fill="hold"/>
                                        <p:tgtEl>
                                          <p:spTgt spid="34"/>
                                        </p:tgtEl>
                                        <p:attrNameLst>
                                          <p:attrName>ppt_h</p:attrName>
                                        </p:attrNameLst>
                                      </p:cBhvr>
                                      <p:tavLst>
                                        <p:tav tm="0">
                                          <p:val>
                                            <p:strVal val="#ppt_h/20"/>
                                          </p:val>
                                        </p:tav>
                                        <p:tav tm="50000">
                                          <p:val>
                                            <p:strVal val="#ppt_h/20"/>
                                          </p:val>
                                        </p:tav>
                                        <p:tav tm="100000">
                                          <p:val>
                                            <p:strVal val="#ppt_h"/>
                                          </p:val>
                                        </p:tav>
                                      </p:tavLst>
                                    </p:anim>
                                    <p:anim calcmode="lin" valueType="num">
                                      <p:cBhvr>
                                        <p:cTn id="128" dur="500" fill="hold"/>
                                        <p:tgtEl>
                                          <p:spTgt spid="34"/>
                                        </p:tgtEl>
                                        <p:attrNameLst>
                                          <p:attrName>ppt_w</p:attrName>
                                        </p:attrNameLst>
                                      </p:cBhvr>
                                      <p:tavLst>
                                        <p:tav tm="0">
                                          <p:val>
                                            <p:strVal val="#ppt_w+.3"/>
                                          </p:val>
                                        </p:tav>
                                        <p:tav tm="50000">
                                          <p:val>
                                            <p:strVal val="#ppt_w+.3"/>
                                          </p:val>
                                        </p:tav>
                                        <p:tav tm="100000">
                                          <p:val>
                                            <p:strVal val="#ppt_w"/>
                                          </p:val>
                                        </p:tav>
                                      </p:tavLst>
                                    </p:anim>
                                    <p:anim calcmode="lin" valueType="num">
                                      <p:cBhvr>
                                        <p:cTn id="129" dur="500" fill="hold"/>
                                        <p:tgtEl>
                                          <p:spTgt spid="34"/>
                                        </p:tgtEl>
                                        <p:attrNameLst>
                                          <p:attrName>ppt_x</p:attrName>
                                        </p:attrNameLst>
                                      </p:cBhvr>
                                      <p:tavLst>
                                        <p:tav tm="0">
                                          <p:val>
                                            <p:strVal val="#ppt_x-.3"/>
                                          </p:val>
                                        </p:tav>
                                        <p:tav tm="50000">
                                          <p:val>
                                            <p:strVal val="#ppt_x"/>
                                          </p:val>
                                        </p:tav>
                                        <p:tav tm="100000">
                                          <p:val>
                                            <p:strVal val="#ppt_x"/>
                                          </p:val>
                                        </p:tav>
                                      </p:tavLst>
                                    </p:anim>
                                    <p:anim calcmode="lin" valueType="num">
                                      <p:cBhvr>
                                        <p:cTn id="130"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0" grpId="0" animBg="1"/>
      <p:bldP spid="357381" grpId="0" animBg="1"/>
      <p:bldP spid="357396" grpId="0"/>
      <p:bldP spid="357397" grpId="0"/>
      <p:bldP spid="357382" grpId="0" animBg="1"/>
      <p:bldP spid="357383" grpId="0" animBg="1"/>
      <p:bldP spid="357400" grpId="0"/>
      <p:bldP spid="357401" grpId="0"/>
      <p:bldP spid="45" grpId="0" animBg="1"/>
      <p:bldP spid="46" grpId="0" animBg="1"/>
      <p:bldP spid="26" grpId="0" animBg="1"/>
      <p:bldP spid="27" grpId="0"/>
      <p:bldP spid="28" grpId="0" animBg="1"/>
      <p:bldP spid="29" grpId="0"/>
      <p:bldP spid="30" grpId="0" animBg="1"/>
      <p:bldP spid="31" grpId="0"/>
      <p:bldP spid="33" grpId="0"/>
      <p:bldP spid="3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p:txBody>
          <a:bodyPr/>
          <a:lstStyle/>
          <a:p>
            <a:pPr algn="just" rtl="1"/>
            <a:r>
              <a:rPr lang="fa-IR" sz="3200" b="1" dirty="0" smtClean="0">
                <a:solidFill>
                  <a:srgbClr val="002060"/>
                </a:solidFill>
                <a:cs typeface="B Compset" pitchFamily="2" charset="-78"/>
                <a:hlinkClick r:id="rId4" action="ppaction://hlinksldjump"/>
              </a:rPr>
              <a:t>تعریف فقه</a:t>
            </a:r>
            <a:endParaRPr lang="en-US" sz="3200" b="1" dirty="0" smtClean="0">
              <a:solidFill>
                <a:srgbClr val="002060"/>
              </a:solidFill>
              <a:cs typeface="B Compset" pitchFamily="2" charset="-78"/>
            </a:endParaRPr>
          </a:p>
          <a:p>
            <a:pPr algn="just" rtl="1">
              <a:buNone/>
            </a:pPr>
            <a:r>
              <a:rPr lang="fa-IR" sz="3200" b="1" dirty="0" smtClean="0">
                <a:solidFill>
                  <a:srgbClr val="002060"/>
                </a:solidFill>
                <a:cs typeface="B Compset" pitchFamily="2" charset="-78"/>
              </a:rPr>
              <a:t>هو العلم بالأحکام الشرعية</a:t>
            </a:r>
            <a:r>
              <a:rPr lang="en-US" sz="3200" b="1" dirty="0" smtClean="0">
                <a:solidFill>
                  <a:srgbClr val="002060"/>
                </a:solidFill>
                <a:cs typeface="B Compset" pitchFamily="2" charset="-78"/>
              </a:rPr>
              <a:t> </a:t>
            </a:r>
            <a:r>
              <a:rPr lang="fa-IR" sz="3200" b="1" dirty="0" smtClean="0">
                <a:solidFill>
                  <a:srgbClr val="002060"/>
                </a:solidFill>
                <a:cs typeface="B Compset" pitchFamily="2" charset="-78"/>
              </a:rPr>
              <a:t>الفرعية عن أدلّتها التفصيلية</a:t>
            </a:r>
            <a:endParaRPr lang="en-US" sz="3200" dirty="0" smtClean="0">
              <a:solidFill>
                <a:srgbClr val="002060"/>
              </a:solidFill>
              <a:cs typeface="B Compset" pitchFamily="2" charset="-78"/>
            </a:endParaRPr>
          </a:p>
        </p:txBody>
      </p:sp>
      <p:sp>
        <p:nvSpPr>
          <p:cNvPr id="10" name="Left Arrow 9"/>
          <p:cNvSpPr/>
          <p:nvPr/>
        </p:nvSpPr>
        <p:spPr bwMode="auto">
          <a:xfrm>
            <a:off x="4786315" y="2857497"/>
            <a:ext cx="1857388" cy="500066"/>
          </a:xfrm>
          <a:prstGeom prst="left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rgbClr val="002060"/>
              </a:solidFill>
              <a:effectLst/>
              <a:latin typeface="Arial" pitchFamily="34" charset="0"/>
              <a:cs typeface="B Compset" pitchFamily="2" charset="-78"/>
            </a:endParaRPr>
          </a:p>
        </p:txBody>
      </p:sp>
      <p:sp>
        <p:nvSpPr>
          <p:cNvPr id="11" name="Left Arrow 10"/>
          <p:cNvSpPr/>
          <p:nvPr/>
        </p:nvSpPr>
        <p:spPr bwMode="auto">
          <a:xfrm>
            <a:off x="4786315" y="3429000"/>
            <a:ext cx="1857388" cy="500066"/>
          </a:xfrm>
          <a:prstGeom prst="left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rgbClr val="002060"/>
              </a:solidFill>
              <a:effectLst/>
              <a:latin typeface="Arial" pitchFamily="34" charset="0"/>
              <a:cs typeface="B Compset" pitchFamily="2" charset="-78"/>
            </a:endParaRPr>
          </a:p>
        </p:txBody>
      </p:sp>
      <p:sp>
        <p:nvSpPr>
          <p:cNvPr id="12" name="Left Arrow 11"/>
          <p:cNvSpPr/>
          <p:nvPr/>
        </p:nvSpPr>
        <p:spPr bwMode="auto">
          <a:xfrm>
            <a:off x="4786315" y="4000504"/>
            <a:ext cx="1857388" cy="500066"/>
          </a:xfrm>
          <a:prstGeom prst="left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rgbClr val="002060"/>
              </a:solidFill>
              <a:effectLst/>
              <a:latin typeface="Arial" pitchFamily="34" charset="0"/>
              <a:cs typeface="B Compset" pitchFamily="2" charset="-78"/>
            </a:endParaRPr>
          </a:p>
        </p:txBody>
      </p:sp>
      <p:sp>
        <p:nvSpPr>
          <p:cNvPr id="14" name="TextBox 13"/>
          <p:cNvSpPr txBox="1"/>
          <p:nvPr/>
        </p:nvSpPr>
        <p:spPr>
          <a:xfrm>
            <a:off x="6500827" y="2834342"/>
            <a:ext cx="1428760" cy="523220"/>
          </a:xfrm>
          <a:prstGeom prst="rect">
            <a:avLst/>
          </a:prstGeom>
          <a:noFill/>
        </p:spPr>
        <p:txBody>
          <a:bodyPr wrap="square" rtlCol="1">
            <a:spAutoFit/>
          </a:bodyPr>
          <a:lstStyle/>
          <a:p>
            <a:r>
              <a:rPr lang="fa-IR" sz="2800" b="1" dirty="0" smtClean="0">
                <a:solidFill>
                  <a:srgbClr val="002060"/>
                </a:solidFill>
                <a:cs typeface="B Compset" pitchFamily="2" charset="-78"/>
              </a:rPr>
              <a:t>الشرعية</a:t>
            </a:r>
            <a:endParaRPr lang="fa-IR" sz="2800" dirty="0">
              <a:solidFill>
                <a:srgbClr val="002060"/>
              </a:solidFill>
              <a:cs typeface="B Compset" pitchFamily="2" charset="-78"/>
            </a:endParaRPr>
          </a:p>
        </p:txBody>
      </p:sp>
      <p:sp>
        <p:nvSpPr>
          <p:cNvPr id="15" name="Rectangle 14"/>
          <p:cNvSpPr/>
          <p:nvPr/>
        </p:nvSpPr>
        <p:spPr>
          <a:xfrm>
            <a:off x="6715140" y="3405847"/>
            <a:ext cx="1215688" cy="523220"/>
          </a:xfrm>
          <a:prstGeom prst="rect">
            <a:avLst/>
          </a:prstGeom>
        </p:spPr>
        <p:txBody>
          <a:bodyPr wrap="square">
            <a:spAutoFit/>
          </a:bodyPr>
          <a:lstStyle/>
          <a:p>
            <a:r>
              <a:rPr lang="fa-IR" sz="2800" b="1" dirty="0" smtClean="0">
                <a:solidFill>
                  <a:srgbClr val="002060"/>
                </a:solidFill>
                <a:cs typeface="B Compset" pitchFamily="2" charset="-78"/>
              </a:rPr>
              <a:t>الفرعية</a:t>
            </a:r>
            <a:endParaRPr lang="fa-IR" sz="2800" dirty="0">
              <a:solidFill>
                <a:srgbClr val="002060"/>
              </a:solidFill>
              <a:cs typeface="B Compset" pitchFamily="2" charset="-78"/>
            </a:endParaRPr>
          </a:p>
        </p:txBody>
      </p:sp>
      <p:sp>
        <p:nvSpPr>
          <p:cNvPr id="16" name="TextBox 15"/>
          <p:cNvSpPr txBox="1"/>
          <p:nvPr/>
        </p:nvSpPr>
        <p:spPr>
          <a:xfrm>
            <a:off x="6643703" y="4000504"/>
            <a:ext cx="2009788" cy="523220"/>
          </a:xfrm>
          <a:prstGeom prst="rect">
            <a:avLst/>
          </a:prstGeom>
          <a:noFill/>
        </p:spPr>
        <p:txBody>
          <a:bodyPr wrap="square" rtlCol="1">
            <a:spAutoFit/>
          </a:bodyPr>
          <a:lstStyle/>
          <a:p>
            <a:r>
              <a:rPr lang="fa-IR" sz="2800" b="1" dirty="0" smtClean="0">
                <a:solidFill>
                  <a:srgbClr val="002060"/>
                </a:solidFill>
                <a:cs typeface="B Compset" pitchFamily="2" charset="-78"/>
              </a:rPr>
              <a:t>أدلّتها التفصيلية</a:t>
            </a:r>
            <a:endParaRPr lang="fa-IR" sz="2800" dirty="0">
              <a:solidFill>
                <a:srgbClr val="002060"/>
              </a:solidFill>
              <a:cs typeface="B Compset" pitchFamily="2" charset="-78"/>
            </a:endParaRPr>
          </a:p>
        </p:txBody>
      </p:sp>
      <p:sp>
        <p:nvSpPr>
          <p:cNvPr id="17" name="TextBox 16"/>
          <p:cNvSpPr txBox="1"/>
          <p:nvPr/>
        </p:nvSpPr>
        <p:spPr>
          <a:xfrm>
            <a:off x="4714876" y="2571745"/>
            <a:ext cx="1928827" cy="461665"/>
          </a:xfrm>
          <a:prstGeom prst="rect">
            <a:avLst/>
          </a:prstGeom>
          <a:noFill/>
        </p:spPr>
        <p:txBody>
          <a:bodyPr wrap="square" rtlCol="1">
            <a:spAutoFit/>
          </a:bodyPr>
          <a:lstStyle/>
          <a:p>
            <a:r>
              <a:rPr lang="fa-IR" sz="2400" dirty="0" smtClean="0">
                <a:solidFill>
                  <a:srgbClr val="002060"/>
                </a:solidFill>
                <a:cs typeface="B Compset" pitchFamily="2" charset="-78"/>
              </a:rPr>
              <a:t>خارج می کند</a:t>
            </a:r>
            <a:endParaRPr lang="fa-IR" sz="2400" dirty="0">
              <a:solidFill>
                <a:srgbClr val="002060"/>
              </a:solidFill>
              <a:cs typeface="B Compset" pitchFamily="2" charset="-78"/>
            </a:endParaRPr>
          </a:p>
        </p:txBody>
      </p:sp>
      <p:sp>
        <p:nvSpPr>
          <p:cNvPr id="18" name="TextBox 17"/>
          <p:cNvSpPr txBox="1"/>
          <p:nvPr/>
        </p:nvSpPr>
        <p:spPr>
          <a:xfrm>
            <a:off x="3143241" y="2857497"/>
            <a:ext cx="1519247" cy="461665"/>
          </a:xfrm>
          <a:prstGeom prst="rect">
            <a:avLst/>
          </a:prstGeom>
          <a:noFill/>
        </p:spPr>
        <p:txBody>
          <a:bodyPr wrap="square" rtlCol="1">
            <a:spAutoFit/>
          </a:bodyPr>
          <a:lstStyle/>
          <a:p>
            <a:r>
              <a:rPr lang="fa-IR" sz="2400" b="1" dirty="0" smtClean="0">
                <a:solidFill>
                  <a:srgbClr val="002060"/>
                </a:solidFill>
                <a:cs typeface="B Compset" pitchFamily="2" charset="-78"/>
              </a:rPr>
              <a:t>احکام عقلی</a:t>
            </a:r>
            <a:endParaRPr lang="fa-IR" sz="2400" b="1" dirty="0">
              <a:solidFill>
                <a:srgbClr val="002060"/>
              </a:solidFill>
              <a:cs typeface="B Compset" pitchFamily="2" charset="-78"/>
            </a:endParaRPr>
          </a:p>
        </p:txBody>
      </p:sp>
      <p:sp>
        <p:nvSpPr>
          <p:cNvPr id="19" name="TextBox 18"/>
          <p:cNvSpPr txBox="1"/>
          <p:nvPr/>
        </p:nvSpPr>
        <p:spPr>
          <a:xfrm>
            <a:off x="1928794" y="3429001"/>
            <a:ext cx="2795607" cy="461665"/>
          </a:xfrm>
          <a:prstGeom prst="rect">
            <a:avLst/>
          </a:prstGeom>
          <a:noFill/>
        </p:spPr>
        <p:txBody>
          <a:bodyPr wrap="square" rtlCol="1">
            <a:spAutoFit/>
          </a:bodyPr>
          <a:lstStyle/>
          <a:p>
            <a:r>
              <a:rPr lang="fa-IR" sz="2400" b="1" dirty="0" smtClean="0">
                <a:solidFill>
                  <a:srgbClr val="002060"/>
                </a:solidFill>
                <a:cs typeface="B Compset" pitchFamily="2" charset="-78"/>
              </a:rPr>
              <a:t>مسائل اعتقادی و اصولی</a:t>
            </a:r>
            <a:endParaRPr lang="fa-IR" sz="2400" b="1" dirty="0">
              <a:solidFill>
                <a:srgbClr val="002060"/>
              </a:solidFill>
              <a:cs typeface="B Compset" pitchFamily="2" charset="-78"/>
            </a:endParaRPr>
          </a:p>
        </p:txBody>
      </p:sp>
      <p:sp>
        <p:nvSpPr>
          <p:cNvPr id="20" name="TextBox 19"/>
          <p:cNvSpPr txBox="1"/>
          <p:nvPr/>
        </p:nvSpPr>
        <p:spPr>
          <a:xfrm>
            <a:off x="2195499" y="4029023"/>
            <a:ext cx="2447940" cy="461665"/>
          </a:xfrm>
          <a:prstGeom prst="rect">
            <a:avLst/>
          </a:prstGeom>
          <a:noFill/>
        </p:spPr>
        <p:txBody>
          <a:bodyPr wrap="square" rtlCol="1">
            <a:spAutoFit/>
          </a:bodyPr>
          <a:lstStyle/>
          <a:p>
            <a:r>
              <a:rPr lang="fa-IR" sz="2400" b="1" dirty="0" smtClean="0">
                <a:solidFill>
                  <a:srgbClr val="002060"/>
                </a:solidFill>
                <a:cs typeface="B Compset" pitchFamily="2" charset="-78"/>
              </a:rPr>
              <a:t>علم مقلد به احکام</a:t>
            </a:r>
            <a:endParaRPr lang="fa-IR" sz="2400" b="1" dirty="0">
              <a:solidFill>
                <a:srgbClr val="002060"/>
              </a:solidFill>
              <a:cs typeface="B Compset" pitchFamily="2" charset="-78"/>
            </a:endParaRPr>
          </a:p>
        </p:txBody>
      </p:sp>
      <p:sp>
        <p:nvSpPr>
          <p:cNvPr id="23" name="TextBox 22"/>
          <p:cNvSpPr txBox="1"/>
          <p:nvPr/>
        </p:nvSpPr>
        <p:spPr>
          <a:xfrm>
            <a:off x="8063756" y="4572009"/>
            <a:ext cx="582211" cy="461665"/>
          </a:xfrm>
          <a:prstGeom prst="rect">
            <a:avLst/>
          </a:prstGeom>
          <a:noFill/>
        </p:spPr>
        <p:txBody>
          <a:bodyPr wrap="none" rtlCol="1">
            <a:spAutoFit/>
          </a:bodyPr>
          <a:lstStyle/>
          <a:p>
            <a:r>
              <a:rPr lang="fa-IR" sz="2400" b="1" dirty="0" smtClean="0">
                <a:solidFill>
                  <a:srgbClr val="FF0000"/>
                </a:solidFill>
                <a:cs typeface="B Compset" pitchFamily="2" charset="-78"/>
              </a:rPr>
              <a:t>نکته</a:t>
            </a:r>
            <a:endParaRPr lang="fa-IR" sz="2400" b="1" dirty="0">
              <a:solidFill>
                <a:srgbClr val="FF0000"/>
              </a:solidFill>
              <a:cs typeface="B Compset" pitchFamily="2" charset="-78"/>
            </a:endParaRPr>
          </a:p>
        </p:txBody>
      </p:sp>
      <p:sp>
        <p:nvSpPr>
          <p:cNvPr id="24" name="TextBox 23"/>
          <p:cNvSpPr txBox="1"/>
          <p:nvPr/>
        </p:nvSpPr>
        <p:spPr>
          <a:xfrm>
            <a:off x="357159" y="5072075"/>
            <a:ext cx="8042915" cy="954107"/>
          </a:xfrm>
          <a:prstGeom prst="rect">
            <a:avLst/>
          </a:prstGeom>
          <a:noFill/>
        </p:spPr>
        <p:txBody>
          <a:bodyPr wrap="square" rtlCol="1">
            <a:spAutoFit/>
          </a:bodyPr>
          <a:lstStyle/>
          <a:p>
            <a:r>
              <a:rPr lang="fa-IR" sz="2800" b="1" dirty="0" smtClean="0">
                <a:solidFill>
                  <a:srgbClr val="002060"/>
                </a:solidFill>
                <a:cs typeface="B Compset" pitchFamily="2" charset="-78"/>
              </a:rPr>
              <a:t>علم مقلد به احکام , اجمالی و ان حجیت قول مجتهد است بخلاف مجتهد که علمش تفصیلی است .</a:t>
            </a:r>
            <a:endParaRPr lang="fa-IR" sz="28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1000108"/>
            <a:ext cx="9144000" cy="5632311"/>
          </a:xfrm>
          <a:prstGeom prst="rect">
            <a:avLst/>
          </a:prstGeom>
        </p:spPr>
        <p:txBody>
          <a:bodyPr wrap="square">
            <a:spAutoFit/>
          </a:bodyPr>
          <a:lstStyle/>
          <a:p>
            <a:r>
              <a:rPr lang="fa-IR" sz="3000" b="1" dirty="0" smtClean="0">
                <a:solidFill>
                  <a:schemeClr val="accent2">
                    <a:lumMod val="50000"/>
                  </a:schemeClr>
                </a:solidFill>
                <a:cs typeface="B Compset" pitchFamily="2" charset="-78"/>
                <a:hlinkClick r:id="rId4" action="ppaction://hlinksldjump"/>
              </a:rPr>
              <a:t>تعریف اصول فقه</a:t>
            </a:r>
            <a:r>
              <a:rPr lang="en-US" sz="3000" b="1" dirty="0" smtClean="0">
                <a:solidFill>
                  <a:schemeClr val="accent2">
                    <a:lumMod val="50000"/>
                  </a:schemeClr>
                </a:solidFill>
                <a:cs typeface="B Compset" pitchFamily="2" charset="-78"/>
              </a:rPr>
              <a:t/>
            </a:r>
            <a:br>
              <a:rPr lang="en-US" sz="3000" b="1" dirty="0" smtClean="0">
                <a:solidFill>
                  <a:schemeClr val="accent2">
                    <a:lumMod val="50000"/>
                  </a:schemeClr>
                </a:solidFill>
                <a:cs typeface="B Compset" pitchFamily="2" charset="-78"/>
              </a:rPr>
            </a:br>
            <a:r>
              <a:rPr lang="fa-IR" sz="3000" b="1" dirty="0" smtClean="0">
                <a:solidFill>
                  <a:schemeClr val="accent2">
                    <a:lumMod val="50000"/>
                  </a:schemeClr>
                </a:solidFill>
                <a:cs typeface="B Compset" pitchFamily="2" charset="-78"/>
              </a:rPr>
              <a:t>تعاریف مختلفی درباره علم اصول شده که مصنف اینگونه بیان فرموده است : هو علم يبحث فيه عن القواعد التي يتوصّل بها إلي</a:t>
            </a:r>
            <a:r>
              <a:rPr lang="en-US" sz="3000" b="1" dirty="0" smtClean="0">
                <a:solidFill>
                  <a:schemeClr val="accent2">
                    <a:lumMod val="50000"/>
                  </a:schemeClr>
                </a:solidFill>
                <a:cs typeface="B Compset" pitchFamily="2" charset="-78"/>
              </a:rPr>
              <a:t> </a:t>
            </a:r>
            <a:r>
              <a:rPr lang="fa-IR" sz="3000" b="1" dirty="0" smtClean="0">
                <a:solidFill>
                  <a:schemeClr val="accent2">
                    <a:lumMod val="50000"/>
                  </a:schemeClr>
                </a:solidFill>
                <a:cs typeface="B Compset" pitchFamily="2" charset="-78"/>
              </a:rPr>
              <a:t>استنباط الأحکام الشرعية عن الأدلّة</a:t>
            </a:r>
            <a:r>
              <a:rPr lang="fa-IR" sz="3000" b="1" dirty="0">
                <a:solidFill>
                  <a:schemeClr val="accent2">
                    <a:lumMod val="50000"/>
                  </a:schemeClr>
                </a:solidFill>
                <a:cs typeface="B Compset" pitchFamily="2" charset="-78"/>
              </a:rPr>
              <a:t> </a:t>
            </a:r>
            <a:r>
              <a:rPr lang="fa-IR" sz="3000" b="1" dirty="0" smtClean="0">
                <a:solidFill>
                  <a:schemeClr val="accent2">
                    <a:lumMod val="50000"/>
                  </a:schemeClr>
                </a:solidFill>
                <a:cs typeface="B Compset" pitchFamily="2" charset="-78"/>
              </a:rPr>
              <a:t>.</a:t>
            </a:r>
          </a:p>
          <a:p>
            <a:r>
              <a:rPr lang="fa-IR" sz="3000" b="1" dirty="0" smtClean="0">
                <a:solidFill>
                  <a:srgbClr val="FF0000"/>
                </a:solidFill>
                <a:cs typeface="B Compset" pitchFamily="2" charset="-78"/>
              </a:rPr>
              <a:t>نکته : </a:t>
            </a:r>
            <a:r>
              <a:rPr lang="fa-IR" sz="3000" b="1" dirty="0" smtClean="0">
                <a:solidFill>
                  <a:schemeClr val="accent2">
                    <a:lumMod val="50000"/>
                  </a:schemeClr>
                </a:solidFill>
                <a:cs typeface="B Compset" pitchFamily="2" charset="-78"/>
              </a:rPr>
              <a:t>از بررسى تمام تعاريف , به دست مى آيد که قواعد اصول فقه , براى استنباط احکام شرعى به کار مى روند .</a:t>
            </a:r>
          </a:p>
          <a:p>
            <a:r>
              <a:rPr lang="fa-IR" sz="3000" b="1" dirty="0" smtClean="0">
                <a:solidFill>
                  <a:schemeClr val="accent2">
                    <a:lumMod val="50000"/>
                  </a:schemeClr>
                </a:solidFill>
                <a:cs typeface="B Compset" pitchFamily="2" charset="-78"/>
              </a:rPr>
              <a:t> براى مثال , استنباط حکم وجوب نماز از آيه " اقيموا الصلاة " متوقف است بر اين که: </a:t>
            </a:r>
          </a:p>
          <a:p>
            <a:r>
              <a:rPr lang="fa-IR" sz="3000" b="1" dirty="0" smtClean="0">
                <a:solidFill>
                  <a:schemeClr val="accent2">
                    <a:lumMod val="50000"/>
                  </a:schemeClr>
                </a:solidFill>
                <a:cs typeface="B Compset" pitchFamily="2" charset="-78"/>
              </a:rPr>
              <a:t> 1 ـ صيغه امر " اقيموا " , در وجوب ظهور داشته باشد.</a:t>
            </a:r>
          </a:p>
          <a:p>
            <a:r>
              <a:rPr lang="fa-IR" sz="3000" b="1" dirty="0" smtClean="0">
                <a:solidFill>
                  <a:schemeClr val="accent2">
                    <a:lumMod val="50000"/>
                  </a:schemeClr>
                </a:solidFill>
                <a:cs typeface="B Compset" pitchFamily="2" charset="-78"/>
              </a:rPr>
              <a:t> 2 ـ ظهور قرآن , براى غير معصوم نيز حجت باشد. و اين دو مقدمه , دو قاعده کلى هستند که در اصول به اثبات مى رسند . </a:t>
            </a:r>
          </a:p>
          <a:p>
            <a:endParaRPr lang="fa-IR" sz="30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1000100" y="1000109"/>
            <a:ext cx="8143900" cy="5857891"/>
          </a:xfrm>
        </p:spPr>
        <p:txBody>
          <a:bodyPr/>
          <a:lstStyle/>
          <a:p>
            <a:pPr algn="just" rtl="1">
              <a:buNone/>
            </a:pPr>
            <a:r>
              <a:rPr lang="fa-IR" sz="2800" dirty="0" smtClean="0">
                <a:solidFill>
                  <a:schemeClr val="accent2">
                    <a:lumMod val="50000"/>
                  </a:schemeClr>
                </a:solidFill>
                <a:cs typeface="B Compset" pitchFamily="2" charset="-78"/>
                <a:hlinkClick r:id="rId4" action="ppaction://hlinksldjump"/>
              </a:rPr>
              <a:t>موضوع اصول</a:t>
            </a:r>
            <a:endParaRPr lang="en-US" sz="2800" dirty="0" smtClean="0">
              <a:solidFill>
                <a:schemeClr val="accent2">
                  <a:lumMod val="50000"/>
                </a:schemeClr>
              </a:solidFill>
              <a:cs typeface="B Compset" pitchFamily="2" charset="-78"/>
            </a:endParaRPr>
          </a:p>
          <a:p>
            <a:pPr algn="just" rtl="1">
              <a:buNone/>
            </a:pPr>
            <a:r>
              <a:rPr lang="fa-IR" sz="2400" dirty="0" smtClean="0">
                <a:solidFill>
                  <a:schemeClr val="accent2">
                    <a:lumMod val="50000"/>
                  </a:schemeClr>
                </a:solidFill>
                <a:cs typeface="B Compset" pitchFamily="2" charset="-78"/>
              </a:rPr>
              <a:t>کلّ شيء يصلح لأن يکون حجّة في الفقه و من شأنه أن يقع في طريق الاستنباط مثل ظواهر کتاب و خبر واحد و .... </a:t>
            </a:r>
          </a:p>
          <a:p>
            <a:pPr algn="just" rtl="1">
              <a:buNone/>
            </a:pPr>
            <a:r>
              <a:rPr lang="fa-IR" sz="2400" dirty="0" smtClean="0">
                <a:solidFill>
                  <a:srgbClr val="FF0000"/>
                </a:solidFill>
                <a:cs typeface="B Compset" pitchFamily="2" charset="-78"/>
              </a:rPr>
              <a:t>نکته 1: </a:t>
            </a:r>
            <a:r>
              <a:rPr lang="fa-IR" sz="2400" dirty="0" smtClean="0">
                <a:solidFill>
                  <a:schemeClr val="accent2">
                    <a:lumMod val="50000"/>
                  </a:schemeClr>
                </a:solidFill>
                <a:cs typeface="B Compset" pitchFamily="2" charset="-78"/>
              </a:rPr>
              <a:t>إنّ ما يصلح لان يقع في طريق الاستنباط على قسمين: </a:t>
            </a:r>
          </a:p>
          <a:p>
            <a:pPr algn="just" rtl="1">
              <a:buNone/>
            </a:pPr>
            <a:r>
              <a:rPr lang="fa-IR" sz="2400" dirty="0" smtClean="0">
                <a:solidFill>
                  <a:schemeClr val="accent2">
                    <a:lumMod val="50000"/>
                  </a:schemeClr>
                </a:solidFill>
                <a:cs typeface="B Compset" pitchFamily="2" charset="-78"/>
              </a:rPr>
              <a:t>قسمٌ تجاوز عن حد القابلية و الصلاحية، و صار حجّة بالفعل و معتبراً لدى الشارع</a:t>
            </a:r>
          </a:p>
          <a:p>
            <a:pPr algn="just" rtl="1">
              <a:buNone/>
            </a:pPr>
            <a:r>
              <a:rPr lang="fa-IR" sz="2400" dirty="0" smtClean="0">
                <a:solidFill>
                  <a:schemeClr val="accent2">
                    <a:lumMod val="50000"/>
                  </a:schemeClr>
                </a:solidFill>
                <a:cs typeface="B Compset" pitchFamily="2" charset="-78"/>
              </a:rPr>
              <a:t>و قسم بقي على ما كان عليه، و لم يعتبره الشارع أو ردع عنه کالقیاس و الاستحسان.</a:t>
            </a:r>
          </a:p>
          <a:p>
            <a:pPr algn="just" rtl="1">
              <a:buNone/>
            </a:pPr>
            <a:r>
              <a:rPr lang="fa-IR" sz="2400" dirty="0" smtClean="0">
                <a:solidFill>
                  <a:srgbClr val="FF0000"/>
                </a:solidFill>
                <a:cs typeface="B Compset" pitchFamily="2" charset="-78"/>
              </a:rPr>
              <a:t>نکته 2: </a:t>
            </a:r>
            <a:r>
              <a:rPr lang="fa-IR" sz="2400" dirty="0" smtClean="0">
                <a:solidFill>
                  <a:schemeClr val="accent2">
                    <a:lumMod val="50000"/>
                  </a:schemeClr>
                </a:solidFill>
                <a:cs typeface="B Compset" pitchFamily="2" charset="-78"/>
              </a:rPr>
              <a:t>انّ من سَبَر المسائل الأُصولية يقف على أنّ المحمول فيها، امّا هو البحث عن الحجة الفعلية في الفقه صريحاً، أو ما ينتهي إليها</a:t>
            </a:r>
            <a:endParaRPr lang="en-US" sz="2400" dirty="0" smtClean="0">
              <a:solidFill>
                <a:schemeClr val="accent2">
                  <a:lumMod val="50000"/>
                </a:schemeClr>
              </a:solidFill>
              <a:cs typeface="B Compset" pitchFamily="2" charset="-78"/>
            </a:endParaRPr>
          </a:p>
          <a:p>
            <a:pPr algn="just" rtl="1">
              <a:buNone/>
            </a:pPr>
            <a:r>
              <a:rPr lang="fa-IR" sz="2400" dirty="0" smtClean="0">
                <a:solidFill>
                  <a:schemeClr val="accent2">
                    <a:lumMod val="50000"/>
                  </a:schemeClr>
                </a:solidFill>
                <a:cs typeface="B Compset" pitchFamily="2" charset="-78"/>
              </a:rPr>
              <a:t>أمّا الأوّل كالبحث عن حجّية ظواهر الكتاب، و خبر الواحد، و الشهرة الفتوائية إلى غير ذلك</a:t>
            </a:r>
            <a:endParaRPr lang="en-US" sz="2400" dirty="0" smtClean="0">
              <a:solidFill>
                <a:schemeClr val="accent2">
                  <a:lumMod val="50000"/>
                </a:schemeClr>
              </a:solidFill>
              <a:cs typeface="B Compset" pitchFamily="2" charset="-78"/>
            </a:endParaRPr>
          </a:p>
          <a:p>
            <a:pPr algn="just" rtl="1">
              <a:buNone/>
            </a:pPr>
            <a:r>
              <a:rPr lang="fa-IR" sz="2400" dirty="0" smtClean="0">
                <a:solidFill>
                  <a:schemeClr val="accent2">
                    <a:lumMod val="50000"/>
                  </a:schemeClr>
                </a:solidFill>
                <a:cs typeface="B Compset" pitchFamily="2" charset="-78"/>
              </a:rPr>
              <a:t>و أمّا الثاني كالبحث عن الخبرين المتعارضين، و ظهور الأمر في الوجوب والنهي في الحرمة.</a:t>
            </a:r>
            <a:endParaRPr lang="en-US" sz="2400" dirty="0" smtClean="0">
              <a:solidFill>
                <a:schemeClr val="accent2">
                  <a:lumMod val="50000"/>
                </a:schemeClr>
              </a:solidFill>
              <a:cs typeface="B Compset" pitchFamily="2" charset="-78"/>
            </a:endParaRPr>
          </a:p>
          <a:p>
            <a:pPr algn="just" rtl="1">
              <a:buNone/>
            </a:pPr>
            <a:endParaRPr lang="fa-IR" sz="2400"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285720" y="928670"/>
            <a:ext cx="8572559" cy="5429288"/>
          </a:xfrm>
        </p:spPr>
        <p:txBody>
          <a:bodyPr/>
          <a:lstStyle/>
          <a:p>
            <a:pPr algn="just" rtl="1">
              <a:buNone/>
            </a:pPr>
            <a:r>
              <a:rPr lang="fa-IR" sz="3800" dirty="0" smtClean="0">
                <a:solidFill>
                  <a:schemeClr val="accent2">
                    <a:lumMod val="50000"/>
                  </a:schemeClr>
                </a:solidFill>
                <a:cs typeface="B Compset" pitchFamily="2" charset="-78"/>
                <a:hlinkClick r:id="rId4" action="ppaction://hlinksldjump"/>
              </a:rPr>
              <a:t>غایت اصول </a:t>
            </a:r>
            <a:endParaRPr lang="en-US" sz="3800" dirty="0" smtClean="0">
              <a:solidFill>
                <a:schemeClr val="accent2">
                  <a:lumMod val="50000"/>
                </a:schemeClr>
              </a:solidFill>
              <a:cs typeface="B Compset" pitchFamily="2" charset="-78"/>
            </a:endParaRPr>
          </a:p>
          <a:p>
            <a:pPr algn="just" rtl="1">
              <a:buNone/>
            </a:pPr>
            <a:r>
              <a:rPr lang="fa-IR" sz="3800" dirty="0" smtClean="0">
                <a:solidFill>
                  <a:schemeClr val="accent2">
                    <a:lumMod val="50000"/>
                  </a:schemeClr>
                </a:solidFill>
                <a:cs typeface="B Compset" pitchFamily="2" charset="-78"/>
              </a:rPr>
              <a:t>غایته</a:t>
            </a:r>
            <a:r>
              <a:rPr lang="en-US" sz="3800" dirty="0" smtClean="0">
                <a:solidFill>
                  <a:schemeClr val="accent2">
                    <a:lumMod val="50000"/>
                  </a:schemeClr>
                </a:solidFill>
                <a:cs typeface="B Compset" pitchFamily="2" charset="-78"/>
              </a:rPr>
              <a:t> </a:t>
            </a:r>
            <a:r>
              <a:rPr lang="fa-IR" sz="3800" dirty="0" smtClean="0">
                <a:solidFill>
                  <a:schemeClr val="accent2">
                    <a:lumMod val="50000"/>
                  </a:schemeClr>
                </a:solidFill>
                <a:cs typeface="B Compset" pitchFamily="2" charset="-78"/>
              </a:rPr>
              <a:t>القدرة علي استنباط الأحکام الشرعية عن أدلّتها و العثور</a:t>
            </a:r>
            <a:r>
              <a:rPr lang="en-US" sz="3800" dirty="0" smtClean="0">
                <a:solidFill>
                  <a:schemeClr val="accent2">
                    <a:lumMod val="50000"/>
                  </a:schemeClr>
                </a:solidFill>
                <a:cs typeface="B Compset" pitchFamily="2" charset="-78"/>
              </a:rPr>
              <a:t> </a:t>
            </a:r>
            <a:r>
              <a:rPr lang="fa-IR" sz="3800" dirty="0" smtClean="0">
                <a:solidFill>
                  <a:schemeClr val="accent2">
                    <a:lumMod val="50000"/>
                  </a:schemeClr>
                </a:solidFill>
                <a:cs typeface="B Compset" pitchFamily="2" charset="-78"/>
              </a:rPr>
              <a:t>علي أُمور يحتج بها في الفقه علي الأحکام الشرعية.</a:t>
            </a:r>
          </a:p>
          <a:p>
            <a:pPr algn="just" rtl="1">
              <a:buNone/>
            </a:pPr>
            <a:r>
              <a:rPr lang="fa-IR" sz="3800" dirty="0" smtClean="0">
                <a:solidFill>
                  <a:srgbClr val="FF0000"/>
                </a:solidFill>
                <a:cs typeface="B Compset" pitchFamily="2" charset="-78"/>
              </a:rPr>
              <a:t>نکته : </a:t>
            </a:r>
            <a:r>
              <a:rPr lang="fa-IR" sz="3800" dirty="0" smtClean="0">
                <a:solidFill>
                  <a:schemeClr val="accent2">
                    <a:lumMod val="50000"/>
                  </a:schemeClr>
                </a:solidFill>
                <a:cs typeface="B Compset" pitchFamily="2" charset="-78"/>
              </a:rPr>
              <a:t>مما ذکرنا يعلم وجه الحاجة إلي أُصول الفقه، فإنّ الحاجة إليه کالحاجة إلي علم</a:t>
            </a:r>
            <a:r>
              <a:rPr lang="en-US" sz="3800" dirty="0" smtClean="0">
                <a:solidFill>
                  <a:schemeClr val="accent2">
                    <a:lumMod val="50000"/>
                  </a:schemeClr>
                </a:solidFill>
                <a:cs typeface="B Compset" pitchFamily="2" charset="-78"/>
              </a:rPr>
              <a:t> </a:t>
            </a:r>
            <a:r>
              <a:rPr lang="fa-IR" sz="3800" dirty="0" smtClean="0">
                <a:solidFill>
                  <a:schemeClr val="accent2">
                    <a:lumMod val="50000"/>
                  </a:schemeClr>
                </a:solidFill>
                <a:cs typeface="B Compset" pitchFamily="2" charset="-78"/>
              </a:rPr>
              <a:t>المنطق، فکما أنّ المنطق يرسم النهجَ الصحيح في کيفية إقامة البرهان فهکذا الحال في</a:t>
            </a:r>
            <a:r>
              <a:rPr lang="en-US" sz="3800" dirty="0" smtClean="0">
                <a:solidFill>
                  <a:schemeClr val="accent2">
                    <a:lumMod val="50000"/>
                  </a:schemeClr>
                </a:solidFill>
                <a:cs typeface="B Compset" pitchFamily="2" charset="-78"/>
              </a:rPr>
              <a:t> </a:t>
            </a:r>
            <a:r>
              <a:rPr lang="fa-IR" sz="3800" dirty="0" smtClean="0">
                <a:solidFill>
                  <a:schemeClr val="accent2">
                    <a:lumMod val="50000"/>
                  </a:schemeClr>
                </a:solidFill>
                <a:cs typeface="B Compset" pitchFamily="2" charset="-78"/>
              </a:rPr>
              <a:t>علم الأُصول؛ فإنّه يُبيّن إقامة الدليل علي الحکم الشرعي.</a:t>
            </a:r>
            <a:endParaRPr lang="fa-IR" sz="3800" kern="1200" dirty="0" smtClean="0">
              <a:solidFill>
                <a:schemeClr val="accent2">
                  <a:lumMod val="50000"/>
                </a:schemeClr>
              </a:solidFill>
              <a:cs typeface="B Compset" pitchFamily="2" charset="-78"/>
            </a:endParaRPr>
          </a:p>
          <a:p>
            <a:pPr algn="just" rtl="1">
              <a:buNone/>
            </a:pPr>
            <a:endParaRPr lang="fa-IR" sz="3800" dirty="0" smtClean="0">
              <a:solidFill>
                <a:schemeClr val="accent2">
                  <a:lumMod val="50000"/>
                </a:schemeClr>
              </a:solidFill>
              <a:cs typeface="B Compset" pitchFamily="2" charset="-78"/>
            </a:endParaRPr>
          </a:p>
          <a:p>
            <a:pPr algn="just" rtl="1">
              <a:buNone/>
            </a:pPr>
            <a:endParaRPr lang="fa-IR" sz="3800" dirty="0" smtClean="0">
              <a:solidFill>
                <a:schemeClr val="accent2">
                  <a:lumMod val="50000"/>
                </a:schemeClr>
              </a:solidFill>
              <a:cs typeface="B Compset" pitchFamily="2" charset="-78"/>
            </a:endParaRPr>
          </a:p>
          <a:p>
            <a:pPr algn="just" rtl="1">
              <a:buNone/>
            </a:pPr>
            <a:endParaRPr lang="en-US" sz="3800" dirty="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5" y="1428736"/>
            <a:ext cx="7929619" cy="3046988"/>
          </a:xfrm>
          <a:prstGeom prst="rect">
            <a:avLst/>
          </a:prstGeom>
          <a:noFill/>
        </p:spPr>
        <p:txBody>
          <a:bodyPr wrap="square" rtlCol="1">
            <a:spAutoFit/>
          </a:bodyPr>
          <a:lstStyle/>
          <a:p>
            <a:pPr algn="just"/>
            <a:r>
              <a:rPr lang="fa-IR" sz="3200" b="1" dirty="0" smtClean="0">
                <a:solidFill>
                  <a:srgbClr val="002060"/>
                </a:solidFill>
                <a:cs typeface="B Compset" pitchFamily="2" charset="-78"/>
                <a:hlinkClick r:id="rId4" action="ppaction://hlinksldjump"/>
              </a:rPr>
              <a:t>مباحث الفاظ</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مباحث الفاظ در علم اصول , مباحثى است که پيرامون معانى الفاظ و تشخيص ظهور آن ها صورت مى گيرد , و از آن جايى که اين مباحث در استنباط حکم شرعى به کار مى روند , مباحث اصولى به حساب مى آيند مانند بحث ظهور امر در وجوب، يا ظهور جمله شرطيه در مفهوم . </a:t>
            </a:r>
          </a:p>
        </p:txBody>
      </p:sp>
    </p:spTree>
  </p:cSld>
  <p:clrMapOvr>
    <a:masterClrMapping/>
  </p:clrMapOvr>
  <p:transition advClick="0">
    <p:dissolv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 y="1000108"/>
            <a:ext cx="9144000" cy="4031873"/>
          </a:xfrm>
          <a:prstGeom prst="rect">
            <a:avLst/>
          </a:prstGeom>
          <a:noFill/>
        </p:spPr>
        <p:txBody>
          <a:bodyPr wrap="square" rtlCol="1">
            <a:spAutoFit/>
          </a:bodyPr>
          <a:lstStyle/>
          <a:p>
            <a:pPr algn="just"/>
            <a:r>
              <a:rPr lang="fa-IR" sz="3200" b="1" dirty="0" smtClean="0">
                <a:solidFill>
                  <a:schemeClr val="accent2">
                    <a:lumMod val="50000"/>
                  </a:schemeClr>
                </a:solidFill>
                <a:cs typeface="B Compset" pitchFamily="2" charset="-78"/>
                <a:hlinkClick r:id="rId4" action="ppaction://hlinksldjump"/>
              </a:rPr>
              <a:t>مباحث عقلیه </a:t>
            </a:r>
            <a:endParaRPr lang="fa-IR" sz="3200" b="1" dirty="0" smtClean="0">
              <a:solidFill>
                <a:schemeClr val="accent2">
                  <a:lumMod val="50000"/>
                </a:schemeClr>
              </a:solidFill>
              <a:cs typeface="B Compset" pitchFamily="2" charset="-78"/>
            </a:endParaRPr>
          </a:p>
          <a:p>
            <a:pPr algn="just"/>
            <a:r>
              <a:rPr lang="fa-IR" sz="3200" b="1" dirty="0" smtClean="0">
                <a:solidFill>
                  <a:schemeClr val="accent2">
                    <a:lumMod val="50000"/>
                  </a:schemeClr>
                </a:solidFill>
                <a:cs typeface="B Compset" pitchFamily="2" charset="-78"/>
              </a:rPr>
              <a:t>مباحثی است که از احکام کلی عقلی که در طریق استنباط قرار می گیرند بحث می کند مثل وجود الملازمة بين وجوب الشيء و وجوب</a:t>
            </a:r>
            <a:r>
              <a:rPr lang="en-US" sz="3200" b="1" dirty="0" smtClean="0">
                <a:solidFill>
                  <a:schemeClr val="accent2">
                    <a:lumMod val="50000"/>
                  </a:schemeClr>
                </a:solidFill>
                <a:cs typeface="B Compset" pitchFamily="2" charset="-78"/>
              </a:rPr>
              <a:t> </a:t>
            </a:r>
            <a:r>
              <a:rPr lang="fa-IR" sz="3200" b="1" dirty="0" smtClean="0">
                <a:solidFill>
                  <a:schemeClr val="accent2">
                    <a:lumMod val="50000"/>
                  </a:schemeClr>
                </a:solidFill>
                <a:cs typeface="B Compset" pitchFamily="2" charset="-78"/>
              </a:rPr>
              <a:t>مقدمته كما إذا شككنا في حرمة شيء أو وجوبه و لم نعثر على دليل في مظانّه، فالعقل يستقل حينئذ بقبح العقاب بلا بيان واصل، فيستنتج منه انّ حكم الشارع في الموردين هو براءة الذمّة من الوجوب و الحرمة ظاهراً </a:t>
            </a:r>
          </a:p>
          <a:p>
            <a:pPr algn="just"/>
            <a:r>
              <a:rPr lang="fa-IR" sz="3200" b="1" dirty="0" smtClean="0">
                <a:solidFill>
                  <a:srgbClr val="FF0000"/>
                </a:solidFill>
                <a:cs typeface="B Compset" pitchFamily="2" charset="-78"/>
              </a:rPr>
              <a:t>نکته : </a:t>
            </a:r>
            <a:r>
              <a:rPr lang="fa-IR" sz="3200" b="1" dirty="0" smtClean="0">
                <a:solidFill>
                  <a:schemeClr val="accent2">
                    <a:lumMod val="50000"/>
                  </a:schemeClr>
                </a:solidFill>
                <a:cs typeface="B Compset" pitchFamily="2" charset="-78"/>
              </a:rPr>
              <a:t>مراد از مباحث عقلیه در اینجا مباحثی است که بعنوان کبرای کلی در طریق استنباط قرار می گیرد.</a:t>
            </a:r>
            <a:endParaRPr lang="fa-IR" sz="3200" b="1" dirty="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5" name="AutoShape 7"/>
          <p:cNvSpPr>
            <a:spLocks noChangeArrowheads="1"/>
          </p:cNvSpPr>
          <p:nvPr/>
        </p:nvSpPr>
        <p:spPr bwMode="gray">
          <a:xfrm>
            <a:off x="914400" y="2622569"/>
            <a:ext cx="2133600" cy="860425"/>
          </a:xfrm>
          <a:prstGeom prst="roundRect">
            <a:avLst>
              <a:gd name="adj" fmla="val 16667"/>
            </a:avLst>
          </a:prstGeom>
          <a:gradFill rotWithShape="1">
            <a:gsLst>
              <a:gs pos="0">
                <a:srgbClr val="5A9686">
                  <a:gamma/>
                  <a:shade val="46275"/>
                  <a:invGamma/>
                </a:srgbClr>
              </a:gs>
              <a:gs pos="50000">
                <a:srgbClr val="5A9686"/>
              </a:gs>
              <a:gs pos="100000">
                <a:srgbClr val="5A9686">
                  <a:gamma/>
                  <a:shade val="46275"/>
                  <a:invGamma/>
                </a:srgbClr>
              </a:gs>
            </a:gsLst>
            <a:lin ang="2700000" scaled="1"/>
          </a:gradFill>
          <a:ln w="19050">
            <a:solidFill>
              <a:srgbClr val="C0C0C0"/>
            </a:solidFill>
            <a:round/>
            <a:headEnd/>
            <a:tailEnd/>
          </a:ln>
          <a:effectLst/>
        </p:spPr>
        <p:txBody>
          <a:bodyPr wrap="none" anchor="ctr"/>
          <a:lstStyle/>
          <a:p>
            <a:r>
              <a:rPr lang="fa-IR" sz="2200" b="1" dirty="0" smtClean="0">
                <a:solidFill>
                  <a:srgbClr val="FFFF00"/>
                </a:solidFill>
                <a:cs typeface="B Titr" pitchFamily="2" charset="-78"/>
                <a:hlinkClick r:id="rId3" action="ppaction://hlinksldjump"/>
              </a:rPr>
              <a:t>بحسب معنای ملحوظ</a:t>
            </a:r>
            <a:endParaRPr lang="en-US" sz="2200" b="1" dirty="0">
              <a:solidFill>
                <a:srgbClr val="FFFF00"/>
              </a:solidFill>
              <a:cs typeface="B Titr" pitchFamily="2" charset="-78"/>
            </a:endParaRPr>
          </a:p>
        </p:txBody>
      </p:sp>
      <p:grpSp>
        <p:nvGrpSpPr>
          <p:cNvPr id="2" name="Group 53"/>
          <p:cNvGrpSpPr>
            <a:grpSpLocks/>
          </p:cNvGrpSpPr>
          <p:nvPr/>
        </p:nvGrpSpPr>
        <p:grpSpPr bwMode="auto">
          <a:xfrm>
            <a:off x="1747838" y="1936769"/>
            <a:ext cx="822325" cy="762000"/>
            <a:chOff x="1101" y="1056"/>
            <a:chExt cx="517" cy="480"/>
          </a:xfrm>
        </p:grpSpPr>
        <p:sp>
          <p:nvSpPr>
            <p:cNvPr id="165894" name="AutoShape 6"/>
            <p:cNvSpPr>
              <a:spLocks noChangeArrowheads="1"/>
            </p:cNvSpPr>
            <p:nvPr/>
          </p:nvSpPr>
          <p:spPr bwMode="gray">
            <a:xfrm>
              <a:off x="1186" y="1056"/>
              <a:ext cx="432" cy="288"/>
            </a:xfrm>
            <a:prstGeom prst="parallelogram">
              <a:avLst>
                <a:gd name="adj" fmla="val 109375"/>
              </a:avLst>
            </a:prstGeom>
            <a:solidFill>
              <a:srgbClr val="66CCFF"/>
            </a:solidFill>
            <a:ln w="9525">
              <a:noFill/>
              <a:miter lim="800000"/>
              <a:headEnd/>
              <a:tailEnd/>
            </a:ln>
            <a:effectLst/>
          </p:spPr>
          <p:txBody>
            <a:bodyPr wrap="none" anchor="ctr"/>
            <a:lstStyle/>
            <a:p>
              <a:endParaRPr lang="fa-IR"/>
            </a:p>
          </p:txBody>
        </p:sp>
        <p:sp>
          <p:nvSpPr>
            <p:cNvPr id="165896" name="AutoShape 8"/>
            <p:cNvSpPr>
              <a:spLocks noChangeArrowheads="1"/>
            </p:cNvSpPr>
            <p:nvPr/>
          </p:nvSpPr>
          <p:spPr bwMode="gray">
            <a:xfrm>
              <a:off x="1101" y="1344"/>
              <a:ext cx="288" cy="192"/>
            </a:xfrm>
            <a:prstGeom prst="downArrow">
              <a:avLst>
                <a:gd name="adj1" fmla="val 38889"/>
                <a:gd name="adj2" fmla="val 50519"/>
              </a:avLst>
            </a:prstGeom>
            <a:solidFill>
              <a:srgbClr val="66CCFF"/>
            </a:solidFill>
            <a:ln w="9525">
              <a:noFill/>
              <a:miter lim="800000"/>
              <a:headEnd/>
              <a:tailEnd/>
            </a:ln>
            <a:effectLst/>
          </p:spPr>
          <p:txBody>
            <a:bodyPr wrap="none" anchor="ctr"/>
            <a:lstStyle/>
            <a:p>
              <a:endParaRPr lang="fa-IR"/>
            </a:p>
          </p:txBody>
        </p:sp>
      </p:grpSp>
      <p:sp>
        <p:nvSpPr>
          <p:cNvPr id="165897" name="AutoShape 9"/>
          <p:cNvSpPr>
            <a:spLocks noChangeArrowheads="1"/>
          </p:cNvSpPr>
          <p:nvPr/>
        </p:nvSpPr>
        <p:spPr bwMode="gray">
          <a:xfrm>
            <a:off x="914400" y="3689369"/>
            <a:ext cx="2133600" cy="860425"/>
          </a:xfrm>
          <a:prstGeom prst="roundRect">
            <a:avLst>
              <a:gd name="adj" fmla="val 16667"/>
            </a:avLst>
          </a:prstGeom>
          <a:gradFill rotWithShape="1">
            <a:gsLst>
              <a:gs pos="0">
                <a:srgbClr val="5A9686">
                  <a:gamma/>
                  <a:shade val="46275"/>
                  <a:invGamma/>
                </a:srgbClr>
              </a:gs>
              <a:gs pos="50000">
                <a:srgbClr val="5A9686"/>
              </a:gs>
              <a:gs pos="100000">
                <a:srgbClr val="5A9686">
                  <a:gamma/>
                  <a:shade val="46275"/>
                  <a:invGamma/>
                </a:srgbClr>
              </a:gs>
            </a:gsLst>
            <a:lin ang="2700000" scaled="1"/>
          </a:gradFill>
          <a:ln w="19050">
            <a:solidFill>
              <a:srgbClr val="C0C0C0"/>
            </a:solidFill>
            <a:round/>
            <a:headEnd/>
            <a:tailEnd/>
          </a:ln>
          <a:effectLst/>
        </p:spPr>
        <p:txBody>
          <a:bodyPr wrap="none" anchor="ctr"/>
          <a:lstStyle/>
          <a:p>
            <a:r>
              <a:rPr lang="fa-IR" sz="2400" b="1" dirty="0" smtClean="0">
                <a:solidFill>
                  <a:srgbClr val="FFFF00"/>
                </a:solidFill>
                <a:cs typeface="B Titr" pitchFamily="2" charset="-78"/>
                <a:hlinkClick r:id="rId4" action="ppaction://hlinksldjump"/>
              </a:rPr>
              <a:t>بحسب لفظ موضوع</a:t>
            </a:r>
            <a:endParaRPr lang="en-US" sz="2400" b="1" dirty="0">
              <a:solidFill>
                <a:srgbClr val="FFFF00"/>
              </a:solidFill>
              <a:cs typeface="B Titr" pitchFamily="2" charset="-78"/>
            </a:endParaRPr>
          </a:p>
        </p:txBody>
      </p:sp>
      <p:sp>
        <p:nvSpPr>
          <p:cNvPr id="165899" name="AutoShape 11"/>
          <p:cNvSpPr>
            <a:spLocks noChangeArrowheads="1"/>
          </p:cNvSpPr>
          <p:nvPr/>
        </p:nvSpPr>
        <p:spPr bwMode="gray">
          <a:xfrm>
            <a:off x="1752600" y="3489344"/>
            <a:ext cx="457200" cy="304800"/>
          </a:xfrm>
          <a:prstGeom prst="downArrow">
            <a:avLst>
              <a:gd name="adj1" fmla="val 38889"/>
              <a:gd name="adj2" fmla="val 50519"/>
            </a:avLst>
          </a:prstGeom>
          <a:gradFill rotWithShape="1">
            <a:gsLst>
              <a:gs pos="0">
                <a:srgbClr val="66CCFF">
                  <a:gamma/>
                  <a:shade val="46275"/>
                  <a:invGamma/>
                </a:srgbClr>
              </a:gs>
              <a:gs pos="100000">
                <a:srgbClr val="66CCFF"/>
              </a:gs>
            </a:gsLst>
            <a:lin ang="5400000" scaled="1"/>
          </a:gradFill>
          <a:ln w="9525">
            <a:noFill/>
            <a:miter lim="800000"/>
            <a:headEnd/>
            <a:tailEnd/>
          </a:ln>
          <a:effectLst/>
        </p:spPr>
        <p:txBody>
          <a:bodyPr wrap="none" anchor="ctr"/>
          <a:lstStyle/>
          <a:p>
            <a:endParaRPr lang="fa-IR"/>
          </a:p>
        </p:txBody>
      </p:sp>
      <p:sp>
        <p:nvSpPr>
          <p:cNvPr id="165902" name="AutoShape 14"/>
          <p:cNvSpPr>
            <a:spLocks noChangeArrowheads="1"/>
          </p:cNvSpPr>
          <p:nvPr/>
        </p:nvSpPr>
        <p:spPr bwMode="gray">
          <a:xfrm>
            <a:off x="7172348" y="5651489"/>
            <a:ext cx="685800" cy="466725"/>
          </a:xfrm>
          <a:prstGeom prst="parallelogram">
            <a:avLst>
              <a:gd name="adj" fmla="val 111905"/>
            </a:avLst>
          </a:prstGeom>
          <a:gradFill rotWithShape="1">
            <a:gsLst>
              <a:gs pos="0">
                <a:srgbClr val="000000">
                  <a:gamma/>
                  <a:shade val="46275"/>
                  <a:invGamma/>
                </a:srgbClr>
              </a:gs>
              <a:gs pos="50000">
                <a:srgbClr val="000000"/>
              </a:gs>
              <a:gs pos="100000">
                <a:srgbClr val="000000">
                  <a:gamma/>
                  <a:shade val="46275"/>
                  <a:invGamma/>
                </a:srgbClr>
              </a:gs>
            </a:gsLst>
            <a:lin ang="0" scaled="1"/>
          </a:gradFill>
          <a:ln w="9525">
            <a:noFill/>
            <a:miter lim="800000"/>
            <a:headEnd/>
            <a:tailEnd/>
          </a:ln>
          <a:effectLst/>
        </p:spPr>
        <p:txBody>
          <a:bodyPr wrap="none" anchor="ctr"/>
          <a:lstStyle/>
          <a:p>
            <a:endParaRPr lang="fa-IR"/>
          </a:p>
        </p:txBody>
      </p:sp>
      <p:sp>
        <p:nvSpPr>
          <p:cNvPr id="165909" name="AutoShape 21"/>
          <p:cNvSpPr>
            <a:spLocks noChangeArrowheads="1"/>
          </p:cNvSpPr>
          <p:nvPr/>
        </p:nvSpPr>
        <p:spPr bwMode="gray">
          <a:xfrm>
            <a:off x="7100888" y="3411556"/>
            <a:ext cx="457200" cy="304800"/>
          </a:xfrm>
          <a:prstGeom prst="downArrow">
            <a:avLst>
              <a:gd name="adj1" fmla="val 38889"/>
              <a:gd name="adj2" fmla="val 50519"/>
            </a:avLst>
          </a:prstGeom>
          <a:gradFill rotWithShape="1">
            <a:gsLst>
              <a:gs pos="0">
                <a:srgbClr val="BC7210">
                  <a:gamma/>
                  <a:shade val="46275"/>
                  <a:invGamma/>
                </a:srgbClr>
              </a:gs>
              <a:gs pos="100000">
                <a:srgbClr val="BC7210"/>
              </a:gs>
            </a:gsLst>
            <a:lin ang="5400000" scaled="1"/>
          </a:gradFill>
          <a:ln w="9525">
            <a:noFill/>
            <a:miter lim="800000"/>
            <a:headEnd/>
            <a:tailEnd/>
          </a:ln>
          <a:effectLst/>
        </p:spPr>
        <p:txBody>
          <a:bodyPr wrap="none" anchor="ctr"/>
          <a:lstStyle/>
          <a:p>
            <a:endParaRPr lang="fa-IR"/>
          </a:p>
        </p:txBody>
      </p:sp>
      <p:sp>
        <p:nvSpPr>
          <p:cNvPr id="165910" name="AutoShape 22"/>
          <p:cNvSpPr>
            <a:spLocks noChangeArrowheads="1"/>
          </p:cNvSpPr>
          <p:nvPr/>
        </p:nvSpPr>
        <p:spPr bwMode="gray">
          <a:xfrm>
            <a:off x="7100888" y="4478356"/>
            <a:ext cx="457200" cy="304800"/>
          </a:xfrm>
          <a:prstGeom prst="downArrow">
            <a:avLst>
              <a:gd name="adj1" fmla="val 38889"/>
              <a:gd name="adj2" fmla="val 50519"/>
            </a:avLst>
          </a:prstGeom>
          <a:gradFill rotWithShape="1">
            <a:gsLst>
              <a:gs pos="0">
                <a:srgbClr val="BC7210">
                  <a:gamma/>
                  <a:shade val="46275"/>
                  <a:invGamma/>
                </a:srgbClr>
              </a:gs>
              <a:gs pos="100000">
                <a:srgbClr val="BC7210"/>
              </a:gs>
            </a:gsLst>
            <a:lin ang="5400000" scaled="1"/>
          </a:gradFill>
          <a:ln w="9525">
            <a:noFill/>
            <a:miter lim="800000"/>
            <a:headEnd/>
            <a:tailEnd/>
          </a:ln>
          <a:effectLst/>
        </p:spPr>
        <p:txBody>
          <a:bodyPr wrap="none" anchor="ctr"/>
          <a:lstStyle/>
          <a:p>
            <a:endParaRPr lang="fa-IR"/>
          </a:p>
        </p:txBody>
      </p:sp>
      <p:sp>
        <p:nvSpPr>
          <p:cNvPr id="165903" name="Rectangle 15"/>
          <p:cNvSpPr>
            <a:spLocks noChangeArrowheads="1"/>
          </p:cNvSpPr>
          <p:nvPr/>
        </p:nvSpPr>
        <p:spPr bwMode="gray">
          <a:xfrm>
            <a:off x="7716849" y="1917736"/>
            <a:ext cx="152400" cy="3733800"/>
          </a:xfrm>
          <a:prstGeom prst="rect">
            <a:avLst/>
          </a:prstGeom>
          <a:solidFill>
            <a:srgbClr val="000000"/>
          </a:solidFill>
          <a:ln w="9525">
            <a:noFill/>
            <a:miter lim="800000"/>
            <a:headEnd/>
            <a:tailEnd/>
          </a:ln>
          <a:effectLst/>
        </p:spPr>
        <p:txBody>
          <a:bodyPr wrap="none" anchor="ctr"/>
          <a:lstStyle/>
          <a:p>
            <a:endParaRPr lang="fa-IR"/>
          </a:p>
        </p:txBody>
      </p:sp>
      <p:sp>
        <p:nvSpPr>
          <p:cNvPr id="165905" name="AutoShape 17"/>
          <p:cNvSpPr>
            <a:spLocks noChangeArrowheads="1"/>
          </p:cNvSpPr>
          <p:nvPr/>
        </p:nvSpPr>
        <p:spPr bwMode="gray">
          <a:xfrm>
            <a:off x="6215074" y="2603536"/>
            <a:ext cx="2133600" cy="860425"/>
          </a:xfrm>
          <a:prstGeom prst="roundRect">
            <a:avLst>
              <a:gd name="adj" fmla="val 16667"/>
            </a:avLst>
          </a:prstGeom>
          <a:gradFill rotWithShape="1">
            <a:gsLst>
              <a:gs pos="0">
                <a:srgbClr val="BFAA4F">
                  <a:gamma/>
                  <a:shade val="46275"/>
                  <a:invGamma/>
                </a:srgbClr>
              </a:gs>
              <a:gs pos="50000">
                <a:srgbClr val="BFAA4F"/>
              </a:gs>
              <a:gs pos="100000">
                <a:srgbClr val="BFAA4F">
                  <a:gamma/>
                  <a:shade val="46275"/>
                  <a:invGamma/>
                </a:srgbClr>
              </a:gs>
            </a:gsLst>
            <a:lin ang="2700000" scaled="1"/>
          </a:gradFill>
          <a:ln w="19050">
            <a:solidFill>
              <a:srgbClr val="C0C0C0"/>
            </a:solidFill>
            <a:round/>
            <a:headEnd/>
            <a:tailEnd/>
          </a:ln>
          <a:effectLst/>
        </p:spPr>
        <p:txBody>
          <a:bodyPr wrap="none" anchor="ctr"/>
          <a:lstStyle/>
          <a:p>
            <a:r>
              <a:rPr lang="fa-IR" sz="2800" b="1" dirty="0" smtClean="0">
                <a:solidFill>
                  <a:srgbClr val="FFFFFF"/>
                </a:solidFill>
                <a:cs typeface="B Titr" pitchFamily="2" charset="-78"/>
                <a:hlinkClick r:id="rId5" action="ppaction://hlinksldjump"/>
              </a:rPr>
              <a:t>    </a:t>
            </a:r>
            <a:r>
              <a:rPr lang="fa-IR" sz="2800" b="1" dirty="0" smtClean="0">
                <a:solidFill>
                  <a:schemeClr val="accent5">
                    <a:lumMod val="10000"/>
                  </a:schemeClr>
                </a:solidFill>
                <a:cs typeface="B Titr" pitchFamily="2" charset="-78"/>
                <a:hlinkClick r:id="rId5" action="ppaction://hlinksldjump"/>
              </a:rPr>
              <a:t>تعریف اول</a:t>
            </a:r>
            <a:endParaRPr lang="en-US" sz="2800" b="1" dirty="0">
              <a:solidFill>
                <a:schemeClr val="accent5">
                  <a:lumMod val="10000"/>
                </a:schemeClr>
              </a:solidFill>
              <a:cs typeface="B Titr" pitchFamily="2" charset="-78"/>
            </a:endParaRPr>
          </a:p>
        </p:txBody>
      </p:sp>
      <p:sp>
        <p:nvSpPr>
          <p:cNvPr id="165906" name="AutoShape 18"/>
          <p:cNvSpPr>
            <a:spLocks noChangeArrowheads="1"/>
          </p:cNvSpPr>
          <p:nvPr/>
        </p:nvSpPr>
        <p:spPr bwMode="gray">
          <a:xfrm>
            <a:off x="7050099" y="2365411"/>
            <a:ext cx="456316" cy="304800"/>
          </a:xfrm>
          <a:prstGeom prst="downArrow">
            <a:avLst>
              <a:gd name="adj1" fmla="val 38889"/>
              <a:gd name="adj2" fmla="val 50519"/>
            </a:avLst>
          </a:prstGeom>
          <a:solidFill>
            <a:srgbClr val="BC7210"/>
          </a:solidFill>
          <a:ln w="9525">
            <a:noFill/>
            <a:miter lim="800000"/>
            <a:headEnd/>
            <a:tailEnd/>
          </a:ln>
          <a:effectLst/>
        </p:spPr>
        <p:txBody>
          <a:bodyPr wrap="none" anchor="ctr"/>
          <a:lstStyle/>
          <a:p>
            <a:endParaRPr lang="fa-IR"/>
          </a:p>
        </p:txBody>
      </p:sp>
      <p:sp>
        <p:nvSpPr>
          <p:cNvPr id="165907" name="AutoShape 19"/>
          <p:cNvSpPr>
            <a:spLocks noChangeArrowheads="1"/>
          </p:cNvSpPr>
          <p:nvPr/>
        </p:nvSpPr>
        <p:spPr bwMode="gray">
          <a:xfrm>
            <a:off x="6215074" y="3670336"/>
            <a:ext cx="2133600" cy="860425"/>
          </a:xfrm>
          <a:prstGeom prst="roundRect">
            <a:avLst>
              <a:gd name="adj" fmla="val 16667"/>
            </a:avLst>
          </a:prstGeom>
          <a:gradFill rotWithShape="1">
            <a:gsLst>
              <a:gs pos="0">
                <a:srgbClr val="BFAA4F">
                  <a:gamma/>
                  <a:shade val="46275"/>
                  <a:invGamma/>
                </a:srgbClr>
              </a:gs>
              <a:gs pos="50000">
                <a:srgbClr val="BFAA4F"/>
              </a:gs>
              <a:gs pos="100000">
                <a:srgbClr val="BFAA4F">
                  <a:gamma/>
                  <a:shade val="46275"/>
                  <a:invGamma/>
                </a:srgbClr>
              </a:gs>
            </a:gsLst>
            <a:lin ang="2700000" scaled="1"/>
          </a:gradFill>
          <a:ln w="19050">
            <a:solidFill>
              <a:srgbClr val="C0C0C0"/>
            </a:solidFill>
            <a:round/>
            <a:headEnd/>
            <a:tailEnd/>
          </a:ln>
          <a:effectLst/>
        </p:spPr>
        <p:txBody>
          <a:bodyPr wrap="none" anchor="ctr"/>
          <a:lstStyle/>
          <a:p>
            <a:r>
              <a:rPr lang="fa-IR" sz="2800" b="1" dirty="0" smtClean="0">
                <a:solidFill>
                  <a:srgbClr val="FFFFFF"/>
                </a:solidFill>
                <a:hlinkClick r:id="rId6" action="ppaction://hlinksldjump"/>
              </a:rPr>
              <a:t>  </a:t>
            </a:r>
            <a:r>
              <a:rPr lang="fa-IR" sz="2800" b="1" dirty="0" smtClean="0">
                <a:solidFill>
                  <a:schemeClr val="accent5">
                    <a:lumMod val="10000"/>
                  </a:schemeClr>
                </a:solidFill>
                <a:cs typeface="B Titr" pitchFamily="2" charset="-78"/>
                <a:hlinkClick r:id="rId6" action="ppaction://hlinksldjump"/>
              </a:rPr>
              <a:t>تعریف دوم</a:t>
            </a:r>
            <a:endParaRPr lang="en-US" sz="2800" b="1" dirty="0">
              <a:solidFill>
                <a:schemeClr val="accent5">
                  <a:lumMod val="10000"/>
                </a:schemeClr>
              </a:solidFill>
              <a:cs typeface="B Titr" pitchFamily="2" charset="-78"/>
            </a:endParaRPr>
          </a:p>
        </p:txBody>
      </p:sp>
      <p:sp>
        <p:nvSpPr>
          <p:cNvPr id="165908" name="AutoShape 20"/>
          <p:cNvSpPr>
            <a:spLocks noChangeArrowheads="1"/>
          </p:cNvSpPr>
          <p:nvPr/>
        </p:nvSpPr>
        <p:spPr bwMode="gray">
          <a:xfrm>
            <a:off x="6215074" y="4737136"/>
            <a:ext cx="2133600" cy="860425"/>
          </a:xfrm>
          <a:prstGeom prst="roundRect">
            <a:avLst>
              <a:gd name="adj" fmla="val 16667"/>
            </a:avLst>
          </a:prstGeom>
          <a:gradFill rotWithShape="1">
            <a:gsLst>
              <a:gs pos="0">
                <a:srgbClr val="BFAA4F">
                  <a:gamma/>
                  <a:shade val="46275"/>
                  <a:invGamma/>
                </a:srgbClr>
              </a:gs>
              <a:gs pos="50000">
                <a:srgbClr val="BFAA4F"/>
              </a:gs>
              <a:gs pos="100000">
                <a:srgbClr val="BFAA4F">
                  <a:gamma/>
                  <a:shade val="46275"/>
                  <a:invGamma/>
                </a:srgbClr>
              </a:gs>
            </a:gsLst>
            <a:lin ang="2700000" scaled="1"/>
          </a:gradFill>
          <a:ln w="19050">
            <a:solidFill>
              <a:srgbClr val="C0C0C0"/>
            </a:solidFill>
            <a:round/>
            <a:headEnd/>
            <a:tailEnd/>
          </a:ln>
          <a:effectLst/>
        </p:spPr>
        <p:txBody>
          <a:bodyPr wrap="none" anchor="ctr"/>
          <a:lstStyle/>
          <a:p>
            <a:r>
              <a:rPr lang="fa-IR" sz="2400" b="1" dirty="0" smtClean="0">
                <a:solidFill>
                  <a:srgbClr val="FFFFFF"/>
                </a:solidFill>
                <a:hlinkClick r:id="rId7" action="ppaction://hlinksldjump"/>
              </a:rPr>
              <a:t> </a:t>
            </a:r>
            <a:r>
              <a:rPr lang="fa-IR" sz="2400" b="1" dirty="0" smtClean="0">
                <a:solidFill>
                  <a:schemeClr val="accent5">
                    <a:lumMod val="10000"/>
                  </a:schemeClr>
                </a:solidFill>
                <a:cs typeface="B Titr" pitchFamily="2" charset="-78"/>
                <a:hlinkClick r:id="rId7" action="ppaction://hlinksldjump"/>
              </a:rPr>
              <a:t>تفاوت دو تعریف</a:t>
            </a:r>
            <a:endParaRPr lang="en-US" sz="2400" b="1" dirty="0">
              <a:solidFill>
                <a:schemeClr val="accent5">
                  <a:lumMod val="10000"/>
                </a:schemeClr>
              </a:solidFill>
              <a:cs typeface="B Titr" pitchFamily="2" charset="-78"/>
            </a:endParaRPr>
          </a:p>
        </p:txBody>
      </p:sp>
      <p:sp>
        <p:nvSpPr>
          <p:cNvPr id="165911" name="Rectangle 23"/>
          <p:cNvSpPr>
            <a:spLocks noChangeArrowheads="1"/>
          </p:cNvSpPr>
          <p:nvPr/>
        </p:nvSpPr>
        <p:spPr bwMode="gray">
          <a:xfrm>
            <a:off x="7197736" y="5613436"/>
            <a:ext cx="173038" cy="504825"/>
          </a:xfrm>
          <a:prstGeom prst="rect">
            <a:avLst/>
          </a:prstGeom>
          <a:gradFill rotWithShape="1">
            <a:gsLst>
              <a:gs pos="0">
                <a:srgbClr val="BC7210">
                  <a:gamma/>
                  <a:shade val="46275"/>
                  <a:invGamma/>
                </a:srgbClr>
              </a:gs>
              <a:gs pos="50000">
                <a:srgbClr val="BC7210"/>
              </a:gs>
              <a:gs pos="100000">
                <a:srgbClr val="BC7210">
                  <a:gamma/>
                  <a:shade val="46275"/>
                  <a:invGamma/>
                </a:srgbClr>
              </a:gs>
            </a:gsLst>
            <a:lin ang="0" scaled="1"/>
          </a:gradFill>
          <a:ln w="9525">
            <a:noFill/>
            <a:miter lim="800000"/>
            <a:headEnd/>
            <a:tailEnd/>
          </a:ln>
          <a:effectLst/>
        </p:spPr>
        <p:txBody>
          <a:bodyPr wrap="none" anchor="ctr"/>
          <a:lstStyle/>
          <a:p>
            <a:endParaRPr lang="fa-IR"/>
          </a:p>
        </p:txBody>
      </p:sp>
      <p:grpSp>
        <p:nvGrpSpPr>
          <p:cNvPr id="3" name="Group 49"/>
          <p:cNvGrpSpPr>
            <a:grpSpLocks/>
          </p:cNvGrpSpPr>
          <p:nvPr/>
        </p:nvGrpSpPr>
        <p:grpSpPr bwMode="auto">
          <a:xfrm>
            <a:off x="6215074" y="268284"/>
            <a:ext cx="2160588" cy="2160589"/>
            <a:chOff x="2200" y="1525"/>
            <a:chExt cx="1361" cy="1361"/>
          </a:xfrm>
        </p:grpSpPr>
        <p:sp>
          <p:nvSpPr>
            <p:cNvPr id="51" name="Oval 21"/>
            <p:cNvSpPr>
              <a:spLocks noChangeArrowheads="1"/>
            </p:cNvSpPr>
            <p:nvPr/>
          </p:nvSpPr>
          <p:spPr bwMode="gray">
            <a:xfrm>
              <a:off x="2200" y="1525"/>
              <a:ext cx="1361" cy="1361"/>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52" name="Oval 22"/>
            <p:cNvSpPr>
              <a:spLocks noChangeArrowheads="1"/>
            </p:cNvSpPr>
            <p:nvPr/>
          </p:nvSpPr>
          <p:spPr bwMode="gray">
            <a:xfrm>
              <a:off x="2200" y="1525"/>
              <a:ext cx="1361" cy="1361"/>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53" name="Oval 23"/>
            <p:cNvSpPr>
              <a:spLocks noChangeArrowheads="1"/>
            </p:cNvSpPr>
            <p:nvPr/>
          </p:nvSpPr>
          <p:spPr bwMode="gray">
            <a:xfrm>
              <a:off x="2289" y="1614"/>
              <a:ext cx="1183" cy="1183"/>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54" name="Oval 24"/>
            <p:cNvSpPr>
              <a:spLocks noChangeArrowheads="1"/>
            </p:cNvSpPr>
            <p:nvPr/>
          </p:nvSpPr>
          <p:spPr bwMode="gray">
            <a:xfrm>
              <a:off x="2290" y="1616"/>
              <a:ext cx="1183" cy="1183"/>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55" name="Oval 25"/>
            <p:cNvSpPr>
              <a:spLocks noChangeArrowheads="1"/>
            </p:cNvSpPr>
            <p:nvPr/>
          </p:nvSpPr>
          <p:spPr bwMode="gray">
            <a:xfrm>
              <a:off x="2348"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4" name="Group 26"/>
            <p:cNvGrpSpPr>
              <a:grpSpLocks/>
            </p:cNvGrpSpPr>
            <p:nvPr/>
          </p:nvGrpSpPr>
          <p:grpSpPr bwMode="auto">
            <a:xfrm>
              <a:off x="2365" y="1685"/>
              <a:ext cx="1031" cy="1031"/>
              <a:chOff x="4166" y="1706"/>
              <a:chExt cx="1252" cy="1252"/>
            </a:xfrm>
          </p:grpSpPr>
          <p:sp>
            <p:nvSpPr>
              <p:cNvPr id="58"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59"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60"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61"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57" name="Text Box 40"/>
            <p:cNvSpPr txBox="1">
              <a:spLocks noChangeArrowheads="1"/>
            </p:cNvSpPr>
            <p:nvPr/>
          </p:nvSpPr>
          <p:spPr bwMode="gray">
            <a:xfrm>
              <a:off x="2432" y="1946"/>
              <a:ext cx="893" cy="485"/>
            </a:xfrm>
            <a:prstGeom prst="rect">
              <a:avLst/>
            </a:prstGeom>
            <a:noFill/>
            <a:ln w="9525" algn="ctr">
              <a:noFill/>
              <a:miter lim="800000"/>
              <a:headEnd/>
              <a:tailEnd/>
            </a:ln>
            <a:effectLst/>
          </p:spPr>
          <p:txBody>
            <a:bodyPr wrap="none">
              <a:spAutoFit/>
            </a:bodyPr>
            <a:lstStyle/>
            <a:p>
              <a:r>
                <a:rPr lang="fa-IR" sz="4400" dirty="0" smtClean="0">
                  <a:solidFill>
                    <a:srgbClr val="000000"/>
                  </a:solidFill>
                  <a:cs typeface="B Titr" pitchFamily="2" charset="-78"/>
                </a:rPr>
                <a:t>تعریف</a:t>
              </a:r>
              <a:endParaRPr lang="en-US" sz="4400" dirty="0">
                <a:solidFill>
                  <a:srgbClr val="000000"/>
                </a:solidFill>
                <a:cs typeface="B Titr" pitchFamily="2" charset="-78"/>
              </a:endParaRPr>
            </a:p>
          </p:txBody>
        </p:sp>
      </p:grpSp>
      <p:grpSp>
        <p:nvGrpSpPr>
          <p:cNvPr id="5" name="Group 49"/>
          <p:cNvGrpSpPr>
            <a:grpSpLocks/>
          </p:cNvGrpSpPr>
          <p:nvPr/>
        </p:nvGrpSpPr>
        <p:grpSpPr bwMode="auto">
          <a:xfrm>
            <a:off x="857224" y="268284"/>
            <a:ext cx="2160588" cy="2160589"/>
            <a:chOff x="2200" y="1525"/>
            <a:chExt cx="1361" cy="1361"/>
          </a:xfrm>
        </p:grpSpPr>
        <p:sp>
          <p:nvSpPr>
            <p:cNvPr id="87" name="Oval 21"/>
            <p:cNvSpPr>
              <a:spLocks noChangeArrowheads="1"/>
            </p:cNvSpPr>
            <p:nvPr/>
          </p:nvSpPr>
          <p:spPr bwMode="gray">
            <a:xfrm>
              <a:off x="2200" y="1525"/>
              <a:ext cx="1361" cy="1361"/>
            </a:xfrm>
            <a:prstGeom prst="ellipse">
              <a:avLst/>
            </a:prstGeom>
            <a:gradFill rotWithShape="1">
              <a:gsLst>
                <a:gs pos="0">
                  <a:srgbClr val="FFCC00">
                    <a:gamma/>
                    <a:tint val="0"/>
                    <a:invGamma/>
                  </a:srgbClr>
                </a:gs>
                <a:gs pos="50000">
                  <a:srgbClr val="FFCC00"/>
                </a:gs>
                <a:gs pos="100000">
                  <a:srgbClr val="FFCC00">
                    <a:gamma/>
                    <a:tint val="0"/>
                    <a:invGamma/>
                  </a:srgbClr>
                </a:gs>
              </a:gsLst>
              <a:lin ang="2700000" scaled="1"/>
            </a:gradFill>
            <a:ln w="38100" algn="ctr">
              <a:noFill/>
              <a:round/>
              <a:headEnd/>
              <a:tailEnd/>
            </a:ln>
            <a:effectLst/>
          </p:spPr>
          <p:txBody>
            <a:bodyPr wrap="none" anchor="ctr">
              <a:spAutoFit/>
            </a:bodyPr>
            <a:lstStyle/>
            <a:p>
              <a:endParaRPr lang="fa-IR"/>
            </a:p>
          </p:txBody>
        </p:sp>
        <p:sp>
          <p:nvSpPr>
            <p:cNvPr id="88" name="Oval 22"/>
            <p:cNvSpPr>
              <a:spLocks noChangeArrowheads="1"/>
            </p:cNvSpPr>
            <p:nvPr/>
          </p:nvSpPr>
          <p:spPr bwMode="gray">
            <a:xfrm>
              <a:off x="2200" y="1525"/>
              <a:ext cx="1361" cy="1361"/>
            </a:xfrm>
            <a:prstGeom prst="ellipse">
              <a:avLst/>
            </a:prstGeom>
            <a:gradFill rotWithShape="1">
              <a:gsLst>
                <a:gs pos="0">
                  <a:srgbClr val="FFCC00">
                    <a:alpha val="32001"/>
                  </a:srgbClr>
                </a:gs>
                <a:gs pos="100000">
                  <a:srgbClr val="FFCC00">
                    <a:gamma/>
                    <a:shade val="46275"/>
                    <a:invGamma/>
                  </a:srgbClr>
                </a:gs>
              </a:gsLst>
              <a:lin ang="2700000" scaled="1"/>
            </a:gradFill>
            <a:ln w="38100" algn="ctr">
              <a:noFill/>
              <a:round/>
              <a:headEnd/>
              <a:tailEnd/>
            </a:ln>
            <a:effectLst/>
          </p:spPr>
          <p:txBody>
            <a:bodyPr wrap="none" anchor="ctr">
              <a:spAutoFit/>
            </a:bodyPr>
            <a:lstStyle/>
            <a:p>
              <a:endParaRPr lang="fa-IR"/>
            </a:p>
          </p:txBody>
        </p:sp>
        <p:sp>
          <p:nvSpPr>
            <p:cNvPr id="89" name="Oval 23"/>
            <p:cNvSpPr>
              <a:spLocks noChangeArrowheads="1"/>
            </p:cNvSpPr>
            <p:nvPr/>
          </p:nvSpPr>
          <p:spPr bwMode="gray">
            <a:xfrm>
              <a:off x="2289" y="1614"/>
              <a:ext cx="1183" cy="1183"/>
            </a:xfrm>
            <a:prstGeom prst="ellipse">
              <a:avLst/>
            </a:prstGeom>
            <a:gradFill rotWithShape="1">
              <a:gsLst>
                <a:gs pos="0">
                  <a:srgbClr val="FFCC00">
                    <a:gamma/>
                    <a:shade val="54118"/>
                    <a:invGamma/>
                  </a:srgbClr>
                </a:gs>
                <a:gs pos="50000">
                  <a:srgbClr val="FFCC00"/>
                </a:gs>
                <a:gs pos="100000">
                  <a:srgbClr val="FFCC00">
                    <a:gamma/>
                    <a:shade val="54118"/>
                    <a:invGamma/>
                  </a:srgbClr>
                </a:gs>
              </a:gsLst>
              <a:lin ang="18900000" scaled="1"/>
            </a:gradFill>
            <a:ln w="38100" algn="ctr">
              <a:noFill/>
              <a:round/>
              <a:headEnd/>
              <a:tailEnd/>
            </a:ln>
            <a:effectLst/>
          </p:spPr>
          <p:txBody>
            <a:bodyPr anchor="ctr">
              <a:spAutoFit/>
            </a:bodyPr>
            <a:lstStyle/>
            <a:p>
              <a:endParaRPr lang="fa-IR"/>
            </a:p>
          </p:txBody>
        </p:sp>
        <p:sp>
          <p:nvSpPr>
            <p:cNvPr id="90" name="Oval 24"/>
            <p:cNvSpPr>
              <a:spLocks noChangeArrowheads="1"/>
            </p:cNvSpPr>
            <p:nvPr/>
          </p:nvSpPr>
          <p:spPr bwMode="gray">
            <a:xfrm>
              <a:off x="2290" y="1616"/>
              <a:ext cx="1183" cy="1183"/>
            </a:xfrm>
            <a:prstGeom prst="ellipse">
              <a:avLst/>
            </a:prstGeom>
            <a:gradFill rotWithShape="1">
              <a:gsLst>
                <a:gs pos="0">
                  <a:srgbClr val="FFCC00">
                    <a:gamma/>
                    <a:shade val="63529"/>
                    <a:invGamma/>
                  </a:srgbClr>
                </a:gs>
                <a:gs pos="100000">
                  <a:srgbClr val="FFCC00">
                    <a:alpha val="0"/>
                  </a:srgbClr>
                </a:gs>
              </a:gsLst>
              <a:lin ang="2700000" scaled="1"/>
            </a:gradFill>
            <a:ln w="38100" algn="ctr">
              <a:noFill/>
              <a:round/>
              <a:headEnd/>
              <a:tailEnd/>
            </a:ln>
            <a:effectLst/>
          </p:spPr>
          <p:txBody>
            <a:bodyPr anchor="ctr">
              <a:spAutoFit/>
            </a:bodyPr>
            <a:lstStyle/>
            <a:p>
              <a:endParaRPr lang="fa-IR"/>
            </a:p>
          </p:txBody>
        </p:sp>
        <p:sp>
          <p:nvSpPr>
            <p:cNvPr id="91" name="Oval 25"/>
            <p:cNvSpPr>
              <a:spLocks noChangeArrowheads="1"/>
            </p:cNvSpPr>
            <p:nvPr/>
          </p:nvSpPr>
          <p:spPr bwMode="gray">
            <a:xfrm>
              <a:off x="2348" y="1673"/>
              <a:ext cx="1065" cy="1065"/>
            </a:xfrm>
            <a:prstGeom prst="ellipse">
              <a:avLst/>
            </a:prstGeom>
            <a:solidFill>
              <a:srgbClr val="333333"/>
            </a:solidFill>
            <a:ln w="38100" algn="ctr">
              <a:noFill/>
              <a:round/>
              <a:headEnd/>
              <a:tailEnd/>
            </a:ln>
            <a:effectLst/>
          </p:spPr>
          <p:txBody>
            <a:bodyPr anchor="ctr">
              <a:spAutoFit/>
            </a:bodyPr>
            <a:lstStyle/>
            <a:p>
              <a:endParaRPr lang="fa-IR"/>
            </a:p>
          </p:txBody>
        </p:sp>
        <p:grpSp>
          <p:nvGrpSpPr>
            <p:cNvPr id="6" name="Group 26"/>
            <p:cNvGrpSpPr>
              <a:grpSpLocks/>
            </p:cNvGrpSpPr>
            <p:nvPr/>
          </p:nvGrpSpPr>
          <p:grpSpPr bwMode="auto">
            <a:xfrm>
              <a:off x="2365" y="1685"/>
              <a:ext cx="1031" cy="1031"/>
              <a:chOff x="4166" y="1706"/>
              <a:chExt cx="1252" cy="1252"/>
            </a:xfrm>
          </p:grpSpPr>
          <p:sp>
            <p:nvSpPr>
              <p:cNvPr id="94" name="Oval 27"/>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a-IR"/>
              </a:p>
            </p:txBody>
          </p:sp>
          <p:sp>
            <p:nvSpPr>
              <p:cNvPr id="95"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a-IR"/>
              </a:p>
            </p:txBody>
          </p:sp>
          <p:sp>
            <p:nvSpPr>
              <p:cNvPr id="96" name="Oval 29"/>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a-IR"/>
              </a:p>
            </p:txBody>
          </p:sp>
          <p:sp>
            <p:nvSpPr>
              <p:cNvPr id="97" name="Oval 30"/>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a-IR"/>
              </a:p>
            </p:txBody>
          </p:sp>
        </p:grpSp>
        <p:sp>
          <p:nvSpPr>
            <p:cNvPr id="93" name="Text Box 40"/>
            <p:cNvSpPr txBox="1">
              <a:spLocks noChangeArrowheads="1"/>
            </p:cNvSpPr>
            <p:nvPr/>
          </p:nvSpPr>
          <p:spPr bwMode="gray">
            <a:xfrm>
              <a:off x="2290" y="1967"/>
              <a:ext cx="1150" cy="485"/>
            </a:xfrm>
            <a:prstGeom prst="rect">
              <a:avLst/>
            </a:prstGeom>
            <a:noFill/>
            <a:ln w="9525" algn="ctr">
              <a:noFill/>
              <a:miter lim="800000"/>
              <a:headEnd/>
              <a:tailEnd/>
            </a:ln>
            <a:effectLst/>
          </p:spPr>
          <p:txBody>
            <a:bodyPr wrap="none">
              <a:spAutoFit/>
            </a:bodyPr>
            <a:lstStyle/>
            <a:p>
              <a:r>
                <a:rPr lang="fa-IR" sz="4400" dirty="0" smtClean="0">
                  <a:solidFill>
                    <a:srgbClr val="000000"/>
                  </a:solidFill>
                  <a:cs typeface="B Titr" pitchFamily="2" charset="-78"/>
                </a:rPr>
                <a:t>تقسیمات</a:t>
              </a:r>
              <a:endParaRPr lang="en-US" sz="4400" dirty="0">
                <a:solidFill>
                  <a:srgbClr val="000000"/>
                </a:solidFill>
                <a:cs typeface="B Titr" pitchFamily="2" charset="-78"/>
              </a:endParaRPr>
            </a:p>
          </p:txBody>
        </p:sp>
      </p:grpSp>
      <p:sp>
        <p:nvSpPr>
          <p:cNvPr id="73" name="AutoShape 11"/>
          <p:cNvSpPr>
            <a:spLocks noChangeArrowheads="1"/>
          </p:cNvSpPr>
          <p:nvPr/>
        </p:nvSpPr>
        <p:spPr bwMode="gray">
          <a:xfrm rot="18064624" flipH="1">
            <a:off x="2915616" y="2293671"/>
            <a:ext cx="538163" cy="439738"/>
          </a:xfrm>
          <a:prstGeom prst="upArrow">
            <a:avLst>
              <a:gd name="adj1" fmla="val 51676"/>
              <a:gd name="adj2" fmla="val 100000"/>
            </a:avLst>
          </a:prstGeom>
          <a:gradFill rotWithShape="1">
            <a:gsLst>
              <a:gs pos="0">
                <a:schemeClr val="folHlink"/>
              </a:gs>
              <a:gs pos="100000">
                <a:schemeClr val="folHlink">
                  <a:gamma/>
                  <a:tint val="39216"/>
                  <a:invGamma/>
                </a:schemeClr>
              </a:gs>
            </a:gsLst>
            <a:lin ang="0" scaled="1"/>
          </a:gradFill>
          <a:ln w="9525" algn="ctr">
            <a:noFill/>
            <a:miter lim="800000"/>
            <a:headEnd/>
            <a:tailEnd/>
          </a:ln>
          <a:effectLst/>
        </p:spPr>
        <p:txBody>
          <a:bodyPr wrap="none" anchor="ctr"/>
          <a:lstStyle/>
          <a:p>
            <a:endParaRPr lang="fa-IR"/>
          </a:p>
        </p:txBody>
      </p:sp>
      <p:sp>
        <p:nvSpPr>
          <p:cNvPr id="74" name="AutoShape 12"/>
          <p:cNvSpPr>
            <a:spLocks noChangeArrowheads="1"/>
          </p:cNvSpPr>
          <p:nvPr/>
        </p:nvSpPr>
        <p:spPr bwMode="gray">
          <a:xfrm rot="3617899" flipH="1">
            <a:off x="5750794" y="2286804"/>
            <a:ext cx="571500" cy="414338"/>
          </a:xfrm>
          <a:prstGeom prst="upArrow">
            <a:avLst>
              <a:gd name="adj1" fmla="val 51676"/>
              <a:gd name="adj2" fmla="val 100000"/>
            </a:avLst>
          </a:prstGeom>
          <a:gradFill rotWithShape="1">
            <a:gsLst>
              <a:gs pos="0">
                <a:schemeClr val="folHlink"/>
              </a:gs>
              <a:gs pos="100000">
                <a:schemeClr val="folHlink">
                  <a:gamma/>
                  <a:tint val="39216"/>
                  <a:invGamma/>
                </a:schemeClr>
              </a:gs>
            </a:gsLst>
            <a:lin ang="0" scaled="1"/>
          </a:gradFill>
          <a:ln w="9525" algn="ctr">
            <a:noFill/>
            <a:miter lim="800000"/>
            <a:headEnd/>
            <a:tailEnd/>
          </a:ln>
          <a:effectLst/>
        </p:spPr>
        <p:txBody>
          <a:bodyPr wrap="none" anchor="ctr"/>
          <a:lstStyle/>
          <a:p>
            <a:endParaRPr lang="fa-IR"/>
          </a:p>
        </p:txBody>
      </p:sp>
      <p:sp>
        <p:nvSpPr>
          <p:cNvPr id="75" name="Oval 13"/>
          <p:cNvSpPr>
            <a:spLocks noChangeArrowheads="1"/>
          </p:cNvSpPr>
          <p:nvPr/>
        </p:nvSpPr>
        <p:spPr bwMode="gray">
          <a:xfrm>
            <a:off x="3357563" y="2057400"/>
            <a:ext cx="2563813" cy="2563813"/>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76" name="Oval 14"/>
          <p:cNvSpPr>
            <a:spLocks noChangeArrowheads="1"/>
          </p:cNvSpPr>
          <p:nvPr/>
        </p:nvSpPr>
        <p:spPr bwMode="gray">
          <a:xfrm>
            <a:off x="3503613" y="2201863"/>
            <a:ext cx="2270125" cy="2270125"/>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77" name="Oval 15"/>
          <p:cNvSpPr>
            <a:spLocks noChangeArrowheads="1"/>
          </p:cNvSpPr>
          <p:nvPr/>
        </p:nvSpPr>
        <p:spPr bwMode="gray">
          <a:xfrm>
            <a:off x="3636963" y="2336800"/>
            <a:ext cx="2003425" cy="2006600"/>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78" name="Oval 16"/>
          <p:cNvSpPr>
            <a:spLocks noChangeArrowheads="1"/>
          </p:cNvSpPr>
          <p:nvPr/>
        </p:nvSpPr>
        <p:spPr bwMode="gray">
          <a:xfrm>
            <a:off x="3636963" y="2336800"/>
            <a:ext cx="2003425" cy="2006600"/>
          </a:xfrm>
          <a:prstGeom prst="ellipse">
            <a:avLst/>
          </a:prstGeom>
          <a:gradFill rotWithShape="1">
            <a:gsLst>
              <a:gs pos="0">
                <a:srgbClr val="FF9900">
                  <a:gamma/>
                  <a:shade val="0"/>
                  <a:invGamma/>
                </a:srgbClr>
              </a:gs>
              <a:gs pos="100000">
                <a:srgbClr val="FF9900"/>
              </a:gs>
            </a:gsLst>
            <a:lin ang="2700000" scaled="1"/>
          </a:gradFill>
          <a:ln w="38100" algn="ctr">
            <a:noFill/>
            <a:round/>
            <a:headEnd/>
            <a:tailEnd/>
          </a:ln>
          <a:effectLst/>
        </p:spPr>
        <p:txBody>
          <a:bodyPr wrap="none" anchor="ctr">
            <a:spAutoFit/>
          </a:bodyPr>
          <a:lstStyle/>
          <a:p>
            <a:endParaRPr lang="fa-IR"/>
          </a:p>
        </p:txBody>
      </p:sp>
      <p:sp>
        <p:nvSpPr>
          <p:cNvPr id="79" name="Oval 17"/>
          <p:cNvSpPr>
            <a:spLocks noChangeArrowheads="1"/>
          </p:cNvSpPr>
          <p:nvPr/>
        </p:nvSpPr>
        <p:spPr bwMode="gray">
          <a:xfrm>
            <a:off x="3768725" y="2468563"/>
            <a:ext cx="1739900" cy="1743075"/>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80" name="Oval 18"/>
          <p:cNvSpPr>
            <a:spLocks noChangeArrowheads="1"/>
          </p:cNvSpPr>
          <p:nvPr/>
        </p:nvSpPr>
        <p:spPr bwMode="gray">
          <a:xfrm>
            <a:off x="3768725" y="2468563"/>
            <a:ext cx="1739900" cy="1743075"/>
          </a:xfrm>
          <a:prstGeom prst="ellipse">
            <a:avLst/>
          </a:prstGeom>
          <a:gradFill rotWithShape="1">
            <a:gsLst>
              <a:gs pos="0">
                <a:srgbClr val="EEAD38"/>
              </a:gs>
              <a:gs pos="100000">
                <a:srgbClr val="EEAD38">
                  <a:gamma/>
                  <a:shade val="48627"/>
                  <a:invGamma/>
                </a:srgbClr>
              </a:gs>
            </a:gsLst>
            <a:lin ang="2700000" scaled="1"/>
          </a:gradFill>
          <a:ln w="38100" algn="ctr">
            <a:noFill/>
            <a:round/>
            <a:headEnd/>
            <a:tailEnd/>
          </a:ln>
          <a:effectLst/>
        </p:spPr>
        <p:txBody>
          <a:bodyPr anchor="ctr">
            <a:spAutoFit/>
          </a:bodyPr>
          <a:lstStyle/>
          <a:p>
            <a:endParaRPr lang="fa-IR"/>
          </a:p>
        </p:txBody>
      </p:sp>
      <p:sp>
        <p:nvSpPr>
          <p:cNvPr id="81" name="Text Box 19"/>
          <p:cNvSpPr txBox="1">
            <a:spLocks noChangeArrowheads="1"/>
          </p:cNvSpPr>
          <p:nvPr/>
        </p:nvSpPr>
        <p:spPr bwMode="gray">
          <a:xfrm>
            <a:off x="4000496" y="2500306"/>
            <a:ext cx="1293944" cy="1384995"/>
          </a:xfrm>
          <a:prstGeom prst="rect">
            <a:avLst/>
          </a:prstGeom>
          <a:noFill/>
          <a:ln w="9525">
            <a:noFill/>
            <a:miter lim="800000"/>
            <a:headEnd/>
            <a:tailEnd/>
          </a:ln>
          <a:effectLst/>
        </p:spPr>
        <p:txBody>
          <a:bodyPr wrap="none">
            <a:spAutoFit/>
          </a:bodyPr>
          <a:lstStyle/>
          <a:p>
            <a:r>
              <a:rPr lang="fa-IR" sz="3600" b="1" dirty="0" smtClean="0">
                <a:cs typeface="B Titr" pitchFamily="2" charset="-78"/>
              </a:rPr>
              <a:t>    </a:t>
            </a:r>
            <a:r>
              <a:rPr lang="fa-IR" sz="2400" b="1" dirty="0" smtClean="0">
                <a:solidFill>
                  <a:schemeClr val="accent4">
                    <a:lumMod val="10000"/>
                  </a:schemeClr>
                </a:solidFill>
                <a:cs typeface="B Titr" pitchFamily="2" charset="-78"/>
              </a:rPr>
              <a:t>(3)</a:t>
            </a:r>
          </a:p>
          <a:p>
            <a:r>
              <a:rPr lang="fa-IR" sz="3600" b="1" dirty="0" smtClean="0">
                <a:solidFill>
                  <a:schemeClr val="accent4">
                    <a:lumMod val="10000"/>
                  </a:schemeClr>
                </a:solidFill>
                <a:cs typeface="B Titr" pitchFamily="2" charset="-78"/>
                <a:hlinkClick r:id="rId8" action="ppaction://hlinksldjump"/>
              </a:rPr>
              <a:t> </a:t>
            </a:r>
            <a:r>
              <a:rPr lang="fa-IR" sz="4800" b="1" dirty="0" smtClean="0">
                <a:solidFill>
                  <a:schemeClr val="accent4">
                    <a:lumMod val="10000"/>
                  </a:schemeClr>
                </a:solidFill>
                <a:cs typeface="B Titr" pitchFamily="2" charset="-78"/>
                <a:hlinkClick r:id="rId8" action="ppaction://hlinksldjump"/>
              </a:rPr>
              <a:t>وضع</a:t>
            </a:r>
            <a:endParaRPr lang="en-US" sz="4800" b="1" dirty="0">
              <a:solidFill>
                <a:schemeClr val="accent4">
                  <a:lumMod val="10000"/>
                </a:schemeClr>
              </a:solidFill>
              <a:cs typeface="B Titr" pitchFamily="2" charset="-78"/>
            </a:endParaRPr>
          </a:p>
        </p:txBody>
      </p:sp>
      <p:sp>
        <p:nvSpPr>
          <p:cNvPr id="50" name="Action Button: Return 49">
            <a:hlinkClick r:id="rId9" action="ppaction://hlinksldjump" highlightClick="1"/>
          </p:cNvPr>
          <p:cNvSpPr/>
          <p:nvPr/>
        </p:nvSpPr>
        <p:spPr bwMode="auto">
          <a:xfrm>
            <a:off x="4929190" y="2786058"/>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65895"/>
                                        </p:tgtEl>
                                        <p:attrNameLst>
                                          <p:attrName>style.visibility</p:attrName>
                                        </p:attrNameLst>
                                      </p:cBhvr>
                                      <p:to>
                                        <p:strVal val="visible"/>
                                      </p:to>
                                    </p:set>
                                    <p:anim calcmode="lin" valueType="num">
                                      <p:cBhvr>
                                        <p:cTn id="7" dur="1000" fill="hold"/>
                                        <p:tgtEl>
                                          <p:spTgt spid="165895"/>
                                        </p:tgtEl>
                                        <p:attrNameLst>
                                          <p:attrName>ppt_x</p:attrName>
                                        </p:attrNameLst>
                                      </p:cBhvr>
                                      <p:tavLst>
                                        <p:tav tm="0">
                                          <p:val>
                                            <p:strVal val="#ppt_x-.2"/>
                                          </p:val>
                                        </p:tav>
                                        <p:tav tm="100000">
                                          <p:val>
                                            <p:strVal val="#ppt_x"/>
                                          </p:val>
                                        </p:tav>
                                      </p:tavLst>
                                    </p:anim>
                                    <p:anim calcmode="lin" valueType="num">
                                      <p:cBhvr>
                                        <p:cTn id="8" dur="1000" fill="hold"/>
                                        <p:tgtEl>
                                          <p:spTgt spid="165895"/>
                                        </p:tgtEl>
                                        <p:attrNameLst>
                                          <p:attrName>ppt_y</p:attrName>
                                        </p:attrNameLst>
                                      </p:cBhvr>
                                      <p:tavLst>
                                        <p:tav tm="0">
                                          <p:val>
                                            <p:strVal val="#ppt_y"/>
                                          </p:val>
                                        </p:tav>
                                        <p:tav tm="100000">
                                          <p:val>
                                            <p:strVal val="#ppt_y"/>
                                          </p:val>
                                        </p:tav>
                                      </p:tavLst>
                                    </p:anim>
                                    <p:animEffect transition="in" filter="wipe(right)" prLst="gradientSize: 0.1">
                                      <p:cBhvr>
                                        <p:cTn id="9" dur="1000"/>
                                        <p:tgtEl>
                                          <p:spTgt spid="165895"/>
                                        </p:tgtEl>
                                      </p:cBhvr>
                                    </p:animEffect>
                                  </p:childTnLst>
                                </p:cTn>
                              </p:par>
                              <p:par>
                                <p:cTn id="10" presetID="29"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ppt_x</p:attrName>
                                        </p:attrNameLst>
                                      </p:cBhvr>
                                      <p:tavLst>
                                        <p:tav tm="0">
                                          <p:val>
                                            <p:strVal val="#ppt_x-.2"/>
                                          </p:val>
                                        </p:tav>
                                        <p:tav tm="100000">
                                          <p:val>
                                            <p:strVal val="#ppt_x"/>
                                          </p:val>
                                        </p:tav>
                                      </p:tavLst>
                                    </p:anim>
                                    <p:anim calcmode="lin" valueType="num">
                                      <p:cBhvr>
                                        <p:cTn id="13"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165897"/>
                                        </p:tgtEl>
                                        <p:attrNameLst>
                                          <p:attrName>style.visibility</p:attrName>
                                        </p:attrNameLst>
                                      </p:cBhvr>
                                      <p:to>
                                        <p:strVal val="visible"/>
                                      </p:to>
                                    </p:set>
                                    <p:anim calcmode="lin" valueType="num">
                                      <p:cBhvr>
                                        <p:cTn id="17" dur="1000" fill="hold"/>
                                        <p:tgtEl>
                                          <p:spTgt spid="165897"/>
                                        </p:tgtEl>
                                        <p:attrNameLst>
                                          <p:attrName>ppt_x</p:attrName>
                                        </p:attrNameLst>
                                      </p:cBhvr>
                                      <p:tavLst>
                                        <p:tav tm="0">
                                          <p:val>
                                            <p:strVal val="#ppt_x-.2"/>
                                          </p:val>
                                        </p:tav>
                                        <p:tav tm="100000">
                                          <p:val>
                                            <p:strVal val="#ppt_x"/>
                                          </p:val>
                                        </p:tav>
                                      </p:tavLst>
                                    </p:anim>
                                    <p:anim calcmode="lin" valueType="num">
                                      <p:cBhvr>
                                        <p:cTn id="18" dur="1000" fill="hold"/>
                                        <p:tgtEl>
                                          <p:spTgt spid="165897"/>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65897"/>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165899"/>
                                        </p:tgtEl>
                                        <p:attrNameLst>
                                          <p:attrName>style.visibility</p:attrName>
                                        </p:attrNameLst>
                                      </p:cBhvr>
                                      <p:to>
                                        <p:strVal val="visible"/>
                                      </p:to>
                                    </p:set>
                                    <p:anim calcmode="lin" valueType="num">
                                      <p:cBhvr>
                                        <p:cTn id="22" dur="1000" fill="hold"/>
                                        <p:tgtEl>
                                          <p:spTgt spid="165899"/>
                                        </p:tgtEl>
                                        <p:attrNameLst>
                                          <p:attrName>ppt_x</p:attrName>
                                        </p:attrNameLst>
                                      </p:cBhvr>
                                      <p:tavLst>
                                        <p:tav tm="0">
                                          <p:val>
                                            <p:strVal val="#ppt_x-.2"/>
                                          </p:val>
                                        </p:tav>
                                        <p:tav tm="100000">
                                          <p:val>
                                            <p:strVal val="#ppt_x"/>
                                          </p:val>
                                        </p:tav>
                                      </p:tavLst>
                                    </p:anim>
                                    <p:anim calcmode="lin" valueType="num">
                                      <p:cBhvr>
                                        <p:cTn id="23" dur="1000" fill="hold"/>
                                        <p:tgtEl>
                                          <p:spTgt spid="165899"/>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65899"/>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165902"/>
                                        </p:tgtEl>
                                        <p:attrNameLst>
                                          <p:attrName>style.visibility</p:attrName>
                                        </p:attrNameLst>
                                      </p:cBhvr>
                                      <p:to>
                                        <p:strVal val="visible"/>
                                      </p:to>
                                    </p:set>
                                    <p:anim calcmode="lin" valueType="num">
                                      <p:cBhvr>
                                        <p:cTn id="27" dur="1000" fill="hold"/>
                                        <p:tgtEl>
                                          <p:spTgt spid="165902"/>
                                        </p:tgtEl>
                                        <p:attrNameLst>
                                          <p:attrName>ppt_x</p:attrName>
                                        </p:attrNameLst>
                                      </p:cBhvr>
                                      <p:tavLst>
                                        <p:tav tm="0">
                                          <p:val>
                                            <p:strVal val="#ppt_x-.2"/>
                                          </p:val>
                                        </p:tav>
                                        <p:tav tm="100000">
                                          <p:val>
                                            <p:strVal val="#ppt_x"/>
                                          </p:val>
                                        </p:tav>
                                      </p:tavLst>
                                    </p:anim>
                                    <p:anim calcmode="lin" valueType="num">
                                      <p:cBhvr>
                                        <p:cTn id="28" dur="1000" fill="hold"/>
                                        <p:tgtEl>
                                          <p:spTgt spid="165902"/>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65902"/>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165909"/>
                                        </p:tgtEl>
                                        <p:attrNameLst>
                                          <p:attrName>style.visibility</p:attrName>
                                        </p:attrNameLst>
                                      </p:cBhvr>
                                      <p:to>
                                        <p:strVal val="visible"/>
                                      </p:to>
                                    </p:set>
                                    <p:anim calcmode="lin" valueType="num">
                                      <p:cBhvr>
                                        <p:cTn id="32" dur="1000" fill="hold"/>
                                        <p:tgtEl>
                                          <p:spTgt spid="165909"/>
                                        </p:tgtEl>
                                        <p:attrNameLst>
                                          <p:attrName>ppt_x</p:attrName>
                                        </p:attrNameLst>
                                      </p:cBhvr>
                                      <p:tavLst>
                                        <p:tav tm="0">
                                          <p:val>
                                            <p:strVal val="#ppt_x-.2"/>
                                          </p:val>
                                        </p:tav>
                                        <p:tav tm="100000">
                                          <p:val>
                                            <p:strVal val="#ppt_x"/>
                                          </p:val>
                                        </p:tav>
                                      </p:tavLst>
                                    </p:anim>
                                    <p:anim calcmode="lin" valueType="num">
                                      <p:cBhvr>
                                        <p:cTn id="33" dur="1000" fill="hold"/>
                                        <p:tgtEl>
                                          <p:spTgt spid="165909"/>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65909"/>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165910"/>
                                        </p:tgtEl>
                                        <p:attrNameLst>
                                          <p:attrName>style.visibility</p:attrName>
                                        </p:attrNameLst>
                                      </p:cBhvr>
                                      <p:to>
                                        <p:strVal val="visible"/>
                                      </p:to>
                                    </p:set>
                                    <p:anim calcmode="lin" valueType="num">
                                      <p:cBhvr>
                                        <p:cTn id="37" dur="1000" fill="hold"/>
                                        <p:tgtEl>
                                          <p:spTgt spid="165910"/>
                                        </p:tgtEl>
                                        <p:attrNameLst>
                                          <p:attrName>ppt_x</p:attrName>
                                        </p:attrNameLst>
                                      </p:cBhvr>
                                      <p:tavLst>
                                        <p:tav tm="0">
                                          <p:val>
                                            <p:strVal val="#ppt_x-.2"/>
                                          </p:val>
                                        </p:tav>
                                        <p:tav tm="100000">
                                          <p:val>
                                            <p:strVal val="#ppt_x"/>
                                          </p:val>
                                        </p:tav>
                                      </p:tavLst>
                                    </p:anim>
                                    <p:anim calcmode="lin" valueType="num">
                                      <p:cBhvr>
                                        <p:cTn id="38" dur="1000" fill="hold"/>
                                        <p:tgtEl>
                                          <p:spTgt spid="165910"/>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65910"/>
                                        </p:tgtEl>
                                      </p:cBhvr>
                                    </p:animEffect>
                                  </p:childTnLst>
                                </p:cTn>
                              </p:par>
                              <p:par>
                                <p:cTn id="40" presetID="29" presetClass="entr" presetSubtype="0" fill="hold" grpId="0" nodeType="withEffect">
                                  <p:stCondLst>
                                    <p:cond delay="0"/>
                                  </p:stCondLst>
                                  <p:childTnLst>
                                    <p:set>
                                      <p:cBhvr>
                                        <p:cTn id="41" dur="1" fill="hold">
                                          <p:stCondLst>
                                            <p:cond delay="0"/>
                                          </p:stCondLst>
                                        </p:cTn>
                                        <p:tgtEl>
                                          <p:spTgt spid="165903"/>
                                        </p:tgtEl>
                                        <p:attrNameLst>
                                          <p:attrName>style.visibility</p:attrName>
                                        </p:attrNameLst>
                                      </p:cBhvr>
                                      <p:to>
                                        <p:strVal val="visible"/>
                                      </p:to>
                                    </p:set>
                                    <p:anim calcmode="lin" valueType="num">
                                      <p:cBhvr>
                                        <p:cTn id="42" dur="1000" fill="hold"/>
                                        <p:tgtEl>
                                          <p:spTgt spid="165903"/>
                                        </p:tgtEl>
                                        <p:attrNameLst>
                                          <p:attrName>ppt_x</p:attrName>
                                        </p:attrNameLst>
                                      </p:cBhvr>
                                      <p:tavLst>
                                        <p:tav tm="0">
                                          <p:val>
                                            <p:strVal val="#ppt_x-.2"/>
                                          </p:val>
                                        </p:tav>
                                        <p:tav tm="100000">
                                          <p:val>
                                            <p:strVal val="#ppt_x"/>
                                          </p:val>
                                        </p:tav>
                                      </p:tavLst>
                                    </p:anim>
                                    <p:anim calcmode="lin" valueType="num">
                                      <p:cBhvr>
                                        <p:cTn id="43" dur="1000" fill="hold"/>
                                        <p:tgtEl>
                                          <p:spTgt spid="165903"/>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65903"/>
                                        </p:tgtEl>
                                      </p:cBhvr>
                                    </p:animEffect>
                                  </p:childTnLst>
                                </p:cTn>
                              </p:par>
                              <p:par>
                                <p:cTn id="45" presetID="29" presetClass="entr" presetSubtype="0" fill="hold" grpId="0" nodeType="withEffect">
                                  <p:stCondLst>
                                    <p:cond delay="0"/>
                                  </p:stCondLst>
                                  <p:childTnLst>
                                    <p:set>
                                      <p:cBhvr>
                                        <p:cTn id="46" dur="1" fill="hold">
                                          <p:stCondLst>
                                            <p:cond delay="0"/>
                                          </p:stCondLst>
                                        </p:cTn>
                                        <p:tgtEl>
                                          <p:spTgt spid="165905"/>
                                        </p:tgtEl>
                                        <p:attrNameLst>
                                          <p:attrName>style.visibility</p:attrName>
                                        </p:attrNameLst>
                                      </p:cBhvr>
                                      <p:to>
                                        <p:strVal val="visible"/>
                                      </p:to>
                                    </p:set>
                                    <p:anim calcmode="lin" valueType="num">
                                      <p:cBhvr>
                                        <p:cTn id="47" dur="1000" fill="hold"/>
                                        <p:tgtEl>
                                          <p:spTgt spid="165905"/>
                                        </p:tgtEl>
                                        <p:attrNameLst>
                                          <p:attrName>ppt_x</p:attrName>
                                        </p:attrNameLst>
                                      </p:cBhvr>
                                      <p:tavLst>
                                        <p:tav tm="0">
                                          <p:val>
                                            <p:strVal val="#ppt_x-.2"/>
                                          </p:val>
                                        </p:tav>
                                        <p:tav tm="100000">
                                          <p:val>
                                            <p:strVal val="#ppt_x"/>
                                          </p:val>
                                        </p:tav>
                                      </p:tavLst>
                                    </p:anim>
                                    <p:anim calcmode="lin" valueType="num">
                                      <p:cBhvr>
                                        <p:cTn id="48" dur="1000" fill="hold"/>
                                        <p:tgtEl>
                                          <p:spTgt spid="165905"/>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65905"/>
                                        </p:tgtEl>
                                      </p:cBhvr>
                                    </p:animEffect>
                                  </p:childTnLst>
                                </p:cTn>
                              </p:par>
                              <p:par>
                                <p:cTn id="50" presetID="29" presetClass="entr" presetSubtype="0" fill="hold" grpId="0" nodeType="withEffect">
                                  <p:stCondLst>
                                    <p:cond delay="0"/>
                                  </p:stCondLst>
                                  <p:childTnLst>
                                    <p:set>
                                      <p:cBhvr>
                                        <p:cTn id="51" dur="1" fill="hold">
                                          <p:stCondLst>
                                            <p:cond delay="0"/>
                                          </p:stCondLst>
                                        </p:cTn>
                                        <p:tgtEl>
                                          <p:spTgt spid="165906"/>
                                        </p:tgtEl>
                                        <p:attrNameLst>
                                          <p:attrName>style.visibility</p:attrName>
                                        </p:attrNameLst>
                                      </p:cBhvr>
                                      <p:to>
                                        <p:strVal val="visible"/>
                                      </p:to>
                                    </p:set>
                                    <p:anim calcmode="lin" valueType="num">
                                      <p:cBhvr>
                                        <p:cTn id="52" dur="1000" fill="hold"/>
                                        <p:tgtEl>
                                          <p:spTgt spid="165906"/>
                                        </p:tgtEl>
                                        <p:attrNameLst>
                                          <p:attrName>ppt_x</p:attrName>
                                        </p:attrNameLst>
                                      </p:cBhvr>
                                      <p:tavLst>
                                        <p:tav tm="0">
                                          <p:val>
                                            <p:strVal val="#ppt_x-.2"/>
                                          </p:val>
                                        </p:tav>
                                        <p:tav tm="100000">
                                          <p:val>
                                            <p:strVal val="#ppt_x"/>
                                          </p:val>
                                        </p:tav>
                                      </p:tavLst>
                                    </p:anim>
                                    <p:anim calcmode="lin" valueType="num">
                                      <p:cBhvr>
                                        <p:cTn id="53" dur="1000" fill="hold"/>
                                        <p:tgtEl>
                                          <p:spTgt spid="165906"/>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65906"/>
                                        </p:tgtEl>
                                      </p:cBhvr>
                                    </p:animEffect>
                                  </p:childTnLst>
                                </p:cTn>
                              </p:par>
                              <p:par>
                                <p:cTn id="55" presetID="29" presetClass="entr" presetSubtype="0" fill="hold" grpId="0" nodeType="withEffect">
                                  <p:stCondLst>
                                    <p:cond delay="0"/>
                                  </p:stCondLst>
                                  <p:childTnLst>
                                    <p:set>
                                      <p:cBhvr>
                                        <p:cTn id="56" dur="1" fill="hold">
                                          <p:stCondLst>
                                            <p:cond delay="0"/>
                                          </p:stCondLst>
                                        </p:cTn>
                                        <p:tgtEl>
                                          <p:spTgt spid="165907"/>
                                        </p:tgtEl>
                                        <p:attrNameLst>
                                          <p:attrName>style.visibility</p:attrName>
                                        </p:attrNameLst>
                                      </p:cBhvr>
                                      <p:to>
                                        <p:strVal val="visible"/>
                                      </p:to>
                                    </p:set>
                                    <p:anim calcmode="lin" valueType="num">
                                      <p:cBhvr>
                                        <p:cTn id="57" dur="1000" fill="hold"/>
                                        <p:tgtEl>
                                          <p:spTgt spid="165907"/>
                                        </p:tgtEl>
                                        <p:attrNameLst>
                                          <p:attrName>ppt_x</p:attrName>
                                        </p:attrNameLst>
                                      </p:cBhvr>
                                      <p:tavLst>
                                        <p:tav tm="0">
                                          <p:val>
                                            <p:strVal val="#ppt_x-.2"/>
                                          </p:val>
                                        </p:tav>
                                        <p:tav tm="100000">
                                          <p:val>
                                            <p:strVal val="#ppt_x"/>
                                          </p:val>
                                        </p:tav>
                                      </p:tavLst>
                                    </p:anim>
                                    <p:anim calcmode="lin" valueType="num">
                                      <p:cBhvr>
                                        <p:cTn id="58" dur="1000" fill="hold"/>
                                        <p:tgtEl>
                                          <p:spTgt spid="165907"/>
                                        </p:tgtEl>
                                        <p:attrNameLst>
                                          <p:attrName>ppt_y</p:attrName>
                                        </p:attrNameLst>
                                      </p:cBhvr>
                                      <p:tavLst>
                                        <p:tav tm="0">
                                          <p:val>
                                            <p:strVal val="#ppt_y"/>
                                          </p:val>
                                        </p:tav>
                                        <p:tav tm="100000">
                                          <p:val>
                                            <p:strVal val="#ppt_y"/>
                                          </p:val>
                                        </p:tav>
                                      </p:tavLst>
                                    </p:anim>
                                    <p:animEffect transition="in" filter="wipe(right)" prLst="gradientSize: 0.1">
                                      <p:cBhvr>
                                        <p:cTn id="59" dur="1000"/>
                                        <p:tgtEl>
                                          <p:spTgt spid="165907"/>
                                        </p:tgtEl>
                                      </p:cBhvr>
                                    </p:animEffect>
                                  </p:childTnLst>
                                </p:cTn>
                              </p:par>
                              <p:par>
                                <p:cTn id="60" presetID="29" presetClass="entr" presetSubtype="0" fill="hold" grpId="0" nodeType="withEffect">
                                  <p:stCondLst>
                                    <p:cond delay="0"/>
                                  </p:stCondLst>
                                  <p:childTnLst>
                                    <p:set>
                                      <p:cBhvr>
                                        <p:cTn id="61" dur="1" fill="hold">
                                          <p:stCondLst>
                                            <p:cond delay="0"/>
                                          </p:stCondLst>
                                        </p:cTn>
                                        <p:tgtEl>
                                          <p:spTgt spid="165908"/>
                                        </p:tgtEl>
                                        <p:attrNameLst>
                                          <p:attrName>style.visibility</p:attrName>
                                        </p:attrNameLst>
                                      </p:cBhvr>
                                      <p:to>
                                        <p:strVal val="visible"/>
                                      </p:to>
                                    </p:set>
                                    <p:anim calcmode="lin" valueType="num">
                                      <p:cBhvr>
                                        <p:cTn id="62" dur="1000" fill="hold"/>
                                        <p:tgtEl>
                                          <p:spTgt spid="165908"/>
                                        </p:tgtEl>
                                        <p:attrNameLst>
                                          <p:attrName>ppt_x</p:attrName>
                                        </p:attrNameLst>
                                      </p:cBhvr>
                                      <p:tavLst>
                                        <p:tav tm="0">
                                          <p:val>
                                            <p:strVal val="#ppt_x-.2"/>
                                          </p:val>
                                        </p:tav>
                                        <p:tav tm="100000">
                                          <p:val>
                                            <p:strVal val="#ppt_x"/>
                                          </p:val>
                                        </p:tav>
                                      </p:tavLst>
                                    </p:anim>
                                    <p:anim calcmode="lin" valueType="num">
                                      <p:cBhvr>
                                        <p:cTn id="63" dur="1000" fill="hold"/>
                                        <p:tgtEl>
                                          <p:spTgt spid="165908"/>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65908"/>
                                        </p:tgtEl>
                                      </p:cBhvr>
                                    </p:animEffect>
                                  </p:childTnLst>
                                </p:cTn>
                              </p:par>
                              <p:par>
                                <p:cTn id="65" presetID="29" presetClass="entr" presetSubtype="0" fill="hold" grpId="0" nodeType="withEffect">
                                  <p:stCondLst>
                                    <p:cond delay="0"/>
                                  </p:stCondLst>
                                  <p:childTnLst>
                                    <p:set>
                                      <p:cBhvr>
                                        <p:cTn id="66" dur="1" fill="hold">
                                          <p:stCondLst>
                                            <p:cond delay="0"/>
                                          </p:stCondLst>
                                        </p:cTn>
                                        <p:tgtEl>
                                          <p:spTgt spid="165911"/>
                                        </p:tgtEl>
                                        <p:attrNameLst>
                                          <p:attrName>style.visibility</p:attrName>
                                        </p:attrNameLst>
                                      </p:cBhvr>
                                      <p:to>
                                        <p:strVal val="visible"/>
                                      </p:to>
                                    </p:set>
                                    <p:anim calcmode="lin" valueType="num">
                                      <p:cBhvr>
                                        <p:cTn id="67" dur="1000" fill="hold"/>
                                        <p:tgtEl>
                                          <p:spTgt spid="165911"/>
                                        </p:tgtEl>
                                        <p:attrNameLst>
                                          <p:attrName>ppt_x</p:attrName>
                                        </p:attrNameLst>
                                      </p:cBhvr>
                                      <p:tavLst>
                                        <p:tav tm="0">
                                          <p:val>
                                            <p:strVal val="#ppt_x-.2"/>
                                          </p:val>
                                        </p:tav>
                                        <p:tav tm="100000">
                                          <p:val>
                                            <p:strVal val="#ppt_x"/>
                                          </p:val>
                                        </p:tav>
                                      </p:tavLst>
                                    </p:anim>
                                    <p:anim calcmode="lin" valueType="num">
                                      <p:cBhvr>
                                        <p:cTn id="68" dur="1000" fill="hold"/>
                                        <p:tgtEl>
                                          <p:spTgt spid="165911"/>
                                        </p:tgtEl>
                                        <p:attrNameLst>
                                          <p:attrName>ppt_y</p:attrName>
                                        </p:attrNameLst>
                                      </p:cBhvr>
                                      <p:tavLst>
                                        <p:tav tm="0">
                                          <p:val>
                                            <p:strVal val="#ppt_y"/>
                                          </p:val>
                                        </p:tav>
                                        <p:tav tm="100000">
                                          <p:val>
                                            <p:strVal val="#ppt_y"/>
                                          </p:val>
                                        </p:tav>
                                      </p:tavLst>
                                    </p:anim>
                                    <p:animEffect transition="in" filter="wipe(right)" prLst="gradientSize: 0.1">
                                      <p:cBhvr>
                                        <p:cTn id="69" dur="1000"/>
                                        <p:tgtEl>
                                          <p:spTgt spid="165911"/>
                                        </p:tgtEl>
                                      </p:cBhvr>
                                    </p:animEffect>
                                  </p:childTnLst>
                                </p:cTn>
                              </p:par>
                              <p:par>
                                <p:cTn id="70" presetID="29" presetClass="entr" presetSubtype="0" fill="hold" nodeType="withEffect">
                                  <p:stCondLst>
                                    <p:cond delay="0"/>
                                  </p:stCondLst>
                                  <p:childTnLst>
                                    <p:set>
                                      <p:cBhvr>
                                        <p:cTn id="71" dur="1" fill="hold">
                                          <p:stCondLst>
                                            <p:cond delay="0"/>
                                          </p:stCondLst>
                                        </p:cTn>
                                        <p:tgtEl>
                                          <p:spTgt spid="3"/>
                                        </p:tgtEl>
                                        <p:attrNameLst>
                                          <p:attrName>style.visibility</p:attrName>
                                        </p:attrNameLst>
                                      </p:cBhvr>
                                      <p:to>
                                        <p:strVal val="visible"/>
                                      </p:to>
                                    </p:set>
                                    <p:anim calcmode="lin" valueType="num">
                                      <p:cBhvr>
                                        <p:cTn id="72" dur="1000" fill="hold"/>
                                        <p:tgtEl>
                                          <p:spTgt spid="3"/>
                                        </p:tgtEl>
                                        <p:attrNameLst>
                                          <p:attrName>ppt_x</p:attrName>
                                        </p:attrNameLst>
                                      </p:cBhvr>
                                      <p:tavLst>
                                        <p:tav tm="0">
                                          <p:val>
                                            <p:strVal val="#ppt_x-.2"/>
                                          </p:val>
                                        </p:tav>
                                        <p:tav tm="100000">
                                          <p:val>
                                            <p:strVal val="#ppt_x"/>
                                          </p:val>
                                        </p:tav>
                                      </p:tavLst>
                                    </p:anim>
                                    <p:anim calcmode="lin" valueType="num">
                                      <p:cBhvr>
                                        <p:cTn id="7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gtEl>
                                      </p:cBhvr>
                                    </p:animEffect>
                                  </p:childTnLst>
                                </p:cTn>
                              </p:par>
                              <p:par>
                                <p:cTn id="75" presetID="29" presetClass="entr" presetSubtype="0" fill="hold" nodeType="withEffect">
                                  <p:stCondLst>
                                    <p:cond delay="0"/>
                                  </p:stCondLst>
                                  <p:childTnLst>
                                    <p:set>
                                      <p:cBhvr>
                                        <p:cTn id="76" dur="1" fill="hold">
                                          <p:stCondLst>
                                            <p:cond delay="0"/>
                                          </p:stCondLst>
                                        </p:cTn>
                                        <p:tgtEl>
                                          <p:spTgt spid="5"/>
                                        </p:tgtEl>
                                        <p:attrNameLst>
                                          <p:attrName>style.visibility</p:attrName>
                                        </p:attrNameLst>
                                      </p:cBhvr>
                                      <p:to>
                                        <p:strVal val="visible"/>
                                      </p:to>
                                    </p:set>
                                    <p:anim calcmode="lin" valueType="num">
                                      <p:cBhvr>
                                        <p:cTn id="77" dur="1000" fill="hold"/>
                                        <p:tgtEl>
                                          <p:spTgt spid="5"/>
                                        </p:tgtEl>
                                        <p:attrNameLst>
                                          <p:attrName>ppt_x</p:attrName>
                                        </p:attrNameLst>
                                      </p:cBhvr>
                                      <p:tavLst>
                                        <p:tav tm="0">
                                          <p:val>
                                            <p:strVal val="#ppt_x-.2"/>
                                          </p:val>
                                        </p:tav>
                                        <p:tav tm="100000">
                                          <p:val>
                                            <p:strVal val="#ppt_x"/>
                                          </p:val>
                                        </p:tav>
                                      </p:tavLst>
                                    </p:anim>
                                    <p:anim calcmode="lin" valueType="num">
                                      <p:cBhvr>
                                        <p:cTn id="7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79" dur="1000"/>
                                        <p:tgtEl>
                                          <p:spTgt spid="5"/>
                                        </p:tgtEl>
                                      </p:cBhvr>
                                    </p:animEffect>
                                  </p:childTnLst>
                                </p:cTn>
                              </p:par>
                              <p:par>
                                <p:cTn id="80" presetID="29" presetClass="entr" presetSubtype="0" fill="hold" grpId="0" nodeType="withEffect">
                                  <p:stCondLst>
                                    <p:cond delay="0"/>
                                  </p:stCondLst>
                                  <p:childTnLst>
                                    <p:set>
                                      <p:cBhvr>
                                        <p:cTn id="81" dur="1" fill="hold">
                                          <p:stCondLst>
                                            <p:cond delay="0"/>
                                          </p:stCondLst>
                                        </p:cTn>
                                        <p:tgtEl>
                                          <p:spTgt spid="73"/>
                                        </p:tgtEl>
                                        <p:attrNameLst>
                                          <p:attrName>style.visibility</p:attrName>
                                        </p:attrNameLst>
                                      </p:cBhvr>
                                      <p:to>
                                        <p:strVal val="visible"/>
                                      </p:to>
                                    </p:set>
                                    <p:anim calcmode="lin" valueType="num">
                                      <p:cBhvr>
                                        <p:cTn id="82" dur="1000" fill="hold"/>
                                        <p:tgtEl>
                                          <p:spTgt spid="73"/>
                                        </p:tgtEl>
                                        <p:attrNameLst>
                                          <p:attrName>ppt_x</p:attrName>
                                        </p:attrNameLst>
                                      </p:cBhvr>
                                      <p:tavLst>
                                        <p:tav tm="0">
                                          <p:val>
                                            <p:strVal val="#ppt_x-.2"/>
                                          </p:val>
                                        </p:tav>
                                        <p:tav tm="100000">
                                          <p:val>
                                            <p:strVal val="#ppt_x"/>
                                          </p:val>
                                        </p:tav>
                                      </p:tavLst>
                                    </p:anim>
                                    <p:anim calcmode="lin" valueType="num">
                                      <p:cBhvr>
                                        <p:cTn id="83" dur="1000" fill="hold"/>
                                        <p:tgtEl>
                                          <p:spTgt spid="73"/>
                                        </p:tgtEl>
                                        <p:attrNameLst>
                                          <p:attrName>ppt_y</p:attrName>
                                        </p:attrNameLst>
                                      </p:cBhvr>
                                      <p:tavLst>
                                        <p:tav tm="0">
                                          <p:val>
                                            <p:strVal val="#ppt_y"/>
                                          </p:val>
                                        </p:tav>
                                        <p:tav tm="100000">
                                          <p:val>
                                            <p:strVal val="#ppt_y"/>
                                          </p:val>
                                        </p:tav>
                                      </p:tavLst>
                                    </p:anim>
                                    <p:animEffect transition="in" filter="wipe(right)" prLst="gradientSize: 0.1">
                                      <p:cBhvr>
                                        <p:cTn id="84" dur="1000"/>
                                        <p:tgtEl>
                                          <p:spTgt spid="73"/>
                                        </p:tgtEl>
                                      </p:cBhvr>
                                    </p:animEffect>
                                  </p:childTnLst>
                                </p:cTn>
                              </p:par>
                              <p:par>
                                <p:cTn id="85" presetID="29" presetClass="entr" presetSubtype="0" fill="hold" grpId="0" nodeType="withEffect">
                                  <p:stCondLst>
                                    <p:cond delay="0"/>
                                  </p:stCondLst>
                                  <p:childTnLst>
                                    <p:set>
                                      <p:cBhvr>
                                        <p:cTn id="86" dur="1" fill="hold">
                                          <p:stCondLst>
                                            <p:cond delay="0"/>
                                          </p:stCondLst>
                                        </p:cTn>
                                        <p:tgtEl>
                                          <p:spTgt spid="74"/>
                                        </p:tgtEl>
                                        <p:attrNameLst>
                                          <p:attrName>style.visibility</p:attrName>
                                        </p:attrNameLst>
                                      </p:cBhvr>
                                      <p:to>
                                        <p:strVal val="visible"/>
                                      </p:to>
                                    </p:set>
                                    <p:anim calcmode="lin" valueType="num">
                                      <p:cBhvr>
                                        <p:cTn id="87" dur="1000" fill="hold"/>
                                        <p:tgtEl>
                                          <p:spTgt spid="74"/>
                                        </p:tgtEl>
                                        <p:attrNameLst>
                                          <p:attrName>ppt_x</p:attrName>
                                        </p:attrNameLst>
                                      </p:cBhvr>
                                      <p:tavLst>
                                        <p:tav tm="0">
                                          <p:val>
                                            <p:strVal val="#ppt_x-.2"/>
                                          </p:val>
                                        </p:tav>
                                        <p:tav tm="100000">
                                          <p:val>
                                            <p:strVal val="#ppt_x"/>
                                          </p:val>
                                        </p:tav>
                                      </p:tavLst>
                                    </p:anim>
                                    <p:anim calcmode="lin" valueType="num">
                                      <p:cBhvr>
                                        <p:cTn id="88" dur="1000" fill="hold"/>
                                        <p:tgtEl>
                                          <p:spTgt spid="74"/>
                                        </p:tgtEl>
                                        <p:attrNameLst>
                                          <p:attrName>ppt_y</p:attrName>
                                        </p:attrNameLst>
                                      </p:cBhvr>
                                      <p:tavLst>
                                        <p:tav tm="0">
                                          <p:val>
                                            <p:strVal val="#ppt_y"/>
                                          </p:val>
                                        </p:tav>
                                        <p:tav tm="100000">
                                          <p:val>
                                            <p:strVal val="#ppt_y"/>
                                          </p:val>
                                        </p:tav>
                                      </p:tavLst>
                                    </p:anim>
                                    <p:animEffect transition="in" filter="wipe(right)" prLst="gradientSize: 0.1">
                                      <p:cBhvr>
                                        <p:cTn id="89" dur="1000"/>
                                        <p:tgtEl>
                                          <p:spTgt spid="74"/>
                                        </p:tgtEl>
                                      </p:cBhvr>
                                    </p:animEffect>
                                  </p:childTnLst>
                                </p:cTn>
                              </p:par>
                              <p:par>
                                <p:cTn id="90" presetID="29" presetClass="entr" presetSubtype="0" fill="hold" grpId="0" nodeType="withEffect">
                                  <p:stCondLst>
                                    <p:cond delay="0"/>
                                  </p:stCondLst>
                                  <p:childTnLst>
                                    <p:set>
                                      <p:cBhvr>
                                        <p:cTn id="91" dur="1" fill="hold">
                                          <p:stCondLst>
                                            <p:cond delay="0"/>
                                          </p:stCondLst>
                                        </p:cTn>
                                        <p:tgtEl>
                                          <p:spTgt spid="75"/>
                                        </p:tgtEl>
                                        <p:attrNameLst>
                                          <p:attrName>style.visibility</p:attrName>
                                        </p:attrNameLst>
                                      </p:cBhvr>
                                      <p:to>
                                        <p:strVal val="visible"/>
                                      </p:to>
                                    </p:set>
                                    <p:anim calcmode="lin" valueType="num">
                                      <p:cBhvr>
                                        <p:cTn id="92" dur="1000" fill="hold"/>
                                        <p:tgtEl>
                                          <p:spTgt spid="75"/>
                                        </p:tgtEl>
                                        <p:attrNameLst>
                                          <p:attrName>ppt_x</p:attrName>
                                        </p:attrNameLst>
                                      </p:cBhvr>
                                      <p:tavLst>
                                        <p:tav tm="0">
                                          <p:val>
                                            <p:strVal val="#ppt_x-.2"/>
                                          </p:val>
                                        </p:tav>
                                        <p:tav tm="100000">
                                          <p:val>
                                            <p:strVal val="#ppt_x"/>
                                          </p:val>
                                        </p:tav>
                                      </p:tavLst>
                                    </p:anim>
                                    <p:anim calcmode="lin" valueType="num">
                                      <p:cBhvr>
                                        <p:cTn id="93" dur="1000" fill="hold"/>
                                        <p:tgtEl>
                                          <p:spTgt spid="75"/>
                                        </p:tgtEl>
                                        <p:attrNameLst>
                                          <p:attrName>ppt_y</p:attrName>
                                        </p:attrNameLst>
                                      </p:cBhvr>
                                      <p:tavLst>
                                        <p:tav tm="0">
                                          <p:val>
                                            <p:strVal val="#ppt_y"/>
                                          </p:val>
                                        </p:tav>
                                        <p:tav tm="100000">
                                          <p:val>
                                            <p:strVal val="#ppt_y"/>
                                          </p:val>
                                        </p:tav>
                                      </p:tavLst>
                                    </p:anim>
                                    <p:animEffect transition="in" filter="wipe(right)" prLst="gradientSize: 0.1">
                                      <p:cBhvr>
                                        <p:cTn id="94" dur="1000"/>
                                        <p:tgtEl>
                                          <p:spTgt spid="75"/>
                                        </p:tgtEl>
                                      </p:cBhvr>
                                    </p:animEffect>
                                  </p:childTnLst>
                                </p:cTn>
                              </p:par>
                              <p:par>
                                <p:cTn id="95" presetID="29" presetClass="entr" presetSubtype="0" fill="hold" grpId="0" nodeType="withEffect">
                                  <p:stCondLst>
                                    <p:cond delay="0"/>
                                  </p:stCondLst>
                                  <p:childTnLst>
                                    <p:set>
                                      <p:cBhvr>
                                        <p:cTn id="96" dur="1" fill="hold">
                                          <p:stCondLst>
                                            <p:cond delay="0"/>
                                          </p:stCondLst>
                                        </p:cTn>
                                        <p:tgtEl>
                                          <p:spTgt spid="76"/>
                                        </p:tgtEl>
                                        <p:attrNameLst>
                                          <p:attrName>style.visibility</p:attrName>
                                        </p:attrNameLst>
                                      </p:cBhvr>
                                      <p:to>
                                        <p:strVal val="visible"/>
                                      </p:to>
                                    </p:set>
                                    <p:anim calcmode="lin" valueType="num">
                                      <p:cBhvr>
                                        <p:cTn id="97" dur="1000" fill="hold"/>
                                        <p:tgtEl>
                                          <p:spTgt spid="76"/>
                                        </p:tgtEl>
                                        <p:attrNameLst>
                                          <p:attrName>ppt_x</p:attrName>
                                        </p:attrNameLst>
                                      </p:cBhvr>
                                      <p:tavLst>
                                        <p:tav tm="0">
                                          <p:val>
                                            <p:strVal val="#ppt_x-.2"/>
                                          </p:val>
                                        </p:tav>
                                        <p:tav tm="100000">
                                          <p:val>
                                            <p:strVal val="#ppt_x"/>
                                          </p:val>
                                        </p:tav>
                                      </p:tavLst>
                                    </p:anim>
                                    <p:anim calcmode="lin" valueType="num">
                                      <p:cBhvr>
                                        <p:cTn id="98" dur="1000" fill="hold"/>
                                        <p:tgtEl>
                                          <p:spTgt spid="76"/>
                                        </p:tgtEl>
                                        <p:attrNameLst>
                                          <p:attrName>ppt_y</p:attrName>
                                        </p:attrNameLst>
                                      </p:cBhvr>
                                      <p:tavLst>
                                        <p:tav tm="0">
                                          <p:val>
                                            <p:strVal val="#ppt_y"/>
                                          </p:val>
                                        </p:tav>
                                        <p:tav tm="100000">
                                          <p:val>
                                            <p:strVal val="#ppt_y"/>
                                          </p:val>
                                        </p:tav>
                                      </p:tavLst>
                                    </p:anim>
                                    <p:animEffect transition="in" filter="wipe(right)" prLst="gradientSize: 0.1">
                                      <p:cBhvr>
                                        <p:cTn id="99" dur="1000"/>
                                        <p:tgtEl>
                                          <p:spTgt spid="76"/>
                                        </p:tgtEl>
                                      </p:cBhvr>
                                    </p:animEffect>
                                  </p:childTnLst>
                                </p:cTn>
                              </p:par>
                              <p:par>
                                <p:cTn id="100" presetID="29" presetClass="entr" presetSubtype="0" fill="hold" grpId="0" nodeType="withEffect">
                                  <p:stCondLst>
                                    <p:cond delay="0"/>
                                  </p:stCondLst>
                                  <p:childTnLst>
                                    <p:set>
                                      <p:cBhvr>
                                        <p:cTn id="101" dur="1" fill="hold">
                                          <p:stCondLst>
                                            <p:cond delay="0"/>
                                          </p:stCondLst>
                                        </p:cTn>
                                        <p:tgtEl>
                                          <p:spTgt spid="77"/>
                                        </p:tgtEl>
                                        <p:attrNameLst>
                                          <p:attrName>style.visibility</p:attrName>
                                        </p:attrNameLst>
                                      </p:cBhvr>
                                      <p:to>
                                        <p:strVal val="visible"/>
                                      </p:to>
                                    </p:set>
                                    <p:anim calcmode="lin" valueType="num">
                                      <p:cBhvr>
                                        <p:cTn id="102" dur="1000" fill="hold"/>
                                        <p:tgtEl>
                                          <p:spTgt spid="77"/>
                                        </p:tgtEl>
                                        <p:attrNameLst>
                                          <p:attrName>ppt_x</p:attrName>
                                        </p:attrNameLst>
                                      </p:cBhvr>
                                      <p:tavLst>
                                        <p:tav tm="0">
                                          <p:val>
                                            <p:strVal val="#ppt_x-.2"/>
                                          </p:val>
                                        </p:tav>
                                        <p:tav tm="100000">
                                          <p:val>
                                            <p:strVal val="#ppt_x"/>
                                          </p:val>
                                        </p:tav>
                                      </p:tavLst>
                                    </p:anim>
                                    <p:anim calcmode="lin" valueType="num">
                                      <p:cBhvr>
                                        <p:cTn id="103" dur="1000" fill="hold"/>
                                        <p:tgtEl>
                                          <p:spTgt spid="77"/>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77"/>
                                        </p:tgtEl>
                                      </p:cBhvr>
                                    </p:animEffect>
                                  </p:childTnLst>
                                </p:cTn>
                              </p:par>
                              <p:par>
                                <p:cTn id="105" presetID="29" presetClass="entr" presetSubtype="0" fill="hold" grpId="0" nodeType="withEffect">
                                  <p:stCondLst>
                                    <p:cond delay="0"/>
                                  </p:stCondLst>
                                  <p:childTnLst>
                                    <p:set>
                                      <p:cBhvr>
                                        <p:cTn id="106" dur="1" fill="hold">
                                          <p:stCondLst>
                                            <p:cond delay="0"/>
                                          </p:stCondLst>
                                        </p:cTn>
                                        <p:tgtEl>
                                          <p:spTgt spid="78"/>
                                        </p:tgtEl>
                                        <p:attrNameLst>
                                          <p:attrName>style.visibility</p:attrName>
                                        </p:attrNameLst>
                                      </p:cBhvr>
                                      <p:to>
                                        <p:strVal val="visible"/>
                                      </p:to>
                                    </p:set>
                                    <p:anim calcmode="lin" valueType="num">
                                      <p:cBhvr>
                                        <p:cTn id="107" dur="1000" fill="hold"/>
                                        <p:tgtEl>
                                          <p:spTgt spid="78"/>
                                        </p:tgtEl>
                                        <p:attrNameLst>
                                          <p:attrName>ppt_x</p:attrName>
                                        </p:attrNameLst>
                                      </p:cBhvr>
                                      <p:tavLst>
                                        <p:tav tm="0">
                                          <p:val>
                                            <p:strVal val="#ppt_x-.2"/>
                                          </p:val>
                                        </p:tav>
                                        <p:tav tm="100000">
                                          <p:val>
                                            <p:strVal val="#ppt_x"/>
                                          </p:val>
                                        </p:tav>
                                      </p:tavLst>
                                    </p:anim>
                                    <p:anim calcmode="lin" valueType="num">
                                      <p:cBhvr>
                                        <p:cTn id="108" dur="1000" fill="hold"/>
                                        <p:tgtEl>
                                          <p:spTgt spid="78"/>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78"/>
                                        </p:tgtEl>
                                      </p:cBhvr>
                                    </p:animEffect>
                                  </p:childTnLst>
                                </p:cTn>
                              </p:par>
                              <p:par>
                                <p:cTn id="110" presetID="29" presetClass="entr" presetSubtype="0" fill="hold" grpId="0" nodeType="withEffect">
                                  <p:stCondLst>
                                    <p:cond delay="0"/>
                                  </p:stCondLst>
                                  <p:childTnLst>
                                    <p:set>
                                      <p:cBhvr>
                                        <p:cTn id="111" dur="1" fill="hold">
                                          <p:stCondLst>
                                            <p:cond delay="0"/>
                                          </p:stCondLst>
                                        </p:cTn>
                                        <p:tgtEl>
                                          <p:spTgt spid="79"/>
                                        </p:tgtEl>
                                        <p:attrNameLst>
                                          <p:attrName>style.visibility</p:attrName>
                                        </p:attrNameLst>
                                      </p:cBhvr>
                                      <p:to>
                                        <p:strVal val="visible"/>
                                      </p:to>
                                    </p:set>
                                    <p:anim calcmode="lin" valueType="num">
                                      <p:cBhvr>
                                        <p:cTn id="112" dur="1000" fill="hold"/>
                                        <p:tgtEl>
                                          <p:spTgt spid="79"/>
                                        </p:tgtEl>
                                        <p:attrNameLst>
                                          <p:attrName>ppt_x</p:attrName>
                                        </p:attrNameLst>
                                      </p:cBhvr>
                                      <p:tavLst>
                                        <p:tav tm="0">
                                          <p:val>
                                            <p:strVal val="#ppt_x-.2"/>
                                          </p:val>
                                        </p:tav>
                                        <p:tav tm="100000">
                                          <p:val>
                                            <p:strVal val="#ppt_x"/>
                                          </p:val>
                                        </p:tav>
                                      </p:tavLst>
                                    </p:anim>
                                    <p:anim calcmode="lin" valueType="num">
                                      <p:cBhvr>
                                        <p:cTn id="113" dur="1000" fill="hold"/>
                                        <p:tgtEl>
                                          <p:spTgt spid="79"/>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79"/>
                                        </p:tgtEl>
                                      </p:cBhvr>
                                    </p:animEffect>
                                  </p:childTnLst>
                                </p:cTn>
                              </p:par>
                              <p:par>
                                <p:cTn id="115" presetID="29" presetClass="entr" presetSubtype="0" fill="hold" grpId="0" nodeType="withEffect">
                                  <p:stCondLst>
                                    <p:cond delay="0"/>
                                  </p:stCondLst>
                                  <p:childTnLst>
                                    <p:set>
                                      <p:cBhvr>
                                        <p:cTn id="116" dur="1" fill="hold">
                                          <p:stCondLst>
                                            <p:cond delay="0"/>
                                          </p:stCondLst>
                                        </p:cTn>
                                        <p:tgtEl>
                                          <p:spTgt spid="80"/>
                                        </p:tgtEl>
                                        <p:attrNameLst>
                                          <p:attrName>style.visibility</p:attrName>
                                        </p:attrNameLst>
                                      </p:cBhvr>
                                      <p:to>
                                        <p:strVal val="visible"/>
                                      </p:to>
                                    </p:set>
                                    <p:anim calcmode="lin" valueType="num">
                                      <p:cBhvr>
                                        <p:cTn id="117" dur="1000" fill="hold"/>
                                        <p:tgtEl>
                                          <p:spTgt spid="80"/>
                                        </p:tgtEl>
                                        <p:attrNameLst>
                                          <p:attrName>ppt_x</p:attrName>
                                        </p:attrNameLst>
                                      </p:cBhvr>
                                      <p:tavLst>
                                        <p:tav tm="0">
                                          <p:val>
                                            <p:strVal val="#ppt_x-.2"/>
                                          </p:val>
                                        </p:tav>
                                        <p:tav tm="100000">
                                          <p:val>
                                            <p:strVal val="#ppt_x"/>
                                          </p:val>
                                        </p:tav>
                                      </p:tavLst>
                                    </p:anim>
                                    <p:anim calcmode="lin" valueType="num">
                                      <p:cBhvr>
                                        <p:cTn id="118" dur="1000" fill="hold"/>
                                        <p:tgtEl>
                                          <p:spTgt spid="80"/>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80"/>
                                        </p:tgtEl>
                                      </p:cBhvr>
                                    </p:animEffect>
                                  </p:childTnLst>
                                </p:cTn>
                              </p:par>
                              <p:par>
                                <p:cTn id="120" presetID="29" presetClass="entr" presetSubtype="0" fill="hold" grpId="0" nodeType="withEffect">
                                  <p:stCondLst>
                                    <p:cond delay="0"/>
                                  </p:stCondLst>
                                  <p:childTnLst>
                                    <p:set>
                                      <p:cBhvr>
                                        <p:cTn id="121" dur="1" fill="hold">
                                          <p:stCondLst>
                                            <p:cond delay="0"/>
                                          </p:stCondLst>
                                        </p:cTn>
                                        <p:tgtEl>
                                          <p:spTgt spid="81"/>
                                        </p:tgtEl>
                                        <p:attrNameLst>
                                          <p:attrName>style.visibility</p:attrName>
                                        </p:attrNameLst>
                                      </p:cBhvr>
                                      <p:to>
                                        <p:strVal val="visible"/>
                                      </p:to>
                                    </p:set>
                                    <p:anim calcmode="lin" valueType="num">
                                      <p:cBhvr>
                                        <p:cTn id="122" dur="1000" fill="hold"/>
                                        <p:tgtEl>
                                          <p:spTgt spid="81"/>
                                        </p:tgtEl>
                                        <p:attrNameLst>
                                          <p:attrName>ppt_x</p:attrName>
                                        </p:attrNameLst>
                                      </p:cBhvr>
                                      <p:tavLst>
                                        <p:tav tm="0">
                                          <p:val>
                                            <p:strVal val="#ppt_x-.2"/>
                                          </p:val>
                                        </p:tav>
                                        <p:tav tm="100000">
                                          <p:val>
                                            <p:strVal val="#ppt_x"/>
                                          </p:val>
                                        </p:tav>
                                      </p:tavLst>
                                    </p:anim>
                                    <p:anim calcmode="lin" valueType="num">
                                      <p:cBhvr>
                                        <p:cTn id="123" dur="1000" fill="hold"/>
                                        <p:tgtEl>
                                          <p:spTgt spid="81"/>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81"/>
                                        </p:tgtEl>
                                      </p:cBhvr>
                                    </p:animEffect>
                                  </p:childTnLst>
                                </p:cTn>
                              </p:par>
                              <p:par>
                                <p:cTn id="125" presetID="29" presetClass="entr" presetSubtype="0" fill="hold" grpId="0" nodeType="withEffect">
                                  <p:stCondLst>
                                    <p:cond delay="0"/>
                                  </p:stCondLst>
                                  <p:childTnLst>
                                    <p:set>
                                      <p:cBhvr>
                                        <p:cTn id="126" dur="1" fill="hold">
                                          <p:stCondLst>
                                            <p:cond delay="0"/>
                                          </p:stCondLst>
                                        </p:cTn>
                                        <p:tgtEl>
                                          <p:spTgt spid="50"/>
                                        </p:tgtEl>
                                        <p:attrNameLst>
                                          <p:attrName>style.visibility</p:attrName>
                                        </p:attrNameLst>
                                      </p:cBhvr>
                                      <p:to>
                                        <p:strVal val="visible"/>
                                      </p:to>
                                    </p:set>
                                    <p:anim calcmode="lin" valueType="num">
                                      <p:cBhvr>
                                        <p:cTn id="127" dur="1000" fill="hold"/>
                                        <p:tgtEl>
                                          <p:spTgt spid="50"/>
                                        </p:tgtEl>
                                        <p:attrNameLst>
                                          <p:attrName>ppt_x</p:attrName>
                                        </p:attrNameLst>
                                      </p:cBhvr>
                                      <p:tavLst>
                                        <p:tav tm="0">
                                          <p:val>
                                            <p:strVal val="#ppt_x-.2"/>
                                          </p:val>
                                        </p:tav>
                                        <p:tav tm="100000">
                                          <p:val>
                                            <p:strVal val="#ppt_x"/>
                                          </p:val>
                                        </p:tav>
                                      </p:tavLst>
                                    </p:anim>
                                    <p:anim calcmode="lin" valueType="num">
                                      <p:cBhvr>
                                        <p:cTn id="128" dur="1000" fill="hold"/>
                                        <p:tgtEl>
                                          <p:spTgt spid="50"/>
                                        </p:tgtEl>
                                        <p:attrNameLst>
                                          <p:attrName>ppt_y</p:attrName>
                                        </p:attrNameLst>
                                      </p:cBhvr>
                                      <p:tavLst>
                                        <p:tav tm="0">
                                          <p:val>
                                            <p:strVal val="#ppt_y"/>
                                          </p:val>
                                        </p:tav>
                                        <p:tav tm="100000">
                                          <p:val>
                                            <p:strVal val="#ppt_y"/>
                                          </p:val>
                                        </p:tav>
                                      </p:tavLst>
                                    </p:anim>
                                    <p:animEffect transition="in" filter="wipe(right)" prLst="gradientSize: 0.1">
                                      <p:cBhvr>
                                        <p:cTn id="129"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5" grpId="0" animBg="1"/>
      <p:bldP spid="165897" grpId="0" animBg="1"/>
      <p:bldP spid="165899" grpId="0" animBg="1"/>
      <p:bldP spid="165902" grpId="0" animBg="1"/>
      <p:bldP spid="165909" grpId="0" animBg="1"/>
      <p:bldP spid="165910" grpId="0" animBg="1"/>
      <p:bldP spid="165903" grpId="0" animBg="1"/>
      <p:bldP spid="165905" grpId="0" animBg="1"/>
      <p:bldP spid="165906" grpId="0" animBg="1"/>
      <p:bldP spid="165907" grpId="0" animBg="1"/>
      <p:bldP spid="165908" grpId="0" animBg="1"/>
      <p:bldP spid="165911" grpId="0" animBg="1"/>
      <p:bldP spid="73" grpId="0" animBg="1"/>
      <p:bldP spid="74" grpId="0" animBg="1"/>
      <p:bldP spid="75" grpId="0" animBg="1"/>
      <p:bldP spid="76" grpId="0" animBg="1"/>
      <p:bldP spid="77" grpId="0" animBg="1"/>
      <p:bldP spid="78" grpId="0" animBg="1"/>
      <p:bldP spid="79" grpId="0" animBg="1"/>
      <p:bldP spid="80" grpId="0" animBg="1"/>
      <p:bldP spid="81" grpId="0"/>
      <p:bldP spid="50"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0" y="952103"/>
            <a:ext cx="9144000" cy="5262979"/>
          </a:xfrm>
          <a:prstGeom prst="rect">
            <a:avLst/>
          </a:prstGeom>
          <a:noFill/>
        </p:spPr>
        <p:txBody>
          <a:bodyPr wrap="square" rtlCol="1">
            <a:spAutoFit/>
          </a:bodyPr>
          <a:lstStyle/>
          <a:p>
            <a:pPr algn="just"/>
            <a:r>
              <a:rPr lang="fa-IR" sz="2800" b="1" dirty="0" smtClean="0">
                <a:solidFill>
                  <a:schemeClr val="accent2">
                    <a:lumMod val="50000"/>
                  </a:schemeClr>
                </a:solidFill>
                <a:cs typeface="B Compset" pitchFamily="2" charset="-78"/>
                <a:hlinkClick r:id="rId4" action="ppaction://hlinksldjump"/>
              </a:rPr>
              <a:t>مباحث حجج و امارات</a:t>
            </a:r>
            <a:endParaRPr lang="fa-IR" sz="2800" b="1"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الدليل المحرز </a:t>
            </a:r>
            <a:r>
              <a:rPr lang="fa-IR" sz="2800" b="1" dirty="0" smtClean="0">
                <a:solidFill>
                  <a:schemeClr val="accent2">
                    <a:lumMod val="50000"/>
                  </a:schemeClr>
                </a:solidFill>
                <a:cs typeface="B Compset" pitchFamily="2" charset="-78"/>
              </a:rPr>
              <a:t>(دلیلی که احراز واقع می کند) في المسألة الفقهية سواء كان قطعيا أو لا , ينقسم إلى قسمين: </a:t>
            </a:r>
            <a:endParaRPr lang="en-US" sz="2800" b="1"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الأول: الدليل الشرعي </a:t>
            </a:r>
            <a:r>
              <a:rPr lang="fa-IR" sz="2800" b="1" dirty="0" smtClean="0">
                <a:solidFill>
                  <a:schemeClr val="accent2">
                    <a:lumMod val="50000"/>
                  </a:schemeClr>
                </a:solidFill>
                <a:cs typeface="B Compset" pitchFamily="2" charset="-78"/>
              </a:rPr>
              <a:t>و نعني به كل ما يصدر من الشارع مما له دلالة على الحكم الشرعي و يشتمل ذلك على الكتاب الكريم و السنة و هي قول المعصوم و فعله و تقريره. (مراد از حجج و امارات همین قسم است)</a:t>
            </a:r>
            <a:endParaRPr lang="en-US" sz="2800" b="1"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الثاني: الدليل العقلي </a:t>
            </a:r>
            <a:r>
              <a:rPr lang="fa-IR" sz="2800" b="1" dirty="0" smtClean="0">
                <a:solidFill>
                  <a:schemeClr val="accent2">
                    <a:lumMod val="50000"/>
                  </a:schemeClr>
                </a:solidFill>
                <a:cs typeface="B Compset" pitchFamily="2" charset="-78"/>
              </a:rPr>
              <a:t>و نعني به القضايا التي يدركها العقل و يمكن ان يستنبط منها حكم شرعي(که در مباحث عقلیه از آن بحث می شود)</a:t>
            </a:r>
            <a:endParaRPr lang="en-US" sz="2800" b="1"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و القسم الأول ينقسم إلى نوعين: </a:t>
            </a:r>
            <a:endParaRPr lang="en-US" sz="2800" b="1" dirty="0" smtClean="0">
              <a:solidFill>
                <a:srgbClr val="FF0000"/>
              </a:solidFill>
              <a:cs typeface="B Compset" pitchFamily="2" charset="-78"/>
            </a:endParaRPr>
          </a:p>
          <a:p>
            <a:pPr algn="just"/>
            <a:r>
              <a:rPr lang="fa-IR" sz="2800" b="1" dirty="0" smtClean="0">
                <a:solidFill>
                  <a:srgbClr val="FF0000"/>
                </a:solidFill>
                <a:cs typeface="B Compset" pitchFamily="2" charset="-78"/>
              </a:rPr>
              <a:t>أحدهما: الدليل الشرعي اللفظي </a:t>
            </a:r>
            <a:r>
              <a:rPr lang="fa-IR" sz="2800" b="1" dirty="0" smtClean="0">
                <a:solidFill>
                  <a:schemeClr val="accent2">
                    <a:lumMod val="50000"/>
                  </a:schemeClr>
                </a:solidFill>
                <a:cs typeface="B Compset" pitchFamily="2" charset="-78"/>
              </a:rPr>
              <a:t>و هو كلام الشارع كتابا و سنة. </a:t>
            </a:r>
            <a:endParaRPr lang="en-US" sz="2800" b="1"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و الآخر: الدليل الشرعي غير اللفظي </a:t>
            </a:r>
            <a:r>
              <a:rPr lang="fa-IR" sz="2800" b="1" dirty="0" smtClean="0">
                <a:solidFill>
                  <a:schemeClr val="accent2">
                    <a:lumMod val="50000"/>
                  </a:schemeClr>
                </a:solidFill>
                <a:cs typeface="B Compset" pitchFamily="2" charset="-78"/>
              </a:rPr>
              <a:t>كفعل المعصوم و تقريره أَي سكوته عن فعل غيره بنحو يدل على قبوله. </a:t>
            </a:r>
            <a:endParaRPr lang="en-US" sz="2800" b="1" dirty="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357158" y="928670"/>
            <a:ext cx="8643998" cy="5262979"/>
          </a:xfrm>
          <a:prstGeom prst="rect">
            <a:avLst/>
          </a:prstGeom>
          <a:noFill/>
        </p:spPr>
        <p:txBody>
          <a:bodyPr wrap="square" rtlCol="1">
            <a:spAutoFit/>
          </a:bodyPr>
          <a:lstStyle/>
          <a:p>
            <a:pPr algn="just"/>
            <a:r>
              <a:rPr lang="fa-IR" sz="2800" b="1" dirty="0" smtClean="0">
                <a:solidFill>
                  <a:schemeClr val="accent2">
                    <a:lumMod val="50000"/>
                  </a:schemeClr>
                </a:solidFill>
                <a:cs typeface="B Compset" pitchFamily="2" charset="-78"/>
                <a:hlinkClick r:id="rId4" action="ppaction://hlinksldjump"/>
              </a:rPr>
              <a:t>اصول عملیه</a:t>
            </a:r>
            <a:endParaRPr lang="fa-IR" sz="2800" b="1" dirty="0" smtClean="0">
              <a:solidFill>
                <a:schemeClr val="accent2">
                  <a:lumMod val="50000"/>
                </a:schemeClr>
              </a:solidFill>
              <a:cs typeface="B Compset" pitchFamily="2" charset="-78"/>
            </a:endParaRPr>
          </a:p>
          <a:p>
            <a:pPr algn="just"/>
            <a:r>
              <a:rPr lang="fa-IR" sz="2800" b="1" dirty="0" smtClean="0">
                <a:solidFill>
                  <a:schemeClr val="accent2">
                    <a:lumMod val="50000"/>
                  </a:schemeClr>
                </a:solidFill>
                <a:cs typeface="B Compset" pitchFamily="2" charset="-78"/>
              </a:rPr>
              <a:t> مجتهد در مقام استنباط احکام واقعى يا به حکم واقعى علم پيدا مى کند و يا اين که از طريق دليل علمى ( اماره معتبر ) به آن دست رسى پيدا مى نمايد; اما در صورتى که بعد از تتبع , نه به حکم واقعى علم پيدا کرده و نه به دليل علمى بر حکم واقعى دست يافت , شارع براى رهايى او از حالت شک و سرگردانى, اصولى را مقرر نموده است که در مقام امتثال و عمل , وظيفه او را معين مى نمايند که به آنها اصول عملیه گفته می شود که مهم ترين اين اصول عبارت اند از: اصل برائت , احتياط , تخيير و استصحاب . </a:t>
            </a:r>
          </a:p>
          <a:p>
            <a:pPr algn="just"/>
            <a:r>
              <a:rPr lang="fa-IR" sz="2800" b="1" dirty="0" smtClean="0">
                <a:solidFill>
                  <a:schemeClr val="accent2">
                    <a:lumMod val="50000"/>
                  </a:schemeClr>
                </a:solidFill>
                <a:cs typeface="B Compset" pitchFamily="2" charset="-78"/>
              </a:rPr>
              <a:t> براى مثال , اگر کسى در حرمت استعمال دخانيات شک نمايد و علم به حرمت ندارد و بعد از جست و جو و تتبع, دليلى علمى ( اماره ) بر حرمت نيز پيدا نکند ,اصل عملى برائت , تکليف را از ذمه او بر مى دارد . </a:t>
            </a:r>
          </a:p>
          <a:p>
            <a:pPr algn="just"/>
            <a:endParaRPr lang="fa-IR" sz="28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0" y="1000108"/>
            <a:ext cx="9143999" cy="2554545"/>
          </a:xfrm>
          <a:prstGeom prst="rect">
            <a:avLst/>
          </a:prstGeom>
          <a:noFill/>
        </p:spPr>
        <p:txBody>
          <a:bodyPr wrap="square" rtlCol="1">
            <a:spAutoFit/>
          </a:bodyPr>
          <a:lstStyle/>
          <a:p>
            <a:pPr algn="just"/>
            <a:r>
              <a:rPr lang="fa-IR" sz="4000" b="1" dirty="0" smtClean="0">
                <a:solidFill>
                  <a:srgbClr val="002060"/>
                </a:solidFill>
                <a:cs typeface="B Compset" pitchFamily="2" charset="-78"/>
                <a:hlinkClick r:id="rId4" action="ppaction://hlinksldjump"/>
              </a:rPr>
              <a:t>وضع</a:t>
            </a:r>
            <a:endParaRPr lang="fa-IR" sz="4000" b="1" dirty="0" smtClean="0">
              <a:solidFill>
                <a:srgbClr val="002060"/>
              </a:solidFill>
              <a:cs typeface="B Compset" pitchFamily="2" charset="-78"/>
            </a:endParaRPr>
          </a:p>
          <a:p>
            <a:pPr algn="just"/>
            <a:r>
              <a:rPr lang="fa-IR" sz="4000" b="1" dirty="0" smtClean="0">
                <a:cs typeface="B Compset" pitchFamily="2" charset="-78"/>
              </a:rPr>
              <a:t>الدلالة كون الشي‏ء بحاله يلزم من العلم به العلم بشي‏ء آخر که اگر دلالت , لفظی شد بجای شیئ باید لفظ قرار دهیم یعنی کون اللفظ بحالة ..... </a:t>
            </a:r>
            <a:endParaRPr lang="fa-IR" sz="40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 y="828138"/>
            <a:ext cx="9144000" cy="4975681"/>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3500" b="1" i="0" strike="noStrike" cap="none" normalizeH="0" baseline="0" dirty="0" smtClean="0">
                <a:ln>
                  <a:noFill/>
                </a:ln>
                <a:solidFill>
                  <a:schemeClr val="accent2">
                    <a:lumMod val="50000"/>
                  </a:schemeClr>
                </a:solidFill>
                <a:effectLst/>
                <a:latin typeface="Cambria" pitchFamily="18" charset="0"/>
                <a:ea typeface="Times New Roman" pitchFamily="18" charset="0"/>
                <a:cs typeface="B Compset" pitchFamily="2" charset="-78"/>
                <a:hlinkClick r:id="rId4" action="ppaction://hlinksldjump"/>
              </a:rPr>
              <a:t>تعریف اول وضع</a:t>
            </a:r>
            <a:endParaRPr kumimoji="0" lang="en-US" sz="3500" b="1" i="0" strike="noStrike" cap="none" normalizeH="0" baseline="0" dirty="0" smtClean="0">
              <a:ln>
                <a:noFill/>
              </a:ln>
              <a:solidFill>
                <a:schemeClr val="accent2">
                  <a:lumMod val="50000"/>
                </a:schemeClr>
              </a:solidFill>
              <a:effectLst/>
              <a:latin typeface="Cambria" pitchFamily="18" charset="0"/>
              <a:ea typeface="Times New Roman" pitchFamily="18" charset="0"/>
              <a:cs typeface="B Compset" pitchFamily="2" charset="-78"/>
            </a:endParaRPr>
          </a:p>
          <a:p>
            <a:pPr lvl="0" algn="just" eaLnBrk="0" fontAlgn="base" hangingPunct="0">
              <a:spcBef>
                <a:spcPct val="0"/>
              </a:spcBef>
              <a:spcAft>
                <a:spcPct val="0"/>
              </a:spcAft>
            </a:pPr>
            <a:r>
              <a:rPr lang="fa-IR" sz="3500" b="1" dirty="0" smtClean="0">
                <a:solidFill>
                  <a:schemeClr val="accent2">
                    <a:lumMod val="50000"/>
                  </a:schemeClr>
                </a:solidFill>
                <a:cs typeface="B Compset" pitchFamily="2" charset="-78"/>
              </a:rPr>
              <a:t>وضع در لغت و اصطلاح به معناى گذاشتن و نهادن است.</a:t>
            </a:r>
          </a:p>
          <a:p>
            <a:pPr lvl="0" algn="just" eaLnBrk="0" fontAlgn="base" hangingPunct="0">
              <a:spcBef>
                <a:spcPct val="0"/>
              </a:spcBef>
              <a:spcAft>
                <a:spcPct val="0"/>
              </a:spcAft>
            </a:pPr>
            <a:r>
              <a:rPr kumimoji="0" lang="fa-IR" sz="3500" b="1" i="0" u="none" strike="noStrike" cap="none" normalizeH="0" baseline="0" dirty="0" smtClean="0">
                <a:ln>
                  <a:noFill/>
                </a:ln>
                <a:solidFill>
                  <a:schemeClr val="accent2">
                    <a:lumMod val="50000"/>
                  </a:schemeClr>
                </a:solidFill>
                <a:effectLst/>
                <a:latin typeface="SDC-Badr College" pitchFamily="2" charset="2"/>
                <a:ea typeface="Calibri" pitchFamily="34" charset="0"/>
                <a:cs typeface="B Compset" pitchFamily="2" charset="-78"/>
              </a:rPr>
              <a:t>اما تعاریف مختلفی پیرامون وضع صورت گرفته که تعریف مشهور این است که : الوضع جعل اللفظ في مقابل المعنى و تعيينه للدلالة عليه .</a:t>
            </a:r>
          </a:p>
          <a:p>
            <a:pPr lvl="0" algn="just" eaLnBrk="0" fontAlgn="base" hangingPunct="0">
              <a:spcBef>
                <a:spcPct val="0"/>
              </a:spcBef>
              <a:spcAft>
                <a:spcPct val="0"/>
              </a:spcAft>
            </a:pPr>
            <a:r>
              <a:rPr lang="fa-IR" sz="3500" b="1" dirty="0" smtClean="0">
                <a:solidFill>
                  <a:srgbClr val="FF0000"/>
                </a:solidFill>
                <a:latin typeface="Arial" pitchFamily="34" charset="0"/>
                <a:cs typeface="B Compset" pitchFamily="2" charset="-78"/>
              </a:rPr>
              <a:t>نکته : </a:t>
            </a:r>
            <a:r>
              <a:rPr lang="fa-IR" sz="3500" b="1" dirty="0" smtClean="0">
                <a:solidFill>
                  <a:schemeClr val="accent2">
                    <a:lumMod val="50000"/>
                  </a:schemeClr>
                </a:solidFill>
                <a:latin typeface="Arial" pitchFamily="34" charset="0"/>
                <a:cs typeface="B Compset" pitchFamily="2" charset="-78"/>
              </a:rPr>
              <a:t>لمّا لم تكن التعريفات المذكورة في كتب القوم للوضع خالية عن المسامحة - إمّا لأخذ فائدة الوضع فی التعریف و هي الدلالة على المعنى في مفهومه، و إمّا لجعل الوضع بمعناه المصدري غير الشامل للوضع التعيني - , عدل المصنف عنها إلى التعريف الثانی.</a:t>
            </a:r>
          </a:p>
        </p:txBody>
      </p:sp>
    </p:spTree>
  </p:cSld>
  <p:clrMapOvr>
    <a:masterClrMapping/>
  </p:clrMapOvr>
  <p:transition advClick="0">
    <p:dissolv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 y="1000108"/>
            <a:ext cx="9144000" cy="5016758"/>
          </a:xfrm>
          <a:prstGeom prst="rect">
            <a:avLst/>
          </a:prstGeom>
        </p:spPr>
        <p:txBody>
          <a:bodyPr wrap="square">
            <a:spAutoFit/>
          </a:bodyPr>
          <a:lstStyle/>
          <a:p>
            <a:pPr algn="just"/>
            <a:r>
              <a:rPr lang="fa-IR" sz="3200" b="1" dirty="0" smtClean="0">
                <a:solidFill>
                  <a:schemeClr val="accent2">
                    <a:lumMod val="50000"/>
                  </a:schemeClr>
                </a:solidFill>
                <a:cs typeface="B Compset" pitchFamily="2" charset="-78"/>
                <a:hlinkClick r:id="rId4" action="ppaction://hlinksldjump"/>
              </a:rPr>
              <a:t>تعریف دوم وضع</a:t>
            </a:r>
            <a:endParaRPr lang="fa-IR" sz="3200" b="1" dirty="0" smtClean="0">
              <a:solidFill>
                <a:schemeClr val="accent2">
                  <a:lumMod val="50000"/>
                </a:schemeClr>
              </a:solidFill>
              <a:cs typeface="B Compset" pitchFamily="2" charset="-78"/>
            </a:endParaRPr>
          </a:p>
          <a:p>
            <a:pPr algn="just"/>
            <a:r>
              <a:rPr lang="fa-IR" sz="3200" b="1" dirty="0" smtClean="0">
                <a:solidFill>
                  <a:schemeClr val="accent2">
                    <a:lumMod val="50000"/>
                  </a:schemeClr>
                </a:solidFill>
                <a:cs typeface="B Compset" pitchFamily="2" charset="-78"/>
              </a:rPr>
              <a:t>اخوند خراسانی در تعریف وضع که به نظريه اختصاص مشهور شده فرموده : الوضع هو نحو اختصاص للّفظ بالمعنى و ارتباطٍ خاصٍ بينهما که این ارتباط خاص لفظ با معنا يا از راه وضع تعيينى ( تخصيصى ) يا از راه وضع تعينى (تخصص) به وجود مى آيد .</a:t>
            </a:r>
            <a:endParaRPr lang="en-US" sz="3200" b="1" dirty="0" smtClean="0">
              <a:solidFill>
                <a:schemeClr val="accent2">
                  <a:lumMod val="50000"/>
                </a:schemeClr>
              </a:solidFill>
              <a:cs typeface="B Compset" pitchFamily="2" charset="-78"/>
            </a:endParaRPr>
          </a:p>
          <a:p>
            <a:pPr algn="just"/>
            <a:r>
              <a:rPr lang="fa-IR" sz="3200" b="1" dirty="0" smtClean="0">
                <a:solidFill>
                  <a:srgbClr val="FF0000"/>
                </a:solidFill>
                <a:cs typeface="B Compset" pitchFamily="2" charset="-78"/>
              </a:rPr>
              <a:t>وضع تعیینی : </a:t>
            </a:r>
            <a:r>
              <a:rPr lang="fa-IR" sz="3200" b="1" dirty="0" smtClean="0">
                <a:solidFill>
                  <a:schemeClr val="accent2">
                    <a:lumMod val="50000"/>
                  </a:schemeClr>
                </a:solidFill>
                <a:cs typeface="B Compset" pitchFamily="2" charset="-78"/>
              </a:rPr>
              <a:t>وضع تعيينى آن است که واضع, لفظى خاص را براى افاده معنايى معين در زمان مشخص, تعيين و استعمال مى کند و ديگران هم از او پيروى مى کنند. </a:t>
            </a:r>
          </a:p>
          <a:p>
            <a:pPr algn="just"/>
            <a:r>
              <a:rPr lang="fa-IR" sz="3200" b="1" dirty="0" smtClean="0">
                <a:solidFill>
                  <a:srgbClr val="FF0000"/>
                </a:solidFill>
                <a:cs typeface="B Compset" pitchFamily="2" charset="-78"/>
              </a:rPr>
              <a:t>وضع تعینی : </a:t>
            </a:r>
            <a:r>
              <a:rPr lang="fa-IR" sz="3200" b="1" dirty="0" smtClean="0">
                <a:solidFill>
                  <a:schemeClr val="accent2">
                    <a:lumMod val="50000"/>
                  </a:schemeClr>
                </a:solidFill>
                <a:cs typeface="B Compset" pitchFamily="2" charset="-78"/>
              </a:rPr>
              <a:t>وضع تعینی آن است که بدون وضع واضع و در اثر کثرت استعمال , یک لفظ در معنایی تعین پیدا می کند.</a:t>
            </a:r>
          </a:p>
        </p:txBody>
      </p:sp>
    </p:spTree>
  </p:cSld>
  <p:clrMapOvr>
    <a:masterClrMapping/>
  </p:clrMapOvr>
  <p:transition advClick="0">
    <p:dissolv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4000" cy="2062103"/>
          </a:xfrm>
          <a:prstGeom prst="rect">
            <a:avLst/>
          </a:prstGeom>
        </p:spPr>
        <p:txBody>
          <a:bodyPr wrap="square">
            <a:spAutoFit/>
          </a:bodyPr>
          <a:lstStyle/>
          <a:p>
            <a:pPr algn="just"/>
            <a:r>
              <a:rPr lang="fa-IR" sz="3200" b="1" dirty="0" smtClean="0">
                <a:solidFill>
                  <a:srgbClr val="002060"/>
                </a:solidFill>
                <a:cs typeface="B Compset" pitchFamily="2" charset="-78"/>
                <a:hlinkClick r:id="rId4" action="ppaction://hlinksldjump"/>
              </a:rPr>
              <a:t>فرق دو تعریف </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تعریف اول که </a:t>
            </a:r>
            <a:r>
              <a:rPr lang="fa-IR" sz="3200" b="1" dirty="0" smtClean="0">
                <a:solidFill>
                  <a:srgbClr val="002060"/>
                </a:solidFill>
                <a:latin typeface="SDC-Badr College" pitchFamily="2" charset="2"/>
                <a:ea typeface="Calibri" pitchFamily="34" charset="0"/>
                <a:cs typeface="B Compset" pitchFamily="2" charset="-78"/>
              </a:rPr>
              <a:t>جعل اللفظ في مقابل المعنى  است فقط وضع تعیینی را شامل می شود اما تعریف دوم که نظریه اختصاص است هم وضع تعیینی و هم وضع تعینی را شامل می شود .</a:t>
            </a:r>
          </a:p>
        </p:txBody>
      </p:sp>
    </p:spTree>
  </p:cSld>
  <p:clrMapOvr>
    <a:masterClrMapping/>
  </p:clrMapOvr>
  <p:transition advClick="0">
    <p:dissolv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AutoShape 4"/>
          <p:cNvSpPr>
            <a:spLocks noChangeArrowheads="1"/>
          </p:cNvSpPr>
          <p:nvPr/>
        </p:nvSpPr>
        <p:spPr bwMode="invGray">
          <a:xfrm rot="10800000">
            <a:off x="4500634" y="1500174"/>
            <a:ext cx="4643367" cy="4495800"/>
          </a:xfrm>
          <a:prstGeom prst="rightArrow">
            <a:avLst>
              <a:gd name="adj1" fmla="val 86065"/>
              <a:gd name="adj2" fmla="val 31780"/>
            </a:avLst>
          </a:prstGeom>
          <a:gradFill rotWithShape="1">
            <a:gsLst>
              <a:gs pos="0">
                <a:srgbClr val="000066">
                  <a:alpha val="50000"/>
                </a:srgbClr>
              </a:gs>
              <a:gs pos="100000">
                <a:srgbClr val="0066CC"/>
              </a:gs>
            </a:gsLst>
            <a:lin ang="0" scaled="1"/>
          </a:gradFill>
          <a:ln w="9525">
            <a:noFill/>
            <a:miter lim="800000"/>
            <a:headEnd/>
            <a:tailEnd/>
          </a:ln>
          <a:effectLst/>
        </p:spPr>
        <p:txBody>
          <a:bodyPr wrap="none" anchor="ctr"/>
          <a:lstStyle/>
          <a:p>
            <a:endParaRPr lang="fa-IR"/>
          </a:p>
        </p:txBody>
      </p:sp>
      <p:sp>
        <p:nvSpPr>
          <p:cNvPr id="83973" name="AutoShape 5"/>
          <p:cNvSpPr>
            <a:spLocks noChangeArrowheads="1"/>
          </p:cNvSpPr>
          <p:nvPr/>
        </p:nvSpPr>
        <p:spPr bwMode="blackWhite">
          <a:xfrm>
            <a:off x="390525" y="1366830"/>
            <a:ext cx="4181476" cy="990600"/>
          </a:xfrm>
          <a:prstGeom prst="roundRect">
            <a:avLst>
              <a:gd name="adj" fmla="val 9106"/>
            </a:avLst>
          </a:prstGeom>
          <a:gradFill rotWithShape="1">
            <a:gsLst>
              <a:gs pos="0">
                <a:srgbClr val="D85E28">
                  <a:gamma/>
                  <a:shade val="46275"/>
                  <a:invGamma/>
                </a:srgbClr>
              </a:gs>
              <a:gs pos="50000">
                <a:srgbClr val="D85E28"/>
              </a:gs>
              <a:gs pos="100000">
                <a:srgbClr val="D85E28">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2800" b="1" dirty="0" smtClean="0">
                <a:solidFill>
                  <a:schemeClr val="bg1"/>
                </a:solidFill>
                <a:cs typeface="B Titr" pitchFamily="2" charset="-78"/>
                <a:hlinkClick r:id="rId4" action="ppaction://hlinksldjump"/>
              </a:rPr>
              <a:t>1- وضع خاص, موضوع له خاص</a:t>
            </a:r>
            <a:endParaRPr lang="en-US" sz="2800" b="1" dirty="0">
              <a:solidFill>
                <a:schemeClr val="bg1"/>
              </a:solidFill>
              <a:cs typeface="B Titr" pitchFamily="2" charset="-78"/>
            </a:endParaRPr>
          </a:p>
        </p:txBody>
      </p:sp>
      <p:sp>
        <p:nvSpPr>
          <p:cNvPr id="83975" name="AutoShape 7"/>
          <p:cNvSpPr>
            <a:spLocks noChangeArrowheads="1"/>
          </p:cNvSpPr>
          <p:nvPr/>
        </p:nvSpPr>
        <p:spPr bwMode="blackWhite">
          <a:xfrm>
            <a:off x="304801" y="3929066"/>
            <a:ext cx="4181476" cy="990600"/>
          </a:xfrm>
          <a:prstGeom prst="roundRect">
            <a:avLst>
              <a:gd name="adj" fmla="val 9106"/>
            </a:avLst>
          </a:prstGeom>
          <a:gradFill rotWithShape="1">
            <a:gsLst>
              <a:gs pos="0">
                <a:srgbClr val="55A2D7">
                  <a:gamma/>
                  <a:shade val="46275"/>
                  <a:invGamma/>
                </a:srgbClr>
              </a:gs>
              <a:gs pos="50000">
                <a:srgbClr val="55A2D7"/>
              </a:gs>
              <a:gs pos="100000">
                <a:srgbClr val="55A2D7">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2800" b="1" dirty="0" smtClean="0">
                <a:solidFill>
                  <a:schemeClr val="bg1"/>
                </a:solidFill>
                <a:cs typeface="B Titr" pitchFamily="2" charset="-78"/>
                <a:hlinkClick r:id="rId5" action="ppaction://hlinksldjump"/>
              </a:rPr>
              <a:t>3- وضع عام , موضوع له خاص </a:t>
            </a:r>
            <a:endParaRPr lang="en-US" sz="2800" b="1" dirty="0">
              <a:solidFill>
                <a:schemeClr val="bg1"/>
              </a:solidFill>
              <a:cs typeface="B Titr" pitchFamily="2" charset="-78"/>
            </a:endParaRPr>
          </a:p>
        </p:txBody>
      </p:sp>
      <p:sp>
        <p:nvSpPr>
          <p:cNvPr id="83976" name="AutoShape 8"/>
          <p:cNvSpPr>
            <a:spLocks noChangeArrowheads="1"/>
          </p:cNvSpPr>
          <p:nvPr/>
        </p:nvSpPr>
        <p:spPr bwMode="gray">
          <a:xfrm>
            <a:off x="5715009" y="2143116"/>
            <a:ext cx="3214711" cy="3200400"/>
          </a:xfrm>
          <a:prstGeom prst="roundRect">
            <a:avLst>
              <a:gd name="adj" fmla="val 9106"/>
            </a:avLst>
          </a:prstGeom>
          <a:gradFill rotWithShape="1">
            <a:gsLst>
              <a:gs pos="0">
                <a:srgbClr val="CCFFFF"/>
              </a:gs>
              <a:gs pos="100000">
                <a:srgbClr val="CCFFFF">
                  <a:gamma/>
                  <a:tint val="0"/>
                  <a:invGamma/>
                </a:srgbClr>
              </a:gs>
            </a:gsLst>
            <a:lin ang="5400000" scaled="1"/>
          </a:gradFill>
          <a:ln w="25400">
            <a:noFill/>
            <a:round/>
            <a:headEnd/>
            <a:tailEnd/>
          </a:ln>
          <a:effectLst>
            <a:outerShdw dist="107763" dir="2700000" algn="ctr" rotWithShape="0">
              <a:srgbClr val="000000">
                <a:alpha val="50000"/>
              </a:srgbClr>
            </a:outerShdw>
          </a:effectLst>
        </p:spPr>
        <p:txBody>
          <a:bodyPr anchor="ctr"/>
          <a:lstStyle/>
          <a:p>
            <a:r>
              <a:rPr lang="fa-IR" sz="3600" b="1" dirty="0" smtClean="0">
                <a:cs typeface="B Titr" pitchFamily="2" charset="-78"/>
                <a:hlinkClick r:id="rId6" action="ppaction://hlinksldjump"/>
              </a:rPr>
              <a:t>   اقسام وضع به لحاظ تصور معنا</a:t>
            </a:r>
            <a:endParaRPr lang="en-US" sz="3600" dirty="0">
              <a:solidFill>
                <a:srgbClr val="000000"/>
              </a:solidFill>
              <a:cs typeface="B Titr" pitchFamily="2" charset="-78"/>
            </a:endParaRPr>
          </a:p>
        </p:txBody>
      </p:sp>
      <p:sp>
        <p:nvSpPr>
          <p:cNvPr id="8" name="AutoShape 6"/>
          <p:cNvSpPr>
            <a:spLocks noChangeArrowheads="1"/>
          </p:cNvSpPr>
          <p:nvPr/>
        </p:nvSpPr>
        <p:spPr bwMode="blackWhite">
          <a:xfrm>
            <a:off x="357159" y="2509838"/>
            <a:ext cx="4181476" cy="990600"/>
          </a:xfrm>
          <a:prstGeom prst="roundRect">
            <a:avLst>
              <a:gd name="adj" fmla="val 9106"/>
            </a:avLst>
          </a:prstGeom>
          <a:gradFill rotWithShape="1">
            <a:gsLst>
              <a:gs pos="0">
                <a:srgbClr val="699D5F">
                  <a:gamma/>
                  <a:shade val="46275"/>
                  <a:invGamma/>
                </a:srgbClr>
              </a:gs>
              <a:gs pos="50000">
                <a:srgbClr val="699D5F"/>
              </a:gs>
              <a:gs pos="100000">
                <a:srgbClr val="699D5F">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2800" b="1" dirty="0" smtClean="0">
                <a:solidFill>
                  <a:schemeClr val="bg1"/>
                </a:solidFill>
                <a:cs typeface="B Titr" pitchFamily="2" charset="-78"/>
                <a:hlinkClick r:id="rId7" action="ppaction://hlinksldjump"/>
              </a:rPr>
              <a:t>2- وضع عام , موضوع له عام </a:t>
            </a:r>
            <a:endParaRPr lang="en-US" sz="2800" b="1" dirty="0">
              <a:solidFill>
                <a:schemeClr val="bg1"/>
              </a:solidFill>
              <a:cs typeface="B Titr" pitchFamily="2" charset="-78"/>
            </a:endParaRPr>
          </a:p>
        </p:txBody>
      </p:sp>
      <p:sp>
        <p:nvSpPr>
          <p:cNvPr id="9" name="AutoShape 6"/>
          <p:cNvSpPr>
            <a:spLocks noChangeArrowheads="1"/>
          </p:cNvSpPr>
          <p:nvPr/>
        </p:nvSpPr>
        <p:spPr bwMode="blackWhite">
          <a:xfrm>
            <a:off x="319087" y="5091138"/>
            <a:ext cx="4181476" cy="990600"/>
          </a:xfrm>
          <a:prstGeom prst="roundRect">
            <a:avLst>
              <a:gd name="adj" fmla="val 9106"/>
            </a:avLst>
          </a:prstGeom>
          <a:gradFill rotWithShape="1">
            <a:gsLst>
              <a:gs pos="0">
                <a:srgbClr val="699D5F">
                  <a:gamma/>
                  <a:shade val="46275"/>
                  <a:invGamma/>
                </a:srgbClr>
              </a:gs>
              <a:gs pos="50000">
                <a:srgbClr val="699D5F"/>
              </a:gs>
              <a:gs pos="100000">
                <a:srgbClr val="699D5F">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r>
              <a:rPr lang="fa-IR" sz="2800" b="1" dirty="0" smtClean="0">
                <a:solidFill>
                  <a:schemeClr val="bg1"/>
                </a:solidFill>
                <a:cs typeface="B Titr" pitchFamily="2" charset="-78"/>
                <a:hlinkClick r:id="rId8" action="ppaction://hlinksldjump"/>
              </a:rPr>
              <a:t>4- وضع خاص , موضوع له عام </a:t>
            </a:r>
            <a:endParaRPr lang="en-US" sz="2800" b="1" dirty="0">
              <a:solidFill>
                <a:schemeClr val="bg1"/>
              </a:solidFill>
              <a:cs typeface="B Titr" pitchFamily="2" charset="-78"/>
            </a:endParaRPr>
          </a:p>
        </p:txBody>
      </p:sp>
    </p:spTree>
  </p:cSld>
  <p:clrMapOvr>
    <a:masterClrMapping/>
  </p:clrMapOvr>
  <p:transition advClick="0">
    <p:dissolv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1" name="Rectangle 1"/>
          <p:cNvSpPr>
            <a:spLocks noChangeArrowheads="1"/>
          </p:cNvSpPr>
          <p:nvPr/>
        </p:nvSpPr>
        <p:spPr bwMode="auto">
          <a:xfrm>
            <a:off x="714348" y="-24"/>
            <a:ext cx="8286808"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a-IR" sz="3200" b="1" dirty="0" smtClean="0">
                <a:solidFill>
                  <a:schemeClr val="accent2">
                    <a:lumMod val="50000"/>
                  </a:schemeClr>
                </a:solidFill>
                <a:cs typeface="B Compset" pitchFamily="2" charset="-78"/>
                <a:hlinkClick r:id="rId4" action="ppaction://hlinksldjump"/>
              </a:rPr>
              <a:t>وضع خاص, موضوع له خاص</a:t>
            </a:r>
            <a:endParaRPr kumimoji="0" lang="fa-IR" sz="32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endParaRPr>
          </a:p>
          <a:p>
            <a:pPr algn="just"/>
            <a:r>
              <a:rPr lang="fa-IR" sz="3200" b="1" dirty="0" smtClean="0">
                <a:solidFill>
                  <a:schemeClr val="accent2">
                    <a:lumMod val="50000"/>
                  </a:schemeClr>
                </a:solidFill>
                <a:cs typeface="B Compset" pitchFamily="2" charset="-78"/>
              </a:rPr>
              <a:t>وضع خاص, موضوع له خاص, آن است که واضع در هنگام وضع, يک معناى جزئى را تصور نمايد, سپس لفظ را براى همان معناى جزئى قرار دهد, مانند وضع اعلام شخصى از قبيل زيد, حسن و على...</a:t>
            </a:r>
            <a:endParaRPr lang="en-US" sz="3200" b="1" dirty="0" smtClean="0">
              <a:solidFill>
                <a:schemeClr val="accent2">
                  <a:lumMod val="50000"/>
                </a:schemeClr>
              </a:solidFill>
              <a:cs typeface="B Compset" pitchFamily="2" charset="-78"/>
            </a:endParaRPr>
          </a:p>
          <a:p>
            <a:pPr algn="just"/>
            <a:r>
              <a:rPr lang="en-US" sz="3200" b="1" dirty="0" smtClean="0">
                <a:solidFill>
                  <a:srgbClr val="FF0000"/>
                </a:solidFill>
                <a:cs typeface="B Compset" pitchFamily="2" charset="-78"/>
              </a:rPr>
              <a:t> </a:t>
            </a:r>
            <a:r>
              <a:rPr lang="fa-IR" sz="3200" b="1" dirty="0" smtClean="0">
                <a:solidFill>
                  <a:srgbClr val="FF0000"/>
                </a:solidFill>
                <a:cs typeface="B Compset" pitchFamily="2" charset="-78"/>
              </a:rPr>
              <a:t>نکته1: </a:t>
            </a:r>
            <a:r>
              <a:rPr lang="fa-IR" sz="3200" b="1" dirty="0" smtClean="0">
                <a:solidFill>
                  <a:schemeClr val="accent2">
                    <a:lumMod val="50000"/>
                  </a:schemeClr>
                </a:solidFill>
                <a:cs typeface="B Compset" pitchFamily="2" charset="-78"/>
              </a:rPr>
              <a:t>در امکان و تحقق اين نوع وضع, اختلافى ميان اصوليان وجود ندارد. </a:t>
            </a:r>
            <a:endParaRPr lang="en-US" sz="3200" b="1" dirty="0" smtClean="0">
              <a:solidFill>
                <a:schemeClr val="accent2">
                  <a:lumMod val="50000"/>
                </a:schemeClr>
              </a:solidFill>
              <a:cs typeface="B Compset" pitchFamily="2" charset="-78"/>
            </a:endParaRPr>
          </a:p>
          <a:p>
            <a:pPr lvl="0" algn="just" fontAlgn="base">
              <a:spcBef>
                <a:spcPct val="0"/>
              </a:spcBef>
              <a:spcAft>
                <a:spcPct val="0"/>
              </a:spcAft>
            </a:pPr>
            <a:r>
              <a:rPr kumimoji="0" lang="fa-IR" sz="3200" b="1" i="0" u="none" strike="noStrike" cap="none" normalizeH="0" baseline="0" dirty="0" smtClean="0">
                <a:ln>
                  <a:noFill/>
                </a:ln>
                <a:solidFill>
                  <a:srgbClr val="FF0000"/>
                </a:solidFill>
                <a:effectLst/>
                <a:latin typeface="Arial" pitchFamily="34" charset="0"/>
                <a:cs typeface="B Compset" pitchFamily="2" charset="-78"/>
              </a:rPr>
              <a:t>نکته 2</a:t>
            </a:r>
            <a:r>
              <a:rPr kumimoji="0" lang="fa-IR" sz="3200" b="1" i="0" u="none" strike="noStrike" cap="none" normalizeH="0" dirty="0" smtClean="0">
                <a:ln>
                  <a:noFill/>
                </a:ln>
                <a:solidFill>
                  <a:srgbClr val="FF0000"/>
                </a:solidFill>
                <a:effectLst/>
                <a:latin typeface="Arial" pitchFamily="34" charset="0"/>
                <a:cs typeface="B Compset" pitchFamily="2" charset="-78"/>
              </a:rPr>
              <a:t>: </a:t>
            </a:r>
            <a:r>
              <a:rPr lang="fa-IR" sz="3200" b="1" dirty="0" smtClean="0">
                <a:solidFill>
                  <a:schemeClr val="accent2">
                    <a:lumMod val="50000"/>
                  </a:schemeClr>
                </a:solidFill>
                <a:cs typeface="B Compset" pitchFamily="2" charset="-78"/>
              </a:rPr>
              <a:t>والمدار في وصف الوضع بكونه خاصّاً أو عامّاً، هو كون الملحوظ خاصّاً، أو عاماً فلو كان الملحوظ خاصّاً فالوضع خاص(یعنی ملحوظ خام و بدون اینکه موضوع له قرار گرفته باشد) ولو وُضع اللفظ لنفس الملحوظ الخاص يكون الموضوع له خاصاً أيضاً</a:t>
            </a:r>
            <a:r>
              <a:rPr lang="fa-IR" sz="3200" b="1" smtClean="0">
                <a:solidFill>
                  <a:schemeClr val="accent2">
                    <a:lumMod val="50000"/>
                  </a:schemeClr>
                </a:solidFill>
                <a:cs typeface="B Compset" pitchFamily="2" charset="-78"/>
              </a:rPr>
              <a:t>.(پس ملحوظ </a:t>
            </a:r>
            <a:r>
              <a:rPr lang="fa-IR" sz="3200" b="1" dirty="0" smtClean="0">
                <a:solidFill>
                  <a:schemeClr val="accent2">
                    <a:lumMod val="50000"/>
                  </a:schemeClr>
                </a:solidFill>
                <a:cs typeface="B Compset" pitchFamily="2" charset="-78"/>
              </a:rPr>
              <a:t>همان موضوع له  است منتهی ملحوظ بشرط لای از وضعِ لفظ برای آن)</a:t>
            </a:r>
            <a:endParaRPr kumimoji="0" lang="fa-IR" sz="32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571472" y="1023542"/>
            <a:ext cx="8286776"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2800" b="1" dirty="0" smtClean="0">
                <a:solidFill>
                  <a:srgbClr val="002060"/>
                </a:solidFill>
                <a:cs typeface="B Compset" pitchFamily="2" charset="-78"/>
                <a:hlinkClick r:id="rId4" action="ppaction://hlinksldjump"/>
              </a:rPr>
              <a:t>وضع عام , موضوع له عام</a:t>
            </a:r>
            <a:endParaRPr kumimoji="0" lang="fa-IR" sz="2800" b="1" i="0" u="none" strike="noStrike" cap="none" normalizeH="0" baseline="0" dirty="0" smtClean="0">
              <a:ln>
                <a:noFill/>
              </a:ln>
              <a:solidFill>
                <a:srgbClr val="002060"/>
              </a:solidFill>
              <a:effectLst/>
              <a:latin typeface="Zar" pitchFamily="2" charset="-78"/>
              <a:ea typeface="Calibri" pitchFamily="34" charset="0"/>
              <a:cs typeface="B Compset" pitchFamily="2" charset="-78"/>
            </a:endParaRPr>
          </a:p>
          <a:p>
            <a:pPr algn="just"/>
            <a:r>
              <a:rPr lang="fa-IR" sz="2800" b="1" dirty="0" smtClean="0">
                <a:solidFill>
                  <a:srgbClr val="002060"/>
                </a:solidFill>
                <a:cs typeface="B Compset" pitchFamily="2" charset="-78"/>
              </a:rPr>
              <a:t>واضع در حين وضع, يک معناى کلى را تصور مى نمايد و لفظ را هم براى همان معناى کلى وضع مى کند نه مصاديق آن ; مانند وضع اسماى اجناس.</a:t>
            </a:r>
            <a:endParaRPr lang="en-US" sz="2800" dirty="0" smtClean="0">
              <a:solidFill>
                <a:srgbClr val="002060"/>
              </a:solidFill>
              <a:cs typeface="B Compset" pitchFamily="2" charset="-78"/>
            </a:endParaRPr>
          </a:p>
          <a:p>
            <a:pPr algn="just"/>
            <a:r>
              <a:rPr lang="fa-IR" sz="2800" b="1" dirty="0" smtClean="0">
                <a:solidFill>
                  <a:srgbClr val="002060"/>
                </a:solidFill>
                <a:cs typeface="B Compset" pitchFamily="2" charset="-78"/>
              </a:rPr>
              <a:t>به بيان ديگر, هر گاه معناى تصور شده, کلى و لفظِ دال بر آن نيز کلى باشد, وضع عام و موضوع له نيز عام است زيرا وقتى گفته شود انسان, مقصود فرد خاصى از بشر نيست , بلکه اين لفظ بر کليه افراد انسان دلالت مى کند .</a:t>
            </a:r>
            <a:endParaRPr lang="fa-IR" sz="2800" b="1" dirty="0" smtClean="0">
              <a:solidFill>
                <a:srgbClr val="002060"/>
              </a:solidFill>
              <a:latin typeface="Zar" pitchFamily="2"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Zar" pitchFamily="2" charset="-78"/>
                <a:ea typeface="Calibri" pitchFamily="34" charset="0"/>
                <a:cs typeface="B Compset" pitchFamily="2" charset="-78"/>
              </a:rPr>
              <a:t> </a:t>
            </a:r>
            <a:r>
              <a:rPr kumimoji="0" lang="fa-IR" sz="2800" b="1" i="0" u="none" strike="noStrike" cap="none" normalizeH="0" baseline="0" dirty="0" smtClean="0">
                <a:ln>
                  <a:noFill/>
                </a:ln>
                <a:solidFill>
                  <a:srgbClr val="FF0000"/>
                </a:solidFill>
                <a:effectLst/>
                <a:latin typeface="Zar" pitchFamily="2" charset="-78"/>
                <a:ea typeface="Calibri" pitchFamily="34" charset="0"/>
                <a:cs typeface="B Compset" pitchFamily="2" charset="-78"/>
              </a:rPr>
              <a:t>نکته: </a:t>
            </a:r>
            <a:r>
              <a:rPr kumimoji="0" lang="fa-IR" sz="2800" b="1" i="0" u="none" strike="noStrike" cap="none" normalizeH="0" baseline="0" dirty="0" smtClean="0">
                <a:ln>
                  <a:noFill/>
                </a:ln>
                <a:solidFill>
                  <a:srgbClr val="002060"/>
                </a:solidFill>
                <a:effectLst/>
                <a:latin typeface="Zar" pitchFamily="2" charset="-78"/>
                <a:ea typeface="Calibri" pitchFamily="34" charset="0"/>
                <a:cs typeface="B Compset" pitchFamily="2" charset="-78"/>
              </a:rPr>
              <a:t>در امکان و تحقق اين نوع وضع, اختلافى ميان اصوليان وجود ندارد. </a:t>
            </a:r>
            <a:endParaRPr kumimoji="0" lang="fa-IR" sz="5400" b="0" i="0" u="none" strike="noStrike" cap="none" normalizeH="0" baseline="0" dirty="0" smtClean="0">
              <a:ln>
                <a:noFill/>
              </a:ln>
              <a:solidFill>
                <a:srgbClr val="002060"/>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57158" y="-24"/>
            <a:ext cx="8786841"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a-IR" sz="3200" b="1" dirty="0" smtClean="0">
                <a:solidFill>
                  <a:schemeClr val="accent2">
                    <a:lumMod val="50000"/>
                  </a:schemeClr>
                </a:solidFill>
                <a:cs typeface="B Compset" pitchFamily="2" charset="-78"/>
                <a:hlinkClick r:id="rId3" action="ppaction://hlinksldjump"/>
              </a:rPr>
              <a:t>3- وضع عام , موضوع له خاص </a:t>
            </a:r>
            <a:endParaRPr kumimoji="0" lang="fa-IR" sz="32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rPr>
              <a:t>هر گاه معناى تصور شده, کلى باشد; اما لفظ در برابر آن معنای کلی نباشد, بلکه در برابر افراد و مصاديق آن قرار داده شود, در آن صورت , وضع عام و موضوع له خاص است , مثل وضع اسماى اشاره; زيرا واضع, عنوان کلى مفرد مذکر را در نظر مى گيرد, آن گاه لفظ " هذا " را براى هر فردى که مصداق آن باشد وضع مى کند. </a:t>
            </a:r>
            <a:endParaRPr kumimoji="0" lang="en-US" sz="28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a:p>
            <a:pPr algn="just" eaLnBrk="0" fontAlgn="base" hangingPunct="0">
              <a:spcBef>
                <a:spcPct val="0"/>
              </a:spcBef>
              <a:spcAft>
                <a:spcPct val="0"/>
              </a:spcAft>
            </a:pPr>
            <a:r>
              <a:rPr kumimoji="0" lang="fa-IR" sz="3200" b="1" i="0" u="none" strike="noStrike" cap="none" normalizeH="0" baseline="0" dirty="0" smtClean="0">
                <a:ln>
                  <a:noFill/>
                </a:ln>
                <a:solidFill>
                  <a:srgbClr val="FF0000"/>
                </a:solidFill>
                <a:effectLst/>
                <a:latin typeface="Zar" pitchFamily="2" charset="-78"/>
                <a:ea typeface="Calibri" pitchFamily="34" charset="0"/>
                <a:cs typeface="B Compset" pitchFamily="2" charset="-78"/>
              </a:rPr>
              <a:t> نکته: </a:t>
            </a:r>
            <a:r>
              <a:rPr lang="fa-IR" sz="2800" b="1" dirty="0" smtClean="0">
                <a:solidFill>
                  <a:schemeClr val="accent2">
                    <a:lumMod val="50000"/>
                  </a:schemeClr>
                </a:solidFill>
                <a:cs typeface="B Compset" pitchFamily="2" charset="-78"/>
              </a:rPr>
              <a:t>لا يشترط في تصوّر الموضوع له تصوّره تفصيلاً، بل يكفي تصوّره إجمالاً وهو العام پس تصور عام ملازمه با تصور خاص دارد اما برعکسش ممکن نیست چون خاص بما هو خاص لا يكون وجهاً للعام ولا لسائر الأفراد، فلا تكون معرفته وتصوّره معرفة للعام أصلاً زیرا وقتی زید را با تمام خصوصیات تصور کردیم زید مقید بتمام خصوصیات , مانع از تجرید زید از خصوصیات و جعل لفظ  زید برای انسان است.</a:t>
            </a:r>
            <a:endParaRPr lang="en-US" sz="28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22"/>
          <p:cNvSpPr>
            <a:spLocks noChangeArrowheads="1"/>
          </p:cNvSpPr>
          <p:nvPr/>
        </p:nvSpPr>
        <p:spPr bwMode="gray">
          <a:xfrm>
            <a:off x="6051581" y="2057400"/>
            <a:ext cx="2563812" cy="2563813"/>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15" name="Oval 23"/>
          <p:cNvSpPr>
            <a:spLocks noChangeArrowheads="1"/>
          </p:cNvSpPr>
          <p:nvPr/>
        </p:nvSpPr>
        <p:spPr bwMode="gray">
          <a:xfrm>
            <a:off x="6197631" y="2201863"/>
            <a:ext cx="2270125" cy="2270125"/>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16" name="Oval 25"/>
          <p:cNvSpPr>
            <a:spLocks noChangeArrowheads="1"/>
          </p:cNvSpPr>
          <p:nvPr/>
        </p:nvSpPr>
        <p:spPr bwMode="gray">
          <a:xfrm>
            <a:off x="6330981" y="2336800"/>
            <a:ext cx="2003425" cy="2006600"/>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fa-IR"/>
          </a:p>
        </p:txBody>
      </p:sp>
      <p:sp>
        <p:nvSpPr>
          <p:cNvPr id="17" name="Oval 26"/>
          <p:cNvSpPr>
            <a:spLocks noChangeArrowheads="1"/>
          </p:cNvSpPr>
          <p:nvPr/>
        </p:nvSpPr>
        <p:spPr bwMode="gray">
          <a:xfrm>
            <a:off x="6330981" y="2336800"/>
            <a:ext cx="2003425" cy="2006600"/>
          </a:xfrm>
          <a:prstGeom prst="ellipse">
            <a:avLst/>
          </a:prstGeom>
          <a:gradFill rotWithShape="1">
            <a:gsLst>
              <a:gs pos="0">
                <a:srgbClr val="FFCC00">
                  <a:gamma/>
                  <a:shade val="0"/>
                  <a:invGamma/>
                </a:srgbClr>
              </a:gs>
              <a:gs pos="100000">
                <a:srgbClr val="FFCC00"/>
              </a:gs>
            </a:gsLst>
            <a:lin ang="2700000" scaled="1"/>
          </a:gradFill>
          <a:ln w="38100" algn="ctr">
            <a:noFill/>
            <a:round/>
            <a:headEnd/>
            <a:tailEnd/>
          </a:ln>
          <a:effectLst/>
        </p:spPr>
        <p:txBody>
          <a:bodyPr wrap="none" anchor="ctr">
            <a:spAutoFit/>
          </a:bodyPr>
          <a:lstStyle/>
          <a:p>
            <a:endParaRPr lang="fa-IR"/>
          </a:p>
        </p:txBody>
      </p:sp>
      <p:sp>
        <p:nvSpPr>
          <p:cNvPr id="18" name="Oval 27"/>
          <p:cNvSpPr>
            <a:spLocks noChangeArrowheads="1"/>
          </p:cNvSpPr>
          <p:nvPr/>
        </p:nvSpPr>
        <p:spPr bwMode="gray">
          <a:xfrm>
            <a:off x="6462744" y="2468563"/>
            <a:ext cx="1739900" cy="1743075"/>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fa-IR"/>
          </a:p>
        </p:txBody>
      </p:sp>
      <p:sp>
        <p:nvSpPr>
          <p:cNvPr id="19" name="Oval 28"/>
          <p:cNvSpPr>
            <a:spLocks noChangeArrowheads="1"/>
          </p:cNvSpPr>
          <p:nvPr/>
        </p:nvSpPr>
        <p:spPr bwMode="gray">
          <a:xfrm>
            <a:off x="6462744" y="2468563"/>
            <a:ext cx="1739900" cy="1743075"/>
          </a:xfrm>
          <a:prstGeom prst="ellipse">
            <a:avLst/>
          </a:prstGeom>
          <a:gradFill rotWithShape="1">
            <a:gsLst>
              <a:gs pos="0">
                <a:srgbClr val="FFCC00"/>
              </a:gs>
              <a:gs pos="100000">
                <a:srgbClr val="FFCC00">
                  <a:gamma/>
                  <a:shade val="48627"/>
                  <a:invGamma/>
                </a:srgbClr>
              </a:gs>
            </a:gsLst>
            <a:lin ang="2700000" scaled="1"/>
          </a:gradFill>
          <a:ln w="38100" algn="ctr">
            <a:noFill/>
            <a:round/>
            <a:headEnd/>
            <a:tailEnd/>
          </a:ln>
          <a:effectLst/>
        </p:spPr>
        <p:txBody>
          <a:bodyPr anchor="ctr">
            <a:spAutoFit/>
          </a:bodyPr>
          <a:lstStyle/>
          <a:p>
            <a:endParaRPr lang="fa-IR"/>
          </a:p>
        </p:txBody>
      </p:sp>
      <p:sp>
        <p:nvSpPr>
          <p:cNvPr id="20" name="Text Box 38"/>
          <p:cNvSpPr txBox="1">
            <a:spLocks noChangeArrowheads="1"/>
          </p:cNvSpPr>
          <p:nvPr/>
        </p:nvSpPr>
        <p:spPr bwMode="auto">
          <a:xfrm>
            <a:off x="6316367" y="2571744"/>
            <a:ext cx="1970411" cy="1477328"/>
          </a:xfrm>
          <a:prstGeom prst="rect">
            <a:avLst/>
          </a:prstGeom>
          <a:noFill/>
          <a:ln w="9525">
            <a:noFill/>
            <a:miter lim="800000"/>
            <a:headEnd/>
            <a:tailEnd/>
          </a:ln>
          <a:effectLst/>
        </p:spPr>
        <p:txBody>
          <a:bodyPr wrap="none">
            <a:spAutoFit/>
          </a:bodyPr>
          <a:lstStyle/>
          <a:p>
            <a:r>
              <a:rPr lang="fa-IR" sz="2400" b="1" dirty="0" smtClean="0">
                <a:solidFill>
                  <a:srgbClr val="001D3A"/>
                </a:solidFill>
                <a:cs typeface="B Titr" pitchFamily="2" charset="-78"/>
              </a:rPr>
              <a:t>          (4)</a:t>
            </a:r>
          </a:p>
          <a:p>
            <a:r>
              <a:rPr lang="fa-IR" sz="6600" b="1" dirty="0" smtClean="0">
                <a:solidFill>
                  <a:srgbClr val="001D3A"/>
                </a:solidFill>
                <a:cs typeface="B Titr" pitchFamily="2" charset="-78"/>
                <a:hlinkClick r:id="rId3" action="ppaction://hlinksldjump"/>
              </a:rPr>
              <a:t>دلالت</a:t>
            </a:r>
            <a:endParaRPr lang="en-US" sz="6600" b="1" dirty="0">
              <a:solidFill>
                <a:srgbClr val="001D3A"/>
              </a:solidFill>
              <a:cs typeface="B Titr" pitchFamily="2" charset="-78"/>
            </a:endParaRPr>
          </a:p>
        </p:txBody>
      </p:sp>
      <p:sp>
        <p:nvSpPr>
          <p:cNvPr id="21" name="AutoShape 122"/>
          <p:cNvSpPr>
            <a:spLocks noChangeArrowheads="1"/>
          </p:cNvSpPr>
          <p:nvPr/>
        </p:nvSpPr>
        <p:spPr bwMode="gray">
          <a:xfrm rot="2481697">
            <a:off x="4544801" y="897822"/>
            <a:ext cx="1929367" cy="1673845"/>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22" name="AutoShape 32"/>
          <p:cNvSpPr>
            <a:spLocks noChangeArrowheads="1"/>
          </p:cNvSpPr>
          <p:nvPr/>
        </p:nvSpPr>
        <p:spPr bwMode="gray">
          <a:xfrm>
            <a:off x="2605086" y="71414"/>
            <a:ext cx="1752600" cy="2057400"/>
          </a:xfrm>
          <a:prstGeom prst="roundRect">
            <a:avLst>
              <a:gd name="adj" fmla="val 17509"/>
            </a:avLst>
          </a:prstGeom>
          <a:solidFill>
            <a:srgbClr val="8C7AF8"/>
          </a:solidFill>
          <a:ln w="9525">
            <a:noFill/>
            <a:round/>
            <a:headEnd/>
            <a:tailEnd/>
          </a:ln>
          <a:effectLst/>
        </p:spPr>
        <p:txBody>
          <a:bodyPr wrap="none" anchor="ctr"/>
          <a:lstStyle/>
          <a:p>
            <a:endParaRPr lang="fa-IR"/>
          </a:p>
        </p:txBody>
      </p:sp>
      <p:grpSp>
        <p:nvGrpSpPr>
          <p:cNvPr id="2" name="Group 36"/>
          <p:cNvGrpSpPr/>
          <p:nvPr/>
        </p:nvGrpSpPr>
        <p:grpSpPr>
          <a:xfrm>
            <a:off x="950780" y="61892"/>
            <a:ext cx="3371981" cy="4197363"/>
            <a:chOff x="950780" y="61892"/>
            <a:chExt cx="3371981" cy="4197363"/>
          </a:xfrm>
        </p:grpSpPr>
        <p:grpSp>
          <p:nvGrpSpPr>
            <p:cNvPr id="3" name="Group 33"/>
            <p:cNvGrpSpPr/>
            <p:nvPr/>
          </p:nvGrpSpPr>
          <p:grpSpPr>
            <a:xfrm>
              <a:off x="2646361" y="61892"/>
              <a:ext cx="1676400" cy="2012947"/>
              <a:chOff x="2646361" y="61892"/>
              <a:chExt cx="1676400" cy="2012947"/>
            </a:xfrm>
          </p:grpSpPr>
          <p:sp>
            <p:nvSpPr>
              <p:cNvPr id="23" name="AutoShape 33"/>
              <p:cNvSpPr>
                <a:spLocks noChangeArrowheads="1"/>
              </p:cNvSpPr>
              <p:nvPr/>
            </p:nvSpPr>
            <p:spPr bwMode="gray">
              <a:xfrm>
                <a:off x="2646361" y="1563664"/>
                <a:ext cx="1676400" cy="511175"/>
              </a:xfrm>
              <a:prstGeom prst="roundRect">
                <a:avLst>
                  <a:gd name="adj" fmla="val 50000"/>
                </a:avLst>
              </a:prstGeom>
              <a:gradFill rotWithShape="1">
                <a:gsLst>
                  <a:gs pos="0">
                    <a:srgbClr val="8C7AF8">
                      <a:alpha val="0"/>
                    </a:srgbClr>
                  </a:gs>
                  <a:gs pos="100000">
                    <a:srgbClr val="8C7AF8">
                      <a:gamma/>
                      <a:tint val="48627"/>
                      <a:invGamma/>
                    </a:srgbClr>
                  </a:gs>
                </a:gsLst>
                <a:lin ang="5400000" scaled="1"/>
              </a:gradFill>
              <a:ln w="9525">
                <a:noFill/>
                <a:round/>
                <a:headEnd/>
                <a:tailEnd/>
              </a:ln>
              <a:effectLst/>
            </p:spPr>
            <p:txBody>
              <a:bodyPr wrap="none" anchor="ctr"/>
              <a:lstStyle/>
              <a:p>
                <a:endParaRPr lang="fa-IR"/>
              </a:p>
            </p:txBody>
          </p:sp>
          <p:sp>
            <p:nvSpPr>
              <p:cNvPr id="24" name="AutoShape 34"/>
              <p:cNvSpPr>
                <a:spLocks noChangeArrowheads="1"/>
              </p:cNvSpPr>
              <p:nvPr/>
            </p:nvSpPr>
            <p:spPr bwMode="gray">
              <a:xfrm>
                <a:off x="2646361" y="61892"/>
                <a:ext cx="1676400" cy="509588"/>
              </a:xfrm>
              <a:prstGeom prst="roundRect">
                <a:avLst>
                  <a:gd name="adj" fmla="val 50000"/>
                </a:avLst>
              </a:prstGeom>
              <a:gradFill rotWithShape="1">
                <a:gsLst>
                  <a:gs pos="0">
                    <a:srgbClr val="8C7AF8">
                      <a:gamma/>
                      <a:tint val="21176"/>
                      <a:invGamma/>
                    </a:srgbClr>
                  </a:gs>
                  <a:gs pos="100000">
                    <a:srgbClr val="8C7AF8"/>
                  </a:gs>
                </a:gsLst>
                <a:lin ang="5400000" scaled="1"/>
              </a:gradFill>
              <a:ln w="9525">
                <a:noFill/>
                <a:round/>
                <a:headEnd/>
                <a:tailEnd/>
              </a:ln>
              <a:effectLst/>
            </p:spPr>
            <p:txBody>
              <a:bodyPr wrap="none" anchor="ctr"/>
              <a:lstStyle/>
              <a:p>
                <a:endParaRPr lang="fa-IR"/>
              </a:p>
            </p:txBody>
          </p:sp>
          <p:sp>
            <p:nvSpPr>
              <p:cNvPr id="25" name="Text Box 35"/>
              <p:cNvSpPr txBox="1">
                <a:spLocks noChangeArrowheads="1"/>
              </p:cNvSpPr>
              <p:nvPr/>
            </p:nvSpPr>
            <p:spPr bwMode="gray">
              <a:xfrm>
                <a:off x="2690034" y="577974"/>
                <a:ext cx="1524776" cy="707886"/>
              </a:xfrm>
              <a:prstGeom prst="rect">
                <a:avLst/>
              </a:prstGeom>
              <a:noFill/>
              <a:ln w="9525" algn="ctr">
                <a:noFill/>
                <a:miter lim="800000"/>
                <a:headEnd/>
                <a:tailEnd/>
              </a:ln>
              <a:effectLst>
                <a:outerShdw dist="35921" dir="2700000" algn="ctr" rotWithShape="0">
                  <a:srgbClr val="000000"/>
                </a:outerShdw>
              </a:effectLst>
            </p:spPr>
            <p:txBody>
              <a:bodyPr wrap="none">
                <a:spAutoFit/>
              </a:bodyPr>
              <a:lstStyle/>
              <a:p>
                <a:r>
                  <a:rPr lang="fa-IR" sz="4000" b="1" dirty="0" smtClean="0">
                    <a:solidFill>
                      <a:srgbClr val="FFFFFF"/>
                    </a:solidFill>
                    <a:cs typeface="B Titr" pitchFamily="2" charset="-78"/>
                    <a:hlinkClick r:id="rId4" action="ppaction://hlinksldjump"/>
                  </a:rPr>
                  <a:t>تصوریه</a:t>
                </a:r>
                <a:endParaRPr lang="en-US" sz="2400" b="1" dirty="0">
                  <a:solidFill>
                    <a:srgbClr val="FFFFFF"/>
                  </a:solidFill>
                  <a:cs typeface="B Titr" pitchFamily="2" charset="-78"/>
                </a:endParaRPr>
              </a:p>
            </p:txBody>
          </p:sp>
        </p:grpSp>
        <p:sp>
          <p:nvSpPr>
            <p:cNvPr id="26" name="AutoShape 41"/>
            <p:cNvSpPr>
              <a:spLocks noChangeArrowheads="1"/>
            </p:cNvSpPr>
            <p:nvPr/>
          </p:nvSpPr>
          <p:spPr bwMode="gray">
            <a:xfrm>
              <a:off x="1001700" y="2357430"/>
              <a:ext cx="1712912" cy="1901825"/>
            </a:xfrm>
            <a:prstGeom prst="roundRect">
              <a:avLst>
                <a:gd name="adj" fmla="val 17509"/>
              </a:avLst>
            </a:prstGeom>
            <a:solidFill>
              <a:srgbClr val="FA8228"/>
            </a:solidFill>
            <a:ln w="9525">
              <a:noFill/>
              <a:round/>
              <a:headEnd/>
              <a:tailEnd/>
            </a:ln>
            <a:effectLst/>
          </p:spPr>
          <p:txBody>
            <a:bodyPr wrap="none" anchor="ctr"/>
            <a:lstStyle/>
            <a:p>
              <a:endParaRPr lang="fa-IR"/>
            </a:p>
          </p:txBody>
        </p:sp>
        <p:sp>
          <p:nvSpPr>
            <p:cNvPr id="27" name="AutoShape 42"/>
            <p:cNvSpPr>
              <a:spLocks noChangeArrowheads="1"/>
            </p:cNvSpPr>
            <p:nvPr/>
          </p:nvSpPr>
          <p:spPr bwMode="gray">
            <a:xfrm>
              <a:off x="1041387" y="3736968"/>
              <a:ext cx="1639887" cy="471488"/>
            </a:xfrm>
            <a:prstGeom prst="roundRect">
              <a:avLst>
                <a:gd name="adj" fmla="val 50000"/>
              </a:avLst>
            </a:prstGeom>
            <a:gradFill rotWithShape="1">
              <a:gsLst>
                <a:gs pos="0">
                  <a:srgbClr val="FA8228">
                    <a:alpha val="0"/>
                  </a:srgbClr>
                </a:gs>
                <a:gs pos="100000">
                  <a:srgbClr val="FA8228">
                    <a:gamma/>
                    <a:tint val="48627"/>
                    <a:invGamma/>
                  </a:srgbClr>
                </a:gs>
              </a:gsLst>
              <a:lin ang="5400000" scaled="1"/>
            </a:gradFill>
            <a:ln w="9525">
              <a:noFill/>
              <a:round/>
              <a:headEnd/>
              <a:tailEnd/>
            </a:ln>
            <a:effectLst/>
          </p:spPr>
          <p:txBody>
            <a:bodyPr wrap="none" anchor="ctr"/>
            <a:lstStyle/>
            <a:p>
              <a:endParaRPr lang="fa-IR"/>
            </a:p>
          </p:txBody>
        </p:sp>
        <p:sp>
          <p:nvSpPr>
            <p:cNvPr id="28" name="AutoShape 43"/>
            <p:cNvSpPr>
              <a:spLocks noChangeArrowheads="1"/>
            </p:cNvSpPr>
            <p:nvPr/>
          </p:nvSpPr>
          <p:spPr bwMode="gray">
            <a:xfrm>
              <a:off x="1041387" y="2378068"/>
              <a:ext cx="1639887" cy="469900"/>
            </a:xfrm>
            <a:prstGeom prst="roundRect">
              <a:avLst>
                <a:gd name="adj" fmla="val 50000"/>
              </a:avLst>
            </a:prstGeom>
            <a:gradFill rotWithShape="1">
              <a:gsLst>
                <a:gs pos="0">
                  <a:srgbClr val="FA8228">
                    <a:gamma/>
                    <a:tint val="15294"/>
                    <a:invGamma/>
                  </a:srgbClr>
                </a:gs>
                <a:gs pos="100000">
                  <a:srgbClr val="FA8228"/>
                </a:gs>
              </a:gsLst>
              <a:lin ang="5400000" scaled="1"/>
            </a:gradFill>
            <a:ln w="9525">
              <a:noFill/>
              <a:round/>
              <a:headEnd/>
              <a:tailEnd/>
            </a:ln>
            <a:effectLst/>
          </p:spPr>
          <p:txBody>
            <a:bodyPr wrap="none" anchor="ctr"/>
            <a:lstStyle/>
            <a:p>
              <a:endParaRPr lang="fa-IR"/>
            </a:p>
          </p:txBody>
        </p:sp>
        <p:sp>
          <p:nvSpPr>
            <p:cNvPr id="29" name="Text Box 44"/>
            <p:cNvSpPr txBox="1">
              <a:spLocks noChangeArrowheads="1"/>
            </p:cNvSpPr>
            <p:nvPr/>
          </p:nvSpPr>
          <p:spPr bwMode="gray">
            <a:xfrm>
              <a:off x="950780" y="2863990"/>
              <a:ext cx="1620957" cy="707886"/>
            </a:xfrm>
            <a:prstGeom prst="rect">
              <a:avLst/>
            </a:prstGeom>
            <a:noFill/>
            <a:ln w="9525" algn="ctr">
              <a:noFill/>
              <a:miter lim="800000"/>
              <a:headEnd/>
              <a:tailEnd/>
            </a:ln>
            <a:effectLst>
              <a:outerShdw dist="35921" dir="2700000" algn="ctr" rotWithShape="0">
                <a:srgbClr val="000000"/>
              </a:outerShdw>
            </a:effectLst>
          </p:spPr>
          <p:txBody>
            <a:bodyPr wrap="none">
              <a:spAutoFit/>
            </a:bodyPr>
            <a:lstStyle/>
            <a:p>
              <a:r>
                <a:rPr lang="fa-IR" sz="4000" b="1" dirty="0" smtClean="0">
                  <a:solidFill>
                    <a:srgbClr val="FFFFFF"/>
                  </a:solidFill>
                  <a:cs typeface="B Titr" pitchFamily="2" charset="-78"/>
                  <a:hlinkClick r:id="rId5" action="ppaction://hlinksldjump"/>
                </a:rPr>
                <a:t>تصدیقیه</a:t>
              </a:r>
              <a:endParaRPr lang="en-US" sz="2400" b="1" dirty="0">
                <a:solidFill>
                  <a:srgbClr val="FFFFFF"/>
                </a:solidFill>
                <a:cs typeface="B Titr" pitchFamily="2" charset="-78"/>
              </a:endParaRPr>
            </a:p>
          </p:txBody>
        </p:sp>
      </p:grpSp>
      <p:sp>
        <p:nvSpPr>
          <p:cNvPr id="30" name="AutoShape 49"/>
          <p:cNvSpPr>
            <a:spLocks noChangeArrowheads="1"/>
          </p:cNvSpPr>
          <p:nvPr/>
        </p:nvSpPr>
        <p:spPr bwMode="gray">
          <a:xfrm>
            <a:off x="2643174" y="4519634"/>
            <a:ext cx="1727200" cy="1981200"/>
          </a:xfrm>
          <a:prstGeom prst="roundRect">
            <a:avLst>
              <a:gd name="adj" fmla="val 17509"/>
            </a:avLst>
          </a:prstGeom>
          <a:solidFill>
            <a:srgbClr val="0BB4C1"/>
          </a:solidFill>
          <a:ln w="9525">
            <a:noFill/>
            <a:round/>
            <a:headEnd/>
            <a:tailEnd/>
          </a:ln>
          <a:effectLst/>
        </p:spPr>
        <p:txBody>
          <a:bodyPr wrap="none" anchor="ctr"/>
          <a:lstStyle/>
          <a:p>
            <a:endParaRPr lang="fa-IR"/>
          </a:p>
        </p:txBody>
      </p:sp>
      <p:sp>
        <p:nvSpPr>
          <p:cNvPr id="31" name="AutoShape 50"/>
          <p:cNvSpPr>
            <a:spLocks noChangeArrowheads="1"/>
          </p:cNvSpPr>
          <p:nvPr/>
        </p:nvSpPr>
        <p:spPr bwMode="gray">
          <a:xfrm>
            <a:off x="2684449" y="5957909"/>
            <a:ext cx="1651000" cy="492125"/>
          </a:xfrm>
          <a:prstGeom prst="roundRect">
            <a:avLst>
              <a:gd name="adj" fmla="val 50000"/>
            </a:avLst>
          </a:prstGeom>
          <a:gradFill rotWithShape="1">
            <a:gsLst>
              <a:gs pos="0">
                <a:srgbClr val="0BB4C1"/>
              </a:gs>
              <a:gs pos="100000">
                <a:srgbClr val="0BB4C1">
                  <a:gamma/>
                  <a:tint val="51373"/>
                  <a:invGamma/>
                </a:srgbClr>
              </a:gs>
            </a:gsLst>
            <a:lin ang="5400000" scaled="1"/>
          </a:gradFill>
          <a:ln w="9525">
            <a:noFill/>
            <a:round/>
            <a:headEnd/>
            <a:tailEnd/>
          </a:ln>
          <a:effectLst/>
        </p:spPr>
        <p:txBody>
          <a:bodyPr wrap="none" anchor="ctr"/>
          <a:lstStyle/>
          <a:p>
            <a:endParaRPr lang="fa-IR"/>
          </a:p>
        </p:txBody>
      </p:sp>
      <p:sp>
        <p:nvSpPr>
          <p:cNvPr id="32" name="AutoShape 51"/>
          <p:cNvSpPr>
            <a:spLocks noChangeArrowheads="1"/>
          </p:cNvSpPr>
          <p:nvPr/>
        </p:nvSpPr>
        <p:spPr bwMode="gray">
          <a:xfrm>
            <a:off x="2684449" y="4543447"/>
            <a:ext cx="1651000" cy="490538"/>
          </a:xfrm>
          <a:prstGeom prst="roundRect">
            <a:avLst>
              <a:gd name="adj" fmla="val 50000"/>
            </a:avLst>
          </a:prstGeom>
          <a:gradFill rotWithShape="1">
            <a:gsLst>
              <a:gs pos="0">
                <a:srgbClr val="0BB4C1">
                  <a:gamma/>
                  <a:tint val="18039"/>
                  <a:invGamma/>
                </a:srgbClr>
              </a:gs>
              <a:gs pos="100000">
                <a:srgbClr val="0BB4C1"/>
              </a:gs>
            </a:gsLst>
            <a:lin ang="5400000" scaled="1"/>
          </a:gradFill>
          <a:ln w="9525">
            <a:noFill/>
            <a:round/>
            <a:headEnd/>
            <a:tailEnd/>
          </a:ln>
          <a:effectLst/>
        </p:spPr>
        <p:txBody>
          <a:bodyPr wrap="none" anchor="ctr"/>
          <a:lstStyle/>
          <a:p>
            <a:endParaRPr lang="fa-IR"/>
          </a:p>
        </p:txBody>
      </p:sp>
      <p:sp>
        <p:nvSpPr>
          <p:cNvPr id="33" name="Text Box 53"/>
          <p:cNvSpPr txBox="1">
            <a:spLocks noChangeArrowheads="1"/>
          </p:cNvSpPr>
          <p:nvPr/>
        </p:nvSpPr>
        <p:spPr bwMode="gray">
          <a:xfrm>
            <a:off x="2577451" y="4572008"/>
            <a:ext cx="1620957" cy="1938992"/>
          </a:xfrm>
          <a:prstGeom prst="rect">
            <a:avLst/>
          </a:prstGeom>
          <a:noFill/>
          <a:ln w="9525" algn="ctr">
            <a:noFill/>
            <a:miter lim="800000"/>
            <a:headEnd/>
            <a:tailEnd/>
          </a:ln>
          <a:effectLst>
            <a:outerShdw dist="35921" dir="2700000" algn="ctr" rotWithShape="0">
              <a:srgbClr val="000000"/>
            </a:outerShdw>
          </a:effectLst>
        </p:spPr>
        <p:txBody>
          <a:bodyPr wrap="none">
            <a:spAutoFit/>
          </a:bodyPr>
          <a:lstStyle/>
          <a:p>
            <a:r>
              <a:rPr lang="fa-IR" sz="4000" b="1" dirty="0" smtClean="0">
                <a:solidFill>
                  <a:srgbClr val="FFFFFF"/>
                </a:solidFill>
                <a:cs typeface="B Titr" pitchFamily="2" charset="-78"/>
                <a:hlinkClick r:id="rId6" action="ppaction://hlinksldjump"/>
              </a:rPr>
              <a:t> شرایط </a:t>
            </a:r>
          </a:p>
          <a:p>
            <a:r>
              <a:rPr lang="fa-IR" sz="4000" b="1" dirty="0" smtClean="0">
                <a:solidFill>
                  <a:srgbClr val="FFFFFF"/>
                </a:solidFill>
                <a:cs typeface="B Titr" pitchFamily="2" charset="-78"/>
                <a:hlinkClick r:id="rId6" action="ppaction://hlinksldjump"/>
              </a:rPr>
              <a:t> دلالت</a:t>
            </a:r>
          </a:p>
          <a:p>
            <a:r>
              <a:rPr lang="fa-IR" sz="4000" b="1" dirty="0" smtClean="0">
                <a:solidFill>
                  <a:srgbClr val="FFFFFF"/>
                </a:solidFill>
                <a:cs typeface="B Titr" pitchFamily="2" charset="-78"/>
                <a:hlinkClick r:id="rId6" action="ppaction://hlinksldjump"/>
              </a:rPr>
              <a:t>تصدیقیه</a:t>
            </a:r>
            <a:endParaRPr lang="en-US" sz="2400" b="1" dirty="0">
              <a:solidFill>
                <a:srgbClr val="FFFFFF"/>
              </a:solidFill>
              <a:cs typeface="B Titr" pitchFamily="2" charset="-78"/>
            </a:endParaRPr>
          </a:p>
        </p:txBody>
      </p:sp>
      <p:sp>
        <p:nvSpPr>
          <p:cNvPr id="35" name="AutoShape 122"/>
          <p:cNvSpPr>
            <a:spLocks noChangeArrowheads="1"/>
          </p:cNvSpPr>
          <p:nvPr/>
        </p:nvSpPr>
        <p:spPr bwMode="gray">
          <a:xfrm rot="19564821">
            <a:off x="4565960" y="4145341"/>
            <a:ext cx="1929367" cy="1673845"/>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36" name="AutoShape 122"/>
          <p:cNvSpPr>
            <a:spLocks noChangeArrowheads="1"/>
          </p:cNvSpPr>
          <p:nvPr/>
        </p:nvSpPr>
        <p:spPr bwMode="gray">
          <a:xfrm>
            <a:off x="3105214" y="2497474"/>
            <a:ext cx="2752670" cy="1673845"/>
          </a:xfrm>
          <a:prstGeom prst="leftArrow">
            <a:avLst>
              <a:gd name="adj1" fmla="val 66573"/>
              <a:gd name="adj2" fmla="val 71531"/>
            </a:avLst>
          </a:prstGeom>
          <a:gradFill rotWithShape="1">
            <a:gsLst>
              <a:gs pos="0">
                <a:srgbClr val="B2B2B2"/>
              </a:gs>
              <a:gs pos="100000">
                <a:srgbClr val="B2B2B2">
                  <a:gamma/>
                  <a:invGamma/>
                  <a:alpha val="0"/>
                </a:srgbClr>
              </a:gs>
            </a:gsLst>
            <a:lin ang="0" scaled="1"/>
          </a:gradFill>
          <a:ln w="9525" algn="ctr">
            <a:noFill/>
            <a:miter lim="800000"/>
            <a:headEnd/>
            <a:tailEnd/>
          </a:ln>
          <a:effectLst/>
        </p:spPr>
        <p:txBody>
          <a:bodyPr wrap="none" anchor="ctr"/>
          <a:lstStyle/>
          <a:p>
            <a:endParaRPr lang="fa-IR"/>
          </a:p>
        </p:txBody>
      </p:sp>
      <p:sp>
        <p:nvSpPr>
          <p:cNvPr id="34" name="Action Button: Return 33">
            <a:hlinkClick r:id="rId7" action="ppaction://hlinksldjump" highlightClick="1"/>
          </p:cNvPr>
          <p:cNvSpPr/>
          <p:nvPr/>
        </p:nvSpPr>
        <p:spPr bwMode="auto">
          <a:xfrm>
            <a:off x="7715272" y="2857496"/>
            <a:ext cx="214314"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500"/>
                                        <p:tgtEl>
                                          <p:spTgt spid="16"/>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strips(downLeft)">
                                      <p:cBhvr>
                                        <p:cTn id="16" dur="500"/>
                                        <p:tgtEl>
                                          <p:spTgt spid="17"/>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strips(downLeft)">
                                      <p:cBhvr>
                                        <p:cTn id="19" dur="500"/>
                                        <p:tgtEl>
                                          <p:spTgt spid="18"/>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strips(downLeft)">
                                      <p:cBhvr>
                                        <p:cTn id="22" dur="500"/>
                                        <p:tgtEl>
                                          <p:spTgt spid="19"/>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strips(downLeft)">
                                      <p:cBhvr>
                                        <p:cTn id="25" dur="500"/>
                                        <p:tgtEl>
                                          <p:spTgt spid="20"/>
                                        </p:tgtEl>
                                      </p:cBhvr>
                                    </p:animEffect>
                                  </p:childTnLst>
                                </p:cTn>
                              </p:par>
                              <p:par>
                                <p:cTn id="26" presetID="18" presetClass="entr" presetSubtype="12"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strips(downLeft)">
                                      <p:cBhvr>
                                        <p:cTn id="28" dur="500"/>
                                        <p:tgtEl>
                                          <p:spTgt spid="21"/>
                                        </p:tgtEl>
                                      </p:cBhvr>
                                    </p:animEffect>
                                  </p:childTnLst>
                                </p:cTn>
                              </p:par>
                              <p:par>
                                <p:cTn id="29" presetID="18" presetClass="entr" presetSubtype="12"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strips(downLeft)">
                                      <p:cBhvr>
                                        <p:cTn id="31" dur="500"/>
                                        <p:tgtEl>
                                          <p:spTgt spid="22"/>
                                        </p:tgtEl>
                                      </p:cBhvr>
                                    </p:animEffect>
                                  </p:childTnLst>
                                </p:cTn>
                              </p:par>
                              <p:par>
                                <p:cTn id="32" presetID="18" presetClass="entr" presetSubtype="12"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strips(downLeft)">
                                      <p:cBhvr>
                                        <p:cTn id="34" dur="500"/>
                                        <p:tgtEl>
                                          <p:spTgt spid="2"/>
                                        </p:tgtEl>
                                      </p:cBhvr>
                                    </p:animEffect>
                                  </p:childTnLst>
                                </p:cTn>
                              </p:par>
                              <p:par>
                                <p:cTn id="35" presetID="18" presetClass="entr" presetSubtype="12"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strips(downLeft)">
                                      <p:cBhvr>
                                        <p:cTn id="37" dur="500"/>
                                        <p:tgtEl>
                                          <p:spTgt spid="30"/>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strips(downLeft)">
                                      <p:cBhvr>
                                        <p:cTn id="40" dur="500"/>
                                        <p:tgtEl>
                                          <p:spTgt spid="31"/>
                                        </p:tgtEl>
                                      </p:cBhvr>
                                    </p:animEffect>
                                  </p:childTnLst>
                                </p:cTn>
                              </p:par>
                              <p:par>
                                <p:cTn id="41" presetID="18" presetClass="entr" presetSubtype="12"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strips(downLeft)">
                                      <p:cBhvr>
                                        <p:cTn id="43" dur="500"/>
                                        <p:tgtEl>
                                          <p:spTgt spid="32"/>
                                        </p:tgtEl>
                                      </p:cBhvr>
                                    </p:animEffect>
                                  </p:childTnLst>
                                </p:cTn>
                              </p:par>
                              <p:par>
                                <p:cTn id="44" presetID="18" presetClass="entr" presetSubtype="12"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strips(downLeft)">
                                      <p:cBhvr>
                                        <p:cTn id="46" dur="500"/>
                                        <p:tgtEl>
                                          <p:spTgt spid="33"/>
                                        </p:tgtEl>
                                      </p:cBhvr>
                                    </p:animEffect>
                                  </p:childTnLst>
                                </p:cTn>
                              </p:par>
                              <p:par>
                                <p:cTn id="47" presetID="18" presetClass="entr" presetSubtype="12"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strips(downLeft)">
                                      <p:cBhvr>
                                        <p:cTn id="49" dur="500"/>
                                        <p:tgtEl>
                                          <p:spTgt spid="35"/>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strips(downLeft)">
                                      <p:cBhvr>
                                        <p:cTn id="52" dur="500"/>
                                        <p:tgtEl>
                                          <p:spTgt spid="36"/>
                                        </p:tgtEl>
                                      </p:cBhvr>
                                    </p:animEffect>
                                  </p:childTnLst>
                                </p:cTn>
                              </p:par>
                              <p:par>
                                <p:cTn id="53" presetID="18" presetClass="entr" presetSubtype="12"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strips(downLeft)">
                                      <p:cBhvr>
                                        <p:cTn id="5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p:bldP spid="21" grpId="0" animBg="1"/>
      <p:bldP spid="22" grpId="0" animBg="1"/>
      <p:bldP spid="30" grpId="0" animBg="1"/>
      <p:bldP spid="31" grpId="0" animBg="1"/>
      <p:bldP spid="32" grpId="0" animBg="1"/>
      <p:bldP spid="33" grpId="0"/>
      <p:bldP spid="35" grpId="0" animBg="1"/>
      <p:bldP spid="36" grpId="0" animBg="1"/>
      <p:bldP spid="3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 y="928670"/>
            <a:ext cx="9144000" cy="6555641"/>
          </a:xfrm>
          <a:prstGeom prst="rect">
            <a:avLst/>
          </a:prstGeom>
        </p:spPr>
        <p:txBody>
          <a:bodyPr wrap="square">
            <a:spAutoFit/>
          </a:bodyPr>
          <a:lstStyle/>
          <a:p>
            <a:pPr algn="just"/>
            <a:r>
              <a:rPr lang="fa-IR" sz="3000" b="1" dirty="0" smtClean="0">
                <a:solidFill>
                  <a:srgbClr val="002060"/>
                </a:solidFill>
                <a:cs typeface="B Compset" pitchFamily="2" charset="-78"/>
                <a:hlinkClick r:id="rId4" action="ppaction://hlinksldjump"/>
              </a:rPr>
              <a:t>4- وضع خاص , موضوع له عام </a:t>
            </a:r>
            <a:endParaRPr lang="fa-IR" sz="3000" b="1" dirty="0" smtClean="0">
              <a:solidFill>
                <a:srgbClr val="002060"/>
              </a:solidFill>
              <a:cs typeface="B Compset" pitchFamily="2" charset="-78"/>
            </a:endParaRPr>
          </a:p>
          <a:p>
            <a:pPr algn="just"/>
            <a:r>
              <a:rPr lang="fa-IR" sz="3000" b="1" dirty="0" smtClean="0">
                <a:solidFill>
                  <a:srgbClr val="002060"/>
                </a:solidFill>
                <a:cs typeface="B Compset" pitchFamily="2" charset="-78"/>
              </a:rPr>
              <a:t>واضع, هنگام وضع, يک معناى جزئى را تصور مى کند, سپس لفظ را براى کلى آن جزئى وضع مى کند مثلا وجود خارجى زيد و سپس لفظ زيد را تصور میکند , و بعد زید را براى انسان وضع کند. </a:t>
            </a:r>
            <a:endParaRPr lang="en-US" sz="3000" dirty="0" smtClean="0">
              <a:solidFill>
                <a:srgbClr val="002060"/>
              </a:solidFill>
              <a:cs typeface="B Compset" pitchFamily="2" charset="-78"/>
            </a:endParaRPr>
          </a:p>
          <a:p>
            <a:pPr algn="just"/>
            <a:r>
              <a:rPr lang="fa-IR" sz="3000" b="1" dirty="0" smtClean="0">
                <a:solidFill>
                  <a:srgbClr val="FF0000"/>
                </a:solidFill>
                <a:cs typeface="B Compset" pitchFamily="2" charset="-78"/>
              </a:rPr>
              <a:t>نکته : </a:t>
            </a:r>
            <a:r>
              <a:rPr lang="fa-IR" sz="3000" b="1" dirty="0" smtClean="0">
                <a:solidFill>
                  <a:srgbClr val="002060"/>
                </a:solidFill>
                <a:cs typeface="B Compset" pitchFamily="2" charset="-78"/>
              </a:rPr>
              <a:t>مشهور اصوليان ، اين گونه وضع را محال مى شمرند زیرا وقتی زید را با تمام خصوصیات تصور کردیم نمی توان لفظ زید را برای مطلق انسان وضع کرد چون یا اجتماع وجود و عدم و یا تضاد لازم می اید زیرا زید مقید بتمام خصوصیات (وجود) , مانع از خلع زید از خصوصیات (معدوم) و جعل لفظ برای ان معنای مطلق است که اگر زید محلّای به خصوصیات و زید معرّای از خصوصیات را دو امر وجودی بگیریم تقابل تضاد و الا اگر یکی وجودی و دیگری عدمی باشد </a:t>
            </a:r>
            <a:r>
              <a:rPr lang="fa-IR" sz="3000" b="1" smtClean="0">
                <a:solidFill>
                  <a:srgbClr val="002060"/>
                </a:solidFill>
                <a:cs typeface="B Compset" pitchFamily="2" charset="-78"/>
              </a:rPr>
              <a:t>تقابل تناقض لازم </a:t>
            </a:r>
            <a:r>
              <a:rPr lang="fa-IR" sz="3000" b="1" dirty="0" smtClean="0">
                <a:solidFill>
                  <a:srgbClr val="002060"/>
                </a:solidFill>
                <a:cs typeface="B Compset" pitchFamily="2" charset="-78"/>
              </a:rPr>
              <a:t>می اید.</a:t>
            </a:r>
            <a:endParaRPr lang="en-US" sz="3000" dirty="0" smtClean="0">
              <a:solidFill>
                <a:srgbClr val="002060"/>
              </a:solidFill>
              <a:cs typeface="B Compset" pitchFamily="2" charset="-78"/>
            </a:endParaRPr>
          </a:p>
          <a:p>
            <a:pPr algn="just"/>
            <a:endParaRPr lang="fa-IR" sz="3000" b="1" dirty="0" smtClean="0">
              <a:solidFill>
                <a:srgbClr val="002060"/>
              </a:solidFill>
              <a:cs typeface="B Compset" pitchFamily="2" charset="-78"/>
            </a:endParaRPr>
          </a:p>
          <a:p>
            <a:pPr algn="just"/>
            <a:endParaRPr lang="fa-IR" sz="3000" b="1" dirty="0" smtClean="0">
              <a:solidFill>
                <a:srgbClr val="002060"/>
              </a:solidFill>
              <a:cs typeface="B Compset" pitchFamily="2" charset="-78"/>
            </a:endParaRPr>
          </a:p>
          <a:p>
            <a:pPr algn="just"/>
            <a:endParaRPr lang="en-US" sz="30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0833" name="Rectangle 1"/>
          <p:cNvSpPr>
            <a:spLocks noChangeArrowheads="1"/>
          </p:cNvSpPr>
          <p:nvPr/>
        </p:nvSpPr>
        <p:spPr bwMode="auto">
          <a:xfrm>
            <a:off x="0" y="868524"/>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6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hlinkClick r:id="rId4" action="ppaction://hlinksldjump"/>
              </a:rPr>
              <a:t>وضع شخصی و نوعی</a:t>
            </a:r>
            <a:endParaRPr kumimoji="0" lang="fa-IR" sz="26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6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rPr>
              <a:t>وضع , به لحاظ نحوه تصور لفظ دو صورت دارد: وضع نوعى و وضع شخصى.</a:t>
            </a:r>
            <a:endParaRPr kumimoji="0" lang="en-US" sz="26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600" b="1" i="0" u="none" strike="noStrike" cap="none" normalizeH="0" baseline="0" dirty="0" smtClean="0">
                <a:ln>
                  <a:noFill/>
                </a:ln>
                <a:solidFill>
                  <a:srgbClr val="FF0000"/>
                </a:solidFill>
                <a:effectLst/>
                <a:latin typeface="Zar" pitchFamily="2" charset="-78"/>
                <a:ea typeface="Calibri" pitchFamily="34" charset="0"/>
                <a:cs typeface="B Compset" pitchFamily="2" charset="-78"/>
              </a:rPr>
              <a:t> وضع شخصى </a:t>
            </a:r>
            <a:r>
              <a:rPr kumimoji="0" lang="fa-IR" sz="26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rPr>
              <a:t>آن است که واضع, خود لفظ راـ بنفسه و تفصيلا ـ تصور مي کند و آن را براى معنايى قرار دهد, مانند زيد, انسان و... که زيد مثال است براى وضع خاص و موضوع له خاص و انسان مثال است براى وضع عام و موضوع له عام.</a:t>
            </a:r>
          </a:p>
          <a:p>
            <a:pPr algn="just"/>
            <a:r>
              <a:rPr lang="fa-IR" sz="2600" b="1" dirty="0" smtClean="0">
                <a:solidFill>
                  <a:srgbClr val="FF0000"/>
                </a:solidFill>
                <a:cs typeface="B Compset" pitchFamily="2" charset="-78"/>
              </a:rPr>
              <a:t>وضع نوعى </a:t>
            </a:r>
            <a:r>
              <a:rPr lang="fa-IR" sz="2600" b="1" dirty="0" smtClean="0">
                <a:solidFill>
                  <a:schemeClr val="accent2">
                    <a:lumMod val="50000"/>
                  </a:schemeClr>
                </a:solidFill>
                <a:cs typeface="B Compset" pitchFamily="2" charset="-78"/>
              </a:rPr>
              <a:t>يعنى اين که واضع هنگام وضع لفظ را بنفسه و تفصيلا تصور نکند, بلکه بوجهه و اجمالا تصور نمايد, مانند وضع هيئت ها و اسم فاعل و مفعول و ...... زيرا هيئت ها داراى معانى ربطى و غير مستقل هستند و تصور آن ها, مستقلا و تفصيلا ممکن نيست ; و از اين رو, لازم است هر هيئتى با ماده خاص خود تصور شود و از آن جا که مواد نامتناهى هستند و واضع نمى تواند يکايک آن ها را تصور نمايد , ناگزير از تصور عنوانى است که به همه آن ها اشاره داشته باشد; يعنى يک عنوان کلى را تصور کند و آن را آينه و نمونه افراد ديگر قرار دهد مثلا مى گويد: هر هيئتى که بر وزن " فَعَلَ ” باشد, آن را براى دلالت بر نسبت بين فعل و فاعل در زمان گذشته وضع مى کنم .</a:t>
            </a:r>
            <a:endParaRPr lang="en-US" sz="26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6737" name="Rectangle 1"/>
          <p:cNvSpPr>
            <a:spLocks noChangeArrowheads="1"/>
          </p:cNvSpPr>
          <p:nvPr/>
        </p:nvSpPr>
        <p:spPr bwMode="auto">
          <a:xfrm>
            <a:off x="32" y="92867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2800" b="1" dirty="0" smtClean="0">
                <a:solidFill>
                  <a:schemeClr val="accent2">
                    <a:lumMod val="50000"/>
                  </a:schemeClr>
                </a:solidFill>
                <a:latin typeface="Zar" pitchFamily="2" charset="-78"/>
                <a:ea typeface="Calibri" pitchFamily="34" charset="0"/>
                <a:cs typeface="B Compset" pitchFamily="2" charset="-78"/>
                <a:hlinkClick r:id="rId3" action="ppaction://hlinksldjump"/>
              </a:rPr>
              <a:t>دلالت</a:t>
            </a:r>
            <a:endParaRPr kumimoji="0" lang="fa-IR" sz="28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rPr>
              <a:t>دلالت در لغت به معناى راهنمايى, هدايت و راهبرى، و در اصطلاح حالتى است در يک شئى که سبب علم به شئى ديگر مى گردد , شى ء اول را " دال " و دوم را " مدلول " مى گويند مانند دلالت دود بر آتش و يا دلالت جاى پا بر رونده. </a:t>
            </a:r>
          </a:p>
          <a:p>
            <a:pPr marL="0" marR="0" lvl="0" indent="0" algn="just" defTabSz="914400" rtl="1" eaLnBrk="1" fontAlgn="base" latinLnBrk="0" hangingPunct="1">
              <a:lnSpc>
                <a:spcPct val="100000"/>
              </a:lnSpc>
              <a:spcBef>
                <a:spcPct val="0"/>
              </a:spcBef>
              <a:spcAft>
                <a:spcPct val="0"/>
              </a:spcAft>
              <a:buClrTx/>
              <a:buSzTx/>
              <a:buFontTx/>
              <a:buNone/>
              <a:tabLst/>
            </a:pPr>
            <a:r>
              <a:rPr lang="fa-IR" sz="2800" b="1" dirty="0" smtClean="0">
                <a:solidFill>
                  <a:srgbClr val="FF0000"/>
                </a:solidFill>
                <a:latin typeface="Arial" pitchFamily="34" charset="0"/>
                <a:cs typeface="B Compset" pitchFamily="2" charset="-78"/>
              </a:rPr>
              <a:t>نکته : </a:t>
            </a:r>
            <a:r>
              <a:rPr lang="fa-IR" sz="2800" b="1" dirty="0" smtClean="0">
                <a:solidFill>
                  <a:schemeClr val="accent2">
                    <a:lumMod val="50000"/>
                  </a:schemeClr>
                </a:solidFill>
                <a:latin typeface="Arial" pitchFamily="34" charset="0"/>
                <a:cs typeface="B Compset" pitchFamily="2" charset="-78"/>
              </a:rPr>
              <a:t>دلالت در یک تقسیم بندی به 3 نوع تقسیم می شود.</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FF0000"/>
                </a:solidFill>
                <a:effectLst/>
                <a:latin typeface="Arial" pitchFamily="34" charset="0"/>
                <a:cs typeface="B Compset" pitchFamily="2" charset="-78"/>
              </a:rPr>
              <a:t>دلالت</a:t>
            </a:r>
            <a:r>
              <a:rPr kumimoji="0" lang="fa-IR" sz="2800" b="1" i="0" u="none" strike="noStrike" cap="none" normalizeH="0" dirty="0" smtClean="0">
                <a:ln>
                  <a:noFill/>
                </a:ln>
                <a:solidFill>
                  <a:srgbClr val="FF0000"/>
                </a:solidFill>
                <a:effectLst/>
                <a:latin typeface="Arial" pitchFamily="34" charset="0"/>
                <a:cs typeface="B Compset" pitchFamily="2" charset="-78"/>
              </a:rPr>
              <a:t> تصوریه : </a:t>
            </a:r>
            <a:r>
              <a:rPr kumimoji="0" lang="fa-IR" sz="2800" b="1" i="0" u="none" strike="noStrike" cap="none" normalizeH="0" dirty="0" smtClean="0">
                <a:ln>
                  <a:noFill/>
                </a:ln>
                <a:solidFill>
                  <a:schemeClr val="accent2">
                    <a:lumMod val="50000"/>
                  </a:schemeClr>
                </a:solidFill>
                <a:effectLst/>
                <a:latin typeface="Arial" pitchFamily="34" charset="0"/>
                <a:cs typeface="B Compset" pitchFamily="2" charset="-78"/>
              </a:rPr>
              <a:t>تعریفش در ضمن بحث می آید .</a:t>
            </a:r>
          </a:p>
          <a:p>
            <a:pPr lvl="0" algn="just" fontAlgn="base">
              <a:spcBef>
                <a:spcPct val="0"/>
              </a:spcBef>
              <a:spcAft>
                <a:spcPct val="0"/>
              </a:spcAft>
            </a:pPr>
            <a:r>
              <a:rPr lang="fa-IR" sz="2800" b="1" baseline="0" dirty="0" smtClean="0">
                <a:solidFill>
                  <a:srgbClr val="FF0000"/>
                </a:solidFill>
                <a:latin typeface="Arial" pitchFamily="34" charset="0"/>
                <a:cs typeface="B Compset" pitchFamily="2" charset="-78"/>
              </a:rPr>
              <a:t>دلالت</a:t>
            </a:r>
            <a:r>
              <a:rPr lang="fa-IR" sz="2800" b="1" dirty="0" smtClean="0">
                <a:solidFill>
                  <a:srgbClr val="FF0000"/>
                </a:solidFill>
                <a:latin typeface="Arial" pitchFamily="34" charset="0"/>
                <a:cs typeface="B Compset" pitchFamily="2" charset="-78"/>
              </a:rPr>
              <a:t> تصدیقیه :  </a:t>
            </a:r>
            <a:r>
              <a:rPr lang="fa-IR" sz="2800" b="1" dirty="0" smtClean="0">
                <a:solidFill>
                  <a:schemeClr val="accent2">
                    <a:lumMod val="50000"/>
                  </a:schemeClr>
                </a:solidFill>
                <a:latin typeface="Arial" pitchFamily="34" charset="0"/>
                <a:cs typeface="B Compset" pitchFamily="2" charset="-78"/>
              </a:rPr>
              <a:t>تعریفش در ضمن بحث می آید .</a:t>
            </a:r>
          </a:p>
          <a:p>
            <a:pPr lvl="0" algn="just" fontAlgn="base">
              <a:spcBef>
                <a:spcPct val="0"/>
              </a:spcBef>
              <a:spcAft>
                <a:spcPct val="0"/>
              </a:spcAft>
            </a:pPr>
            <a:r>
              <a:rPr kumimoji="0" lang="fa-IR" sz="2800" b="1" i="0" u="none" strike="noStrike" cap="none" normalizeH="0" baseline="0" dirty="0" smtClean="0">
                <a:ln>
                  <a:noFill/>
                </a:ln>
                <a:solidFill>
                  <a:srgbClr val="FF0000"/>
                </a:solidFill>
                <a:effectLst/>
                <a:latin typeface="Arial" pitchFamily="34" charset="0"/>
                <a:cs typeface="B Compset" pitchFamily="2" charset="-78"/>
              </a:rPr>
              <a:t>دلالت</a:t>
            </a:r>
            <a:r>
              <a:rPr kumimoji="0" lang="fa-IR" sz="2800" b="1" i="0" u="none" strike="noStrike" cap="none" normalizeH="0" dirty="0" smtClean="0">
                <a:ln>
                  <a:noFill/>
                </a:ln>
                <a:solidFill>
                  <a:srgbClr val="FF0000"/>
                </a:solidFill>
                <a:effectLst/>
                <a:latin typeface="Arial" pitchFamily="34" charset="0"/>
                <a:cs typeface="B Compset" pitchFamily="2" charset="-78"/>
              </a:rPr>
              <a:t> تفهیمیه : </a:t>
            </a:r>
            <a:r>
              <a:rPr lang="fa-IR" sz="2800" b="1" dirty="0" smtClean="0">
                <a:solidFill>
                  <a:schemeClr val="accent2">
                    <a:lumMod val="50000"/>
                  </a:schemeClr>
                </a:solidFill>
                <a:cs typeface="B Compset" pitchFamily="2" charset="-78"/>
              </a:rPr>
              <a:t>فهي عبارة عن دلالة اللفظ على أنّ المتكلّم أراد تفهيم المعنى للغير، وهذه الدلالة تتوقّف وراء العلم بالوضع على أنّ المتكلّم في مقام التفهيم، لا في مقام تمرين الخطابة وأمثالها أو تعلم اللغة که به این نوع دلالت , دلالت تصدیقی ثانوی هم می گویند و در دلالت تصدیقیه ای که اراده جدی همراه اراده استعمالی نباشد دلالت تصدیقیه اولی می گویند.</a:t>
            </a:r>
            <a:endParaRPr kumimoji="0" lang="fa-IR" sz="28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0" y="1000108"/>
            <a:ext cx="9143999" cy="6124754"/>
          </a:xfrm>
          <a:prstGeom prst="rect">
            <a:avLst/>
          </a:prstGeom>
        </p:spPr>
        <p:txBody>
          <a:bodyPr wrap="square">
            <a:spAutoFit/>
          </a:bodyPr>
          <a:lstStyle/>
          <a:p>
            <a:pPr algn="just"/>
            <a:r>
              <a:rPr lang="fa-IR" sz="2800" b="1" dirty="0" smtClean="0">
                <a:solidFill>
                  <a:schemeClr val="accent2">
                    <a:lumMod val="50000"/>
                  </a:schemeClr>
                </a:solidFill>
                <a:cs typeface="B Compset" pitchFamily="2" charset="-78"/>
                <a:hlinkClick r:id="rId4" action="ppaction://hlinksldjump"/>
              </a:rPr>
              <a:t>دلالت تصورى</a:t>
            </a:r>
            <a:endParaRPr lang="fa-IR" sz="2800" b="1" dirty="0" smtClean="0">
              <a:solidFill>
                <a:schemeClr val="accent2">
                  <a:lumMod val="50000"/>
                </a:schemeClr>
              </a:solidFill>
              <a:cs typeface="B Compset" pitchFamily="2" charset="-78"/>
            </a:endParaRPr>
          </a:p>
          <a:p>
            <a:pPr algn="just"/>
            <a:r>
              <a:rPr lang="fa-IR" sz="2800" b="1" dirty="0" smtClean="0">
                <a:solidFill>
                  <a:schemeClr val="accent2">
                    <a:lumMod val="50000"/>
                  </a:schemeClr>
                </a:solidFill>
                <a:cs typeface="B Compset" pitchFamily="2" charset="-78"/>
              </a:rPr>
              <a:t>دلالت تصورى به معناى خطور معنا در ذهن مخاطب به مجرد شنيدن لفظ است , حتى در صورتى که متکلم قصد اخطار معنا در ذهن مخاطب را نداشته باشد مانند ساهی و نائم و حتى اگر لفظ از برخورد دو سنگ به گوش متکلم برسد که این همان علم حصولی است.</a:t>
            </a:r>
          </a:p>
          <a:p>
            <a:pPr algn="just"/>
            <a:r>
              <a:rPr lang="fa-IR" sz="2800" b="1" dirty="0" smtClean="0">
                <a:solidFill>
                  <a:srgbClr val="FF0000"/>
                </a:solidFill>
                <a:cs typeface="B Compset" pitchFamily="2" charset="-78"/>
              </a:rPr>
              <a:t>نکته : </a:t>
            </a:r>
            <a:r>
              <a:rPr lang="fa-IR" sz="2800" b="1" dirty="0" smtClean="0">
                <a:solidFill>
                  <a:schemeClr val="accent2">
                    <a:lumMod val="50000"/>
                  </a:schemeClr>
                </a:solidFill>
                <a:cs typeface="B Compset" pitchFamily="2" charset="-78"/>
              </a:rPr>
              <a:t>براى وجود دلالت تصورى , سه شرط آورده اند: </a:t>
            </a:r>
            <a:endParaRPr lang="en-US" sz="2800"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 1 - وجود لفظ و تکلم به آن :</a:t>
            </a:r>
            <a:endParaRPr lang="en-US" sz="2800" dirty="0" smtClean="0">
              <a:solidFill>
                <a:srgbClr val="FF0000"/>
              </a:solidFill>
              <a:cs typeface="B Compset" pitchFamily="2" charset="-78"/>
            </a:endParaRPr>
          </a:p>
          <a:p>
            <a:pPr algn="just"/>
            <a:r>
              <a:rPr lang="fa-IR" sz="2800" b="1" dirty="0" smtClean="0">
                <a:solidFill>
                  <a:srgbClr val="FF0000"/>
                </a:solidFill>
                <a:cs typeface="B Compset" pitchFamily="2" charset="-78"/>
              </a:rPr>
              <a:t> 2 - معنادار بودن لفظ :</a:t>
            </a:r>
            <a:r>
              <a:rPr lang="fa-IR" sz="2800" b="1" dirty="0" smtClean="0">
                <a:solidFill>
                  <a:schemeClr val="accent2">
                    <a:lumMod val="50000"/>
                  </a:schemeClr>
                </a:solidFill>
                <a:cs typeface="B Compset" pitchFamily="2" charset="-78"/>
              </a:rPr>
              <a:t> بدين معنا که لفظ براى معنا وضع شده باشد و مهمل نباشد. </a:t>
            </a:r>
            <a:endParaRPr lang="en-US" sz="2800"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 3 - شنونده آن معنا را از قبل بداند : </a:t>
            </a:r>
            <a:r>
              <a:rPr lang="fa-IR" sz="2800" b="1" dirty="0" smtClean="0">
                <a:solidFill>
                  <a:schemeClr val="accent2">
                    <a:lumMod val="50000"/>
                  </a:schemeClr>
                </a:solidFill>
                <a:cs typeface="B Compset" pitchFamily="2" charset="-78"/>
              </a:rPr>
              <a:t>به بيان ديگر, شنونده آگاه به وضعِ آن لفظ براى معنا باشد زيرا در غير اين صورت , خطورى براى او نخواهد بود ; بنابراين , اگر لفظى از گوينده غافل و بى اختيار صادر شود و يا از طريق ضبط صوت به گوش سامع برسد , باز هم دلالت تصورى براى لفظ وجود دارد .</a:t>
            </a:r>
            <a:endParaRPr lang="en-US" sz="2800" dirty="0" smtClean="0">
              <a:solidFill>
                <a:schemeClr val="accent2">
                  <a:lumMod val="50000"/>
                </a:schemeClr>
              </a:solidFill>
              <a:cs typeface="B Compset" pitchFamily="2" charset="-78"/>
            </a:endParaRPr>
          </a:p>
          <a:p>
            <a:pPr algn="just"/>
            <a:endParaRPr lang="fa-IR" sz="2800" dirty="0" smtClean="0">
              <a:solidFill>
                <a:schemeClr val="accent2">
                  <a:lumMod val="50000"/>
                </a:schemeClr>
              </a:solidFill>
              <a:cs typeface="B Compset" pitchFamily="2" charset="-78"/>
            </a:endParaRPr>
          </a:p>
          <a:p>
            <a:pPr algn="just"/>
            <a:endParaRPr lang="fa-IR" sz="2800" dirty="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41" name="Rectangle 1"/>
          <p:cNvSpPr>
            <a:spLocks noChangeArrowheads="1"/>
          </p:cNvSpPr>
          <p:nvPr/>
        </p:nvSpPr>
        <p:spPr bwMode="auto">
          <a:xfrm>
            <a:off x="0" y="920196"/>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rgbClr val="002060"/>
                </a:solidFill>
                <a:effectLst/>
                <a:latin typeface="Zar" pitchFamily="2" charset="-78"/>
                <a:ea typeface="Calibri" pitchFamily="34" charset="0"/>
                <a:cs typeface="B Compset" pitchFamily="2" charset="-78"/>
                <a:hlinkClick r:id="rId4" action="ppaction://hlinksldjump"/>
              </a:rPr>
              <a:t>دلالت تصدیقی</a:t>
            </a:r>
            <a:endParaRPr kumimoji="0" lang="fa-IR" sz="3200" b="1" i="0" u="none" strike="noStrike" cap="none" normalizeH="0" baseline="0" dirty="0" smtClean="0">
              <a:ln>
                <a:noFill/>
              </a:ln>
              <a:solidFill>
                <a:srgbClr val="002060"/>
              </a:solidFill>
              <a:effectLst/>
              <a:latin typeface="Zar" pitchFamily="2" charset="-78"/>
              <a:ea typeface="Calibri" pitchFamily="34" charset="0"/>
              <a:cs typeface="B Compset" pitchFamily="2" charset="-78"/>
            </a:endParaRPr>
          </a:p>
          <a:p>
            <a:pPr lvl="0" algn="just" fontAlgn="base">
              <a:spcBef>
                <a:spcPct val="0"/>
              </a:spcBef>
              <a:spcAft>
                <a:spcPct val="0"/>
              </a:spcAft>
            </a:pPr>
            <a:r>
              <a:rPr lang="fa-IR" sz="3200" b="1" dirty="0" smtClean="0">
                <a:solidFill>
                  <a:srgbClr val="002060"/>
                </a:solidFill>
                <a:latin typeface="Zar" pitchFamily="2" charset="-78"/>
                <a:ea typeface="Calibri" pitchFamily="34" charset="0"/>
                <a:cs typeface="B Compset" pitchFamily="2" charset="-78"/>
              </a:rPr>
              <a:t>فهی دلالة اللفظ على كون المعنى مرادا لقائله فتكون سببا لتصديقك بأن اللافظ مريد مفادِ لفظه،فإذا قال أحد (زيد قائم) تقول إنه يعتقد قيام زيد و إن مراده الإخبار بقيامه،و هذه الدلالة للفظ ثابتة مسلمة عند العقلاء و هي المعبر عنها بحجية الظواهر.</a:t>
            </a: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3200" b="1" i="0" u="none" strike="noStrike" cap="none" normalizeH="0" baseline="0" dirty="0" smtClean="0">
                <a:ln>
                  <a:noFill/>
                </a:ln>
                <a:solidFill>
                  <a:srgbClr val="FF0000"/>
                </a:solidFill>
                <a:effectLst/>
                <a:latin typeface="Zar" pitchFamily="2" charset="-78"/>
                <a:ea typeface="Calibri" pitchFamily="34" charset="0"/>
                <a:cs typeface="B Compset" pitchFamily="2" charset="-78"/>
              </a:rPr>
              <a:t>نکته : </a:t>
            </a:r>
            <a:r>
              <a:rPr kumimoji="0" lang="fa-IR" sz="3200" b="1" i="0" u="none" strike="noStrike" cap="none" normalizeH="0" baseline="0" dirty="0" smtClean="0">
                <a:ln>
                  <a:noFill/>
                </a:ln>
                <a:solidFill>
                  <a:srgbClr val="002060"/>
                </a:solidFill>
                <a:effectLst/>
                <a:latin typeface="Zar" pitchFamily="2" charset="-78"/>
                <a:ea typeface="Calibri" pitchFamily="34" charset="0"/>
                <a:cs typeface="B Compset" pitchFamily="2" charset="-78"/>
              </a:rPr>
              <a:t>در دلالت تصديقى , متکلم , لفظ را به قصد خطور دادن معنا در ذهن مخاطب به کار مى گيرد ; يعنى قصد دارد با استعمال لفظ , معنايى را به مخاطب تفهيم نمايد ; حال, در صورتى که اين معنا مراد جدى متکلم نباشد و فقط مراد استعمالى وى باشد به آن دلالت تصديقى اولى مى گويند و اگر مراد جدى وى نيز باشد به آن دلالت تصديقى ثانوى مى گويند . </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advClick="0">
    <p:dissolv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5713" name="Rectangle 1"/>
          <p:cNvSpPr>
            <a:spLocks noChangeArrowheads="1"/>
          </p:cNvSpPr>
          <p:nvPr/>
        </p:nvSpPr>
        <p:spPr bwMode="auto">
          <a:xfrm>
            <a:off x="0" y="857232"/>
            <a:ext cx="9143999"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2060"/>
                </a:solidFill>
                <a:effectLst/>
                <a:latin typeface="SDC-Badr College" pitchFamily="2" charset="2"/>
                <a:ea typeface="Calibri" pitchFamily="34" charset="0"/>
                <a:cs typeface="B Compset" pitchFamily="2" charset="-78"/>
                <a:hlinkClick r:id="rId3" action="ppaction://hlinksldjump"/>
              </a:rPr>
              <a:t>شرایط دلالت تصدیقی</a:t>
            </a:r>
            <a:endParaRPr kumimoji="0" lang="fa-IR" sz="2800" b="1" i="0" u="none" strike="noStrike" cap="none" normalizeH="0" baseline="0" dirty="0" smtClean="0">
              <a:ln>
                <a:noFill/>
              </a:ln>
              <a:solidFill>
                <a:srgbClr val="002060"/>
              </a:solidFill>
              <a:effectLst/>
              <a:latin typeface="SDC-Badr College" pitchFamily="2" charset="2"/>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FF0000"/>
                </a:solidFill>
                <a:effectLst/>
                <a:latin typeface="SDC-Badr College" pitchFamily="2" charset="2"/>
                <a:ea typeface="Calibri" pitchFamily="34" charset="0"/>
                <a:cs typeface="B Compset" pitchFamily="2" charset="-78"/>
              </a:rPr>
              <a:t>أ. أن يکون المتکلم عالماً باللغة. </a:t>
            </a:r>
            <a:endParaRPr kumimoji="0" lang="en-US"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FF0000"/>
                </a:solidFill>
                <a:effectLst/>
                <a:latin typeface="SDC-Badr College" pitchFamily="2" charset="2"/>
                <a:ea typeface="Calibri" pitchFamily="34" charset="0"/>
                <a:cs typeface="B Compset" pitchFamily="2" charset="-78"/>
              </a:rPr>
              <a:t>ب. أن يکون في مقام البيان و الإفادة. </a:t>
            </a:r>
            <a:endParaRPr kumimoji="0" lang="en-US"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FF0000"/>
                </a:solidFill>
                <a:effectLst/>
                <a:latin typeface="SDC-Badr College" pitchFamily="2" charset="2"/>
                <a:ea typeface="Calibri" pitchFamily="34" charset="0"/>
                <a:cs typeface="B Compset" pitchFamily="2" charset="-78"/>
              </a:rPr>
              <a:t>ج. أن يکون جادّاً لا هازلاً</a:t>
            </a:r>
            <a:r>
              <a:rPr lang="fa-IR" sz="2800" b="1" dirty="0" smtClean="0">
                <a:solidFill>
                  <a:srgbClr val="FF0000"/>
                </a:solidFill>
                <a:latin typeface="SDC-Badr College" pitchFamily="2" charset="2"/>
                <a:ea typeface="Calibri" pitchFamily="34" charset="0"/>
                <a:cs typeface="B Compset" pitchFamily="2" charset="-78"/>
              </a:rPr>
              <a:t> (البته این قید ظاهرا در دلالت تصدیقیه ثانوی که اراده استعمالی و جدی تطابق دارند می آید نه در اراده استعمالی به تنهایی )</a:t>
            </a:r>
            <a:endParaRPr kumimoji="0" lang="en-US"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FF0000"/>
                </a:solidFill>
                <a:effectLst/>
                <a:latin typeface="SDC-Badr College" pitchFamily="2" charset="2"/>
                <a:ea typeface="Calibri" pitchFamily="34" charset="0"/>
                <a:cs typeface="B Compset" pitchFamily="2" charset="-78"/>
              </a:rPr>
              <a:t>د. أن لا ينصب قرينة علي خلاف المعني </a:t>
            </a:r>
            <a:r>
              <a:rPr kumimoji="0" lang="fa-IR" sz="2800" b="1" i="0" u="none" strike="noStrike" cap="none" normalizeH="0" baseline="0" smtClean="0">
                <a:ln>
                  <a:noFill/>
                </a:ln>
                <a:solidFill>
                  <a:srgbClr val="FF0000"/>
                </a:solidFill>
                <a:effectLst/>
                <a:latin typeface="SDC-Badr College" pitchFamily="2" charset="2"/>
                <a:ea typeface="Calibri" pitchFamily="34" charset="0"/>
                <a:cs typeface="B Compset" pitchFamily="2" charset="-78"/>
              </a:rPr>
              <a:t>الحقيقي</a:t>
            </a:r>
            <a:r>
              <a:rPr lang="fa-IR" sz="2800" b="1" smtClean="0">
                <a:solidFill>
                  <a:srgbClr val="FF0000"/>
                </a:solidFill>
                <a:latin typeface="SDC-Badr College" pitchFamily="2" charset="2"/>
                <a:ea typeface="Calibri" pitchFamily="34" charset="0"/>
                <a:cs typeface="B Compset" pitchFamily="2" charset="-78"/>
              </a:rPr>
              <a:t> </a:t>
            </a:r>
            <a:endParaRPr kumimoji="0" lang="fa-IR" sz="2800" b="1" i="0" u="none" strike="noStrike" cap="none" normalizeH="0" baseline="0" dirty="0" smtClean="0">
              <a:ln>
                <a:noFill/>
              </a:ln>
              <a:solidFill>
                <a:srgbClr val="FF0000"/>
              </a:solidFill>
              <a:effectLst/>
              <a:latin typeface="SDC-Badr College" pitchFamily="2" charset="2"/>
              <a:ea typeface="Calibri" pitchFamily="34" charset="0"/>
              <a:cs typeface="B Compset" pitchFamily="2" charset="-78"/>
            </a:endParaRPr>
          </a:p>
          <a:p>
            <a:pPr lvl="0" algn="just" eaLnBrk="0" fontAlgn="base" hangingPunct="0">
              <a:spcBef>
                <a:spcPct val="0"/>
              </a:spcBef>
              <a:spcAft>
                <a:spcPct val="0"/>
              </a:spcAft>
            </a:pPr>
            <a:r>
              <a:rPr lang="fa-IR" sz="2800" b="1" dirty="0" smtClean="0">
                <a:solidFill>
                  <a:srgbClr val="FF0000"/>
                </a:solidFill>
                <a:latin typeface="SDC-Badr College" pitchFamily="2" charset="2"/>
                <a:cs typeface="B Compset" pitchFamily="2" charset="-78"/>
              </a:rPr>
              <a:t>نکته :</a:t>
            </a:r>
            <a:r>
              <a:rPr lang="fa-IR" sz="2800" b="1" dirty="0" smtClean="0">
                <a:solidFill>
                  <a:srgbClr val="002060"/>
                </a:solidFill>
                <a:latin typeface="SDC-Badr College" pitchFamily="2" charset="2"/>
                <a:cs typeface="B Compset" pitchFamily="2" charset="-78"/>
              </a:rPr>
              <a:t> فإذا قال المتکلم مثلا : «البيع حلال» , لا يصح أن يسند إرادته لهذه الجملة إليه إلاّ بعد إحراز كونه في مقام بيان مراده، نعم يصح إسناد مضمون الجملة إليه، بأنْ يقال: إنّ المتكلم قال بحلية البيع، و أمّا كونه مراداً له، فهو مبني على الإحراز المزبور ليدل الكلام على أنّ مضمونه مقصود له، لا أنّه تكلم به تقية او هازلا مثلا. </a:t>
            </a:r>
          </a:p>
          <a:p>
            <a:pPr lvl="0" algn="just" eaLnBrk="0" fontAlgn="base" hangingPunct="0">
              <a:spcBef>
                <a:spcPct val="0"/>
              </a:spcBef>
              <a:spcAft>
                <a:spcPct val="0"/>
              </a:spcAft>
            </a:pPr>
            <a:r>
              <a:rPr lang="fa-IR" sz="2800" b="1" dirty="0" smtClean="0">
                <a:solidFill>
                  <a:srgbClr val="002060"/>
                </a:solidFill>
                <a:latin typeface="SDC-Badr College" pitchFamily="2" charset="2"/>
                <a:cs typeface="B Compset" pitchFamily="2" charset="-78"/>
              </a:rPr>
              <a:t>لذا نتیجه این می شود که إنّ الظهور النوعيّ الكاشف عن المراد منوط بإحراز كون المتكلم في مقام البيان. </a:t>
            </a:r>
          </a:p>
        </p:txBody>
      </p:sp>
    </p:spTree>
  </p:cSld>
  <p:clrMapOvr>
    <a:masterClrMapping/>
  </p:clrMapOvr>
  <p:transition advClick="0">
    <p:dissolv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00108"/>
            <a:ext cx="9143999" cy="5509200"/>
          </a:xfrm>
          <a:prstGeom prst="rect">
            <a:avLst/>
          </a:prstGeom>
        </p:spPr>
        <p:txBody>
          <a:bodyPr wrap="square">
            <a:spAutoFit/>
          </a:bodyPr>
          <a:lstStyle/>
          <a:p>
            <a:pPr algn="just"/>
            <a:r>
              <a:rPr lang="fa-IR" sz="3100" b="1" dirty="0" smtClean="0">
                <a:solidFill>
                  <a:schemeClr val="accent2">
                    <a:lumMod val="50000"/>
                  </a:schemeClr>
                </a:solidFill>
                <a:cs typeface="B Compset" pitchFamily="2" charset="-78"/>
                <a:hlinkClick r:id="rId4" action="ppaction://hlinksldjump"/>
              </a:rPr>
              <a:t>الاستعمال الحقيقي</a:t>
            </a:r>
            <a:endParaRPr lang="fa-IR" sz="3100" b="1" dirty="0" smtClean="0">
              <a:solidFill>
                <a:schemeClr val="accent2">
                  <a:lumMod val="50000"/>
                </a:schemeClr>
              </a:solidFill>
              <a:cs typeface="B Compset" pitchFamily="2" charset="-78"/>
            </a:endParaRPr>
          </a:p>
          <a:p>
            <a:pPr algn="just"/>
            <a:r>
              <a:rPr lang="fa-IR" sz="3100" b="1" dirty="0" smtClean="0">
                <a:solidFill>
                  <a:schemeClr val="accent2">
                    <a:lumMod val="50000"/>
                  </a:schemeClr>
                </a:solidFill>
                <a:cs typeface="B Compset" pitchFamily="2" charset="-78"/>
              </a:rPr>
              <a:t>استعمال لفظ در معناى موضوع له را استعمال حقيقى (حقیقت) گويند مثل استعمال لفظ اسد در معناى شير درنده . </a:t>
            </a:r>
          </a:p>
          <a:p>
            <a:pPr algn="just"/>
            <a:r>
              <a:rPr lang="fa-IR" sz="3100" b="1" dirty="0" smtClean="0">
                <a:solidFill>
                  <a:srgbClr val="FF0000"/>
                </a:solidFill>
                <a:cs typeface="B Compset" pitchFamily="2" charset="-78"/>
              </a:rPr>
              <a:t>نکته 1:</a:t>
            </a:r>
            <a:r>
              <a:rPr lang="fa-IR" sz="3100" b="1" dirty="0" smtClean="0">
                <a:solidFill>
                  <a:schemeClr val="accent2">
                    <a:lumMod val="50000"/>
                  </a:schemeClr>
                </a:solidFill>
                <a:cs typeface="B Compset" pitchFamily="2" charset="-78"/>
              </a:rPr>
              <a:t> در استعمال حقيقى, لفظ به تنهايى و بدون استفاده از قرينه , معنا را در ذهن شنونده حاضر مى نمايد , بخلاف استعمال مجازى . </a:t>
            </a:r>
          </a:p>
          <a:p>
            <a:pPr algn="just"/>
            <a:r>
              <a:rPr lang="fa-IR" sz="3100" b="1" dirty="0" smtClean="0">
                <a:solidFill>
                  <a:srgbClr val="FF0000"/>
                </a:solidFill>
                <a:cs typeface="B Compset" pitchFamily="2" charset="-78"/>
              </a:rPr>
              <a:t>نکته 2: </a:t>
            </a:r>
            <a:r>
              <a:rPr lang="fa-IR" sz="3100" b="1" dirty="0" smtClean="0">
                <a:solidFill>
                  <a:schemeClr val="accent2">
                    <a:lumMod val="50000"/>
                  </a:schemeClr>
                </a:solidFill>
                <a:cs typeface="B Compset" pitchFamily="2" charset="-78"/>
              </a:rPr>
              <a:t>رابطه لغوی لفظ و معنا به دو گونه اعتبار می شود :</a:t>
            </a:r>
          </a:p>
          <a:p>
            <a:pPr algn="just"/>
            <a:r>
              <a:rPr lang="fa-IR" sz="3100" b="1" dirty="0" smtClean="0">
                <a:solidFill>
                  <a:srgbClr val="FF0000"/>
                </a:solidFill>
                <a:cs typeface="B Compset" pitchFamily="2" charset="-78"/>
              </a:rPr>
              <a:t>الف) جانب ارتباط با سامع : </a:t>
            </a:r>
            <a:r>
              <a:rPr lang="fa-IR" sz="3100" b="1" dirty="0" smtClean="0">
                <a:solidFill>
                  <a:schemeClr val="accent2">
                    <a:lumMod val="50000"/>
                  </a:schemeClr>
                </a:solidFill>
                <a:cs typeface="B Compset" pitchFamily="2" charset="-78"/>
              </a:rPr>
              <a:t>يعبر عن هذه العلاقة بالدلالة لأن محصل علاقة اللفظ بالمعنى عند السامع ان تصور أحدهما يوجب الانتقال إلى تصور الآخر. </a:t>
            </a:r>
          </a:p>
          <a:p>
            <a:pPr algn="just"/>
            <a:r>
              <a:rPr lang="fa-IR" sz="3100" b="1" dirty="0" smtClean="0">
                <a:solidFill>
                  <a:srgbClr val="FF0000"/>
                </a:solidFill>
                <a:cs typeface="B Compset" pitchFamily="2" charset="-78"/>
              </a:rPr>
              <a:t>ب) جانب ارتباط با متکلم : </a:t>
            </a:r>
            <a:r>
              <a:rPr lang="fa-IR" sz="3100" b="1" dirty="0" smtClean="0">
                <a:solidFill>
                  <a:schemeClr val="accent2">
                    <a:lumMod val="50000"/>
                  </a:schemeClr>
                </a:solidFill>
                <a:cs typeface="B Compset" pitchFamily="2" charset="-78"/>
              </a:rPr>
              <a:t>يعبر عن هذه العلاقة بالاستعمال بمعنى ان المتكلم يستعمل اللفظ في المعنى و يتخذه أداة لتفهيمه. </a:t>
            </a:r>
            <a:endParaRPr lang="en-US" sz="31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8001" name="Rectangle 1"/>
          <p:cNvSpPr>
            <a:spLocks noChangeArrowheads="1"/>
          </p:cNvSpPr>
          <p:nvPr/>
        </p:nvSpPr>
        <p:spPr bwMode="auto">
          <a:xfrm>
            <a:off x="0" y="92867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lang="fa-IR" sz="2800" b="1" dirty="0" smtClean="0">
                <a:solidFill>
                  <a:schemeClr val="accent2">
                    <a:lumMod val="50000"/>
                  </a:schemeClr>
                </a:solidFill>
                <a:latin typeface="Zar" pitchFamily="2" charset="-78"/>
                <a:ea typeface="Calibri" pitchFamily="34" charset="0"/>
                <a:cs typeface="B Compset" pitchFamily="2" charset="-78"/>
                <a:hlinkClick r:id="rId4" action="ppaction://hlinksldjump"/>
              </a:rPr>
              <a:t>تعریف مشهور در مجاز</a:t>
            </a:r>
            <a:endParaRPr kumimoji="0" lang="fa-IR" sz="28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rPr>
              <a:t>مجاز در ديدگاه مشهور، استعمال لفظ است به کمک قرينه، در غير معنايى که براى آن وضع شده به سبب علاقه و مناسبت ميان آن معنا و معناى موضوع له</a:t>
            </a:r>
            <a:r>
              <a:rPr kumimoji="0" lang="fa-IR" sz="2800" b="1" i="0" u="none" strike="noStrike" cap="none" normalizeH="0" dirty="0" smtClean="0">
                <a:ln>
                  <a:noFill/>
                </a:ln>
                <a:solidFill>
                  <a:schemeClr val="accent2">
                    <a:lumMod val="50000"/>
                  </a:schemeClr>
                </a:solidFill>
                <a:effectLst/>
                <a:latin typeface="Zar" pitchFamily="2" charset="-78"/>
                <a:ea typeface="Calibri" pitchFamily="34" charset="0"/>
                <a:cs typeface="B Compset" pitchFamily="2" charset="-78"/>
              </a:rPr>
              <a:t> </a:t>
            </a:r>
            <a:r>
              <a:rPr kumimoji="0" lang="fa-IR" sz="28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rPr>
              <a:t>مانند استعمال لفظ " اسد " در انسان شجاع در جمله ”رأيت اسداً يرمى“</a:t>
            </a:r>
          </a:p>
          <a:p>
            <a:pPr algn="just"/>
            <a:r>
              <a:rPr lang="fa-IR" sz="2800" b="1" dirty="0" smtClean="0">
                <a:solidFill>
                  <a:srgbClr val="FF0000"/>
                </a:solidFill>
                <a:cs typeface="B Compset" pitchFamily="2" charset="-78"/>
              </a:rPr>
              <a:t>اقسام مجاز</a:t>
            </a:r>
            <a:r>
              <a:rPr lang="fa-IR" sz="2800" b="1" dirty="0" smtClean="0">
                <a:solidFill>
                  <a:schemeClr val="accent2">
                    <a:lumMod val="50000"/>
                  </a:schemeClr>
                </a:solidFill>
                <a:cs typeface="B Compset" pitchFamily="2" charset="-78"/>
              </a:rPr>
              <a:t> </a:t>
            </a:r>
            <a:endParaRPr lang="en-US" sz="2800" b="1" dirty="0" smtClean="0">
              <a:solidFill>
                <a:schemeClr val="accent2">
                  <a:lumMod val="50000"/>
                </a:schemeClr>
              </a:solidFill>
              <a:cs typeface="B Compset" pitchFamily="2" charset="-78"/>
            </a:endParaRPr>
          </a:p>
          <a:p>
            <a:pPr algn="just"/>
            <a:r>
              <a:rPr lang="fa-IR" sz="2800" b="1" dirty="0" smtClean="0">
                <a:solidFill>
                  <a:srgbClr val="FF0000"/>
                </a:solidFill>
                <a:cs typeface="B Compset" pitchFamily="2" charset="-78"/>
              </a:rPr>
              <a:t>المجاز في الكلمة : </a:t>
            </a:r>
            <a:r>
              <a:rPr lang="fa-IR" sz="2800" b="1" dirty="0" smtClean="0">
                <a:solidFill>
                  <a:schemeClr val="accent2">
                    <a:lumMod val="50000"/>
                  </a:schemeClr>
                </a:solidFill>
                <a:cs typeface="B Compset" pitchFamily="2" charset="-78"/>
              </a:rPr>
              <a:t>فإن كانت العلاقة بين المعنى الحقيقي و المستعمل فيه هي المشابهة فاستعارة و إلا فمجاز مرسل و أقسامه كثيرة تنشأ من كثرة العلائق الملحوظة في الاستعمال المجازي الی ان تبلغ 25 علائق .</a:t>
            </a:r>
            <a:endParaRPr lang="en-US" sz="2800" b="1" dirty="0" smtClean="0">
              <a:solidFill>
                <a:schemeClr val="accent2">
                  <a:lumMod val="50000"/>
                </a:schemeClr>
              </a:solidFill>
              <a:cs typeface="B Compset" pitchFamily="2" charset="-78"/>
            </a:endParaRPr>
          </a:p>
          <a:p>
            <a:pPr lvl="0" algn="just" fontAlgn="base">
              <a:spcBef>
                <a:spcPct val="0"/>
              </a:spcBef>
              <a:spcAft>
                <a:spcPct val="0"/>
              </a:spcAft>
            </a:pPr>
            <a:r>
              <a:rPr lang="fa-IR" sz="2800" b="1" dirty="0" smtClean="0">
                <a:solidFill>
                  <a:srgbClr val="FF0000"/>
                </a:solidFill>
                <a:cs typeface="B Compset" pitchFamily="2" charset="-78"/>
              </a:rPr>
              <a:t>المجاز في الإسناد : </a:t>
            </a:r>
            <a:r>
              <a:rPr lang="fa-IR" sz="2800" b="1" dirty="0" smtClean="0">
                <a:solidFill>
                  <a:schemeClr val="accent2">
                    <a:lumMod val="50000"/>
                  </a:schemeClr>
                </a:solidFill>
                <a:cs typeface="B Compset" pitchFamily="2" charset="-78"/>
              </a:rPr>
              <a:t>كقولهم جرى الميزاب و قوله«صلى الله عليه و آله و سلم» : «رفع عن أمتي الخطاء و النسيان»إذ الإسناد الحقيقي هو إسناد الجري إلى الماء و إسناد الرفع إلى حكم الفعل الصادر خطاء أو نسيانا لا إلى نفس الخطاء.</a:t>
            </a:r>
          </a:p>
          <a:p>
            <a:pPr lvl="0" algn="just" fontAlgn="base">
              <a:spcBef>
                <a:spcPct val="0"/>
              </a:spcBef>
              <a:spcAft>
                <a:spcPct val="0"/>
              </a:spcAft>
            </a:pPr>
            <a:r>
              <a:rPr lang="fa-IR" sz="2800" b="1" dirty="0" smtClean="0">
                <a:solidFill>
                  <a:srgbClr val="FF0000"/>
                </a:solidFill>
                <a:cs typeface="B Compset" pitchFamily="2" charset="-78"/>
              </a:rPr>
              <a:t>المجاز في الحذف :</a:t>
            </a:r>
            <a:r>
              <a:rPr lang="fa-IR" sz="2800" b="1" dirty="0" smtClean="0">
                <a:solidFill>
                  <a:schemeClr val="accent2">
                    <a:lumMod val="50000"/>
                  </a:schemeClr>
                </a:solidFill>
                <a:cs typeface="B Compset" pitchFamily="2" charset="-78"/>
              </a:rPr>
              <a:t> فكقوله تعالى:«و اسئل القرية»أي أهل القرية</a:t>
            </a:r>
            <a:endParaRPr lang="fa-IR" sz="2800" b="1" dirty="0" smtClean="0">
              <a:solidFill>
                <a:schemeClr val="accent2">
                  <a:lumMod val="50000"/>
                </a:schemeClr>
              </a:solidFill>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9025" name="Rectangle 1"/>
          <p:cNvSpPr>
            <a:spLocks noChangeArrowheads="1"/>
          </p:cNvSpPr>
          <p:nvPr/>
        </p:nvSpPr>
        <p:spPr bwMode="auto">
          <a:xfrm>
            <a:off x="1" y="968763"/>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hlinkClick r:id="rId4" action="ppaction://hlinksldjump"/>
              </a:rPr>
              <a:t>نظر شیخ محمد رضا اصفهانی در مجاز</a:t>
            </a:r>
            <a:endParaRPr kumimoji="0" lang="fa-IR" sz="2400" b="1" i="0" u="none" strike="noStrike" cap="none" normalizeH="0" baseline="0" dirty="0" smtClean="0">
              <a:ln>
                <a:noFill/>
              </a:ln>
              <a:solidFill>
                <a:schemeClr val="accent2">
                  <a:lumMod val="50000"/>
                </a:schemeClr>
              </a:solidFill>
              <a:effectLst/>
              <a:latin typeface="Zar" pitchFamily="2" charset="-78"/>
              <a:ea typeface="Calibri" pitchFamily="34" charset="0"/>
              <a:cs typeface="B Compset" pitchFamily="2" charset="-78"/>
            </a:endParaRPr>
          </a:p>
          <a:p>
            <a:pPr algn="just"/>
            <a:r>
              <a:rPr lang="fa-IR" sz="2400" b="1" dirty="0" smtClean="0">
                <a:solidFill>
                  <a:schemeClr val="accent2">
                    <a:lumMod val="50000"/>
                  </a:schemeClr>
                </a:solidFill>
                <a:cs typeface="B Compset" pitchFamily="2" charset="-78"/>
              </a:rPr>
              <a:t>إنّ تلك الألفاظ مستعملة في معانيها الأصلية، ومستعمِلَها لم يُحدِث معنى جديداً ولم يرجع عن تعهده الأوّل، بل أراد بها معانيها الأوّلية بالإرادة الاستعمالية على نحو سائر استعمالاته من غير فرق بينهما في مرحلتي الوضع والاستعمال</a:t>
            </a:r>
            <a:endParaRPr lang="en-US" sz="2400" b="1" dirty="0" smtClean="0">
              <a:solidFill>
                <a:schemeClr val="accent2">
                  <a:lumMod val="50000"/>
                </a:schemeClr>
              </a:solidFill>
              <a:cs typeface="B Compset" pitchFamily="2" charset="-78"/>
            </a:endParaRPr>
          </a:p>
          <a:p>
            <a:pPr algn="just"/>
            <a:r>
              <a:rPr lang="fa-IR" sz="2400" b="1" dirty="0" smtClean="0">
                <a:solidFill>
                  <a:srgbClr val="FF0000"/>
                </a:solidFill>
                <a:cs typeface="B Compset" pitchFamily="2" charset="-78"/>
              </a:rPr>
              <a:t>والدليل على ذلك </a:t>
            </a:r>
            <a:r>
              <a:rPr lang="fa-IR" sz="2400" b="1" dirty="0" smtClean="0">
                <a:solidFill>
                  <a:schemeClr val="accent2">
                    <a:lumMod val="50000"/>
                  </a:schemeClr>
                </a:solidFill>
                <a:cs typeface="B Compset" pitchFamily="2" charset="-78"/>
              </a:rPr>
              <a:t>انّ الغاية المتوخاة من المجاز كالمبالغة في النضارة والصباحة أو الشجاعة أو إثارة التعجب لا يحصل إلاّ باستعمال اللفظ في المعنى الحقيقي لا في المعنى المجازي</a:t>
            </a:r>
          </a:p>
          <a:p>
            <a:pPr algn="just"/>
            <a:r>
              <a:rPr lang="fa-IR" sz="2400" b="1" dirty="0" smtClean="0">
                <a:solidFill>
                  <a:srgbClr val="FF0000"/>
                </a:solidFill>
                <a:cs typeface="B Compset" pitchFamily="2" charset="-78"/>
              </a:rPr>
              <a:t>مثلا</a:t>
            </a:r>
            <a:r>
              <a:rPr lang="fa-IR" sz="2400" b="1" dirty="0" smtClean="0">
                <a:solidFill>
                  <a:schemeClr val="accent2">
                    <a:lumMod val="50000"/>
                  </a:schemeClr>
                </a:solidFill>
                <a:cs typeface="B Compset" pitchFamily="2" charset="-78"/>
              </a:rPr>
              <a:t> در کریمه : (َقُلْنَ حاشَ للّهِ ما هذا بَشَراً إِنْ هذا إِلاَّ مَلَكٌ كَريمٌ) الغاية من وصفه بـ«ملك» هو المبالغة في النضارة والصباحة، وهو لا يتم إلاّ أن يستعمل اللفظ في نفس المعنى الحقيقي «فرشته» لا في الإنسان الجميل، لأنّه لا يؤمّن الغرض المنشود إلاّ به، بشهادة انّك لو قلت هكذا: «ما هذا بشراً إنْ هذا إلاّ إنسان جميل» لسقطت العبارة عن قمة البلاغة</a:t>
            </a:r>
            <a:endParaRPr lang="fa-IR" sz="2400" b="1" dirty="0" smtClean="0">
              <a:solidFill>
                <a:schemeClr val="accent2">
                  <a:lumMod val="50000"/>
                </a:schemeClr>
              </a:solidFill>
              <a:latin typeface="Arial" pitchFamily="34" charset="0"/>
              <a:cs typeface="B Compset" pitchFamily="2" charset="-78"/>
            </a:endParaRPr>
          </a:p>
          <a:p>
            <a:pPr lvl="0" algn="just" fontAlgn="base">
              <a:spcBef>
                <a:spcPct val="0"/>
              </a:spcBef>
              <a:spcAft>
                <a:spcPct val="0"/>
              </a:spcAft>
            </a:pPr>
            <a:r>
              <a:rPr lang="fa-IR" sz="2400" b="1" dirty="0" smtClean="0">
                <a:solidFill>
                  <a:srgbClr val="FF0000"/>
                </a:solidFill>
                <a:cs typeface="B Compset" pitchFamily="2" charset="-78"/>
              </a:rPr>
              <a:t>نکته :</a:t>
            </a:r>
            <a:r>
              <a:rPr lang="fa-IR" sz="2400" b="1" dirty="0" smtClean="0">
                <a:solidFill>
                  <a:schemeClr val="accent2">
                    <a:lumMod val="50000"/>
                  </a:schemeClr>
                </a:solidFill>
                <a:cs typeface="B Compset" pitchFamily="2" charset="-78"/>
              </a:rPr>
              <a:t> على هذا البيان يمكن إرجاع كثير من المجاز في الاسناد إلى المجاز في الكلمة، فقوله سبحانه:  وَاسْئَلِ الْقَرْيَةَ الّتي كُنّا فِيها ...  المشهور فیه انّه من قبيل المجاز في الاسناد بتقدير أهل القرية ولكن الحقّ انّ الجميع من قبيل المجاز في الكلمة، لأنّه بصدد مبالغة أنّ الأمر من الوضوح وصل إلى حدّ حتى أنّ جدران القرية مطّلعة على هذا الأمر</a:t>
            </a:r>
            <a:endParaRPr lang="fa-IR" sz="2400" b="1" dirty="0" smtClean="0">
              <a:solidFill>
                <a:schemeClr val="accent2">
                  <a:lumMod val="50000"/>
                </a:schemeClr>
              </a:solidFill>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928671"/>
            <a:ext cx="9143999" cy="4524315"/>
          </a:xfrm>
          <a:prstGeom prst="rect">
            <a:avLst/>
          </a:prstGeom>
          <a:noFill/>
        </p:spPr>
        <p:txBody>
          <a:bodyPr wrap="square" rtlCol="1">
            <a:spAutoFit/>
          </a:bodyPr>
          <a:lstStyle/>
          <a:p>
            <a:pPr algn="just"/>
            <a:r>
              <a:rPr lang="fa-IR" sz="3200" b="1" dirty="0" smtClean="0">
                <a:solidFill>
                  <a:srgbClr val="002060"/>
                </a:solidFill>
                <a:cs typeface="B Compset" pitchFamily="2" charset="-78"/>
                <a:hlinkClick r:id="rId4" action="ppaction://hlinksldjump"/>
              </a:rPr>
              <a:t>علائم حقیقت و مجاز</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اگر انسان معنای موضوع له را بداند آن استعمال را حقیقی می گویند اما اگر شک کند که ایا این معنایی که استعمال می کند معنای موضوع له است یا نه , نوبت به علائمی می رسد که حقیقت و مجاز بودن ان را مشخص می کند .</a:t>
            </a:r>
          </a:p>
          <a:p>
            <a:pPr algn="just"/>
            <a:r>
              <a:rPr lang="fa-IR" sz="3200" b="1" dirty="0" smtClean="0">
                <a:solidFill>
                  <a:srgbClr val="FF0000"/>
                </a:solidFill>
                <a:cs typeface="B Compset" pitchFamily="2" charset="-78"/>
              </a:rPr>
              <a:t>نکته :</a:t>
            </a:r>
          </a:p>
          <a:p>
            <a:pPr algn="just"/>
            <a:r>
              <a:rPr lang="fa-IR" sz="3200" b="1" dirty="0" smtClean="0">
                <a:solidFill>
                  <a:srgbClr val="002060"/>
                </a:solidFill>
                <a:cs typeface="B Compset" pitchFamily="2" charset="-78"/>
              </a:rPr>
              <a:t>این علائم زمانی بکار می روند که ما در معنای موضوع له شک کنیم اما اگر در مراد متکلم شک کردیم به اصول لفظیه مثل اصالة الحقیقه و اصالة العموم .... رجوع می کنیم که در آینده از انها بحث می شود . </a:t>
            </a:r>
            <a:endParaRPr lang="fa-IR" sz="3200" b="1"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57389" name="Oval 13"/>
          <p:cNvSpPr>
            <a:spLocks noChangeArrowheads="1"/>
          </p:cNvSpPr>
          <p:nvPr/>
        </p:nvSpPr>
        <p:spPr bwMode="gray">
          <a:xfrm>
            <a:off x="3357564" y="2843219"/>
            <a:ext cx="2563813" cy="2563813"/>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28575" algn="ctr">
            <a:solidFill>
              <a:schemeClr val="tx1"/>
            </a:solidFill>
            <a:round/>
            <a:headEnd/>
            <a:tailEnd/>
          </a:ln>
          <a:effectLst/>
        </p:spPr>
        <p:txBody>
          <a:bodyPr wrap="none" anchor="ctr"/>
          <a:lstStyle/>
          <a:p>
            <a:endParaRPr lang="fa-IR"/>
          </a:p>
        </p:txBody>
      </p:sp>
      <p:sp>
        <p:nvSpPr>
          <p:cNvPr id="357390" name="Oval 14"/>
          <p:cNvSpPr>
            <a:spLocks noChangeArrowheads="1"/>
          </p:cNvSpPr>
          <p:nvPr/>
        </p:nvSpPr>
        <p:spPr bwMode="gray">
          <a:xfrm>
            <a:off x="3503614" y="2987682"/>
            <a:ext cx="2270125" cy="2270125"/>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fa-IR"/>
          </a:p>
        </p:txBody>
      </p:sp>
      <p:sp>
        <p:nvSpPr>
          <p:cNvPr id="357379" name="AutoShape 3"/>
          <p:cNvSpPr>
            <a:spLocks noChangeArrowheads="1"/>
          </p:cNvSpPr>
          <p:nvPr/>
        </p:nvSpPr>
        <p:spPr bwMode="gray">
          <a:xfrm>
            <a:off x="214283" y="4214819"/>
            <a:ext cx="2728919" cy="1428760"/>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357397" name="Text Box 21"/>
          <p:cNvSpPr txBox="1">
            <a:spLocks noChangeArrowheads="1"/>
          </p:cNvSpPr>
          <p:nvPr/>
        </p:nvSpPr>
        <p:spPr bwMode="gray">
          <a:xfrm>
            <a:off x="285720" y="4500570"/>
            <a:ext cx="2569934" cy="954107"/>
          </a:xfrm>
          <a:prstGeom prst="rect">
            <a:avLst/>
          </a:prstGeom>
          <a:noFill/>
          <a:ln w="9525">
            <a:noFill/>
            <a:miter lim="800000"/>
            <a:headEnd/>
            <a:tailEnd/>
          </a:ln>
          <a:effectLst/>
        </p:spPr>
        <p:txBody>
          <a:bodyPr wrap="none">
            <a:spAutoFit/>
          </a:bodyPr>
          <a:lstStyle/>
          <a:p>
            <a:pPr algn="ctr"/>
            <a:r>
              <a:rPr lang="fa-IR" sz="2800" dirty="0" smtClean="0">
                <a:cs typeface="B Titr" pitchFamily="2" charset="-78"/>
                <a:hlinkClick r:id="rId2" action="ppaction://hlinksldjump"/>
              </a:rPr>
              <a:t>نظر شیخ </a:t>
            </a:r>
          </a:p>
          <a:p>
            <a:pPr algn="ctr"/>
            <a:r>
              <a:rPr lang="fa-IR" sz="2800" dirty="0" smtClean="0">
                <a:cs typeface="B Titr" pitchFamily="2" charset="-78"/>
                <a:hlinkClick r:id="rId2" action="ppaction://hlinksldjump"/>
              </a:rPr>
              <a:t>محمد رضا اصفهانی</a:t>
            </a:r>
            <a:endParaRPr lang="fa-IR" sz="2800" dirty="0" smtClean="0">
              <a:cs typeface="B Titr" pitchFamily="2" charset="-78"/>
            </a:endParaRPr>
          </a:p>
        </p:txBody>
      </p:sp>
      <p:sp>
        <p:nvSpPr>
          <p:cNvPr id="36" name="Freeform 20"/>
          <p:cNvSpPr>
            <a:spLocks/>
          </p:cNvSpPr>
          <p:nvPr/>
        </p:nvSpPr>
        <p:spPr bwMode="gray">
          <a:xfrm>
            <a:off x="4714876" y="1428736"/>
            <a:ext cx="1143008" cy="1285884"/>
          </a:xfrm>
          <a:custGeom>
            <a:avLst/>
            <a:gdLst/>
            <a:ahLst/>
            <a:cxnLst>
              <a:cxn ang="0">
                <a:pos x="12" y="2464"/>
              </a:cxn>
              <a:cxn ang="0">
                <a:pos x="56" y="2120"/>
              </a:cxn>
              <a:cxn ang="0">
                <a:pos x="124" y="1808"/>
              </a:cxn>
              <a:cxn ang="0">
                <a:pos x="212" y="1524"/>
              </a:cxn>
              <a:cxn ang="0">
                <a:pos x="316" y="1270"/>
              </a:cxn>
              <a:cxn ang="0">
                <a:pos x="430" y="1044"/>
              </a:cxn>
              <a:cxn ang="0">
                <a:pos x="550" y="846"/>
              </a:cxn>
              <a:cxn ang="0">
                <a:pos x="672" y="674"/>
              </a:cxn>
              <a:cxn ang="0">
                <a:pos x="792" y="528"/>
              </a:cxn>
              <a:cxn ang="0">
                <a:pos x="906" y="408"/>
              </a:cxn>
              <a:cxn ang="0">
                <a:pos x="1010" y="310"/>
              </a:cxn>
              <a:cxn ang="0">
                <a:pos x="1096" y="236"/>
              </a:cxn>
              <a:cxn ang="0">
                <a:pos x="1164" y="184"/>
              </a:cxn>
              <a:cxn ang="0">
                <a:pos x="1208" y="154"/>
              </a:cxn>
              <a:cxn ang="0">
                <a:pos x="1224" y="144"/>
              </a:cxn>
              <a:cxn ang="0">
                <a:pos x="1728" y="56"/>
              </a:cxn>
              <a:cxn ang="0">
                <a:pos x="1568" y="328"/>
              </a:cxn>
              <a:cxn ang="0">
                <a:pos x="1554" y="332"/>
              </a:cxn>
              <a:cxn ang="0">
                <a:pos x="1514" y="346"/>
              </a:cxn>
              <a:cxn ang="0">
                <a:pos x="1452" y="370"/>
              </a:cxn>
              <a:cxn ang="0">
                <a:pos x="1370" y="410"/>
              </a:cxn>
              <a:cxn ang="0">
                <a:pos x="1270" y="466"/>
              </a:cxn>
              <a:cxn ang="0">
                <a:pos x="1158" y="540"/>
              </a:cxn>
              <a:cxn ang="0">
                <a:pos x="1034" y="636"/>
              </a:cxn>
              <a:cxn ang="0">
                <a:pos x="904" y="756"/>
              </a:cxn>
              <a:cxn ang="0">
                <a:pos x="770" y="900"/>
              </a:cxn>
              <a:cxn ang="0">
                <a:pos x="632" y="1076"/>
              </a:cxn>
              <a:cxn ang="0">
                <a:pos x="498" y="1280"/>
              </a:cxn>
              <a:cxn ang="0">
                <a:pos x="370" y="1518"/>
              </a:cxn>
              <a:cxn ang="0">
                <a:pos x="248" y="1792"/>
              </a:cxn>
              <a:cxn ang="0">
                <a:pos x="138" y="2104"/>
              </a:cxn>
              <a:cxn ang="0">
                <a:pos x="42" y="2456"/>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w="0">
            <a:noFill/>
            <a:prstDash val="solid"/>
            <a:round/>
            <a:headEnd/>
            <a:tailEnd/>
          </a:ln>
        </p:spPr>
        <p:txBody>
          <a:bodyPr/>
          <a:lstStyle/>
          <a:p>
            <a:endParaRPr lang="fa-IR"/>
          </a:p>
        </p:txBody>
      </p:sp>
      <p:sp>
        <p:nvSpPr>
          <p:cNvPr id="37" name="Freeform 20"/>
          <p:cNvSpPr>
            <a:spLocks/>
          </p:cNvSpPr>
          <p:nvPr/>
        </p:nvSpPr>
        <p:spPr bwMode="gray">
          <a:xfrm flipH="1">
            <a:off x="3357555" y="1428737"/>
            <a:ext cx="1143008" cy="1324941"/>
          </a:xfrm>
          <a:custGeom>
            <a:avLst/>
            <a:gdLst/>
            <a:ahLst/>
            <a:cxnLst>
              <a:cxn ang="0">
                <a:pos x="12" y="2464"/>
              </a:cxn>
              <a:cxn ang="0">
                <a:pos x="56" y="2120"/>
              </a:cxn>
              <a:cxn ang="0">
                <a:pos x="124" y="1808"/>
              </a:cxn>
              <a:cxn ang="0">
                <a:pos x="212" y="1524"/>
              </a:cxn>
              <a:cxn ang="0">
                <a:pos x="316" y="1270"/>
              </a:cxn>
              <a:cxn ang="0">
                <a:pos x="430" y="1044"/>
              </a:cxn>
              <a:cxn ang="0">
                <a:pos x="550" y="846"/>
              </a:cxn>
              <a:cxn ang="0">
                <a:pos x="672" y="674"/>
              </a:cxn>
              <a:cxn ang="0">
                <a:pos x="792" y="528"/>
              </a:cxn>
              <a:cxn ang="0">
                <a:pos x="906" y="408"/>
              </a:cxn>
              <a:cxn ang="0">
                <a:pos x="1010" y="310"/>
              </a:cxn>
              <a:cxn ang="0">
                <a:pos x="1096" y="236"/>
              </a:cxn>
              <a:cxn ang="0">
                <a:pos x="1164" y="184"/>
              </a:cxn>
              <a:cxn ang="0">
                <a:pos x="1208" y="154"/>
              </a:cxn>
              <a:cxn ang="0">
                <a:pos x="1224" y="144"/>
              </a:cxn>
              <a:cxn ang="0">
                <a:pos x="1728" y="56"/>
              </a:cxn>
              <a:cxn ang="0">
                <a:pos x="1568" y="328"/>
              </a:cxn>
              <a:cxn ang="0">
                <a:pos x="1554" y="332"/>
              </a:cxn>
              <a:cxn ang="0">
                <a:pos x="1514" y="346"/>
              </a:cxn>
              <a:cxn ang="0">
                <a:pos x="1452" y="370"/>
              </a:cxn>
              <a:cxn ang="0">
                <a:pos x="1370" y="410"/>
              </a:cxn>
              <a:cxn ang="0">
                <a:pos x="1270" y="466"/>
              </a:cxn>
              <a:cxn ang="0">
                <a:pos x="1158" y="540"/>
              </a:cxn>
              <a:cxn ang="0">
                <a:pos x="1034" y="636"/>
              </a:cxn>
              <a:cxn ang="0">
                <a:pos x="904" y="756"/>
              </a:cxn>
              <a:cxn ang="0">
                <a:pos x="770" y="900"/>
              </a:cxn>
              <a:cxn ang="0">
                <a:pos x="632" y="1076"/>
              </a:cxn>
              <a:cxn ang="0">
                <a:pos x="498" y="1280"/>
              </a:cxn>
              <a:cxn ang="0">
                <a:pos x="370" y="1518"/>
              </a:cxn>
              <a:cxn ang="0">
                <a:pos x="248" y="1792"/>
              </a:cxn>
              <a:cxn ang="0">
                <a:pos x="138" y="2104"/>
              </a:cxn>
              <a:cxn ang="0">
                <a:pos x="42" y="2456"/>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w="0">
            <a:noFill/>
            <a:prstDash val="solid"/>
            <a:round/>
            <a:headEnd/>
            <a:tailEnd/>
          </a:ln>
        </p:spPr>
        <p:txBody>
          <a:bodyPr/>
          <a:lstStyle/>
          <a:p>
            <a:endParaRPr lang="fa-IR"/>
          </a:p>
        </p:txBody>
      </p:sp>
      <p:sp>
        <p:nvSpPr>
          <p:cNvPr id="48" name="AutoShape 5"/>
          <p:cNvSpPr>
            <a:spLocks noChangeArrowheads="1"/>
          </p:cNvSpPr>
          <p:nvPr/>
        </p:nvSpPr>
        <p:spPr bwMode="gray">
          <a:xfrm>
            <a:off x="228546" y="2724152"/>
            <a:ext cx="2728919" cy="1419228"/>
          </a:xfrm>
          <a:prstGeom prst="can">
            <a:avLst>
              <a:gd name="adj" fmla="val 25000"/>
            </a:avLst>
          </a:prstGeom>
          <a:gradFill rotWithShape="1">
            <a:gsLst>
              <a:gs pos="0">
                <a:srgbClr val="33CC33">
                  <a:gamma/>
                  <a:shade val="46275"/>
                  <a:invGamma/>
                </a:srgbClr>
              </a:gs>
              <a:gs pos="50000">
                <a:srgbClr val="33CC33"/>
              </a:gs>
              <a:gs pos="100000">
                <a:srgbClr val="33CC33">
                  <a:gamma/>
                  <a:shade val="46275"/>
                  <a:invGamma/>
                </a:srgbClr>
              </a:gs>
            </a:gsLst>
            <a:lin ang="0" scaled="1"/>
          </a:gradFill>
          <a:ln w="9525">
            <a:noFill/>
            <a:round/>
            <a:headEnd/>
            <a:tailEnd/>
          </a:ln>
          <a:effectLst/>
        </p:spPr>
        <p:txBody>
          <a:bodyPr wrap="none" anchor="ctr"/>
          <a:lstStyle/>
          <a:p>
            <a:endParaRPr lang="fa-IR"/>
          </a:p>
        </p:txBody>
      </p:sp>
      <p:sp>
        <p:nvSpPr>
          <p:cNvPr id="49" name="Text Box 20"/>
          <p:cNvSpPr txBox="1">
            <a:spLocks noChangeArrowheads="1"/>
          </p:cNvSpPr>
          <p:nvPr/>
        </p:nvSpPr>
        <p:spPr bwMode="gray">
          <a:xfrm>
            <a:off x="582705" y="3214687"/>
            <a:ext cx="1922321" cy="646331"/>
          </a:xfrm>
          <a:prstGeom prst="rect">
            <a:avLst/>
          </a:prstGeom>
          <a:noFill/>
          <a:ln w="9525">
            <a:noFill/>
            <a:miter lim="800000"/>
            <a:headEnd/>
            <a:tailEnd/>
          </a:ln>
          <a:effectLst/>
        </p:spPr>
        <p:txBody>
          <a:bodyPr wrap="none">
            <a:spAutoFit/>
          </a:bodyPr>
          <a:lstStyle/>
          <a:p>
            <a:pPr lvl="0"/>
            <a:r>
              <a:rPr lang="fa-IR" sz="3600" dirty="0" smtClean="0">
                <a:cs typeface="B Titr" pitchFamily="2" charset="-78"/>
                <a:hlinkClick r:id="rId3" action="ppaction://hlinksldjump"/>
              </a:rPr>
              <a:t>نظر مشهور</a:t>
            </a:r>
            <a:endParaRPr lang="fa-IR" sz="3600" dirty="0">
              <a:cs typeface="B Titr" pitchFamily="2" charset="-78"/>
            </a:endParaRPr>
          </a:p>
        </p:txBody>
      </p:sp>
      <p:sp>
        <p:nvSpPr>
          <p:cNvPr id="53" name="AutoShape 18"/>
          <p:cNvSpPr>
            <a:spLocks noChangeArrowheads="1"/>
          </p:cNvSpPr>
          <p:nvPr/>
        </p:nvSpPr>
        <p:spPr bwMode="gray">
          <a:xfrm>
            <a:off x="1214416" y="1785927"/>
            <a:ext cx="808049" cy="909668"/>
          </a:xfrm>
          <a:prstGeom prst="downArrow">
            <a:avLst>
              <a:gd name="adj1" fmla="val 38889"/>
              <a:gd name="adj2" fmla="val 50519"/>
            </a:avLst>
          </a:prstGeom>
          <a:solidFill>
            <a:srgbClr val="BC7210"/>
          </a:solidFill>
          <a:ln w="9525">
            <a:noFill/>
            <a:miter lim="800000"/>
            <a:headEnd/>
            <a:tailEnd/>
          </a:ln>
          <a:effectLst/>
        </p:spPr>
        <p:txBody>
          <a:bodyPr wrap="none" anchor="ctr"/>
          <a:lstStyle/>
          <a:p>
            <a:endParaRPr lang="fa-IR"/>
          </a:p>
        </p:txBody>
      </p:sp>
      <p:grpSp>
        <p:nvGrpSpPr>
          <p:cNvPr id="3" name="Group 26"/>
          <p:cNvGrpSpPr>
            <a:grpSpLocks/>
          </p:cNvGrpSpPr>
          <p:nvPr/>
        </p:nvGrpSpPr>
        <p:grpSpPr bwMode="auto">
          <a:xfrm>
            <a:off x="357157" y="857232"/>
            <a:ext cx="2500331" cy="1000132"/>
            <a:chOff x="1488" y="3282"/>
            <a:chExt cx="2736" cy="406"/>
          </a:xfrm>
        </p:grpSpPr>
        <p:grpSp>
          <p:nvGrpSpPr>
            <p:cNvPr id="4" name="Group 27"/>
            <p:cNvGrpSpPr>
              <a:grpSpLocks/>
            </p:cNvGrpSpPr>
            <p:nvPr/>
          </p:nvGrpSpPr>
          <p:grpSpPr bwMode="auto">
            <a:xfrm>
              <a:off x="1488" y="3282"/>
              <a:ext cx="2736" cy="406"/>
              <a:chOff x="1404" y="3282"/>
              <a:chExt cx="3060" cy="406"/>
            </a:xfrm>
          </p:grpSpPr>
          <p:sp>
            <p:nvSpPr>
              <p:cNvPr id="46" name="AutoShape 28"/>
              <p:cNvSpPr>
                <a:spLocks noChangeArrowheads="1"/>
              </p:cNvSpPr>
              <p:nvPr/>
            </p:nvSpPr>
            <p:spPr bwMode="gray">
              <a:xfrm>
                <a:off x="1404" y="3282"/>
                <a:ext cx="3060" cy="406"/>
              </a:xfrm>
              <a:prstGeom prst="roundRect">
                <a:avLst>
                  <a:gd name="adj" fmla="val 50000"/>
                </a:avLst>
              </a:prstGeom>
              <a:gradFill rotWithShape="1">
                <a:gsLst>
                  <a:gs pos="0">
                    <a:srgbClr val="2268B4"/>
                  </a:gs>
                  <a:gs pos="100000">
                    <a:srgbClr val="99CCFF"/>
                  </a:gs>
                </a:gsLst>
                <a:lin ang="0" scaled="1"/>
              </a:gradFill>
              <a:ln w="9525" algn="ctr">
                <a:noFill/>
                <a:round/>
                <a:headEnd/>
                <a:tailEnd/>
              </a:ln>
              <a:effectLst/>
            </p:spPr>
            <p:txBody>
              <a:bodyPr wrap="none" anchor="ctr"/>
              <a:lstStyle/>
              <a:p>
                <a:endParaRPr lang="fa-IR" sz="3600"/>
              </a:p>
            </p:txBody>
          </p:sp>
          <p:sp>
            <p:nvSpPr>
              <p:cNvPr id="47" name="AutoShape 29"/>
              <p:cNvSpPr>
                <a:spLocks noChangeArrowheads="1"/>
              </p:cNvSpPr>
              <p:nvPr/>
            </p:nvSpPr>
            <p:spPr bwMode="gray">
              <a:xfrm>
                <a:off x="1458" y="3312"/>
                <a:ext cx="2970" cy="336"/>
              </a:xfrm>
              <a:prstGeom prst="roundRect">
                <a:avLst>
                  <a:gd name="adj" fmla="val 50000"/>
                </a:avLst>
              </a:prstGeom>
              <a:gradFill rotWithShape="1">
                <a:gsLst>
                  <a:gs pos="0">
                    <a:srgbClr val="1166D7">
                      <a:gamma/>
                      <a:tint val="48627"/>
                      <a:invGamma/>
                    </a:srgbClr>
                  </a:gs>
                  <a:gs pos="100000">
                    <a:srgbClr val="1166D7">
                      <a:alpha val="50000"/>
                    </a:srgbClr>
                  </a:gs>
                </a:gsLst>
                <a:lin ang="0" scaled="1"/>
              </a:gradFill>
              <a:ln w="9525" algn="ctr">
                <a:noFill/>
                <a:round/>
                <a:headEnd/>
                <a:tailEnd/>
              </a:ln>
              <a:effectLst/>
            </p:spPr>
            <p:txBody>
              <a:bodyPr wrap="none" anchor="ctr"/>
              <a:lstStyle/>
              <a:p>
                <a:endParaRPr lang="fa-IR" sz="3600"/>
              </a:p>
            </p:txBody>
          </p:sp>
        </p:grpSp>
        <p:sp>
          <p:nvSpPr>
            <p:cNvPr id="45" name="Text Box 30"/>
            <p:cNvSpPr txBox="1">
              <a:spLocks noChangeArrowheads="1"/>
            </p:cNvSpPr>
            <p:nvPr/>
          </p:nvSpPr>
          <p:spPr bwMode="gray">
            <a:xfrm>
              <a:off x="1548" y="3312"/>
              <a:ext cx="2640" cy="312"/>
            </a:xfrm>
            <a:prstGeom prst="rect">
              <a:avLst/>
            </a:prstGeom>
            <a:noFill/>
            <a:ln w="9525" algn="ctr">
              <a:noFill/>
              <a:miter lim="800000"/>
              <a:headEnd/>
              <a:tailEnd/>
            </a:ln>
            <a:effectLst>
              <a:outerShdw dist="35921" dir="2700000" algn="ctr" rotWithShape="0">
                <a:schemeClr val="bg2">
                  <a:alpha val="50000"/>
                </a:schemeClr>
              </a:outerShdw>
            </a:effectLst>
          </p:spPr>
          <p:txBody>
            <a:bodyPr>
              <a:spAutoFit/>
            </a:bodyPr>
            <a:lstStyle/>
            <a:p>
              <a:pPr lvl="0"/>
              <a:r>
                <a:rPr lang="fa-IR" sz="4400" dirty="0" smtClean="0">
                  <a:cs typeface="B Titr" pitchFamily="2" charset="-78"/>
                </a:rPr>
                <a:t>      مجاز</a:t>
              </a:r>
              <a:endParaRPr lang="fa-IR" sz="4400" dirty="0">
                <a:cs typeface="B Titr" pitchFamily="2" charset="-78"/>
              </a:endParaRPr>
            </a:p>
          </p:txBody>
        </p:sp>
      </p:grpSp>
      <p:grpSp>
        <p:nvGrpSpPr>
          <p:cNvPr id="5" name="Group 26"/>
          <p:cNvGrpSpPr>
            <a:grpSpLocks/>
          </p:cNvGrpSpPr>
          <p:nvPr/>
        </p:nvGrpSpPr>
        <p:grpSpPr bwMode="auto">
          <a:xfrm>
            <a:off x="5943625" y="857232"/>
            <a:ext cx="2414591" cy="1000132"/>
            <a:chOff x="1488" y="3282"/>
            <a:chExt cx="2736" cy="406"/>
          </a:xfrm>
        </p:grpSpPr>
        <p:grpSp>
          <p:nvGrpSpPr>
            <p:cNvPr id="6" name="Group 27"/>
            <p:cNvGrpSpPr>
              <a:grpSpLocks/>
            </p:cNvGrpSpPr>
            <p:nvPr/>
          </p:nvGrpSpPr>
          <p:grpSpPr bwMode="auto">
            <a:xfrm>
              <a:off x="1488" y="3282"/>
              <a:ext cx="2736" cy="406"/>
              <a:chOff x="1404" y="3282"/>
              <a:chExt cx="3060" cy="406"/>
            </a:xfrm>
          </p:grpSpPr>
          <p:sp>
            <p:nvSpPr>
              <p:cNvPr id="42" name="AutoShape 29"/>
              <p:cNvSpPr>
                <a:spLocks noChangeArrowheads="1"/>
              </p:cNvSpPr>
              <p:nvPr/>
            </p:nvSpPr>
            <p:spPr bwMode="gray">
              <a:xfrm>
                <a:off x="1458" y="3312"/>
                <a:ext cx="2970" cy="336"/>
              </a:xfrm>
              <a:prstGeom prst="roundRect">
                <a:avLst>
                  <a:gd name="adj" fmla="val 50000"/>
                </a:avLst>
              </a:prstGeom>
              <a:gradFill rotWithShape="1">
                <a:gsLst>
                  <a:gs pos="0">
                    <a:srgbClr val="1166D7">
                      <a:gamma/>
                      <a:tint val="48627"/>
                      <a:invGamma/>
                    </a:srgbClr>
                  </a:gs>
                  <a:gs pos="100000">
                    <a:srgbClr val="1166D7">
                      <a:alpha val="50000"/>
                    </a:srgbClr>
                  </a:gs>
                </a:gsLst>
                <a:lin ang="0" scaled="1"/>
              </a:gradFill>
              <a:ln w="9525" algn="ctr">
                <a:noFill/>
                <a:round/>
                <a:headEnd/>
                <a:tailEnd/>
              </a:ln>
              <a:effectLst/>
            </p:spPr>
            <p:txBody>
              <a:bodyPr wrap="none" anchor="ctr"/>
              <a:lstStyle/>
              <a:p>
                <a:endParaRPr lang="fa-IR" sz="3600"/>
              </a:p>
            </p:txBody>
          </p:sp>
          <p:sp>
            <p:nvSpPr>
              <p:cNvPr id="41" name="AutoShape 28"/>
              <p:cNvSpPr>
                <a:spLocks noChangeArrowheads="1"/>
              </p:cNvSpPr>
              <p:nvPr/>
            </p:nvSpPr>
            <p:spPr bwMode="gray">
              <a:xfrm>
                <a:off x="1404" y="3282"/>
                <a:ext cx="3060" cy="406"/>
              </a:xfrm>
              <a:prstGeom prst="roundRect">
                <a:avLst>
                  <a:gd name="adj" fmla="val 50000"/>
                </a:avLst>
              </a:prstGeom>
              <a:gradFill rotWithShape="1">
                <a:gsLst>
                  <a:gs pos="0">
                    <a:srgbClr val="2268B4"/>
                  </a:gs>
                  <a:gs pos="100000">
                    <a:srgbClr val="99CCFF"/>
                  </a:gs>
                </a:gsLst>
                <a:lin ang="0" scaled="1"/>
              </a:gradFill>
              <a:ln w="9525" algn="ctr">
                <a:noFill/>
                <a:round/>
                <a:headEnd/>
                <a:tailEnd/>
              </a:ln>
              <a:effectLst/>
            </p:spPr>
            <p:txBody>
              <a:bodyPr wrap="none" anchor="ctr"/>
              <a:lstStyle/>
              <a:p>
                <a:endParaRPr lang="fa-IR" sz="3600"/>
              </a:p>
            </p:txBody>
          </p:sp>
        </p:grpSp>
        <p:sp>
          <p:nvSpPr>
            <p:cNvPr id="40" name="Text Box 30"/>
            <p:cNvSpPr txBox="1">
              <a:spLocks noChangeArrowheads="1"/>
            </p:cNvSpPr>
            <p:nvPr/>
          </p:nvSpPr>
          <p:spPr bwMode="gray">
            <a:xfrm>
              <a:off x="1877" y="3311"/>
              <a:ext cx="1907" cy="312"/>
            </a:xfrm>
            <a:prstGeom prst="rect">
              <a:avLst/>
            </a:prstGeom>
            <a:noFill/>
            <a:ln w="9525" algn="ctr">
              <a:noFill/>
              <a:miter lim="800000"/>
              <a:headEnd/>
              <a:tailEnd/>
            </a:ln>
            <a:effectLst>
              <a:outerShdw dist="35921" dir="2700000" algn="ctr" rotWithShape="0">
                <a:schemeClr val="bg2">
                  <a:alpha val="50000"/>
                </a:schemeClr>
              </a:outerShdw>
            </a:effectLst>
          </p:spPr>
          <p:txBody>
            <a:bodyPr wrap="square">
              <a:spAutoFit/>
            </a:bodyPr>
            <a:lstStyle/>
            <a:p>
              <a:pPr lvl="0"/>
              <a:r>
                <a:rPr lang="fa-IR" sz="4400" dirty="0" smtClean="0">
                  <a:cs typeface="B Titr" pitchFamily="2" charset="-78"/>
                  <a:hlinkClick r:id="rId4" action="ppaction://hlinksldjump"/>
                </a:rPr>
                <a:t>حقیقت</a:t>
              </a:r>
              <a:endParaRPr lang="fa-IR" sz="4400" dirty="0">
                <a:cs typeface="B Titr" pitchFamily="2" charset="-78"/>
              </a:endParaRPr>
            </a:p>
          </p:txBody>
        </p:sp>
      </p:grpSp>
      <p:sp>
        <p:nvSpPr>
          <p:cNvPr id="54" name="TextBox 53"/>
          <p:cNvSpPr txBox="1"/>
          <p:nvPr/>
        </p:nvSpPr>
        <p:spPr>
          <a:xfrm>
            <a:off x="4000497" y="3286125"/>
            <a:ext cx="1214447" cy="1384995"/>
          </a:xfrm>
          <a:prstGeom prst="rect">
            <a:avLst/>
          </a:prstGeom>
          <a:noFill/>
        </p:spPr>
        <p:txBody>
          <a:bodyPr wrap="square" rtlCol="1">
            <a:spAutoFit/>
          </a:bodyPr>
          <a:lstStyle/>
          <a:p>
            <a:pPr lvl="0"/>
            <a:r>
              <a:rPr lang="fa-IR" sz="2000" dirty="0" smtClean="0">
                <a:solidFill>
                  <a:srgbClr val="FF0000"/>
                </a:solidFill>
                <a:cs typeface="B Titr" pitchFamily="2" charset="-78"/>
              </a:rPr>
              <a:t>       (5) </a:t>
            </a:r>
          </a:p>
          <a:p>
            <a:pPr lvl="0"/>
            <a:r>
              <a:rPr lang="fa-IR" sz="3200" dirty="0" smtClean="0">
                <a:solidFill>
                  <a:srgbClr val="FF0000"/>
                </a:solidFill>
                <a:cs typeface="B Titr" pitchFamily="2" charset="-78"/>
              </a:rPr>
              <a:t>حقیقت </a:t>
            </a:r>
          </a:p>
          <a:p>
            <a:pPr lvl="0"/>
            <a:r>
              <a:rPr lang="fa-IR" sz="3200" dirty="0" smtClean="0">
                <a:solidFill>
                  <a:srgbClr val="FF0000"/>
                </a:solidFill>
                <a:cs typeface="B Titr" pitchFamily="2" charset="-78"/>
              </a:rPr>
              <a:t>و مجاز</a:t>
            </a:r>
          </a:p>
        </p:txBody>
      </p:sp>
      <p:sp>
        <p:nvSpPr>
          <p:cNvPr id="55" name="Action Button: Return 54">
            <a:hlinkClick r:id="rId5" action="ppaction://hlinksldjump" highlightClick="1"/>
          </p:cNvPr>
          <p:cNvSpPr/>
          <p:nvPr/>
        </p:nvSpPr>
        <p:spPr bwMode="auto">
          <a:xfrm>
            <a:off x="4857752" y="3500439"/>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357389"/>
                                        </p:tgtEl>
                                        <p:attrNameLst>
                                          <p:attrName>style.visibility</p:attrName>
                                        </p:attrNameLst>
                                      </p:cBhvr>
                                      <p:to>
                                        <p:strVal val="visible"/>
                                      </p:to>
                                    </p:set>
                                    <p:animEffect transition="in" filter="wheel(4)">
                                      <p:cBhvr>
                                        <p:cTn id="7" dur="2000"/>
                                        <p:tgtEl>
                                          <p:spTgt spid="357389"/>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357390"/>
                                        </p:tgtEl>
                                        <p:attrNameLst>
                                          <p:attrName>style.visibility</p:attrName>
                                        </p:attrNameLst>
                                      </p:cBhvr>
                                      <p:to>
                                        <p:strVal val="visible"/>
                                      </p:to>
                                    </p:set>
                                    <p:animEffect transition="in" filter="wheel(4)">
                                      <p:cBhvr>
                                        <p:cTn id="10" dur="2000"/>
                                        <p:tgtEl>
                                          <p:spTgt spid="357390"/>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357379"/>
                                        </p:tgtEl>
                                        <p:attrNameLst>
                                          <p:attrName>style.visibility</p:attrName>
                                        </p:attrNameLst>
                                      </p:cBhvr>
                                      <p:to>
                                        <p:strVal val="visible"/>
                                      </p:to>
                                    </p:set>
                                    <p:animEffect transition="in" filter="wheel(4)">
                                      <p:cBhvr>
                                        <p:cTn id="13" dur="2000"/>
                                        <p:tgtEl>
                                          <p:spTgt spid="357379"/>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357397"/>
                                        </p:tgtEl>
                                        <p:attrNameLst>
                                          <p:attrName>style.visibility</p:attrName>
                                        </p:attrNameLst>
                                      </p:cBhvr>
                                      <p:to>
                                        <p:strVal val="visible"/>
                                      </p:to>
                                    </p:set>
                                    <p:animEffect transition="in" filter="wheel(4)">
                                      <p:cBhvr>
                                        <p:cTn id="16" dur="2000"/>
                                        <p:tgtEl>
                                          <p:spTgt spid="357397"/>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heel(4)">
                                      <p:cBhvr>
                                        <p:cTn id="19" dur="2000"/>
                                        <p:tgtEl>
                                          <p:spTgt spid="36"/>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heel(4)">
                                      <p:cBhvr>
                                        <p:cTn id="22" dur="2000"/>
                                        <p:tgtEl>
                                          <p:spTgt spid="37"/>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wheel(4)">
                                      <p:cBhvr>
                                        <p:cTn id="25" dur="2000"/>
                                        <p:tgtEl>
                                          <p:spTgt spid="48"/>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wheel(4)">
                                      <p:cBhvr>
                                        <p:cTn id="28" dur="2000"/>
                                        <p:tgtEl>
                                          <p:spTgt spid="49"/>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wheel(4)">
                                      <p:cBhvr>
                                        <p:cTn id="31" dur="2000"/>
                                        <p:tgtEl>
                                          <p:spTgt spid="53"/>
                                        </p:tgtEl>
                                      </p:cBhvr>
                                    </p:animEffect>
                                  </p:childTnLst>
                                </p:cTn>
                              </p:par>
                              <p:par>
                                <p:cTn id="32" presetID="21" presetClass="entr" presetSubtype="4"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heel(4)">
                                      <p:cBhvr>
                                        <p:cTn id="34" dur="2000"/>
                                        <p:tgtEl>
                                          <p:spTgt spid="3"/>
                                        </p:tgtEl>
                                      </p:cBhvr>
                                    </p:animEffect>
                                  </p:childTnLst>
                                </p:cTn>
                              </p:par>
                              <p:par>
                                <p:cTn id="35" presetID="21" presetClass="entr" presetSubtype="4"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4)">
                                      <p:cBhvr>
                                        <p:cTn id="37" dur="2000"/>
                                        <p:tgtEl>
                                          <p:spTgt spid="5"/>
                                        </p:tgtEl>
                                      </p:cBhvr>
                                    </p:animEffect>
                                  </p:childTnLst>
                                </p:cTn>
                              </p:par>
                              <p:par>
                                <p:cTn id="38" presetID="21" presetClass="entr" presetSubtype="4" fill="hold" grpId="0" nodeType="with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wheel(4)">
                                      <p:cBhvr>
                                        <p:cTn id="40" dur="2000"/>
                                        <p:tgtEl>
                                          <p:spTgt spid="54"/>
                                        </p:tgtEl>
                                      </p:cBhvr>
                                    </p:animEffect>
                                  </p:childTnLst>
                                </p:cTn>
                              </p:par>
                              <p:par>
                                <p:cTn id="41" presetID="21" presetClass="entr" presetSubtype="4"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wheel(4)">
                                      <p:cBhvr>
                                        <p:cTn id="43"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9" grpId="0" animBg="1"/>
      <p:bldP spid="357390" grpId="0" animBg="1"/>
      <p:bldP spid="357379" grpId="0" animBg="1"/>
      <p:bldP spid="357397" grpId="0"/>
      <p:bldP spid="36" grpId="0" animBg="1"/>
      <p:bldP spid="37" grpId="0" animBg="1"/>
      <p:bldP spid="48" grpId="0" animBg="1"/>
      <p:bldP spid="49" grpId="0"/>
      <p:bldP spid="53" grpId="0" animBg="1"/>
      <p:bldP spid="54" grpId="0"/>
      <p:bldP spid="5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69" name="Rectangle 1"/>
          <p:cNvSpPr>
            <a:spLocks noChangeArrowheads="1"/>
          </p:cNvSpPr>
          <p:nvPr/>
        </p:nvSpPr>
        <p:spPr bwMode="auto">
          <a:xfrm>
            <a:off x="0" y="857232"/>
            <a:ext cx="9143999"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31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hlinkClick r:id="rId4" action="ppaction://hlinksldjump"/>
              </a:rPr>
              <a:t>تبادر</a:t>
            </a:r>
            <a:endParaRPr kumimoji="0" lang="fa-IR" sz="31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endParaRPr>
          </a:p>
          <a:p>
            <a:pPr lvl="0" algn="just" fontAlgn="base">
              <a:spcBef>
                <a:spcPct val="0"/>
              </a:spcBef>
              <a:spcAft>
                <a:spcPct val="0"/>
              </a:spcAft>
            </a:pPr>
            <a:r>
              <a:rPr lang="fa-IR" sz="3100" b="1" dirty="0" smtClean="0">
                <a:solidFill>
                  <a:schemeClr val="accent2">
                    <a:lumMod val="50000"/>
                  </a:schemeClr>
                </a:solidFill>
                <a:cs typeface="B Compset" pitchFamily="2" charset="-78"/>
              </a:rPr>
              <a:t>تبادر از علايم حقيقت بوده و به معناى سبقت گرفتن يک معنا به ذهن شنونده بر اثر شنيدن لفظى خاص است , در صورتى که قرينه اى در ميان نباشد که </a:t>
            </a:r>
            <a:r>
              <a:rPr lang="fa-IR" sz="3100" b="1" dirty="0" smtClean="0">
                <a:solidFill>
                  <a:schemeClr val="accent2">
                    <a:lumMod val="50000"/>
                  </a:schemeClr>
                </a:solidFill>
                <a:latin typeface="Zar"/>
                <a:ea typeface="Calibri" pitchFamily="34" charset="0"/>
                <a:cs typeface="B Compset" pitchFamily="2" charset="-78"/>
              </a:rPr>
              <a:t>این را تبادر ابتدایی و حاقی گویند چون از حاق لفظ بدون دخالت قرینه به ذهن می اید</a:t>
            </a:r>
            <a:r>
              <a:rPr lang="fa-IR" sz="3100" b="1" dirty="0" smtClean="0">
                <a:solidFill>
                  <a:schemeClr val="accent2">
                    <a:lumMod val="50000"/>
                  </a:schemeClr>
                </a:solidFill>
                <a:cs typeface="B Compset" pitchFamily="2" charset="-78"/>
              </a:rPr>
              <a:t>. </a:t>
            </a:r>
            <a:endParaRPr kumimoji="0" lang="fa-IR" sz="31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lang="fa-IR" sz="3100" b="1" dirty="0" smtClean="0">
                <a:solidFill>
                  <a:srgbClr val="FF0000"/>
                </a:solidFill>
                <a:latin typeface="Zar"/>
                <a:cs typeface="B Compset" pitchFamily="2" charset="-78"/>
              </a:rPr>
              <a:t>نکته 1: </a:t>
            </a:r>
            <a:r>
              <a:rPr lang="fa-IR" sz="3100" b="1" dirty="0" smtClean="0">
                <a:solidFill>
                  <a:schemeClr val="accent2">
                    <a:lumMod val="50000"/>
                  </a:schemeClr>
                </a:solidFill>
                <a:latin typeface="Zar"/>
                <a:cs typeface="B Compset" pitchFamily="2" charset="-78"/>
              </a:rPr>
              <a:t>چون خطور معنا یا به وضع است یا به قرینه , وقتی قرینه منتفی شد وضع ثابت می شود .</a:t>
            </a:r>
          </a:p>
          <a:p>
            <a:pPr algn="just" fontAlgn="base">
              <a:spcBef>
                <a:spcPct val="0"/>
              </a:spcBef>
              <a:spcAft>
                <a:spcPct val="0"/>
              </a:spcAft>
            </a:pPr>
            <a:r>
              <a:rPr kumimoji="0" lang="fa-IR" sz="3100" b="1" i="0" u="none" strike="noStrike" cap="none" normalizeH="0" baseline="0" dirty="0" smtClean="0">
                <a:ln>
                  <a:noFill/>
                </a:ln>
                <a:solidFill>
                  <a:srgbClr val="FF0000"/>
                </a:solidFill>
                <a:effectLst/>
                <a:latin typeface="Arial" pitchFamily="34" charset="0"/>
                <a:cs typeface="B Compset" pitchFamily="2" charset="-78"/>
              </a:rPr>
              <a:t>نکته 2: </a:t>
            </a:r>
            <a:r>
              <a:rPr kumimoji="0" lang="fa-IR" sz="3100" b="1" i="0" u="none" strike="noStrike" cap="none" normalizeH="0" baseline="0" dirty="0" smtClean="0">
                <a:ln>
                  <a:noFill/>
                </a:ln>
                <a:solidFill>
                  <a:schemeClr val="accent2">
                    <a:lumMod val="50000"/>
                  </a:schemeClr>
                </a:solidFill>
                <a:effectLst/>
                <a:latin typeface="Arial" pitchFamily="34" charset="0"/>
                <a:cs typeface="B Compset" pitchFamily="2" charset="-78"/>
              </a:rPr>
              <a:t>درست است که طبق نظر مختار , مجاز , استعمال</a:t>
            </a:r>
            <a:r>
              <a:rPr kumimoji="0" lang="fa-IR" sz="3100" b="1" i="0" u="none" strike="noStrike" cap="none" normalizeH="0" dirty="0" smtClean="0">
                <a:ln>
                  <a:noFill/>
                </a:ln>
                <a:solidFill>
                  <a:schemeClr val="accent2">
                    <a:lumMod val="50000"/>
                  </a:schemeClr>
                </a:solidFill>
                <a:effectLst/>
                <a:latin typeface="Arial" pitchFamily="34" charset="0"/>
                <a:cs typeface="B Compset" pitchFamily="2" charset="-78"/>
              </a:rPr>
              <a:t> در موضوع له است اما </a:t>
            </a:r>
            <a:r>
              <a:rPr lang="fa-IR" sz="3100" b="1" dirty="0" smtClean="0">
                <a:solidFill>
                  <a:schemeClr val="accent2">
                    <a:lumMod val="50000"/>
                  </a:schemeClr>
                </a:solidFill>
                <a:cs typeface="B Compset" pitchFamily="2" charset="-78"/>
              </a:rPr>
              <a:t>إنّ المستعمل فيه في الحقيقة والمجاز و إن كان واحداً لكن يفترقان بانسباق نفس المعنى الحقيقي من اللفظ مجرداً عن الادّعاء بخلاف المجاز فانّ الانسباق فيه على أساس الادّعاء</a:t>
            </a:r>
            <a:endParaRPr lang="en-US" sz="3100" b="1" i="1" dirty="0" smtClean="0">
              <a:solidFill>
                <a:schemeClr val="accent2">
                  <a:lumMod val="50000"/>
                </a:schemeClr>
              </a:solidFill>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en-US" sz="31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3200" b="1" dirty="0" smtClean="0">
                <a:solidFill>
                  <a:srgbClr val="002060"/>
                </a:solidFill>
                <a:latin typeface="Zar"/>
                <a:ea typeface="Calibri" pitchFamily="34" charset="0"/>
                <a:cs typeface="B Compset" pitchFamily="2" charset="-78"/>
                <a:hlinkClick r:id="rId4" action="ppaction://hlinksldjump"/>
              </a:rPr>
              <a:t>صحت حمل و سلب</a:t>
            </a:r>
            <a:endParaRPr kumimoji="0" lang="fa-IR" sz="3200" b="1" i="0" u="none" strike="noStrike" cap="none" normalizeH="0" baseline="0" dirty="0" smtClean="0">
              <a:ln>
                <a:noFill/>
              </a:ln>
              <a:solidFill>
                <a:srgbClr val="002060"/>
              </a:solidFill>
              <a:effectLst/>
              <a:latin typeface="Zar"/>
              <a:ea typeface="Calibri" pitchFamily="34" charset="0"/>
              <a:cs typeface="B Compset" pitchFamily="2" charset="-78"/>
            </a:endParaRPr>
          </a:p>
          <a:p>
            <a:pPr lvl="0" algn="just" fontAlgn="base">
              <a:spcBef>
                <a:spcPct val="0"/>
              </a:spcBef>
              <a:spcAft>
                <a:spcPct val="0"/>
              </a:spcAft>
            </a:pPr>
            <a:r>
              <a:rPr lang="fa-IR" sz="3200" b="1" dirty="0" smtClean="0">
                <a:solidFill>
                  <a:srgbClr val="002060"/>
                </a:solidFill>
                <a:cs typeface="B Compset" pitchFamily="2" charset="-78"/>
              </a:rPr>
              <a:t>يکى از نشانه هاى حقيقت , صحت حمل است ; به اين معنا که هرگاه در حقيقى يا مجازى بودن معنايى براى لفظى ترديد به وجود آيد ; اگر حمل لفظ بر آن معنا صحيح باشد (و سلب آن صحيح نباشد) نشان مى دهد که استعمال اين لفظ در آن معنا , حقيقى است ; مانند استعمال لفظ " اسد " در حيوان درنده که حمل حيوان درنده بر اسد صحيح و نشانه حقيقت است .</a:t>
            </a:r>
            <a:endParaRPr kumimoji="0" lang="fa-IR" sz="3200" b="1" i="0" u="none" strike="noStrike" cap="none" normalizeH="0" baseline="0" dirty="0" smtClean="0">
              <a:ln>
                <a:noFill/>
              </a:ln>
              <a:solidFill>
                <a:srgbClr val="002060"/>
              </a:solidFill>
              <a:effectLst/>
              <a:latin typeface="Zar"/>
              <a:ea typeface="Calibri" pitchFamily="34" charset="0"/>
              <a:cs typeface="B Compset"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lang="fa-IR" sz="3200" b="1" dirty="0" smtClean="0">
                <a:solidFill>
                  <a:srgbClr val="FF0000"/>
                </a:solidFill>
                <a:latin typeface="Zar"/>
                <a:cs typeface="B Compset" pitchFamily="2" charset="-78"/>
              </a:rPr>
              <a:t>نکته : </a:t>
            </a:r>
            <a:r>
              <a:rPr kumimoji="0" lang="fa-IR" sz="3200" b="1" i="0" u="none" strike="noStrike" cap="none" normalizeH="0" baseline="0" dirty="0" smtClean="0">
                <a:ln>
                  <a:noFill/>
                </a:ln>
                <a:solidFill>
                  <a:srgbClr val="002060"/>
                </a:solidFill>
                <a:effectLst/>
                <a:latin typeface="Zar"/>
                <a:cs typeface="B Compset" pitchFamily="2" charset="-78"/>
              </a:rPr>
              <a:t>مراد از </a:t>
            </a:r>
            <a:r>
              <a:rPr kumimoji="0" lang="fa-IR" sz="3200" b="1" i="0" u="none" strike="noStrike" cap="none" normalizeH="0" dirty="0" smtClean="0">
                <a:ln>
                  <a:noFill/>
                </a:ln>
                <a:solidFill>
                  <a:srgbClr val="002060"/>
                </a:solidFill>
                <a:effectLst/>
                <a:latin typeface="Zar"/>
                <a:cs typeface="B Compset" pitchFamily="2" charset="-78"/>
              </a:rPr>
              <a:t>حمل که علامت حقیقت و مجاز است </a:t>
            </a:r>
            <a:r>
              <a:rPr kumimoji="0" lang="fa-IR" sz="3200" b="1" i="0" u="none" strike="noStrike" cap="none" normalizeH="0" dirty="0" smtClean="0">
                <a:ln>
                  <a:noFill/>
                </a:ln>
                <a:solidFill>
                  <a:srgbClr val="002060"/>
                </a:solidFill>
                <a:effectLst/>
                <a:latin typeface="Zar"/>
                <a:cs typeface="B Compset" pitchFamily="2" charset="-78"/>
                <a:hlinkClick r:id="rId5" action="ppaction://hlinksldjump"/>
              </a:rPr>
              <a:t>حمل اولی ذاتی </a:t>
            </a:r>
            <a:r>
              <a:rPr kumimoji="0" lang="fa-IR" sz="3200" b="1" i="0" u="none" strike="noStrike" cap="none" normalizeH="0" dirty="0" smtClean="0">
                <a:ln>
                  <a:noFill/>
                </a:ln>
                <a:solidFill>
                  <a:srgbClr val="002060"/>
                </a:solidFill>
                <a:effectLst/>
                <a:latin typeface="Zar"/>
                <a:cs typeface="B Compset" pitchFamily="2" charset="-78"/>
              </a:rPr>
              <a:t>است نه </a:t>
            </a:r>
            <a:r>
              <a:rPr kumimoji="0" lang="fa-IR" sz="3200" b="1" i="0" u="none" strike="noStrike" cap="none" normalizeH="0" dirty="0" smtClean="0">
                <a:ln>
                  <a:noFill/>
                </a:ln>
                <a:solidFill>
                  <a:srgbClr val="002060"/>
                </a:solidFill>
                <a:effectLst/>
                <a:latin typeface="Zar"/>
                <a:cs typeface="B Compset" pitchFamily="2" charset="-78"/>
                <a:hlinkClick r:id="rId5" action="ppaction://hlinksldjump"/>
              </a:rPr>
              <a:t>حمل شایع صناعی </a:t>
            </a:r>
            <a:r>
              <a:rPr kumimoji="0" lang="fa-IR" sz="3200" b="1" i="0" u="none" strike="noStrike" cap="none" normalizeH="0" dirty="0" smtClean="0">
                <a:ln>
                  <a:noFill/>
                </a:ln>
                <a:solidFill>
                  <a:srgbClr val="002060"/>
                </a:solidFill>
                <a:effectLst/>
                <a:latin typeface="Zar"/>
                <a:cs typeface="B Compset" pitchFamily="2" charset="-78"/>
              </a:rPr>
              <a:t>. </a:t>
            </a:r>
            <a:endParaRPr kumimoji="0" lang="fa-IR" sz="3200" b="0" i="0" u="none" strike="noStrike" cap="none" normalizeH="0" baseline="0" dirty="0" smtClean="0">
              <a:ln>
                <a:noFill/>
              </a:ln>
              <a:solidFill>
                <a:srgbClr val="002060"/>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157" y="928670"/>
            <a:ext cx="8501123" cy="5016758"/>
          </a:xfrm>
          <a:prstGeom prst="rect">
            <a:avLst/>
          </a:prstGeom>
        </p:spPr>
        <p:txBody>
          <a:bodyPr wrap="square">
            <a:spAutoFit/>
          </a:bodyPr>
          <a:lstStyle/>
          <a:p>
            <a:pPr algn="just"/>
            <a:r>
              <a:rPr lang="fa-IR" sz="3200" b="1" dirty="0" smtClean="0">
                <a:cs typeface="B Compset" pitchFamily="2" charset="-78"/>
                <a:hlinkClick r:id="rId4" action="ppaction://hlinksldjump"/>
              </a:rPr>
              <a:t>حمل أوّلي ذاتي</a:t>
            </a:r>
            <a:endParaRPr lang="fa-IR" sz="3200" b="1" dirty="0" smtClean="0">
              <a:cs typeface="B Compset" pitchFamily="2" charset="-78"/>
            </a:endParaRPr>
          </a:p>
          <a:p>
            <a:pPr algn="just"/>
            <a:r>
              <a:rPr lang="fa-IR" sz="3200" b="1" dirty="0" smtClean="0">
                <a:cs typeface="B Compset" pitchFamily="2" charset="-78"/>
              </a:rPr>
              <a:t>حملی که در ان , موضوع بعينه نفس ماهيت محمول و مفهوم آنست و ناچار نحوه ای از مغايرت مثل اجمال و تفصیل , ميان آن دو هست که اين نوع حمل را حمل اولى ذاتى گويند مانند انسان انسان است یا انسان حیوان ناطق است .</a:t>
            </a:r>
          </a:p>
          <a:p>
            <a:pPr algn="just"/>
            <a:r>
              <a:rPr lang="fa-IR" sz="3200" b="1" dirty="0" smtClean="0">
                <a:cs typeface="B Compset" pitchFamily="2" charset="-78"/>
                <a:hlinkClick r:id="rId4" action="ppaction://hlinksldjump"/>
              </a:rPr>
              <a:t>حمل شایع صناعی</a:t>
            </a:r>
            <a:endParaRPr lang="fa-IR" sz="3200" b="1" dirty="0" smtClean="0">
              <a:cs typeface="B Compset" pitchFamily="2" charset="-78"/>
            </a:endParaRPr>
          </a:p>
          <a:p>
            <a:pPr algn="just"/>
            <a:r>
              <a:rPr lang="fa-IR" sz="3200" b="1" dirty="0" smtClean="0">
                <a:cs typeface="B Compset" pitchFamily="2" charset="-78"/>
              </a:rPr>
              <a:t>حمل شايع صناعى به نام حمل متعارف هم ناميده مى‏شود كه عبارت است از مجرد اتحاد وجودی ميان موضوع و محمول نه اتحاد مفهومی فانّه لا يثبت كون الموضوع هو الموضوع له للمحمول، وإنّما يثبت كونه من مصاديق المحمول .‏</a:t>
            </a:r>
            <a:endParaRPr lang="fa-IR" sz="32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1" name="Rectangle 1"/>
          <p:cNvSpPr>
            <a:spLocks noChangeArrowheads="1"/>
          </p:cNvSpPr>
          <p:nvPr/>
        </p:nvSpPr>
        <p:spPr bwMode="auto">
          <a:xfrm>
            <a:off x="0" y="976387"/>
            <a:ext cx="9144000" cy="54322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hlinkClick r:id="rId4" action="ppaction://hlinksldjump"/>
              </a:rPr>
              <a:t>اطراد</a:t>
            </a:r>
            <a:endParaRPr kumimoji="0" lang="fa-IR" sz="2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rPr>
              <a:t>اطراد از علائم حقيقت بوده که در لغت به معناى شيوع و در اصطلاح به معناى شيوع استعمال لفظ در معنايى خاص است, بدون اختصاص به شرايط يا مصاديق خاص . </a:t>
            </a:r>
            <a:endParaRPr kumimoji="0" lang="en-US" sz="23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a:p>
            <a:pPr algn="just" eaLnBrk="0" fontAlgn="base" hangingPunct="0">
              <a:spcBef>
                <a:spcPct val="0"/>
              </a:spcBef>
              <a:spcAft>
                <a:spcPct val="0"/>
              </a:spcAft>
            </a:pPr>
            <a:r>
              <a:rPr kumimoji="0" lang="fa-IR" sz="2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rPr>
              <a:t> توضيح:  اگر عنوان و لفظى در موردى به علت خصوصيتى که در آن مورد هست , اطلاق گردد و سپس مشاهده شود که هر جا آن خصوصيت باشد , اطلاق ياد شده مانعى ندارد و آن استعمال جايز است " اطراد " محقق شده و علامت حقيقت بودن آن لفظ در آن معنا (مصداق واجد آن خصوصيت) مى باشد </a:t>
            </a:r>
            <a:r>
              <a:rPr lang="fa-IR" sz="2300" b="1" dirty="0" smtClean="0">
                <a:solidFill>
                  <a:schemeClr val="accent2">
                    <a:lumMod val="50000"/>
                  </a:schemeClr>
                </a:solidFill>
                <a:cs typeface="B Compset" pitchFamily="2" charset="-78"/>
              </a:rPr>
              <a:t>فالجاهل باللغة إذا أراد الوقوف علي معاني اللغات الأجنبية من أهل اللغة، فليس له سبيل إلاّ الاستماع إلي محاوراتهم، فإذا رأي أنّ لفظاً خاصّاً يستعمل مع محمولات عديدة في معني معيّن، کما إذا قال الفقيه: الماء طاهر و مطهّر، و قال الکيميائي: الماء رطب سيال، و قال الفيزيائي: الماء لا لون له، يقف علي أنّ اللّفظ </a:t>
            </a:r>
            <a:r>
              <a:rPr lang="fa-IR" sz="2400" b="1" dirty="0" smtClean="0">
                <a:solidFill>
                  <a:schemeClr val="accent2">
                    <a:lumMod val="50000"/>
                  </a:schemeClr>
                </a:solidFill>
                <a:cs typeface="B Compset" pitchFamily="2" charset="-78"/>
              </a:rPr>
              <a:t>موضوع لما استعمل فيه، لأنّ المصحّح له إمّا الوضع أو العلاقة، و الثاني لا اطّراد فيه، فيتعيّن الأوّل. </a:t>
            </a:r>
            <a:endParaRPr kumimoji="0" lang="fa-IR" sz="2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rPr>
              <a:t>یا مثلا هر گاه لفظ " عالم " , به لحاظ وجود خصوصيت علم , بر زيد اطلاق مى گردد , سپس ملاحظه مى شود که اين اطلاق , اختصاص به زيد ندارد , بلکه هر کسى که داراى خصوصيت علم باشد , اين اطلاق بر او صحيح است ـ پس خالد و حسن هم عالم هستند و ... اين را اطراد و شيوع مى گويند.</a:t>
            </a:r>
          </a:p>
        </p:txBody>
      </p:sp>
    </p:spTree>
  </p:cSld>
  <p:clrMapOvr>
    <a:masterClrMapping/>
  </p:clrMapOvr>
  <p:transition advClick="0">
    <p:dissolv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0833" name="Rectangle 1"/>
          <p:cNvSpPr>
            <a:spLocks noChangeArrowheads="1"/>
          </p:cNvSpPr>
          <p:nvPr/>
        </p:nvSpPr>
        <p:spPr bwMode="auto">
          <a:xfrm>
            <a:off x="357157" y="952103"/>
            <a:ext cx="8501123"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2400" b="1" dirty="0" smtClean="0">
                <a:solidFill>
                  <a:schemeClr val="accent2">
                    <a:lumMod val="50000"/>
                  </a:schemeClr>
                </a:solidFill>
                <a:latin typeface="Zar" charset="-78"/>
                <a:ea typeface="Calibri" pitchFamily="34" charset="0"/>
                <a:cs typeface="B Compset" pitchFamily="2" charset="-78"/>
                <a:hlinkClick r:id="rId4" action="ppaction://hlinksldjump"/>
              </a:rPr>
              <a:t>تنصيص اهل لغت</a:t>
            </a:r>
            <a:endParaRPr kumimoji="0" lang="fa-IR" sz="24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rPr>
              <a:t>يکى از راه هاى شناخت حقيقت از مجاز, تصريح و تنصيص اهل لغت است بر اين که فلان لفظ براى فلان معنا وضع شده است مانند اين که شخصى آشنا به زبان عربى نيست و نمى داند که آيا کلمه " اسد " در معناى حيوان درنده به طور حقيقى استعمال مى شود و يا مجازى ; اما پس از مراجعه به اهل لغت و تصريح آن ها که حيوان درنده معناى حقيقى براى لفظ اسد است , در مى يابد که معناى حقيقى چيست .</a:t>
            </a:r>
          </a:p>
          <a:p>
            <a:pPr lvl="0" algn="just" fontAlgn="base">
              <a:spcBef>
                <a:spcPct val="0"/>
              </a:spcBef>
              <a:spcAft>
                <a:spcPct val="0"/>
              </a:spcAft>
            </a:pPr>
            <a:r>
              <a:rPr lang="fa-IR" sz="2400" b="1" dirty="0" smtClean="0">
                <a:solidFill>
                  <a:srgbClr val="FF0000"/>
                </a:solidFill>
                <a:latin typeface="Zar" charset="-78"/>
                <a:ea typeface="Calibri" pitchFamily="34" charset="0"/>
                <a:cs typeface="B Compset" pitchFamily="2" charset="-78"/>
              </a:rPr>
              <a:t>نکته : </a:t>
            </a:r>
          </a:p>
          <a:p>
            <a:pPr lvl="0" algn="just" fontAlgn="base">
              <a:spcBef>
                <a:spcPct val="0"/>
              </a:spcBef>
              <a:spcAft>
                <a:spcPct val="0"/>
              </a:spcAft>
            </a:pPr>
            <a:r>
              <a:rPr lang="fa-IR" sz="2400" b="1" dirty="0" smtClean="0">
                <a:solidFill>
                  <a:srgbClr val="FF0000"/>
                </a:solidFill>
                <a:latin typeface="Zar" charset="-78"/>
                <a:ea typeface="Calibri" pitchFamily="34" charset="0"/>
                <a:cs typeface="B Compset" pitchFamily="2" charset="-78"/>
              </a:rPr>
              <a:t>اولا</a:t>
            </a:r>
            <a:r>
              <a:rPr lang="fa-IR" sz="2400" b="1" dirty="0" smtClean="0">
                <a:solidFill>
                  <a:schemeClr val="accent2">
                    <a:lumMod val="50000"/>
                  </a:schemeClr>
                </a:solidFill>
                <a:latin typeface="Zar" charset="-78"/>
                <a:ea typeface="Calibri" pitchFamily="34" charset="0"/>
                <a:cs typeface="B Compset" pitchFamily="2" charset="-78"/>
              </a:rPr>
              <a:t> </a:t>
            </a:r>
            <a:r>
              <a:rPr lang="fa-IR" sz="2400" b="1" dirty="0" smtClean="0">
                <a:solidFill>
                  <a:schemeClr val="accent2">
                    <a:lumMod val="50000"/>
                  </a:schemeClr>
                </a:solidFill>
                <a:cs typeface="B Compset" pitchFamily="2" charset="-78"/>
              </a:rPr>
              <a:t>أنّ كتب اللغة على قسمين: قسم منه يتعرّض للمعنى الأصلي الذي اشتقّ منه سائر المعاني وتفرّع منه بمناسبة من المناسبات فالرجوع إلى ذلک يوقف المُراجِع على المعنى الموضوع له، دون خصوص المستعمل فيه </a:t>
            </a:r>
          </a:p>
          <a:p>
            <a:pPr lvl="0" algn="just" fontAlgn="base">
              <a:spcBef>
                <a:spcPct val="0"/>
              </a:spcBef>
              <a:spcAft>
                <a:spcPct val="0"/>
              </a:spcAft>
            </a:pPr>
            <a:r>
              <a:rPr kumimoji="0" lang="fa-IR" sz="2400" b="1" i="0" u="none" strike="noStrike" cap="none" normalizeH="0" baseline="0" dirty="0" smtClean="0">
                <a:ln>
                  <a:noFill/>
                </a:ln>
                <a:solidFill>
                  <a:srgbClr val="FF0000"/>
                </a:solidFill>
                <a:effectLst/>
                <a:latin typeface="Zar" charset="-78"/>
                <a:ea typeface="Calibri" pitchFamily="34" charset="0"/>
                <a:cs typeface="B Compset" pitchFamily="2" charset="-78"/>
              </a:rPr>
              <a:t>ثانیا</a:t>
            </a:r>
            <a:r>
              <a:rPr kumimoji="0" lang="fa-IR" sz="2400" b="1" i="0" u="none" strike="noStrike" cap="none" normalizeH="0" dirty="0" smtClean="0">
                <a:ln>
                  <a:noFill/>
                </a:ln>
                <a:solidFill>
                  <a:schemeClr val="accent2">
                    <a:lumMod val="50000"/>
                  </a:schemeClr>
                </a:solidFill>
                <a:effectLst/>
                <a:latin typeface="Zar" charset="-78"/>
                <a:ea typeface="Calibri" pitchFamily="34" charset="0"/>
                <a:cs typeface="B Compset" pitchFamily="2" charset="-78"/>
              </a:rPr>
              <a:t> </a:t>
            </a:r>
            <a:r>
              <a:rPr lang="fa-IR" sz="2400" b="1" dirty="0" smtClean="0">
                <a:solidFill>
                  <a:schemeClr val="accent2">
                    <a:lumMod val="50000"/>
                  </a:schemeClr>
                </a:solidFill>
                <a:cs typeface="B Compset" pitchFamily="2" charset="-78"/>
              </a:rPr>
              <a:t>ان همّ أغلب المعاجم وإن كان بيان المستعمل فيه، من دون تركيز على المعنى الأصلي، لكن الممارس لها ممارسة تامة يكتسب ملكة يستطيع بها تمييز المعنى الحقيقي عن المعاني المشتقة منه، وذلك رهن الممارسة الممتدة بكتب اللغة، على نحو يخالط علمُ اللغة دمَه ولحمَه، مضافاً إلى قريحة أدبية يقتنص على ضوئها الحقائقَ</a:t>
            </a:r>
            <a:endParaRPr kumimoji="0" lang="fa-IR" sz="24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1000108"/>
            <a:ext cx="9143999"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600" b="1" i="0" u="none" strike="noStrike" cap="none" normalizeH="0" baseline="0" dirty="0" smtClean="0">
                <a:ln>
                  <a:noFill/>
                </a:ln>
                <a:solidFill>
                  <a:schemeClr val="accent2">
                    <a:lumMod val="50000"/>
                  </a:schemeClr>
                </a:solidFill>
                <a:effectLst/>
                <a:latin typeface="Tahoma" pitchFamily="34" charset="0"/>
                <a:ea typeface="Times New Roman" pitchFamily="18" charset="0"/>
                <a:cs typeface="B Compset" pitchFamily="2" charset="-78"/>
                <a:hlinkClick r:id="rId4" action="ppaction://hlinksldjump"/>
              </a:rPr>
              <a:t>اصول لفظیه</a:t>
            </a:r>
          </a:p>
          <a:p>
            <a:pPr algn="just"/>
            <a:r>
              <a:rPr lang="fa-IR" sz="2600" b="1" dirty="0" smtClean="0">
                <a:solidFill>
                  <a:schemeClr val="accent2">
                    <a:lumMod val="50000"/>
                  </a:schemeClr>
                </a:solidFill>
                <a:cs typeface="B Compset" pitchFamily="2" charset="-78"/>
              </a:rPr>
              <a:t> شک در کلام دو گونه است: </a:t>
            </a:r>
          </a:p>
          <a:p>
            <a:pPr algn="just"/>
            <a:r>
              <a:rPr lang="fa-IR" sz="2600" b="1" dirty="0" smtClean="0">
                <a:solidFill>
                  <a:srgbClr val="FF0000"/>
                </a:solidFill>
                <a:cs typeface="B Compset" pitchFamily="2" charset="-78"/>
              </a:rPr>
              <a:t> 1 ـ شک در معناى موضوع له :</a:t>
            </a:r>
            <a:r>
              <a:rPr lang="fa-IR" sz="2600" b="1" dirty="0" smtClean="0">
                <a:solidFill>
                  <a:schemeClr val="accent2">
                    <a:lumMod val="50000"/>
                  </a:schemeClr>
                </a:solidFill>
                <a:cs typeface="B Compset" pitchFamily="2" charset="-78"/>
              </a:rPr>
              <a:t> مانند شک در اين که موضوع له لفظ " صعيد " آيا تراب ( خاک خالص ) است يا مطلق وجه الارض ( هر آن چه که به آن در عرف زمين گفته مى شود ) که براى بر طرف کردن شک در معناى موضوع له , علامات تشخيص معناى حقيقى از مجازى به کار گرفته مى شوند مانند تبادر و صحت حمل و اطراد و تنصیص اهل لغت .</a:t>
            </a:r>
          </a:p>
          <a:p>
            <a:pPr algn="just"/>
            <a:r>
              <a:rPr lang="fa-IR" sz="2600" b="1" dirty="0" smtClean="0">
                <a:solidFill>
                  <a:srgbClr val="FF0000"/>
                </a:solidFill>
                <a:cs typeface="B Compset" pitchFamily="2" charset="-78"/>
              </a:rPr>
              <a:t> 2 ـ شک در مراد متکلم بعد از علم به معناى موضوع له</a:t>
            </a:r>
            <a:r>
              <a:rPr lang="fa-IR" sz="2600" b="1" dirty="0" smtClean="0">
                <a:solidFill>
                  <a:schemeClr val="accent2">
                    <a:lumMod val="50000"/>
                  </a:schemeClr>
                </a:solidFill>
                <a:cs typeface="B Compset" pitchFamily="2" charset="-78"/>
              </a:rPr>
              <a:t> ,که براى زدودن شک در مراد متکلم , اصول لفظى مورد استفاده قرار مى گيرند مانند اصالة الحقیقة و العموم و الظهور و ... .</a:t>
            </a:r>
          </a:p>
          <a:p>
            <a:pPr algn="just"/>
            <a:r>
              <a:rPr lang="fa-IR" sz="2600" b="1" dirty="0" smtClean="0">
                <a:solidFill>
                  <a:schemeClr val="accent2">
                    <a:lumMod val="50000"/>
                  </a:schemeClr>
                </a:solidFill>
                <a:cs typeface="B Compset" pitchFamily="2" charset="-78"/>
              </a:rPr>
              <a:t> براى مثال , جايى که علم به معناى حقيقى وجود دارد ولى شک شده آيا متکلم معناى حقيقى يا معناى مجازى را اراده کرده است ، با تمسک به اصالت حقيقت , به اراده معناى حقيقى از سوى متکلم حکم مى شود . </a:t>
            </a:r>
          </a:p>
        </p:txBody>
      </p:sp>
    </p:spTree>
  </p:cSld>
  <p:clrMapOvr>
    <a:masterClrMapping/>
  </p:clrMapOvr>
  <p:transition advClick="0">
    <p:dissolv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969609"/>
            <a:ext cx="9143999" cy="5816977"/>
          </a:xfrm>
          <a:prstGeom prst="rect">
            <a:avLst/>
          </a:prstGeom>
        </p:spPr>
        <p:txBody>
          <a:bodyPr wrap="square">
            <a:spAutoFit/>
          </a:bodyPr>
          <a:lstStyle/>
          <a:p>
            <a:pPr algn="just"/>
            <a:r>
              <a:rPr lang="fa-IR" sz="3100" b="1" dirty="0" smtClean="0">
                <a:solidFill>
                  <a:schemeClr val="accent2">
                    <a:lumMod val="50000"/>
                  </a:schemeClr>
                </a:solidFill>
                <a:cs typeface="B Compset" pitchFamily="2" charset="-78"/>
                <a:hlinkClick r:id="rId4" action="ppaction://hlinksldjump"/>
              </a:rPr>
              <a:t>اصالت الحقيقة</a:t>
            </a:r>
            <a:endParaRPr lang="fa-IR" sz="3100" b="1" dirty="0" smtClean="0">
              <a:solidFill>
                <a:schemeClr val="accent2">
                  <a:lumMod val="50000"/>
                </a:schemeClr>
              </a:solidFill>
              <a:cs typeface="B Compset" pitchFamily="2" charset="-78"/>
            </a:endParaRPr>
          </a:p>
          <a:p>
            <a:pPr algn="just"/>
            <a:r>
              <a:rPr lang="fa-IR" sz="3100" b="1" dirty="0" smtClean="0">
                <a:solidFill>
                  <a:schemeClr val="accent2">
                    <a:lumMod val="50000"/>
                  </a:schemeClr>
                </a:solidFill>
                <a:cs typeface="B Compset" pitchFamily="2" charset="-78"/>
              </a:rPr>
              <a:t>کاربرد اصالت الحقيقة در جايى است که معناى حقيقى و مجازى لفظ معلوم باشد , اما در اراده متکلم و مراد او شک داشته باشيم ; يعنى معلوم نباشد معناى حقيقى را اراده کرده و لفظ را در معناى حقيقى آن به کار برده يا در معناى مجازى; البته اين در جايى است که قرينه اى هم به نظر نرسد و فقط احتمال وجود آن باشد. در اين صورت عقلا کلام متکلم را بر معناى حقيقى آن حمل مى کنند.</a:t>
            </a:r>
          </a:p>
          <a:p>
            <a:pPr algn="just"/>
            <a:r>
              <a:rPr lang="fa-IR" sz="3100" b="1" dirty="0" smtClean="0">
                <a:solidFill>
                  <a:schemeClr val="accent2">
                    <a:lumMod val="50000"/>
                  </a:schemeClr>
                </a:solidFill>
                <a:cs typeface="B Compset" pitchFamily="2" charset="-78"/>
              </a:rPr>
              <a:t>براى مثال, هرگاه متکلم به مخاطب بگويد: " اين خانه را در برابر آن ماشين به تمليک تو در مى آورم " و سپس شک شود که آيا مراد و منظور گوينده عقد بيع است يا عقد صلح , در نزد عقلا کلام او بر اراده عقد بيع حمل مى شود , چون تمليک , حقيقت در بيع است .</a:t>
            </a:r>
            <a:endParaRPr lang="en-US" sz="3100" dirty="0" smtClean="0">
              <a:solidFill>
                <a:schemeClr val="accent2">
                  <a:lumMod val="50000"/>
                </a:schemeClr>
              </a:solidFill>
              <a:cs typeface="B Compset" pitchFamily="2" charset="-78"/>
            </a:endParaRPr>
          </a:p>
          <a:p>
            <a:pPr algn="just"/>
            <a:endParaRPr lang="fa-IR" sz="3100" dirty="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85720" y="857232"/>
            <a:ext cx="857256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hlinkClick r:id="rId4" action="ppaction://hlinksldjump"/>
              </a:rPr>
              <a:t>اصالة العموم</a:t>
            </a:r>
            <a:endPar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rPr>
              <a:t>هر گاه گوينده , لفظ عامى را به کار برد , اما اين شک پديد آيد که گوينده از آن, معناى عام را اراده کرده يا در کلام خود مخصص آورده است , مى توان با تمسک به اصالت عموم , احتمال تخصيص را نفى کرد و به عموم آن عمل کرد تا وقتى که وجود مخصص براى عام , مسلم و محرز گردد . </a:t>
            </a:r>
          </a:p>
          <a:p>
            <a:pPr lvl="0" algn="just" eaLnBrk="0" fontAlgn="base" hangingPunct="0">
              <a:spcBef>
                <a:spcPct val="0"/>
              </a:spcBef>
              <a:spcAft>
                <a:spcPct val="0"/>
              </a:spcAft>
            </a:pPr>
            <a:r>
              <a:rPr lang="fa-IR" sz="2900" b="1" dirty="0" smtClean="0">
                <a:solidFill>
                  <a:schemeClr val="accent2">
                    <a:lumMod val="50000"/>
                  </a:schemeClr>
                </a:solidFill>
                <a:cs typeface="B Compset" pitchFamily="2" charset="-78"/>
              </a:rPr>
              <a:t>مثلا هر گاه گفته شود " از همه دانش مندان عيادت کن " و شک شود که مراد تمام دانشمندان با هر نوع تخصصى است يا تنها دانشمندان دينى مراد است ؟ در اين صورت با اجراى اصالت عموم , مخاطب بايد به عيادت تمام دانش مندان برود . </a:t>
            </a:r>
            <a:endParaRPr kumimoji="0" lang="fa-IR" sz="29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a:p>
            <a:pPr algn="just"/>
            <a:r>
              <a:rPr lang="en-US" sz="2900" b="1" dirty="0" smtClean="0">
                <a:solidFill>
                  <a:srgbClr val="FF0000"/>
                </a:solidFill>
                <a:cs typeface="B Compset" pitchFamily="2" charset="-78"/>
              </a:rPr>
              <a:t> </a:t>
            </a:r>
            <a:r>
              <a:rPr lang="fa-IR" sz="2900" b="1" dirty="0" smtClean="0">
                <a:solidFill>
                  <a:srgbClr val="FF0000"/>
                </a:solidFill>
                <a:cs typeface="B Compset" pitchFamily="2" charset="-78"/>
              </a:rPr>
              <a:t>نکته : </a:t>
            </a:r>
            <a:r>
              <a:rPr lang="fa-IR" sz="2900" b="1" dirty="0" smtClean="0">
                <a:solidFill>
                  <a:schemeClr val="accent2">
                    <a:lumMod val="50000"/>
                  </a:schemeClr>
                </a:solidFill>
                <a:cs typeface="B Compset" pitchFamily="2" charset="-78"/>
              </a:rPr>
              <a:t>اصالت عموم پس از فحص و يأس از مخصص, حجيت دارد و مدرک حجيت آن بناى عقلا است . </a:t>
            </a:r>
            <a:endParaRPr lang="en-US" sz="29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897325"/>
            <a:ext cx="91440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3300" b="1" dirty="0" smtClean="0">
                <a:solidFill>
                  <a:schemeClr val="accent2">
                    <a:lumMod val="50000"/>
                  </a:schemeClr>
                </a:solidFill>
                <a:latin typeface="Zar" charset="-78"/>
                <a:ea typeface="Calibri" pitchFamily="34" charset="0"/>
                <a:cs typeface="B Compset" pitchFamily="2" charset="-78"/>
                <a:hlinkClick r:id="rId4" action="ppaction://hlinksldjump"/>
              </a:rPr>
              <a:t>اصالة الاطلاق</a:t>
            </a:r>
            <a:endParaRPr kumimoji="0" lang="fa-IR" sz="3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3300" b="1" i="0" u="none" strike="noStrike" cap="none" normalizeH="0" baseline="0" dirty="0" smtClean="0">
                <a:ln>
                  <a:noFill/>
                </a:ln>
                <a:solidFill>
                  <a:schemeClr val="accent2">
                    <a:lumMod val="50000"/>
                  </a:schemeClr>
                </a:solidFill>
                <a:effectLst/>
                <a:latin typeface="Zar" charset="-78"/>
                <a:ea typeface="Calibri" pitchFamily="34" charset="0"/>
                <a:cs typeface="B Compset" pitchFamily="2" charset="-78"/>
              </a:rPr>
              <a:t>در صورتى که لفظى بدون قيد و به طور مطلق وارد شود و سپس در مراد متکلم ترديد شود که آيا مقصود وى همان معناى مطلق است يا معناى مقيد ؟ ـ با فرض اين که قيدى در کلام او نيامده و يا اگر آمده به شنونده نرسيده است ـ در چنين موردى اصالت اطلاق جارى مى گردد ; با اين استدلال که اگر گوينده از لفظ معناى مقيد اراده کرده, مى بايست اعلام مى نمود و چون اعلام نکرده, عقلا به احتمال وجود قيد اعتنا نمى کنند</a:t>
            </a:r>
            <a:r>
              <a:rPr kumimoji="0" lang="fa-IR" sz="3300" b="1" i="0" u="none" strike="noStrike" cap="none" normalizeH="0" dirty="0" smtClean="0">
                <a:ln>
                  <a:noFill/>
                </a:ln>
                <a:solidFill>
                  <a:schemeClr val="accent2">
                    <a:lumMod val="50000"/>
                  </a:schemeClr>
                </a:solidFill>
                <a:effectLst/>
                <a:latin typeface="Zar" charset="-78"/>
                <a:ea typeface="Calibri" pitchFamily="34" charset="0"/>
                <a:cs typeface="B Compset" pitchFamily="2" charset="-78"/>
              </a:rPr>
              <a:t> </a:t>
            </a:r>
            <a:r>
              <a:rPr lang="fa-IR" sz="3300" b="1" dirty="0" smtClean="0">
                <a:solidFill>
                  <a:schemeClr val="accent2">
                    <a:lumMod val="50000"/>
                  </a:schemeClr>
                </a:solidFill>
                <a:cs typeface="B Compset" pitchFamily="2" charset="-78"/>
              </a:rPr>
              <a:t>کما اذا قال الله سبحانه: (أحلّ اللهُ البيــع) و احتمل انّ المراد هو البيع بالصيغة دون مطلقه، فالمرجع عندئذٍ هو الأخذ بالإطلاق و إلغاء احتمال التقييد</a:t>
            </a:r>
            <a:endParaRPr kumimoji="0" lang="fa-IR" sz="3300" b="0" i="0" u="none" strike="noStrike" cap="none" normalizeH="0" baseline="0" dirty="0" smtClean="0">
              <a:ln>
                <a:noFill/>
              </a:ln>
              <a:solidFill>
                <a:schemeClr val="accent2">
                  <a:lumMod val="50000"/>
                </a:schemeClr>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285720" y="968763"/>
            <a:ext cx="8572560" cy="58939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fa-IR" sz="2900" b="1" dirty="0" smtClean="0">
                <a:solidFill>
                  <a:schemeClr val="accent2">
                    <a:lumMod val="50000"/>
                  </a:schemeClr>
                </a:solidFill>
                <a:latin typeface="Zar"/>
                <a:ea typeface="Calibri" pitchFamily="34" charset="0"/>
                <a:cs typeface="B Compset" pitchFamily="2" charset="-78"/>
                <a:hlinkClick r:id="rId4" action="ppaction://hlinksldjump"/>
              </a:rPr>
              <a:t>اصالت عدم تقدير</a:t>
            </a:r>
            <a:endPar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rPr>
              <a:t>کاربرد و مجراى اصالت عدم تقدير يا اصالت عدم اضمار در جايى است که احتمال داده شود کلمه يا جمله اى در يک کلام در تقدير باشد , اما دليلى بر اين احتمال وجود نداشته باشد .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rPr>
              <a:t>درچنين مواردى اصل اين است که شارع منظورش را در قالب الفاظ بيان مى کند و اگر از لفظ بيش از معناى ظاهرى فهميده نمى شود به دليل اجراى اصالت عدم تقدير است که به آن چه بيان مى شود , عمل مى گردد.</a:t>
            </a: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rPr>
              <a:t> </a:t>
            </a:r>
            <a:r>
              <a:rPr lang="fa-IR" sz="2900" b="1" dirty="0" smtClean="0">
                <a:solidFill>
                  <a:schemeClr val="accent2">
                    <a:lumMod val="50000"/>
                  </a:schemeClr>
                </a:solidFill>
                <a:cs typeface="B Compset" pitchFamily="2" charset="-78"/>
              </a:rPr>
              <a:t>براى مثال, خداوند متعال در قرآن به نقل از فرعون مى فرمايد: "انا ربکم الاعلى ” حال اين احتمال وجود دارد که کلمه " عبد " در تقدير باشد و در اصل آيه شريفه به صورت " انا عبد ربکم الاعلى " بوده, اما به اين احتمال اعتنا نمى شود و با اصالت عدم اضمار و عدم تقدير نفى مى گردد. </a:t>
            </a:r>
            <a:endParaRPr lang="en-US" sz="2900" b="1" dirty="0" smtClean="0">
              <a:solidFill>
                <a:schemeClr val="accent2">
                  <a:lumMod val="50000"/>
                </a:schemeClr>
              </a:solidFill>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a-IR" sz="2900" b="1" i="0" u="none" strike="noStrike" cap="none" normalizeH="0" baseline="0" dirty="0" smtClean="0">
              <a:ln>
                <a:noFill/>
              </a:ln>
              <a:solidFill>
                <a:schemeClr val="accent2">
                  <a:lumMod val="50000"/>
                </a:schemeClr>
              </a:solidFill>
              <a:effectLst/>
              <a:latin typeface="Arial" pitchFamily="34" charset="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 name="Group 56"/>
          <p:cNvGrpSpPr>
            <a:grpSpLocks/>
          </p:cNvGrpSpPr>
          <p:nvPr/>
        </p:nvGrpSpPr>
        <p:grpSpPr bwMode="auto">
          <a:xfrm rot="-326247">
            <a:off x="1308394" y="1854121"/>
            <a:ext cx="3665539" cy="584201"/>
            <a:chOff x="1248" y="1216"/>
            <a:chExt cx="2309" cy="368"/>
          </a:xfrm>
        </p:grpSpPr>
        <p:grpSp>
          <p:nvGrpSpPr>
            <p:cNvPr id="3" name="Group 48"/>
            <p:cNvGrpSpPr>
              <a:grpSpLocks/>
            </p:cNvGrpSpPr>
            <p:nvPr/>
          </p:nvGrpSpPr>
          <p:grpSpPr bwMode="auto">
            <a:xfrm>
              <a:off x="1248" y="1217"/>
              <a:ext cx="2309" cy="358"/>
              <a:chOff x="1243" y="1217"/>
              <a:chExt cx="2309" cy="358"/>
            </a:xfrm>
          </p:grpSpPr>
          <p:sp>
            <p:nvSpPr>
              <p:cNvPr id="307204" name="Oval 4"/>
              <p:cNvSpPr>
                <a:spLocks noChangeArrowheads="1"/>
              </p:cNvSpPr>
              <p:nvPr/>
            </p:nvSpPr>
            <p:spPr bwMode="gray">
              <a:xfrm rot="19107782">
                <a:off x="1243" y="1217"/>
                <a:ext cx="2297" cy="327"/>
              </a:xfrm>
              <a:prstGeom prst="ellipse">
                <a:avLst/>
              </a:prstGeom>
              <a:gradFill rotWithShape="1">
                <a:gsLst>
                  <a:gs pos="0">
                    <a:srgbClr val="4CCAE8">
                      <a:gamma/>
                      <a:tint val="0"/>
                      <a:invGamma/>
                    </a:srgbClr>
                  </a:gs>
                  <a:gs pos="50000">
                    <a:srgbClr val="4CCAE8"/>
                  </a:gs>
                  <a:gs pos="100000">
                    <a:srgbClr val="4CCAE8">
                      <a:gamma/>
                      <a:tint val="0"/>
                      <a:invGamma/>
                    </a:srgbClr>
                  </a:gs>
                </a:gsLst>
                <a:lin ang="2700000" scaled="1"/>
              </a:gradFill>
              <a:ln w="38100" algn="ctr">
                <a:noFill/>
                <a:round/>
                <a:headEnd/>
                <a:tailEnd/>
              </a:ln>
              <a:effectLst/>
            </p:spPr>
            <p:txBody>
              <a:bodyPr anchor="ctr">
                <a:spAutoFit/>
              </a:bodyPr>
              <a:lstStyle/>
              <a:p>
                <a:endParaRPr lang="fa-IR"/>
              </a:p>
            </p:txBody>
          </p:sp>
          <p:sp>
            <p:nvSpPr>
              <p:cNvPr id="307205" name="Oval 5"/>
              <p:cNvSpPr>
                <a:spLocks noChangeArrowheads="1"/>
              </p:cNvSpPr>
              <p:nvPr/>
            </p:nvSpPr>
            <p:spPr bwMode="gray">
              <a:xfrm rot="19107782">
                <a:off x="1248" y="1225"/>
                <a:ext cx="2304" cy="327"/>
              </a:xfrm>
              <a:prstGeom prst="ellipse">
                <a:avLst/>
              </a:prstGeom>
              <a:gradFill rotWithShape="1">
                <a:gsLst>
                  <a:gs pos="0">
                    <a:srgbClr val="4CCAE8">
                      <a:alpha val="32001"/>
                    </a:srgbClr>
                  </a:gs>
                  <a:gs pos="100000">
                    <a:srgbClr val="4CCAE8">
                      <a:gamma/>
                      <a:shade val="0"/>
                      <a:invGamma/>
                      <a:alpha val="89999"/>
                    </a:srgbClr>
                  </a:gs>
                </a:gsLst>
                <a:lin ang="2700000" scaled="1"/>
              </a:gradFill>
              <a:ln w="38100" algn="ctr">
                <a:noFill/>
                <a:round/>
                <a:headEnd/>
                <a:tailEnd/>
              </a:ln>
              <a:effectLst/>
            </p:spPr>
            <p:txBody>
              <a:bodyPr anchor="ctr">
                <a:spAutoFit/>
              </a:bodyPr>
              <a:lstStyle/>
              <a:p>
                <a:endParaRPr lang="fa-IR"/>
              </a:p>
            </p:txBody>
          </p:sp>
          <p:sp>
            <p:nvSpPr>
              <p:cNvPr id="307206" name="Oval 6"/>
              <p:cNvSpPr>
                <a:spLocks noChangeArrowheads="1"/>
              </p:cNvSpPr>
              <p:nvPr/>
            </p:nvSpPr>
            <p:spPr bwMode="gray">
              <a:xfrm rot="19107782">
                <a:off x="1248" y="1248"/>
                <a:ext cx="2254" cy="327"/>
              </a:xfrm>
              <a:prstGeom prst="ellipse">
                <a:avLst/>
              </a:prstGeom>
              <a:gradFill rotWithShape="1">
                <a:gsLst>
                  <a:gs pos="0">
                    <a:srgbClr val="4CCAE8">
                      <a:gamma/>
                      <a:shade val="54118"/>
                      <a:invGamma/>
                    </a:srgbClr>
                  </a:gs>
                  <a:gs pos="50000">
                    <a:srgbClr val="4CCAE8"/>
                  </a:gs>
                  <a:gs pos="100000">
                    <a:srgbClr val="4CCAE8">
                      <a:gamma/>
                      <a:shade val="54118"/>
                      <a:invGamma/>
                    </a:srgbClr>
                  </a:gs>
                </a:gsLst>
                <a:lin ang="18900000" scaled="1"/>
              </a:gradFill>
              <a:ln w="38100" algn="ctr">
                <a:noFill/>
                <a:round/>
                <a:headEnd/>
                <a:tailEnd/>
              </a:ln>
              <a:effectLst/>
            </p:spPr>
            <p:txBody>
              <a:bodyPr anchor="ctr">
                <a:spAutoFit/>
              </a:bodyPr>
              <a:lstStyle/>
              <a:p>
                <a:endParaRPr lang="fa-IR"/>
              </a:p>
            </p:txBody>
          </p:sp>
          <p:sp>
            <p:nvSpPr>
              <p:cNvPr id="307207" name="Oval 7"/>
              <p:cNvSpPr>
                <a:spLocks noChangeArrowheads="1"/>
              </p:cNvSpPr>
              <p:nvPr/>
            </p:nvSpPr>
            <p:spPr bwMode="gray">
              <a:xfrm rot="19107782">
                <a:off x="1248" y="1248"/>
                <a:ext cx="2254" cy="327"/>
              </a:xfrm>
              <a:prstGeom prst="ellipse">
                <a:avLst/>
              </a:prstGeom>
              <a:gradFill rotWithShape="1">
                <a:gsLst>
                  <a:gs pos="0">
                    <a:srgbClr val="4CCAE8">
                      <a:gamma/>
                      <a:shade val="63529"/>
                      <a:invGamma/>
                    </a:srgbClr>
                  </a:gs>
                  <a:gs pos="100000">
                    <a:srgbClr val="4CCAE8">
                      <a:alpha val="0"/>
                    </a:srgbClr>
                  </a:gs>
                </a:gsLst>
                <a:lin ang="2700000" scaled="1"/>
              </a:gradFill>
              <a:ln w="38100" algn="ctr">
                <a:noFill/>
                <a:round/>
                <a:headEnd/>
                <a:tailEnd/>
              </a:ln>
              <a:effectLst/>
            </p:spPr>
            <p:txBody>
              <a:bodyPr anchor="ctr">
                <a:spAutoFit/>
              </a:bodyPr>
              <a:lstStyle/>
              <a:p>
                <a:endParaRPr lang="fa-IR"/>
              </a:p>
            </p:txBody>
          </p:sp>
        </p:grpSp>
        <p:sp>
          <p:nvSpPr>
            <p:cNvPr id="307208" name="Text Box 8"/>
            <p:cNvSpPr txBox="1">
              <a:spLocks noChangeArrowheads="1"/>
            </p:cNvSpPr>
            <p:nvPr/>
          </p:nvSpPr>
          <p:spPr bwMode="gray">
            <a:xfrm rot="19178242">
              <a:off x="2110" y="1216"/>
              <a:ext cx="562" cy="368"/>
            </a:xfrm>
            <a:prstGeom prst="rect">
              <a:avLst/>
            </a:prstGeom>
            <a:noFill/>
            <a:ln w="9525" algn="ctr">
              <a:noFill/>
              <a:miter lim="800000"/>
              <a:headEnd/>
              <a:tailEnd/>
            </a:ln>
            <a:effectLst/>
          </p:spPr>
          <p:txBody>
            <a:bodyPr wrap="none">
              <a:spAutoFit/>
            </a:bodyPr>
            <a:lstStyle/>
            <a:p>
              <a:pPr algn="l"/>
              <a:r>
                <a:rPr lang="fa-IR" sz="3200" dirty="0" smtClean="0">
                  <a:solidFill>
                    <a:srgbClr val="FFFFFF"/>
                  </a:solidFill>
                  <a:cs typeface="B Titr" pitchFamily="2" charset="-78"/>
                  <a:hlinkClick r:id="rId2" action="ppaction://hlinksldjump"/>
                </a:rPr>
                <a:t>تبادر</a:t>
              </a:r>
              <a:endParaRPr lang="en-US" sz="3200" dirty="0">
                <a:solidFill>
                  <a:srgbClr val="FFFFFF"/>
                </a:solidFill>
                <a:cs typeface="B Titr" pitchFamily="2" charset="-78"/>
              </a:endParaRPr>
            </a:p>
          </p:txBody>
        </p:sp>
      </p:grpSp>
      <p:grpSp>
        <p:nvGrpSpPr>
          <p:cNvPr id="4" name="Group 50"/>
          <p:cNvGrpSpPr>
            <a:grpSpLocks/>
          </p:cNvGrpSpPr>
          <p:nvPr/>
        </p:nvGrpSpPr>
        <p:grpSpPr bwMode="auto">
          <a:xfrm>
            <a:off x="2786049" y="2312980"/>
            <a:ext cx="3816351" cy="641352"/>
            <a:chOff x="1724" y="1651"/>
            <a:chExt cx="2404" cy="404"/>
          </a:xfrm>
        </p:grpSpPr>
        <p:grpSp>
          <p:nvGrpSpPr>
            <p:cNvPr id="5" name="Group 49"/>
            <p:cNvGrpSpPr>
              <a:grpSpLocks/>
            </p:cNvGrpSpPr>
            <p:nvPr/>
          </p:nvGrpSpPr>
          <p:grpSpPr bwMode="auto">
            <a:xfrm>
              <a:off x="1724" y="1651"/>
              <a:ext cx="2404" cy="353"/>
              <a:chOff x="1724" y="1651"/>
              <a:chExt cx="2404" cy="353"/>
            </a:xfrm>
          </p:grpSpPr>
          <p:sp>
            <p:nvSpPr>
              <p:cNvPr id="307210" name="Oval 10"/>
              <p:cNvSpPr>
                <a:spLocks noChangeArrowheads="1"/>
              </p:cNvSpPr>
              <p:nvPr/>
            </p:nvSpPr>
            <p:spPr bwMode="gray">
              <a:xfrm rot="19813299">
                <a:off x="1724" y="1651"/>
                <a:ext cx="2393" cy="327"/>
              </a:xfrm>
              <a:prstGeom prst="ellipse">
                <a:avLst/>
              </a:prstGeom>
              <a:gradFill rotWithShape="1">
                <a:gsLst>
                  <a:gs pos="0">
                    <a:srgbClr val="B296F2">
                      <a:gamma/>
                      <a:tint val="0"/>
                      <a:invGamma/>
                    </a:srgbClr>
                  </a:gs>
                  <a:gs pos="50000">
                    <a:srgbClr val="B296F2"/>
                  </a:gs>
                  <a:gs pos="100000">
                    <a:srgbClr val="B296F2">
                      <a:gamma/>
                      <a:tint val="0"/>
                      <a:invGamma/>
                    </a:srgbClr>
                  </a:gs>
                </a:gsLst>
                <a:lin ang="2700000" scaled="1"/>
              </a:gradFill>
              <a:ln w="38100" algn="ctr">
                <a:noFill/>
                <a:round/>
                <a:headEnd/>
                <a:tailEnd/>
              </a:ln>
              <a:effectLst/>
            </p:spPr>
            <p:txBody>
              <a:bodyPr anchor="ctr">
                <a:spAutoFit/>
              </a:bodyPr>
              <a:lstStyle/>
              <a:p>
                <a:endParaRPr lang="fa-IR"/>
              </a:p>
            </p:txBody>
          </p:sp>
          <p:sp>
            <p:nvSpPr>
              <p:cNvPr id="307211" name="Oval 11"/>
              <p:cNvSpPr>
                <a:spLocks noChangeArrowheads="1"/>
              </p:cNvSpPr>
              <p:nvPr/>
            </p:nvSpPr>
            <p:spPr bwMode="gray">
              <a:xfrm rot="19813299">
                <a:off x="1728" y="1663"/>
                <a:ext cx="2400" cy="327"/>
              </a:xfrm>
              <a:prstGeom prst="ellipse">
                <a:avLst/>
              </a:prstGeom>
              <a:gradFill rotWithShape="1">
                <a:gsLst>
                  <a:gs pos="0">
                    <a:srgbClr val="B296F2">
                      <a:alpha val="32001"/>
                    </a:srgbClr>
                  </a:gs>
                  <a:gs pos="100000">
                    <a:srgbClr val="B296F2">
                      <a:gamma/>
                      <a:shade val="0"/>
                      <a:invGamma/>
                      <a:alpha val="89999"/>
                    </a:srgbClr>
                  </a:gs>
                </a:gsLst>
                <a:lin ang="2700000" scaled="1"/>
              </a:gradFill>
              <a:ln w="38100" algn="ctr">
                <a:noFill/>
                <a:round/>
                <a:headEnd/>
                <a:tailEnd/>
              </a:ln>
              <a:effectLst/>
            </p:spPr>
            <p:txBody>
              <a:bodyPr anchor="ctr">
                <a:spAutoFit/>
              </a:bodyPr>
              <a:lstStyle/>
              <a:p>
                <a:endParaRPr lang="fa-IR"/>
              </a:p>
            </p:txBody>
          </p:sp>
          <p:sp>
            <p:nvSpPr>
              <p:cNvPr id="307212" name="Oval 12"/>
              <p:cNvSpPr>
                <a:spLocks noChangeArrowheads="1"/>
              </p:cNvSpPr>
              <p:nvPr/>
            </p:nvSpPr>
            <p:spPr bwMode="gray">
              <a:xfrm rot="19813299">
                <a:off x="1728" y="1659"/>
                <a:ext cx="2348" cy="327"/>
              </a:xfrm>
              <a:prstGeom prst="ellipse">
                <a:avLst/>
              </a:prstGeom>
              <a:gradFill rotWithShape="1">
                <a:gsLst>
                  <a:gs pos="0">
                    <a:srgbClr val="B296F2">
                      <a:gamma/>
                      <a:shade val="54118"/>
                      <a:invGamma/>
                    </a:srgbClr>
                  </a:gs>
                  <a:gs pos="50000">
                    <a:srgbClr val="B296F2"/>
                  </a:gs>
                  <a:gs pos="100000">
                    <a:srgbClr val="B296F2">
                      <a:gamma/>
                      <a:shade val="54118"/>
                      <a:invGamma/>
                    </a:srgbClr>
                  </a:gs>
                </a:gsLst>
                <a:lin ang="18900000" scaled="1"/>
              </a:gradFill>
              <a:ln w="38100" algn="ctr">
                <a:noFill/>
                <a:round/>
                <a:headEnd/>
                <a:tailEnd/>
              </a:ln>
              <a:effectLst/>
            </p:spPr>
            <p:txBody>
              <a:bodyPr anchor="ctr">
                <a:spAutoFit/>
              </a:bodyPr>
              <a:lstStyle/>
              <a:p>
                <a:endParaRPr lang="fa-IR"/>
              </a:p>
            </p:txBody>
          </p:sp>
          <p:sp>
            <p:nvSpPr>
              <p:cNvPr id="307213" name="Oval 13"/>
              <p:cNvSpPr>
                <a:spLocks noChangeArrowheads="1"/>
              </p:cNvSpPr>
              <p:nvPr/>
            </p:nvSpPr>
            <p:spPr bwMode="gray">
              <a:xfrm rot="19813299">
                <a:off x="1746" y="1677"/>
                <a:ext cx="2348" cy="327"/>
              </a:xfrm>
              <a:prstGeom prst="ellipse">
                <a:avLst/>
              </a:prstGeom>
              <a:gradFill rotWithShape="1">
                <a:gsLst>
                  <a:gs pos="0">
                    <a:srgbClr val="B296F2">
                      <a:gamma/>
                      <a:shade val="63529"/>
                      <a:invGamma/>
                    </a:srgbClr>
                  </a:gs>
                  <a:gs pos="100000">
                    <a:srgbClr val="B296F2">
                      <a:alpha val="0"/>
                    </a:srgbClr>
                  </a:gs>
                </a:gsLst>
                <a:lin ang="2700000" scaled="1"/>
              </a:gradFill>
              <a:ln w="38100" algn="ctr">
                <a:noFill/>
                <a:round/>
                <a:headEnd/>
                <a:tailEnd/>
              </a:ln>
              <a:effectLst/>
            </p:spPr>
            <p:txBody>
              <a:bodyPr anchor="ctr">
                <a:spAutoFit/>
              </a:bodyPr>
              <a:lstStyle/>
              <a:p>
                <a:endParaRPr lang="fa-IR"/>
              </a:p>
            </p:txBody>
          </p:sp>
        </p:grpSp>
        <p:sp>
          <p:nvSpPr>
            <p:cNvPr id="307229" name="Text Box 29"/>
            <p:cNvSpPr txBox="1">
              <a:spLocks noChangeArrowheads="1"/>
            </p:cNvSpPr>
            <p:nvPr/>
          </p:nvSpPr>
          <p:spPr bwMode="gray">
            <a:xfrm rot="19782471">
              <a:off x="2003" y="1687"/>
              <a:ext cx="1757" cy="368"/>
            </a:xfrm>
            <a:prstGeom prst="rect">
              <a:avLst/>
            </a:prstGeom>
            <a:noFill/>
            <a:ln w="9525" algn="ctr">
              <a:noFill/>
              <a:miter lim="800000"/>
              <a:headEnd/>
              <a:tailEnd/>
            </a:ln>
            <a:effectLst/>
          </p:spPr>
          <p:txBody>
            <a:bodyPr wrap="none">
              <a:spAutoFit/>
            </a:bodyPr>
            <a:lstStyle/>
            <a:p>
              <a:pPr algn="l"/>
              <a:r>
                <a:rPr lang="fa-IR" sz="3200" dirty="0" smtClean="0">
                  <a:solidFill>
                    <a:srgbClr val="FFFFFF"/>
                  </a:solidFill>
                  <a:cs typeface="B Titr" pitchFamily="2" charset="-78"/>
                  <a:hlinkClick r:id="rId3" action="ppaction://hlinksldjump"/>
                </a:rPr>
                <a:t>صحت حمل و سلب</a:t>
              </a:r>
              <a:endParaRPr lang="en-US" sz="3200" dirty="0">
                <a:solidFill>
                  <a:srgbClr val="FFFFFF"/>
                </a:solidFill>
                <a:cs typeface="B Titr" pitchFamily="2" charset="-78"/>
              </a:endParaRPr>
            </a:p>
          </p:txBody>
        </p:sp>
      </p:grpSp>
      <p:sp>
        <p:nvSpPr>
          <p:cNvPr id="307240" name="Oval 40"/>
          <p:cNvSpPr>
            <a:spLocks noChangeArrowheads="1"/>
          </p:cNvSpPr>
          <p:nvPr/>
        </p:nvSpPr>
        <p:spPr bwMode="gray">
          <a:xfrm>
            <a:off x="1379911" y="3897310"/>
            <a:ext cx="2301894" cy="1962150"/>
          </a:xfrm>
          <a:prstGeom prst="ellipse">
            <a:avLst/>
          </a:prstGeom>
          <a:gradFill rotWithShape="1">
            <a:gsLst>
              <a:gs pos="0">
                <a:srgbClr val="C0C0C0">
                  <a:gamma/>
                  <a:shade val="46275"/>
                  <a:invGamma/>
                </a:srgbClr>
              </a:gs>
              <a:gs pos="100000">
                <a:srgbClr val="C0C0C0"/>
              </a:gs>
            </a:gsLst>
            <a:lin ang="5400000" scaled="1"/>
          </a:gradFill>
          <a:ln w="9525" algn="ctr">
            <a:noFill/>
            <a:round/>
            <a:headEnd/>
            <a:tailEnd/>
          </a:ln>
          <a:effectLst/>
        </p:spPr>
        <p:txBody>
          <a:bodyPr vert="eaVert" wrap="none" anchor="ctr"/>
          <a:lstStyle/>
          <a:p>
            <a:endParaRPr lang="fa-IR"/>
          </a:p>
        </p:txBody>
      </p:sp>
      <p:sp>
        <p:nvSpPr>
          <p:cNvPr id="307241" name="Oval 41"/>
          <p:cNvSpPr>
            <a:spLocks noChangeArrowheads="1"/>
          </p:cNvSpPr>
          <p:nvPr/>
        </p:nvSpPr>
        <p:spPr bwMode="gray">
          <a:xfrm>
            <a:off x="1408685" y="3908423"/>
            <a:ext cx="2246264" cy="1911350"/>
          </a:xfrm>
          <a:prstGeom prst="ellipse">
            <a:avLst/>
          </a:prstGeom>
          <a:gradFill rotWithShape="1">
            <a:gsLst>
              <a:gs pos="0">
                <a:srgbClr val="C0C0C0">
                  <a:alpha val="0"/>
                </a:srgbClr>
              </a:gs>
              <a:gs pos="100000">
                <a:srgbClr val="C0C0C0">
                  <a:gamma/>
                  <a:tint val="34902"/>
                  <a:invGamma/>
                </a:srgbClr>
              </a:gs>
            </a:gsLst>
            <a:lin ang="5400000" scaled="1"/>
          </a:gradFill>
          <a:ln w="9525" algn="ctr">
            <a:noFill/>
            <a:round/>
            <a:headEnd/>
            <a:tailEnd/>
          </a:ln>
          <a:effectLst/>
        </p:spPr>
        <p:txBody>
          <a:bodyPr vert="eaVert" wrap="none" anchor="ctr"/>
          <a:lstStyle/>
          <a:p>
            <a:endParaRPr lang="fa-IR"/>
          </a:p>
        </p:txBody>
      </p:sp>
      <p:sp>
        <p:nvSpPr>
          <p:cNvPr id="307242" name="Oval 42"/>
          <p:cNvSpPr>
            <a:spLocks noChangeArrowheads="1"/>
          </p:cNvSpPr>
          <p:nvPr/>
        </p:nvSpPr>
        <p:spPr bwMode="gray">
          <a:xfrm>
            <a:off x="1433622" y="3927473"/>
            <a:ext cx="2136925" cy="1787525"/>
          </a:xfrm>
          <a:prstGeom prst="ellipse">
            <a:avLst/>
          </a:prstGeom>
          <a:gradFill rotWithShape="1">
            <a:gsLst>
              <a:gs pos="0">
                <a:srgbClr val="C0C0C0">
                  <a:gamma/>
                  <a:shade val="79216"/>
                  <a:invGamma/>
                </a:srgbClr>
              </a:gs>
              <a:gs pos="100000">
                <a:srgbClr val="C0C0C0">
                  <a:alpha val="48000"/>
                </a:srgbClr>
              </a:gs>
            </a:gsLst>
            <a:lin ang="5400000" scaled="1"/>
          </a:gradFill>
          <a:ln w="9525" algn="ctr">
            <a:noFill/>
            <a:round/>
            <a:headEnd/>
            <a:tailEnd/>
          </a:ln>
          <a:effectLst/>
        </p:spPr>
        <p:txBody>
          <a:bodyPr vert="eaVert" wrap="none" anchor="ctr"/>
          <a:lstStyle/>
          <a:p>
            <a:endParaRPr lang="fa-IR"/>
          </a:p>
        </p:txBody>
      </p:sp>
      <p:sp>
        <p:nvSpPr>
          <p:cNvPr id="307243" name="Oval 43"/>
          <p:cNvSpPr>
            <a:spLocks noChangeArrowheads="1"/>
          </p:cNvSpPr>
          <p:nvPr/>
        </p:nvSpPr>
        <p:spPr bwMode="gray">
          <a:xfrm>
            <a:off x="1556389" y="3978273"/>
            <a:ext cx="1900980" cy="1450975"/>
          </a:xfrm>
          <a:prstGeom prst="ellipse">
            <a:avLst/>
          </a:prstGeom>
          <a:gradFill rotWithShape="1">
            <a:gsLst>
              <a:gs pos="0">
                <a:srgbClr val="C0C0C0">
                  <a:gamma/>
                  <a:tint val="0"/>
                  <a:invGamma/>
                </a:srgbClr>
              </a:gs>
              <a:gs pos="100000">
                <a:srgbClr val="C0C0C0">
                  <a:alpha val="38000"/>
                </a:srgbClr>
              </a:gs>
            </a:gsLst>
            <a:lin ang="5400000" scaled="1"/>
          </a:gradFill>
          <a:ln w="9525" algn="ctr">
            <a:noFill/>
            <a:round/>
            <a:headEnd/>
            <a:tailEnd/>
          </a:ln>
          <a:effectLst/>
        </p:spPr>
        <p:txBody>
          <a:bodyPr vert="eaVert" wrap="none" anchor="ctr"/>
          <a:lstStyle/>
          <a:p>
            <a:endParaRPr lang="fa-IR"/>
          </a:p>
        </p:txBody>
      </p:sp>
      <p:sp>
        <p:nvSpPr>
          <p:cNvPr id="307244" name="Text Box 44"/>
          <p:cNvSpPr txBox="1">
            <a:spLocks noChangeArrowheads="1"/>
          </p:cNvSpPr>
          <p:nvPr/>
        </p:nvSpPr>
        <p:spPr bwMode="gray">
          <a:xfrm>
            <a:off x="1643042" y="3837579"/>
            <a:ext cx="1500198" cy="1877437"/>
          </a:xfrm>
          <a:prstGeom prst="rect">
            <a:avLst/>
          </a:prstGeom>
          <a:noFill/>
          <a:ln w="9525" algn="ctr">
            <a:noFill/>
            <a:miter lim="800000"/>
            <a:headEnd/>
            <a:tailEnd/>
          </a:ln>
          <a:effectLst/>
        </p:spPr>
        <p:txBody>
          <a:bodyPr wrap="square">
            <a:spAutoFit/>
          </a:bodyPr>
          <a:lstStyle/>
          <a:p>
            <a:r>
              <a:rPr lang="fa-IR" sz="2000" b="1" dirty="0" smtClean="0">
                <a:solidFill>
                  <a:srgbClr val="000000"/>
                </a:solidFill>
                <a:cs typeface="B Titr" pitchFamily="2" charset="-78"/>
              </a:rPr>
              <a:t>       (6)  </a:t>
            </a:r>
          </a:p>
          <a:p>
            <a:r>
              <a:rPr lang="fa-IR" sz="2000" b="1" dirty="0" smtClean="0">
                <a:solidFill>
                  <a:srgbClr val="000000"/>
                </a:solidFill>
                <a:cs typeface="B Titr" pitchFamily="2" charset="-78"/>
                <a:hlinkClick r:id="rId4" action="ppaction://hlinksldjump"/>
              </a:rPr>
              <a:t> </a:t>
            </a:r>
            <a:r>
              <a:rPr lang="fa-IR" sz="3200" b="1" dirty="0" smtClean="0">
                <a:solidFill>
                  <a:srgbClr val="000000"/>
                </a:solidFill>
                <a:cs typeface="B Titr" pitchFamily="2" charset="-78"/>
                <a:hlinkClick r:id="rId4" action="ppaction://hlinksldjump"/>
              </a:rPr>
              <a:t>علائم حقیقت</a:t>
            </a:r>
          </a:p>
          <a:p>
            <a:r>
              <a:rPr lang="fa-IR" sz="3200" b="1" dirty="0" smtClean="0">
                <a:solidFill>
                  <a:srgbClr val="000000"/>
                </a:solidFill>
                <a:cs typeface="B Titr" pitchFamily="2" charset="-78"/>
                <a:hlinkClick r:id="rId4" action="ppaction://hlinksldjump"/>
              </a:rPr>
              <a:t> و مجاز</a:t>
            </a:r>
            <a:endParaRPr lang="en-US" sz="3200" b="1" dirty="0">
              <a:solidFill>
                <a:srgbClr val="000000"/>
              </a:solidFill>
              <a:cs typeface="B Titr" pitchFamily="2" charset="-78"/>
            </a:endParaRPr>
          </a:p>
        </p:txBody>
      </p:sp>
      <p:grpSp>
        <p:nvGrpSpPr>
          <p:cNvPr id="8" name="Group 57"/>
          <p:cNvGrpSpPr>
            <a:grpSpLocks/>
          </p:cNvGrpSpPr>
          <p:nvPr/>
        </p:nvGrpSpPr>
        <p:grpSpPr bwMode="auto">
          <a:xfrm rot="1287997">
            <a:off x="3977544" y="3245838"/>
            <a:ext cx="3665539" cy="584201"/>
            <a:chOff x="1248" y="1216"/>
            <a:chExt cx="2309" cy="368"/>
          </a:xfrm>
        </p:grpSpPr>
        <p:grpSp>
          <p:nvGrpSpPr>
            <p:cNvPr id="9" name="Group 58"/>
            <p:cNvGrpSpPr>
              <a:grpSpLocks/>
            </p:cNvGrpSpPr>
            <p:nvPr/>
          </p:nvGrpSpPr>
          <p:grpSpPr bwMode="auto">
            <a:xfrm>
              <a:off x="1248" y="1217"/>
              <a:ext cx="2309" cy="358"/>
              <a:chOff x="1243" y="1217"/>
              <a:chExt cx="2309" cy="358"/>
            </a:xfrm>
          </p:grpSpPr>
          <p:sp>
            <p:nvSpPr>
              <p:cNvPr id="307259" name="Oval 59"/>
              <p:cNvSpPr>
                <a:spLocks noChangeArrowheads="1"/>
              </p:cNvSpPr>
              <p:nvPr/>
            </p:nvSpPr>
            <p:spPr bwMode="gray">
              <a:xfrm rot="19107782">
                <a:off x="1243" y="1217"/>
                <a:ext cx="2297" cy="327"/>
              </a:xfrm>
              <a:prstGeom prst="ellipse">
                <a:avLst/>
              </a:prstGeom>
              <a:gradFill rotWithShape="1">
                <a:gsLst>
                  <a:gs pos="0">
                    <a:srgbClr val="4CCAE8">
                      <a:gamma/>
                      <a:tint val="0"/>
                      <a:invGamma/>
                    </a:srgbClr>
                  </a:gs>
                  <a:gs pos="50000">
                    <a:srgbClr val="4CCAE8"/>
                  </a:gs>
                  <a:gs pos="100000">
                    <a:srgbClr val="4CCAE8">
                      <a:gamma/>
                      <a:tint val="0"/>
                      <a:invGamma/>
                    </a:srgbClr>
                  </a:gs>
                </a:gsLst>
                <a:lin ang="2700000" scaled="1"/>
              </a:gradFill>
              <a:ln w="38100" algn="ctr">
                <a:noFill/>
                <a:round/>
                <a:headEnd/>
                <a:tailEnd/>
              </a:ln>
              <a:effectLst/>
            </p:spPr>
            <p:txBody>
              <a:bodyPr anchor="ctr">
                <a:spAutoFit/>
              </a:bodyPr>
              <a:lstStyle/>
              <a:p>
                <a:endParaRPr lang="fa-IR"/>
              </a:p>
            </p:txBody>
          </p:sp>
          <p:sp>
            <p:nvSpPr>
              <p:cNvPr id="307260" name="Oval 60"/>
              <p:cNvSpPr>
                <a:spLocks noChangeArrowheads="1"/>
              </p:cNvSpPr>
              <p:nvPr/>
            </p:nvSpPr>
            <p:spPr bwMode="gray">
              <a:xfrm rot="19107782">
                <a:off x="1248" y="1225"/>
                <a:ext cx="2304" cy="327"/>
              </a:xfrm>
              <a:prstGeom prst="ellipse">
                <a:avLst/>
              </a:prstGeom>
              <a:gradFill rotWithShape="1">
                <a:gsLst>
                  <a:gs pos="0">
                    <a:srgbClr val="4CCAE8">
                      <a:alpha val="32001"/>
                    </a:srgbClr>
                  </a:gs>
                  <a:gs pos="100000">
                    <a:srgbClr val="4CCAE8">
                      <a:gamma/>
                      <a:shade val="0"/>
                      <a:invGamma/>
                      <a:alpha val="89999"/>
                    </a:srgbClr>
                  </a:gs>
                </a:gsLst>
                <a:lin ang="2700000" scaled="1"/>
              </a:gradFill>
              <a:ln w="38100" algn="ctr">
                <a:noFill/>
                <a:round/>
                <a:headEnd/>
                <a:tailEnd/>
              </a:ln>
              <a:effectLst/>
            </p:spPr>
            <p:txBody>
              <a:bodyPr anchor="ctr">
                <a:spAutoFit/>
              </a:bodyPr>
              <a:lstStyle/>
              <a:p>
                <a:endParaRPr lang="fa-IR"/>
              </a:p>
            </p:txBody>
          </p:sp>
          <p:sp>
            <p:nvSpPr>
              <p:cNvPr id="307261" name="Oval 61"/>
              <p:cNvSpPr>
                <a:spLocks noChangeArrowheads="1"/>
              </p:cNvSpPr>
              <p:nvPr/>
            </p:nvSpPr>
            <p:spPr bwMode="gray">
              <a:xfrm rot="19107782">
                <a:off x="1248" y="1248"/>
                <a:ext cx="2254" cy="327"/>
              </a:xfrm>
              <a:prstGeom prst="ellipse">
                <a:avLst/>
              </a:prstGeom>
              <a:gradFill rotWithShape="1">
                <a:gsLst>
                  <a:gs pos="0">
                    <a:srgbClr val="4CCAE8">
                      <a:gamma/>
                      <a:shade val="54118"/>
                      <a:invGamma/>
                    </a:srgbClr>
                  </a:gs>
                  <a:gs pos="50000">
                    <a:srgbClr val="4CCAE8"/>
                  </a:gs>
                  <a:gs pos="100000">
                    <a:srgbClr val="4CCAE8">
                      <a:gamma/>
                      <a:shade val="54118"/>
                      <a:invGamma/>
                    </a:srgbClr>
                  </a:gs>
                </a:gsLst>
                <a:lin ang="18900000" scaled="1"/>
              </a:gradFill>
              <a:ln w="38100" algn="ctr">
                <a:noFill/>
                <a:round/>
                <a:headEnd/>
                <a:tailEnd/>
              </a:ln>
              <a:effectLst/>
            </p:spPr>
            <p:txBody>
              <a:bodyPr anchor="ctr">
                <a:spAutoFit/>
              </a:bodyPr>
              <a:lstStyle/>
              <a:p>
                <a:endParaRPr lang="fa-IR"/>
              </a:p>
            </p:txBody>
          </p:sp>
          <p:sp>
            <p:nvSpPr>
              <p:cNvPr id="307262" name="Oval 62"/>
              <p:cNvSpPr>
                <a:spLocks noChangeArrowheads="1"/>
              </p:cNvSpPr>
              <p:nvPr/>
            </p:nvSpPr>
            <p:spPr bwMode="gray">
              <a:xfrm rot="19107782">
                <a:off x="1248" y="1248"/>
                <a:ext cx="2254" cy="327"/>
              </a:xfrm>
              <a:prstGeom prst="ellipse">
                <a:avLst/>
              </a:prstGeom>
              <a:gradFill rotWithShape="1">
                <a:gsLst>
                  <a:gs pos="0">
                    <a:srgbClr val="4CCAE8">
                      <a:gamma/>
                      <a:shade val="63529"/>
                      <a:invGamma/>
                    </a:srgbClr>
                  </a:gs>
                  <a:gs pos="100000">
                    <a:srgbClr val="4CCAE8">
                      <a:alpha val="0"/>
                    </a:srgbClr>
                  </a:gs>
                </a:gsLst>
                <a:lin ang="2700000" scaled="1"/>
              </a:gradFill>
              <a:ln w="38100" algn="ctr">
                <a:noFill/>
                <a:round/>
                <a:headEnd/>
                <a:tailEnd/>
              </a:ln>
              <a:effectLst/>
            </p:spPr>
            <p:txBody>
              <a:bodyPr anchor="ctr">
                <a:spAutoFit/>
              </a:bodyPr>
              <a:lstStyle/>
              <a:p>
                <a:endParaRPr lang="fa-IR"/>
              </a:p>
            </p:txBody>
          </p:sp>
        </p:grpSp>
        <p:sp>
          <p:nvSpPr>
            <p:cNvPr id="307263" name="Text Box 63"/>
            <p:cNvSpPr txBox="1">
              <a:spLocks noChangeArrowheads="1"/>
            </p:cNvSpPr>
            <p:nvPr/>
          </p:nvSpPr>
          <p:spPr bwMode="gray">
            <a:xfrm rot="19178242">
              <a:off x="2065" y="1216"/>
              <a:ext cx="648" cy="368"/>
            </a:xfrm>
            <a:prstGeom prst="rect">
              <a:avLst/>
            </a:prstGeom>
            <a:noFill/>
            <a:ln w="9525" algn="ctr">
              <a:noFill/>
              <a:miter lim="800000"/>
              <a:headEnd/>
              <a:tailEnd/>
            </a:ln>
            <a:effectLst/>
          </p:spPr>
          <p:txBody>
            <a:bodyPr wrap="none">
              <a:spAutoFit/>
            </a:bodyPr>
            <a:lstStyle/>
            <a:p>
              <a:pPr algn="l"/>
              <a:r>
                <a:rPr lang="fa-IR" sz="3200" dirty="0" smtClean="0">
                  <a:solidFill>
                    <a:srgbClr val="FFFFFF"/>
                  </a:solidFill>
                  <a:cs typeface="B Titr" pitchFamily="2" charset="-78"/>
                  <a:hlinkClick r:id="rId5" action="ppaction://hlinksldjump"/>
                </a:rPr>
                <a:t>اطراد</a:t>
              </a:r>
              <a:endParaRPr lang="en-US" sz="3200" dirty="0">
                <a:solidFill>
                  <a:srgbClr val="FFFFFF"/>
                </a:solidFill>
                <a:cs typeface="B Titr" pitchFamily="2" charset="-78"/>
              </a:endParaRPr>
            </a:p>
          </p:txBody>
        </p:sp>
      </p:grpSp>
      <p:grpSp>
        <p:nvGrpSpPr>
          <p:cNvPr id="10" name="Group 64"/>
          <p:cNvGrpSpPr>
            <a:grpSpLocks/>
          </p:cNvGrpSpPr>
          <p:nvPr/>
        </p:nvGrpSpPr>
        <p:grpSpPr bwMode="auto">
          <a:xfrm rot="1056077">
            <a:off x="4380950" y="4368787"/>
            <a:ext cx="3816351" cy="641352"/>
            <a:chOff x="1724" y="1651"/>
            <a:chExt cx="2404" cy="404"/>
          </a:xfrm>
        </p:grpSpPr>
        <p:grpSp>
          <p:nvGrpSpPr>
            <p:cNvPr id="11" name="Group 65"/>
            <p:cNvGrpSpPr>
              <a:grpSpLocks/>
            </p:cNvGrpSpPr>
            <p:nvPr/>
          </p:nvGrpSpPr>
          <p:grpSpPr bwMode="auto">
            <a:xfrm>
              <a:off x="1724" y="1651"/>
              <a:ext cx="2404" cy="353"/>
              <a:chOff x="1724" y="1651"/>
              <a:chExt cx="2404" cy="353"/>
            </a:xfrm>
          </p:grpSpPr>
          <p:sp>
            <p:nvSpPr>
              <p:cNvPr id="307266" name="Oval 66"/>
              <p:cNvSpPr>
                <a:spLocks noChangeArrowheads="1"/>
              </p:cNvSpPr>
              <p:nvPr/>
            </p:nvSpPr>
            <p:spPr bwMode="gray">
              <a:xfrm rot="19813299">
                <a:off x="1724" y="1651"/>
                <a:ext cx="2393" cy="327"/>
              </a:xfrm>
              <a:prstGeom prst="ellipse">
                <a:avLst/>
              </a:prstGeom>
              <a:gradFill rotWithShape="1">
                <a:gsLst>
                  <a:gs pos="0">
                    <a:srgbClr val="B296F2">
                      <a:gamma/>
                      <a:tint val="0"/>
                      <a:invGamma/>
                    </a:srgbClr>
                  </a:gs>
                  <a:gs pos="50000">
                    <a:srgbClr val="B296F2"/>
                  </a:gs>
                  <a:gs pos="100000">
                    <a:srgbClr val="B296F2">
                      <a:gamma/>
                      <a:tint val="0"/>
                      <a:invGamma/>
                    </a:srgbClr>
                  </a:gs>
                </a:gsLst>
                <a:lin ang="2700000" scaled="1"/>
              </a:gradFill>
              <a:ln w="38100" algn="ctr">
                <a:noFill/>
                <a:round/>
                <a:headEnd/>
                <a:tailEnd/>
              </a:ln>
              <a:effectLst/>
            </p:spPr>
            <p:txBody>
              <a:bodyPr anchor="ctr">
                <a:spAutoFit/>
              </a:bodyPr>
              <a:lstStyle/>
              <a:p>
                <a:endParaRPr lang="fa-IR"/>
              </a:p>
            </p:txBody>
          </p:sp>
          <p:sp>
            <p:nvSpPr>
              <p:cNvPr id="307267" name="Oval 67"/>
              <p:cNvSpPr>
                <a:spLocks noChangeArrowheads="1"/>
              </p:cNvSpPr>
              <p:nvPr/>
            </p:nvSpPr>
            <p:spPr bwMode="gray">
              <a:xfrm rot="19813299">
                <a:off x="1728" y="1663"/>
                <a:ext cx="2400" cy="327"/>
              </a:xfrm>
              <a:prstGeom prst="ellipse">
                <a:avLst/>
              </a:prstGeom>
              <a:gradFill rotWithShape="1">
                <a:gsLst>
                  <a:gs pos="0">
                    <a:srgbClr val="B296F2">
                      <a:alpha val="32001"/>
                    </a:srgbClr>
                  </a:gs>
                  <a:gs pos="100000">
                    <a:srgbClr val="B296F2">
                      <a:gamma/>
                      <a:shade val="0"/>
                      <a:invGamma/>
                      <a:alpha val="89999"/>
                    </a:srgbClr>
                  </a:gs>
                </a:gsLst>
                <a:lin ang="2700000" scaled="1"/>
              </a:gradFill>
              <a:ln w="38100" algn="ctr">
                <a:noFill/>
                <a:round/>
                <a:headEnd/>
                <a:tailEnd/>
              </a:ln>
              <a:effectLst/>
            </p:spPr>
            <p:txBody>
              <a:bodyPr anchor="ctr">
                <a:spAutoFit/>
              </a:bodyPr>
              <a:lstStyle/>
              <a:p>
                <a:endParaRPr lang="fa-IR"/>
              </a:p>
            </p:txBody>
          </p:sp>
          <p:sp>
            <p:nvSpPr>
              <p:cNvPr id="307268" name="Oval 68"/>
              <p:cNvSpPr>
                <a:spLocks noChangeArrowheads="1"/>
              </p:cNvSpPr>
              <p:nvPr/>
            </p:nvSpPr>
            <p:spPr bwMode="gray">
              <a:xfrm rot="19813299">
                <a:off x="1728" y="1659"/>
                <a:ext cx="2348" cy="327"/>
              </a:xfrm>
              <a:prstGeom prst="ellipse">
                <a:avLst/>
              </a:prstGeom>
              <a:gradFill rotWithShape="1">
                <a:gsLst>
                  <a:gs pos="0">
                    <a:srgbClr val="B296F2">
                      <a:gamma/>
                      <a:shade val="54118"/>
                      <a:invGamma/>
                    </a:srgbClr>
                  </a:gs>
                  <a:gs pos="50000">
                    <a:srgbClr val="B296F2"/>
                  </a:gs>
                  <a:gs pos="100000">
                    <a:srgbClr val="B296F2">
                      <a:gamma/>
                      <a:shade val="54118"/>
                      <a:invGamma/>
                    </a:srgbClr>
                  </a:gs>
                </a:gsLst>
                <a:lin ang="18900000" scaled="1"/>
              </a:gradFill>
              <a:ln w="38100" algn="ctr">
                <a:noFill/>
                <a:round/>
                <a:headEnd/>
                <a:tailEnd/>
              </a:ln>
              <a:effectLst/>
            </p:spPr>
            <p:txBody>
              <a:bodyPr anchor="ctr">
                <a:spAutoFit/>
              </a:bodyPr>
              <a:lstStyle/>
              <a:p>
                <a:endParaRPr lang="fa-IR"/>
              </a:p>
            </p:txBody>
          </p:sp>
          <p:sp>
            <p:nvSpPr>
              <p:cNvPr id="307269" name="Oval 69"/>
              <p:cNvSpPr>
                <a:spLocks noChangeArrowheads="1"/>
              </p:cNvSpPr>
              <p:nvPr/>
            </p:nvSpPr>
            <p:spPr bwMode="gray">
              <a:xfrm rot="19813299">
                <a:off x="1746" y="1677"/>
                <a:ext cx="2348" cy="327"/>
              </a:xfrm>
              <a:prstGeom prst="ellipse">
                <a:avLst/>
              </a:prstGeom>
              <a:gradFill rotWithShape="1">
                <a:gsLst>
                  <a:gs pos="0">
                    <a:srgbClr val="B296F2">
                      <a:gamma/>
                      <a:shade val="63529"/>
                      <a:invGamma/>
                    </a:srgbClr>
                  </a:gs>
                  <a:gs pos="100000">
                    <a:srgbClr val="B296F2">
                      <a:alpha val="0"/>
                    </a:srgbClr>
                  </a:gs>
                </a:gsLst>
                <a:lin ang="2700000" scaled="1"/>
              </a:gradFill>
              <a:ln w="38100" algn="ctr">
                <a:noFill/>
                <a:round/>
                <a:headEnd/>
                <a:tailEnd/>
              </a:ln>
              <a:effectLst/>
            </p:spPr>
            <p:txBody>
              <a:bodyPr anchor="ctr">
                <a:spAutoFit/>
              </a:bodyPr>
              <a:lstStyle/>
              <a:p>
                <a:endParaRPr lang="fa-IR"/>
              </a:p>
            </p:txBody>
          </p:sp>
        </p:grpSp>
        <p:sp>
          <p:nvSpPr>
            <p:cNvPr id="307270" name="Text Box 70"/>
            <p:cNvSpPr txBox="1">
              <a:spLocks noChangeArrowheads="1"/>
            </p:cNvSpPr>
            <p:nvPr/>
          </p:nvSpPr>
          <p:spPr bwMode="gray">
            <a:xfrm rot="19782471">
              <a:off x="2149" y="1687"/>
              <a:ext cx="1465" cy="368"/>
            </a:xfrm>
            <a:prstGeom prst="rect">
              <a:avLst/>
            </a:prstGeom>
            <a:noFill/>
            <a:ln w="9525" algn="ctr">
              <a:noFill/>
              <a:miter lim="800000"/>
              <a:headEnd/>
              <a:tailEnd/>
            </a:ln>
            <a:effectLst/>
          </p:spPr>
          <p:txBody>
            <a:bodyPr wrap="none">
              <a:spAutoFit/>
            </a:bodyPr>
            <a:lstStyle/>
            <a:p>
              <a:pPr algn="l"/>
              <a:r>
                <a:rPr lang="fa-IR" sz="3200" dirty="0" smtClean="0">
                  <a:solidFill>
                    <a:srgbClr val="FFFFFF"/>
                  </a:solidFill>
                  <a:cs typeface="B Titr" pitchFamily="2" charset="-78"/>
                  <a:hlinkClick r:id="rId6" action="ppaction://hlinksldjump"/>
                </a:rPr>
                <a:t>تنصیص لغویون</a:t>
              </a:r>
              <a:endParaRPr lang="en-US" sz="3200" dirty="0">
                <a:solidFill>
                  <a:srgbClr val="FFFFFF"/>
                </a:solidFill>
                <a:cs typeface="B Titr" pitchFamily="2" charset="-78"/>
              </a:endParaRPr>
            </a:p>
          </p:txBody>
        </p:sp>
      </p:grpSp>
      <p:sp>
        <p:nvSpPr>
          <p:cNvPr id="42" name="Action Button: Return 41">
            <a:hlinkClick r:id="rId7" action="ppaction://hlinksldjump" highlightClick="1"/>
          </p:cNvPr>
          <p:cNvSpPr/>
          <p:nvPr/>
        </p:nvSpPr>
        <p:spPr bwMode="auto">
          <a:xfrm>
            <a:off x="2714612" y="4000504"/>
            <a:ext cx="214315" cy="142876"/>
          </a:xfrm>
          <a:prstGeom prst="actionButtonReturn">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1"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endParaRPr>
          </a:p>
        </p:txBody>
      </p:sp>
    </p:spTree>
  </p:cSld>
  <p:clrMapOvr>
    <a:overrideClrMapping bg1="dk1" tx1="lt1" bg2="dk2" tx2="lt2" accent1="accent1" accent2="accent2" accent3="accent3" accent4="accent4" accent5="accent5" accent6="accent6" hlink="hlink" folHlink="folHlink"/>
  </p:clrMapOvr>
  <p:transition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307240"/>
                                        </p:tgtEl>
                                        <p:attrNameLst>
                                          <p:attrName>style.visibility</p:attrName>
                                        </p:attrNameLst>
                                      </p:cBhvr>
                                      <p:to>
                                        <p:strVal val="visible"/>
                                      </p:to>
                                    </p:set>
                                    <p:anim calcmode="lin" valueType="num">
                                      <p:cBhvr>
                                        <p:cTn id="19" dur="1000" fill="hold"/>
                                        <p:tgtEl>
                                          <p:spTgt spid="307240"/>
                                        </p:tgtEl>
                                        <p:attrNameLst>
                                          <p:attrName>ppt_w</p:attrName>
                                        </p:attrNameLst>
                                      </p:cBhvr>
                                      <p:tavLst>
                                        <p:tav tm="0">
                                          <p:val>
                                            <p:fltVal val="0"/>
                                          </p:val>
                                        </p:tav>
                                        <p:tav tm="100000">
                                          <p:val>
                                            <p:strVal val="#ppt_w"/>
                                          </p:val>
                                        </p:tav>
                                      </p:tavLst>
                                    </p:anim>
                                    <p:anim calcmode="lin" valueType="num">
                                      <p:cBhvr>
                                        <p:cTn id="20" dur="1000" fill="hold"/>
                                        <p:tgtEl>
                                          <p:spTgt spid="307240"/>
                                        </p:tgtEl>
                                        <p:attrNameLst>
                                          <p:attrName>ppt_h</p:attrName>
                                        </p:attrNameLst>
                                      </p:cBhvr>
                                      <p:tavLst>
                                        <p:tav tm="0">
                                          <p:val>
                                            <p:fltVal val="0"/>
                                          </p:val>
                                        </p:tav>
                                        <p:tav tm="100000">
                                          <p:val>
                                            <p:strVal val="#ppt_h"/>
                                          </p:val>
                                        </p:tav>
                                      </p:tavLst>
                                    </p:anim>
                                    <p:anim calcmode="lin" valueType="num">
                                      <p:cBhvr>
                                        <p:cTn id="21" dur="1000" fill="hold"/>
                                        <p:tgtEl>
                                          <p:spTgt spid="307240"/>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07240"/>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307241"/>
                                        </p:tgtEl>
                                        <p:attrNameLst>
                                          <p:attrName>style.visibility</p:attrName>
                                        </p:attrNameLst>
                                      </p:cBhvr>
                                      <p:to>
                                        <p:strVal val="visible"/>
                                      </p:to>
                                    </p:set>
                                    <p:anim calcmode="lin" valueType="num">
                                      <p:cBhvr>
                                        <p:cTn id="25" dur="1000" fill="hold"/>
                                        <p:tgtEl>
                                          <p:spTgt spid="307241"/>
                                        </p:tgtEl>
                                        <p:attrNameLst>
                                          <p:attrName>ppt_w</p:attrName>
                                        </p:attrNameLst>
                                      </p:cBhvr>
                                      <p:tavLst>
                                        <p:tav tm="0">
                                          <p:val>
                                            <p:fltVal val="0"/>
                                          </p:val>
                                        </p:tav>
                                        <p:tav tm="100000">
                                          <p:val>
                                            <p:strVal val="#ppt_w"/>
                                          </p:val>
                                        </p:tav>
                                      </p:tavLst>
                                    </p:anim>
                                    <p:anim calcmode="lin" valueType="num">
                                      <p:cBhvr>
                                        <p:cTn id="26" dur="1000" fill="hold"/>
                                        <p:tgtEl>
                                          <p:spTgt spid="307241"/>
                                        </p:tgtEl>
                                        <p:attrNameLst>
                                          <p:attrName>ppt_h</p:attrName>
                                        </p:attrNameLst>
                                      </p:cBhvr>
                                      <p:tavLst>
                                        <p:tav tm="0">
                                          <p:val>
                                            <p:fltVal val="0"/>
                                          </p:val>
                                        </p:tav>
                                        <p:tav tm="100000">
                                          <p:val>
                                            <p:strVal val="#ppt_h"/>
                                          </p:val>
                                        </p:tav>
                                      </p:tavLst>
                                    </p:anim>
                                    <p:anim calcmode="lin" valueType="num">
                                      <p:cBhvr>
                                        <p:cTn id="27" dur="1000" fill="hold"/>
                                        <p:tgtEl>
                                          <p:spTgt spid="307241"/>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307241"/>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307242"/>
                                        </p:tgtEl>
                                        <p:attrNameLst>
                                          <p:attrName>style.visibility</p:attrName>
                                        </p:attrNameLst>
                                      </p:cBhvr>
                                      <p:to>
                                        <p:strVal val="visible"/>
                                      </p:to>
                                    </p:set>
                                    <p:anim calcmode="lin" valueType="num">
                                      <p:cBhvr>
                                        <p:cTn id="31" dur="1000" fill="hold"/>
                                        <p:tgtEl>
                                          <p:spTgt spid="307242"/>
                                        </p:tgtEl>
                                        <p:attrNameLst>
                                          <p:attrName>ppt_w</p:attrName>
                                        </p:attrNameLst>
                                      </p:cBhvr>
                                      <p:tavLst>
                                        <p:tav tm="0">
                                          <p:val>
                                            <p:fltVal val="0"/>
                                          </p:val>
                                        </p:tav>
                                        <p:tav tm="100000">
                                          <p:val>
                                            <p:strVal val="#ppt_w"/>
                                          </p:val>
                                        </p:tav>
                                      </p:tavLst>
                                    </p:anim>
                                    <p:anim calcmode="lin" valueType="num">
                                      <p:cBhvr>
                                        <p:cTn id="32" dur="1000" fill="hold"/>
                                        <p:tgtEl>
                                          <p:spTgt spid="307242"/>
                                        </p:tgtEl>
                                        <p:attrNameLst>
                                          <p:attrName>ppt_h</p:attrName>
                                        </p:attrNameLst>
                                      </p:cBhvr>
                                      <p:tavLst>
                                        <p:tav tm="0">
                                          <p:val>
                                            <p:fltVal val="0"/>
                                          </p:val>
                                        </p:tav>
                                        <p:tav tm="100000">
                                          <p:val>
                                            <p:strVal val="#ppt_h"/>
                                          </p:val>
                                        </p:tav>
                                      </p:tavLst>
                                    </p:anim>
                                    <p:anim calcmode="lin" valueType="num">
                                      <p:cBhvr>
                                        <p:cTn id="33" dur="1000" fill="hold"/>
                                        <p:tgtEl>
                                          <p:spTgt spid="307242"/>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07242"/>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307243"/>
                                        </p:tgtEl>
                                        <p:attrNameLst>
                                          <p:attrName>style.visibility</p:attrName>
                                        </p:attrNameLst>
                                      </p:cBhvr>
                                      <p:to>
                                        <p:strVal val="visible"/>
                                      </p:to>
                                    </p:set>
                                    <p:anim calcmode="lin" valueType="num">
                                      <p:cBhvr>
                                        <p:cTn id="37" dur="1000" fill="hold"/>
                                        <p:tgtEl>
                                          <p:spTgt spid="307243"/>
                                        </p:tgtEl>
                                        <p:attrNameLst>
                                          <p:attrName>ppt_w</p:attrName>
                                        </p:attrNameLst>
                                      </p:cBhvr>
                                      <p:tavLst>
                                        <p:tav tm="0">
                                          <p:val>
                                            <p:fltVal val="0"/>
                                          </p:val>
                                        </p:tav>
                                        <p:tav tm="100000">
                                          <p:val>
                                            <p:strVal val="#ppt_w"/>
                                          </p:val>
                                        </p:tav>
                                      </p:tavLst>
                                    </p:anim>
                                    <p:anim calcmode="lin" valueType="num">
                                      <p:cBhvr>
                                        <p:cTn id="38" dur="1000" fill="hold"/>
                                        <p:tgtEl>
                                          <p:spTgt spid="307243"/>
                                        </p:tgtEl>
                                        <p:attrNameLst>
                                          <p:attrName>ppt_h</p:attrName>
                                        </p:attrNameLst>
                                      </p:cBhvr>
                                      <p:tavLst>
                                        <p:tav tm="0">
                                          <p:val>
                                            <p:fltVal val="0"/>
                                          </p:val>
                                        </p:tav>
                                        <p:tav tm="100000">
                                          <p:val>
                                            <p:strVal val="#ppt_h"/>
                                          </p:val>
                                        </p:tav>
                                      </p:tavLst>
                                    </p:anim>
                                    <p:anim calcmode="lin" valueType="num">
                                      <p:cBhvr>
                                        <p:cTn id="39" dur="1000" fill="hold"/>
                                        <p:tgtEl>
                                          <p:spTgt spid="307243"/>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307243"/>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grpId="0" nodeType="withEffect">
                                  <p:stCondLst>
                                    <p:cond delay="0"/>
                                  </p:stCondLst>
                                  <p:childTnLst>
                                    <p:set>
                                      <p:cBhvr>
                                        <p:cTn id="42" dur="1" fill="hold">
                                          <p:stCondLst>
                                            <p:cond delay="0"/>
                                          </p:stCondLst>
                                        </p:cTn>
                                        <p:tgtEl>
                                          <p:spTgt spid="307244"/>
                                        </p:tgtEl>
                                        <p:attrNameLst>
                                          <p:attrName>style.visibility</p:attrName>
                                        </p:attrNameLst>
                                      </p:cBhvr>
                                      <p:to>
                                        <p:strVal val="visible"/>
                                      </p:to>
                                    </p:set>
                                    <p:anim calcmode="lin" valueType="num">
                                      <p:cBhvr>
                                        <p:cTn id="43" dur="1000" fill="hold"/>
                                        <p:tgtEl>
                                          <p:spTgt spid="307244"/>
                                        </p:tgtEl>
                                        <p:attrNameLst>
                                          <p:attrName>ppt_w</p:attrName>
                                        </p:attrNameLst>
                                      </p:cBhvr>
                                      <p:tavLst>
                                        <p:tav tm="0">
                                          <p:val>
                                            <p:fltVal val="0"/>
                                          </p:val>
                                        </p:tav>
                                        <p:tav tm="100000">
                                          <p:val>
                                            <p:strVal val="#ppt_w"/>
                                          </p:val>
                                        </p:tav>
                                      </p:tavLst>
                                    </p:anim>
                                    <p:anim calcmode="lin" valueType="num">
                                      <p:cBhvr>
                                        <p:cTn id="44" dur="1000" fill="hold"/>
                                        <p:tgtEl>
                                          <p:spTgt spid="307244"/>
                                        </p:tgtEl>
                                        <p:attrNameLst>
                                          <p:attrName>ppt_h</p:attrName>
                                        </p:attrNameLst>
                                      </p:cBhvr>
                                      <p:tavLst>
                                        <p:tav tm="0">
                                          <p:val>
                                            <p:fltVal val="0"/>
                                          </p:val>
                                        </p:tav>
                                        <p:tav tm="100000">
                                          <p:val>
                                            <p:strVal val="#ppt_h"/>
                                          </p:val>
                                        </p:tav>
                                      </p:tavLst>
                                    </p:anim>
                                    <p:anim calcmode="lin" valueType="num">
                                      <p:cBhvr>
                                        <p:cTn id="45" dur="1000" fill="hold"/>
                                        <p:tgtEl>
                                          <p:spTgt spid="307244"/>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307244"/>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1000" fill="hold"/>
                                        <p:tgtEl>
                                          <p:spTgt spid="8"/>
                                        </p:tgtEl>
                                        <p:attrNameLst>
                                          <p:attrName>ppt_w</p:attrName>
                                        </p:attrNameLst>
                                      </p:cBhvr>
                                      <p:tavLst>
                                        <p:tav tm="0">
                                          <p:val>
                                            <p:fltVal val="0"/>
                                          </p:val>
                                        </p:tav>
                                        <p:tav tm="100000">
                                          <p:val>
                                            <p:strVal val="#ppt_w"/>
                                          </p:val>
                                        </p:tav>
                                      </p:tavLst>
                                    </p:anim>
                                    <p:anim calcmode="lin" valueType="num">
                                      <p:cBhvr>
                                        <p:cTn id="50" dur="1000" fill="hold"/>
                                        <p:tgtEl>
                                          <p:spTgt spid="8"/>
                                        </p:tgtEl>
                                        <p:attrNameLst>
                                          <p:attrName>ppt_h</p:attrName>
                                        </p:attrNameLst>
                                      </p:cBhvr>
                                      <p:tavLst>
                                        <p:tav tm="0">
                                          <p:val>
                                            <p:fltVal val="0"/>
                                          </p:val>
                                        </p:tav>
                                        <p:tav tm="100000">
                                          <p:val>
                                            <p:strVal val="#ppt_h"/>
                                          </p:val>
                                        </p:tav>
                                      </p:tavLst>
                                    </p:anim>
                                    <p:anim calcmode="lin" valueType="num">
                                      <p:cBhvr>
                                        <p:cTn id="51"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8"/>
                                        </p:tgtEl>
                                        <p:attrNameLst>
                                          <p:attrName>ppt_y</p:attrName>
                                        </p:attrNameLst>
                                      </p:cBhvr>
                                      <p:tavLst>
                                        <p:tav tm="0" fmla="#ppt_y+(sin(-2*pi*(1-$))*-#ppt_x+cos(-2*pi*(1-$))*(1-#ppt_y))*(1-$)">
                                          <p:val>
                                            <p:fltVal val="0"/>
                                          </p:val>
                                        </p:tav>
                                        <p:tav tm="100000">
                                          <p:val>
                                            <p:fltVal val="1"/>
                                          </p:val>
                                        </p:tav>
                                      </p:tavLst>
                                    </p:anim>
                                  </p:childTnLst>
                                </p:cTn>
                              </p:par>
                              <p:par>
                                <p:cTn id="53" presetID="15" presetClass="entr" presetSubtype="0"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1000" fill="hold"/>
                                        <p:tgtEl>
                                          <p:spTgt spid="10"/>
                                        </p:tgtEl>
                                        <p:attrNameLst>
                                          <p:attrName>ppt_w</p:attrName>
                                        </p:attrNameLst>
                                      </p:cBhvr>
                                      <p:tavLst>
                                        <p:tav tm="0">
                                          <p:val>
                                            <p:fltVal val="0"/>
                                          </p:val>
                                        </p:tav>
                                        <p:tav tm="100000">
                                          <p:val>
                                            <p:strVal val="#ppt_w"/>
                                          </p:val>
                                        </p:tav>
                                      </p:tavLst>
                                    </p:anim>
                                    <p:anim calcmode="lin" valueType="num">
                                      <p:cBhvr>
                                        <p:cTn id="56" dur="1000" fill="hold"/>
                                        <p:tgtEl>
                                          <p:spTgt spid="10"/>
                                        </p:tgtEl>
                                        <p:attrNameLst>
                                          <p:attrName>ppt_h</p:attrName>
                                        </p:attrNameLst>
                                      </p:cBhvr>
                                      <p:tavLst>
                                        <p:tav tm="0">
                                          <p:val>
                                            <p:fltVal val="0"/>
                                          </p:val>
                                        </p:tav>
                                        <p:tav tm="100000">
                                          <p:val>
                                            <p:strVal val="#ppt_h"/>
                                          </p:val>
                                        </p:tav>
                                      </p:tavLst>
                                    </p:anim>
                                    <p:anim calcmode="lin" valueType="num">
                                      <p:cBhvr>
                                        <p:cTn id="57"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10"/>
                                        </p:tgtEl>
                                        <p:attrNameLst>
                                          <p:attrName>ppt_y</p:attrName>
                                        </p:attrNameLst>
                                      </p:cBhvr>
                                      <p:tavLst>
                                        <p:tav tm="0" fmla="#ppt_y+(sin(-2*pi*(1-$))*-#ppt_x+cos(-2*pi*(1-$))*(1-#ppt_y))*(1-$)">
                                          <p:val>
                                            <p:fltVal val="0"/>
                                          </p:val>
                                        </p:tav>
                                        <p:tav tm="100000">
                                          <p:val>
                                            <p:fltVal val="1"/>
                                          </p:val>
                                        </p:tav>
                                      </p:tavLst>
                                    </p:anim>
                                  </p:childTnLst>
                                </p:cTn>
                              </p:par>
                              <p:par>
                                <p:cTn id="59" presetID="15" presetClass="entr" presetSubtype="0" fill="hold" grpId="0" nodeType="with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p:cTn id="61" dur="1000" fill="hold"/>
                                        <p:tgtEl>
                                          <p:spTgt spid="42"/>
                                        </p:tgtEl>
                                        <p:attrNameLst>
                                          <p:attrName>ppt_w</p:attrName>
                                        </p:attrNameLst>
                                      </p:cBhvr>
                                      <p:tavLst>
                                        <p:tav tm="0">
                                          <p:val>
                                            <p:fltVal val="0"/>
                                          </p:val>
                                        </p:tav>
                                        <p:tav tm="100000">
                                          <p:val>
                                            <p:strVal val="#ppt_w"/>
                                          </p:val>
                                        </p:tav>
                                      </p:tavLst>
                                    </p:anim>
                                    <p:anim calcmode="lin" valueType="num">
                                      <p:cBhvr>
                                        <p:cTn id="62" dur="1000" fill="hold"/>
                                        <p:tgtEl>
                                          <p:spTgt spid="42"/>
                                        </p:tgtEl>
                                        <p:attrNameLst>
                                          <p:attrName>ppt_h</p:attrName>
                                        </p:attrNameLst>
                                      </p:cBhvr>
                                      <p:tavLst>
                                        <p:tav tm="0">
                                          <p:val>
                                            <p:fltVal val="0"/>
                                          </p:val>
                                        </p:tav>
                                        <p:tav tm="100000">
                                          <p:val>
                                            <p:strVal val="#ppt_h"/>
                                          </p:val>
                                        </p:tav>
                                      </p:tavLst>
                                    </p:anim>
                                    <p:anim calcmode="lin" valueType="num">
                                      <p:cBhvr>
                                        <p:cTn id="63" dur="1000" fill="hold"/>
                                        <p:tgtEl>
                                          <p:spTgt spid="42"/>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4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0" grpId="0" animBg="1"/>
      <p:bldP spid="307241" grpId="0" animBg="1"/>
      <p:bldP spid="307242" grpId="0" animBg="1"/>
      <p:bldP spid="307243" grpId="0" animBg="1"/>
      <p:bldP spid="307244" grpId="0"/>
      <p:bldP spid="42"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999399"/>
            <a:ext cx="9143999" cy="50013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hlinkClick r:id="rId4" action="ppaction://hlinksldjump"/>
              </a:rPr>
              <a:t>اصالة الظهور</a:t>
            </a:r>
            <a:endPar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rPr>
              <a:t>این اصل در جايى به کار مى رود که لفظ استعمال شده , در معناى خاصى ظهور داشته باشد; يعنى حمل لفظ يا کلام بر آن معنا در نظر عقلا راجح باشد, هر چند در مقام استعمال، احتمال خلاف آن ( اراده معناى مرجوح ) داده شود ,</a:t>
            </a:r>
            <a:r>
              <a:rPr kumimoji="0" lang="fa-IR" sz="2900" b="1" i="0" u="none" strike="noStrike" cap="none" normalizeH="0" dirty="0" smtClean="0">
                <a:ln>
                  <a:noFill/>
                </a:ln>
                <a:solidFill>
                  <a:schemeClr val="accent2">
                    <a:lumMod val="50000"/>
                  </a:schemeClr>
                </a:solidFill>
                <a:effectLst/>
                <a:latin typeface="Zar"/>
                <a:ea typeface="Calibri" pitchFamily="34" charset="0"/>
                <a:cs typeface="B Compset" pitchFamily="2" charset="-78"/>
              </a:rPr>
              <a:t> </a:t>
            </a:r>
            <a:r>
              <a:rPr kumimoji="0" lang="fa-IR" sz="2900" b="1" i="0" u="none" strike="noStrike" cap="none" normalizeH="0" baseline="0" dirty="0" smtClean="0">
                <a:ln>
                  <a:noFill/>
                </a:ln>
                <a:solidFill>
                  <a:schemeClr val="accent2">
                    <a:lumMod val="50000"/>
                  </a:schemeClr>
                </a:solidFill>
                <a:effectLst/>
                <a:latin typeface="Zar"/>
                <a:ea typeface="Calibri" pitchFamily="34" charset="0"/>
                <a:cs typeface="B Compset" pitchFamily="2" charset="-78"/>
              </a:rPr>
              <a:t>در چنين حالتى به معناى ظاهر تمسک مى کنند و معناى خلاف ظاهر را ناديده مى انگارند </a:t>
            </a:r>
            <a:r>
              <a:rPr lang="fa-IR" sz="2900" b="1" dirty="0" smtClean="0">
                <a:solidFill>
                  <a:schemeClr val="accent2">
                    <a:lumMod val="50000"/>
                  </a:schemeClr>
                </a:solidFill>
                <a:latin typeface="Zar"/>
                <a:ea typeface="Calibri" pitchFamily="34" charset="0"/>
                <a:cs typeface="B Compset" pitchFamily="2" charset="-78"/>
              </a:rPr>
              <a:t>؛</a:t>
            </a:r>
            <a:r>
              <a:rPr lang="fa-IR" sz="2900" b="1" dirty="0" smtClean="0">
                <a:solidFill>
                  <a:schemeClr val="accent2">
                    <a:lumMod val="50000"/>
                  </a:schemeClr>
                </a:solidFill>
                <a:cs typeface="B Compset" pitchFamily="2" charset="-78"/>
              </a:rPr>
              <a:t>اين اصل لفظى عقلايى , حکم مى کند تا هنگامى که براى معناى خلاف ظاهر دليلى اقامه نشده است , همان معناى ظاهر کلام را اخذ کرد و بدان پاى بند بود . </a:t>
            </a:r>
          </a:p>
          <a:p>
            <a:pPr lvl="0" algn="just" fontAlgn="base">
              <a:spcBef>
                <a:spcPct val="0"/>
              </a:spcBef>
              <a:spcAft>
                <a:spcPct val="0"/>
              </a:spcAft>
            </a:pPr>
            <a:r>
              <a:rPr lang="fa-IR" sz="2900" b="1" dirty="0" smtClean="0">
                <a:solidFill>
                  <a:srgbClr val="FF0000"/>
                </a:solidFill>
                <a:cs typeface="B Compset" pitchFamily="2" charset="-78"/>
              </a:rPr>
              <a:t>نکته : </a:t>
            </a:r>
            <a:r>
              <a:rPr lang="en-US" sz="2900" b="1" dirty="0" smtClean="0">
                <a:solidFill>
                  <a:srgbClr val="FF0000"/>
                </a:solidFill>
                <a:cs typeface="B Compset" pitchFamily="2" charset="-78"/>
              </a:rPr>
              <a:t> </a:t>
            </a:r>
            <a:r>
              <a:rPr lang="fa-IR" sz="2900" b="1" dirty="0" smtClean="0">
                <a:solidFill>
                  <a:schemeClr val="accent2">
                    <a:lumMod val="50000"/>
                  </a:schemeClr>
                </a:solidFill>
                <a:cs typeface="B Compset" pitchFamily="2" charset="-78"/>
              </a:rPr>
              <a:t>اين اصل آن چنان گسترده است که همه اصول لفظى ديگر را در بر گرفته; به گونه اى که همگى به همين اصل برمى گردند یعنی لفظ ظهور در حقیقت و عموم و اطلاق و ... دارد و بعبارت دیگر إنّ الأُصول السابقة تثبت الصغرى، و هذا الأصل يثبت الكبرى، و هو لزوم الأخذ بالظهور عند العقلاء</a:t>
            </a:r>
            <a:endParaRPr lang="en-US" sz="2900" b="1" dirty="0" smtClean="0">
              <a:solidFill>
                <a:schemeClr val="accent2">
                  <a:lumMod val="50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1" y="940174"/>
            <a:ext cx="8572560" cy="4131900"/>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اشتراک لفظی</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اشتراک لفظى از اقسام احوال لفظ و عبارت از حالتى است که بر لفظ واحد به سبب وضع آن براى معانى متعدد به طور جداگانه , عارض مى گردد, مانند لفظ عين که براى هر يک از معانى چشم , چشمه , طلا و... به طور جداگانه وضع شده است . </a:t>
            </a:r>
          </a:p>
          <a:p>
            <a:pPr algn="just"/>
            <a:r>
              <a:rPr lang="fa-IR" sz="3200" b="1" dirty="0" smtClean="0">
                <a:solidFill>
                  <a:srgbClr val="FF0000"/>
                </a:solidFill>
                <a:cs typeface="B Compset" pitchFamily="2" charset="-78"/>
              </a:rPr>
              <a:t>نکته :</a:t>
            </a:r>
          </a:p>
          <a:p>
            <a:pPr algn="just"/>
            <a:r>
              <a:rPr lang="fa-IR" sz="3200" b="1" dirty="0" smtClean="0">
                <a:solidFill>
                  <a:srgbClr val="002060"/>
                </a:solidFill>
                <a:cs typeface="B Compset" pitchFamily="2" charset="-78"/>
              </a:rPr>
              <a:t>ترادف مقابل اشتراک لفظی است نه اشتراک معنوی.</a:t>
            </a:r>
          </a:p>
          <a:p>
            <a:pPr algn="just"/>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11399"/>
            <a:ext cx="9144000" cy="5632311"/>
          </a:xfrm>
          <a:prstGeom prst="rect">
            <a:avLst/>
          </a:prstGeom>
        </p:spPr>
        <p:txBody>
          <a:bodyPr wrap="square">
            <a:spAutoFit/>
          </a:bodyPr>
          <a:lstStyle/>
          <a:p>
            <a:pPr algn="just"/>
            <a:r>
              <a:rPr lang="fa-IR" sz="3000" b="1" dirty="0" smtClean="0">
                <a:cs typeface="B Compset" pitchFamily="2" charset="-78"/>
                <a:hlinkClick r:id="rId3" action="ppaction://hlinksldjump"/>
              </a:rPr>
              <a:t>امکان اشتراک لفظی</a:t>
            </a:r>
            <a:endParaRPr lang="fa-IR" sz="3000" b="1" dirty="0" smtClean="0">
              <a:cs typeface="B Compset" pitchFamily="2" charset="-78"/>
            </a:endParaRPr>
          </a:p>
          <a:p>
            <a:pPr algn="just"/>
            <a:r>
              <a:rPr lang="fa-IR" sz="3000" b="1" dirty="0" smtClean="0">
                <a:cs typeface="B Compset" pitchFamily="2" charset="-78"/>
              </a:rPr>
              <a:t>در امکان وجود اشتراک لفظی و وقوع ان اختلاف شده است , برخی قائلند که ادل الدلیل علی امکان الشیئ وقوعه لذا قائل به وجود مشترک لفظی شده اند چون در خارج مشترک لفظی وجود دارد .</a:t>
            </a:r>
          </a:p>
          <a:p>
            <a:pPr algn="just"/>
            <a:r>
              <a:rPr lang="fa-IR" sz="3000" b="1" dirty="0" smtClean="0">
                <a:solidFill>
                  <a:srgbClr val="FF0000"/>
                </a:solidFill>
                <a:cs typeface="B Compset" pitchFamily="2" charset="-78"/>
              </a:rPr>
              <a:t>منشا اشتراک لفظی :</a:t>
            </a:r>
          </a:p>
          <a:p>
            <a:pPr algn="just"/>
            <a:r>
              <a:rPr lang="fa-IR" sz="3000" b="1" dirty="0" smtClean="0">
                <a:cs typeface="B Compset" pitchFamily="2" charset="-78"/>
              </a:rPr>
              <a:t>1- استعمالات قبائل که یک لفظ را یک قبیله در یک معنا و قبیله دیگر در معنای دیگر بکار می بردند تا اینکه علمای لغت انها را جمع اوری کردند و اشتراک لفظی پدید امد .</a:t>
            </a:r>
          </a:p>
          <a:p>
            <a:pPr algn="just"/>
            <a:r>
              <a:rPr lang="fa-IR" sz="3000" b="1" dirty="0" smtClean="0">
                <a:cs typeface="B Compset" pitchFamily="2" charset="-78"/>
              </a:rPr>
              <a:t>2- گاهی کثرت استعمال مجازی و وضع تعینی باعث اشتراک می شده است.</a:t>
            </a:r>
          </a:p>
          <a:p>
            <a:pPr algn="just"/>
            <a:r>
              <a:rPr lang="fa-IR" sz="3000" b="1" dirty="0" smtClean="0">
                <a:solidFill>
                  <a:srgbClr val="FF0000"/>
                </a:solidFill>
                <a:cs typeface="B Compset" pitchFamily="2" charset="-78"/>
              </a:rPr>
              <a:t>نکته : </a:t>
            </a:r>
            <a:r>
              <a:rPr lang="fa-IR" sz="3000" b="1" dirty="0" smtClean="0">
                <a:cs typeface="B Compset" pitchFamily="2" charset="-78"/>
              </a:rPr>
              <a:t>همانطور که در تعیین معنای مجازی نیاز به قرینه صارفه معینه داریم در تعیین معنای مشترک لفظی هم نیاز به قرینه معینه داریم.</a:t>
            </a:r>
          </a:p>
          <a:p>
            <a:pPr algn="just"/>
            <a:endParaRPr lang="fa-IR" sz="30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961140"/>
            <a:ext cx="8572559" cy="3046988"/>
          </a:xfrm>
          <a:prstGeom prst="rect">
            <a:avLst/>
          </a:prstGeom>
        </p:spPr>
        <p:txBody>
          <a:bodyPr wrap="square">
            <a:spAutoFit/>
          </a:bodyPr>
          <a:lstStyle/>
          <a:p>
            <a:pPr algn="just"/>
            <a:r>
              <a:rPr lang="fa-IR" sz="3200" b="1" dirty="0" smtClean="0">
                <a:solidFill>
                  <a:srgbClr val="002060"/>
                </a:solidFill>
                <a:cs typeface="B Compset" pitchFamily="2" charset="-78"/>
                <a:hlinkClick r:id="rId3" action="ppaction://hlinksldjump"/>
              </a:rPr>
              <a:t>اشتراک معنوی</a:t>
            </a:r>
            <a:endParaRPr lang="fa-IR" sz="3200" b="1" dirty="0" smtClean="0">
              <a:solidFill>
                <a:srgbClr val="002060"/>
              </a:solidFill>
              <a:cs typeface="B Compset" pitchFamily="2" charset="-78"/>
            </a:endParaRPr>
          </a:p>
          <a:p>
            <a:pPr algn="just"/>
            <a:r>
              <a:rPr lang="fa-IR" sz="3200" b="1" dirty="0" smtClean="0">
                <a:solidFill>
                  <a:srgbClr val="002060"/>
                </a:solidFill>
                <a:cs typeface="B Compset" pitchFamily="2" charset="-78"/>
              </a:rPr>
              <a:t>اشتراک معنوى در برابر اشتراک لفظى و به معناى تعدد مصاديق و افراد مختلف معناى واحدى است که از يک لفظ فهميده مى شود , و آن لفظ بر همه آنها صادق است , مانند اشتراک مصاديق مختلف انسان در معناى " حيوان ناطق " که بر همه آن ها صدق مى کند. </a:t>
            </a:r>
          </a:p>
          <a:p>
            <a:pPr algn="just"/>
            <a:endParaRPr lang="fa-IR" sz="32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14282" y="953516"/>
            <a:ext cx="8643997" cy="2554545"/>
          </a:xfrm>
          <a:prstGeom prst="rect">
            <a:avLst/>
          </a:prstGeom>
        </p:spPr>
        <p:txBody>
          <a:bodyPr wrap="square">
            <a:spAutoFit/>
          </a:bodyPr>
          <a:lstStyle/>
          <a:p>
            <a:pPr algn="just"/>
            <a:r>
              <a:rPr lang="fa-IR" sz="3200" b="1" dirty="0" smtClean="0">
                <a:solidFill>
                  <a:schemeClr val="accent2">
                    <a:lumMod val="75000"/>
                  </a:schemeClr>
                </a:solidFill>
                <a:cs typeface="B Compset" pitchFamily="2" charset="-78"/>
                <a:hlinkClick r:id="rId4" action="ppaction://hlinksldjump"/>
              </a:rPr>
              <a:t>ترادف</a:t>
            </a:r>
            <a:endParaRPr lang="fa-IR" sz="3200" b="1" dirty="0" smtClean="0">
              <a:solidFill>
                <a:schemeClr val="accent2">
                  <a:lumMod val="75000"/>
                </a:schemeClr>
              </a:solidFill>
              <a:cs typeface="B Compset" pitchFamily="2" charset="-78"/>
            </a:endParaRPr>
          </a:p>
          <a:p>
            <a:pPr algn="just"/>
            <a:r>
              <a:rPr lang="fa-IR" sz="3200" b="1" dirty="0" smtClean="0">
                <a:solidFill>
                  <a:schemeClr val="accent2">
                    <a:lumMod val="75000"/>
                  </a:schemeClr>
                </a:solidFill>
                <a:cs typeface="B Compset" pitchFamily="2" charset="-78"/>
              </a:rPr>
              <a:t>ترادف در اصطلاح به دو يا چند لفظ گويند که داراى يک معنا باشند , بدين گونه که , چند لفظ براى دلالت بر يک معنا وضع شده باشند بالوضع التعیینی او التعینی بنابراين اتحاد چند لفظ در معنا و اختلاف آن ها را در لفظ , ترادف مى گويند , مانند انسان و بشر . </a:t>
            </a:r>
          </a:p>
        </p:txBody>
      </p:sp>
    </p:spTree>
  </p:cSld>
  <p:clrMapOvr>
    <a:masterClrMapping/>
  </p:clrMapOvr>
  <p:transition advClick="0">
    <p:dissolv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063072"/>
            <a:ext cx="9144000" cy="5509200"/>
          </a:xfrm>
          <a:prstGeom prst="rect">
            <a:avLst/>
          </a:prstGeom>
        </p:spPr>
        <p:txBody>
          <a:bodyPr wrap="square">
            <a:spAutoFit/>
          </a:bodyPr>
          <a:lstStyle/>
          <a:p>
            <a:pPr algn="just"/>
            <a:r>
              <a:rPr lang="fa-IR" sz="2200" b="1" dirty="0" smtClean="0">
                <a:solidFill>
                  <a:schemeClr val="accent2">
                    <a:lumMod val="75000"/>
                  </a:schemeClr>
                </a:solidFill>
                <a:cs typeface="B Compset" pitchFamily="2" charset="-78"/>
                <a:hlinkClick r:id="rId4" action="ppaction://hlinksldjump"/>
              </a:rPr>
              <a:t>استعمال لفظ در اکثر از یک معنا</a:t>
            </a:r>
            <a:endParaRPr lang="fa-IR" sz="2200" b="1" dirty="0" smtClean="0">
              <a:solidFill>
                <a:schemeClr val="accent2">
                  <a:lumMod val="75000"/>
                </a:schemeClr>
              </a:solidFill>
              <a:cs typeface="B Compset" pitchFamily="2" charset="-78"/>
            </a:endParaRPr>
          </a:p>
          <a:p>
            <a:pPr algn="just"/>
            <a:r>
              <a:rPr lang="fa-IR" sz="2200" b="1" dirty="0" smtClean="0">
                <a:solidFill>
                  <a:schemeClr val="accent2">
                    <a:lumMod val="75000"/>
                  </a:schemeClr>
                </a:solidFill>
                <a:cs typeface="B Compset" pitchFamily="2" charset="-78"/>
              </a:rPr>
              <a:t>استعمال لفظ در معانى متعدد عبارت از اطلاق لفظ و اراده بيش از يک معنا به طور مستقل از آن است ; براى مثال اگر لفظ " عين " ـ که داراى معانى زيادى همانند: چشم , چشمه , طلا , نقره و ... هست ـ استعمال شود و بيش از يک معنا به طور مستقل از آن اراده شود , اين را استعمال لفظ در معانى متعدد مى گويند . مثل اين که شخصى بگويد: " رأيت عينا " و از آن معناى چشم و چشمه را به طور مستقل و جداگانه اراده نمايد و در حکم اين است که بگويد: " رأيت عينا باکية " و " رأيت عينا نابعة " . </a:t>
            </a:r>
          </a:p>
          <a:p>
            <a:pPr algn="just"/>
            <a:r>
              <a:rPr lang="fa-IR" sz="2200" b="1" dirty="0" smtClean="0">
                <a:solidFill>
                  <a:srgbClr val="FF0000"/>
                </a:solidFill>
                <a:cs typeface="B Compset" pitchFamily="2" charset="-78"/>
              </a:rPr>
              <a:t>نکته 1: </a:t>
            </a:r>
            <a:r>
              <a:rPr lang="fa-IR" sz="2200" b="1" dirty="0" smtClean="0">
                <a:solidFill>
                  <a:schemeClr val="accent2">
                    <a:lumMod val="75000"/>
                  </a:schemeClr>
                </a:solidFill>
                <a:cs typeface="B Compset" pitchFamily="2" charset="-78"/>
              </a:rPr>
              <a:t>در استعمال لفظ در اکثر از یک معنا فرقی نمی کند که دو معنا , معنای حقیقی یا مجازی باشند یا یکی حقیقی و دیگری مجازی چون لفظ , فانی در معناست و اگر محال باشد فرقی بین معنای حقیقی و مجازی نیست.</a:t>
            </a:r>
          </a:p>
          <a:p>
            <a:pPr algn="just"/>
            <a:r>
              <a:rPr lang="fa-IR" sz="2200" b="1" dirty="0" smtClean="0">
                <a:solidFill>
                  <a:srgbClr val="FF0000"/>
                </a:solidFill>
                <a:cs typeface="B Compset" pitchFamily="2" charset="-78"/>
              </a:rPr>
              <a:t>نکته 2: </a:t>
            </a:r>
            <a:r>
              <a:rPr lang="fa-IR" sz="2200" b="1" dirty="0" smtClean="0">
                <a:solidFill>
                  <a:schemeClr val="accent2">
                    <a:lumMod val="75000"/>
                  </a:schemeClr>
                </a:solidFill>
                <a:cs typeface="B Compset" pitchFamily="2" charset="-78"/>
              </a:rPr>
              <a:t>محلّ النزاع هو أن يكون كلّ من المعنيين ملحوظاً بحياله واستقلاله فخرجت الصورتان التاليتان عن محط النزاع</a:t>
            </a:r>
            <a:r>
              <a:rPr lang="en-US" sz="2200" b="1" dirty="0" smtClean="0">
                <a:solidFill>
                  <a:schemeClr val="accent2">
                    <a:lumMod val="75000"/>
                  </a:schemeClr>
                </a:solidFill>
                <a:cs typeface="B Compset" pitchFamily="2" charset="-78"/>
              </a:rPr>
              <a:t>:</a:t>
            </a:r>
          </a:p>
          <a:p>
            <a:pPr algn="just"/>
            <a:r>
              <a:rPr lang="fa-IR" sz="2200" b="1" dirty="0" smtClean="0">
                <a:solidFill>
                  <a:schemeClr val="accent2">
                    <a:lumMod val="75000"/>
                  </a:schemeClr>
                </a:solidFill>
                <a:cs typeface="B Compset" pitchFamily="2" charset="-78"/>
              </a:rPr>
              <a:t>أ. إذا استعمل في مجموع المعنيين، بحيث يكون كلّ منهما جزء المستعمل فيه، نظير العام المجموعي عند الأُصوليين لانه استعمال في معنى مركب من معنيين حقيقتين والمستعمل فيه ذو أجزاء</a:t>
            </a:r>
            <a:endParaRPr lang="en-US" sz="2200" b="1" dirty="0" smtClean="0">
              <a:solidFill>
                <a:schemeClr val="accent2">
                  <a:lumMod val="75000"/>
                </a:schemeClr>
              </a:solidFill>
              <a:cs typeface="B Compset" pitchFamily="2" charset="-78"/>
            </a:endParaRPr>
          </a:p>
          <a:p>
            <a:pPr algn="just"/>
            <a:r>
              <a:rPr lang="fa-IR" sz="2200" b="1" dirty="0" smtClean="0">
                <a:solidFill>
                  <a:schemeClr val="accent2">
                    <a:lumMod val="75000"/>
                  </a:schemeClr>
                </a:solidFill>
                <a:cs typeface="B Compset" pitchFamily="2" charset="-78"/>
              </a:rPr>
              <a:t>ب. إذا استعمل في معنى جامع لكلا المعنيين، كما إذا استعمل في المسمّى بالعين الشاملة للذهب والفضة، والباكية والجارية والمستعمل فيه ذو افراد</a:t>
            </a:r>
            <a:endParaRPr lang="en-US" sz="2200" b="1" dirty="0" smtClean="0">
              <a:solidFill>
                <a:schemeClr val="accent2">
                  <a:lumMod val="75000"/>
                </a:schemeClr>
              </a:solidFill>
              <a:cs typeface="B Compset" pitchFamily="2" charset="-78"/>
            </a:endParaRPr>
          </a:p>
          <a:p>
            <a:pPr algn="just"/>
            <a:endParaRPr lang="fa-IR" sz="2200" b="1" dirty="0" smtClean="0">
              <a:solidFill>
                <a:schemeClr val="accent2">
                  <a:lumMod val="75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887442"/>
            <a:ext cx="9144000" cy="5909310"/>
          </a:xfrm>
          <a:prstGeom prst="rect">
            <a:avLst/>
          </a:prstGeom>
        </p:spPr>
        <p:txBody>
          <a:bodyPr wrap="square">
            <a:spAutoFit/>
          </a:bodyPr>
          <a:lstStyle/>
          <a:p>
            <a:pPr algn="just"/>
            <a:r>
              <a:rPr lang="fa-IR" sz="2700" b="1" dirty="0" smtClean="0">
                <a:solidFill>
                  <a:schemeClr val="accent2">
                    <a:lumMod val="75000"/>
                  </a:schemeClr>
                </a:solidFill>
                <a:cs typeface="B Compset" pitchFamily="2" charset="-78"/>
                <a:hlinkClick r:id="rId4" action="ppaction://hlinksldjump"/>
              </a:rPr>
              <a:t>اقوال در استعمال لفظ در اکثر از یک معنا</a:t>
            </a:r>
            <a:endParaRPr lang="fa-IR" sz="2700" b="1" dirty="0" smtClean="0">
              <a:solidFill>
                <a:schemeClr val="accent2">
                  <a:lumMod val="75000"/>
                </a:schemeClr>
              </a:solidFill>
              <a:cs typeface="B Compset" pitchFamily="2" charset="-78"/>
            </a:endParaRPr>
          </a:p>
          <a:p>
            <a:pPr algn="just"/>
            <a:r>
              <a:rPr lang="fa-IR" sz="2700" b="1" dirty="0" smtClean="0">
                <a:solidFill>
                  <a:schemeClr val="accent2">
                    <a:lumMod val="75000"/>
                  </a:schemeClr>
                </a:solidFill>
                <a:cs typeface="B Compset" pitchFamily="2" charset="-78"/>
              </a:rPr>
              <a:t>در جواز استعمال لفظ در معانى متعدد ميان اصولى ها اختلاف است: </a:t>
            </a:r>
          </a:p>
          <a:p>
            <a:pPr algn="just"/>
            <a:r>
              <a:rPr lang="fa-IR" sz="2700" b="1" dirty="0" smtClean="0">
                <a:solidFill>
                  <a:schemeClr val="accent2">
                    <a:lumMod val="75000"/>
                  </a:schemeClr>
                </a:solidFill>
                <a:cs typeface="B Compset" pitchFamily="2" charset="-78"/>
              </a:rPr>
              <a:t> 1 ـ عده اى از اصولى ها از جمله صاحب کفاية ومحقق نايينى و مرحوم مظفر, آن را مطلقا جايز نمى دانند لان استعمال لفظ واحد فى المعنيين يستلزم الجمع بين اللحاظين فى آن واحد وهو محال </a:t>
            </a:r>
          </a:p>
          <a:p>
            <a:pPr algn="just"/>
            <a:r>
              <a:rPr lang="fa-IR" sz="2700" b="1" dirty="0" smtClean="0">
                <a:solidFill>
                  <a:schemeClr val="accent2">
                    <a:lumMod val="75000"/>
                  </a:schemeClr>
                </a:solidFill>
                <a:cs typeface="B Compset" pitchFamily="2" charset="-78"/>
              </a:rPr>
              <a:t> 2 ـ برخى ديگر هم چون مرحوم خويى و مصنف آن را مطلقا جايز مى دانند.</a:t>
            </a:r>
          </a:p>
          <a:p>
            <a:pPr algn="just"/>
            <a:r>
              <a:rPr lang="fa-IR" sz="2700" b="1" dirty="0" smtClean="0">
                <a:solidFill>
                  <a:schemeClr val="accent2">
                    <a:lumMod val="75000"/>
                  </a:schemeClr>
                </a:solidFill>
                <a:cs typeface="B Compset" pitchFamily="2" charset="-78"/>
              </a:rPr>
              <a:t> 3 ـ کسانى هم ميان کلام منفى و مثبت تفصيل داده اند; بدين بيان که استعمال در کلام منفى را جايز مى دانند و در کلام مثبت را جايز نمى شمارند .</a:t>
            </a:r>
          </a:p>
          <a:p>
            <a:pPr algn="just"/>
            <a:r>
              <a:rPr lang="fa-IR" sz="2700" b="1" dirty="0" smtClean="0">
                <a:solidFill>
                  <a:schemeClr val="accent2">
                    <a:lumMod val="75000"/>
                  </a:schemeClr>
                </a:solidFill>
                <a:cs typeface="B Compset" pitchFamily="2" charset="-78"/>
              </a:rPr>
              <a:t> 4 ـ عده اى هم ميان مفرد, تثنيه و جمع تفصيل داده و اين استعمال را در تثنيه و جمع جايز شمرده و در مفرد جايز ندانسته اند مثل اين که گفته شود: " رأيت عينين " و از آن عين باکيه و عين جاريه اراده شود با اين توجيه که چون جمله رايت عينين به منزله اين است که گفته شود: " رايت عينا و رأيت عينا " بنابراين , اگر لفظ عين دوبار تکرار شود , مانعى ندارد که از هر کدام معناى جداگانه اى اراده شود .</a:t>
            </a:r>
            <a:endParaRPr lang="en-US" sz="2700" b="1" dirty="0" smtClean="0">
              <a:solidFill>
                <a:schemeClr val="accent2">
                  <a:lumMod val="75000"/>
                </a:schemeClr>
              </a:solidFill>
              <a:cs typeface="B Compset" pitchFamily="2" charset="-78"/>
            </a:endParaRPr>
          </a:p>
          <a:p>
            <a:pPr algn="just"/>
            <a:endParaRPr lang="fa-IR" sz="2700" b="1" dirty="0" smtClean="0">
              <a:solidFill>
                <a:schemeClr val="accent2">
                  <a:lumMod val="75000"/>
                </a:schemeClr>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5720" y="928670"/>
            <a:ext cx="8572559" cy="5170646"/>
          </a:xfrm>
          <a:prstGeom prst="rect">
            <a:avLst/>
          </a:prstGeom>
        </p:spPr>
        <p:txBody>
          <a:bodyPr wrap="square">
            <a:spAutoFit/>
          </a:bodyPr>
          <a:lstStyle/>
          <a:p>
            <a:pPr algn="just"/>
            <a:r>
              <a:rPr lang="fa-IR" sz="2200" b="1" dirty="0" smtClean="0">
                <a:cs typeface="B Compset" pitchFamily="2" charset="-78"/>
                <a:hlinkClick r:id="rId4" action="ppaction://hlinksldjump"/>
              </a:rPr>
              <a:t>قول مختار</a:t>
            </a:r>
            <a:r>
              <a:rPr lang="fa-IR" sz="2200" b="1" dirty="0" smtClean="0">
                <a:cs typeface="B Compset" pitchFamily="2" charset="-78"/>
              </a:rPr>
              <a:t> </a:t>
            </a:r>
          </a:p>
          <a:p>
            <a:pPr algn="just"/>
            <a:r>
              <a:rPr lang="fa-IR" sz="2200" b="1" dirty="0" smtClean="0">
                <a:cs typeface="B Compset" pitchFamily="2" charset="-78"/>
              </a:rPr>
              <a:t>و الحق جواز الاستعمال فی اکثر من معنی مطلقاً چه در مفرد چه غیر مفرد.</a:t>
            </a:r>
          </a:p>
          <a:p>
            <a:pPr algn="just"/>
            <a:r>
              <a:rPr lang="fa-IR" sz="2200" b="1" dirty="0" smtClean="0">
                <a:solidFill>
                  <a:srgbClr val="FF0000"/>
                </a:solidFill>
                <a:cs typeface="B Compset" pitchFamily="2" charset="-78"/>
              </a:rPr>
              <a:t>دلیل : </a:t>
            </a:r>
            <a:r>
              <a:rPr lang="fa-IR" sz="2200" b="1" dirty="0" smtClean="0">
                <a:cs typeface="B Compset" pitchFamily="2" charset="-78"/>
              </a:rPr>
              <a:t>بهترین دلیل بر جواز استعمال لفظ در اکثر از یک معنا , وقوع ان در لغت عرب است مثل : </a:t>
            </a:r>
          </a:p>
          <a:p>
            <a:pPr algn="just"/>
            <a:r>
              <a:rPr lang="fa-IR" sz="2200" b="1" dirty="0" smtClean="0">
                <a:cs typeface="B Compset" pitchFamily="2" charset="-78"/>
              </a:rPr>
              <a:t>المُرتمي في الدجي، و المُبتلي بِعَمي--- و المُشتکي ظمأً و المبتغي دَيْنــاً </a:t>
            </a:r>
          </a:p>
          <a:p>
            <a:pPr algn="just"/>
            <a:r>
              <a:rPr lang="fa-IR" sz="2200" b="1" dirty="0" smtClean="0">
                <a:cs typeface="B Compset" pitchFamily="2" charset="-78"/>
              </a:rPr>
              <a:t>يــأتــون ســدَّتَــه مــن کــلِّ ---- و يستفيــــدون مــن نعمائه عينـاً </a:t>
            </a:r>
          </a:p>
          <a:p>
            <a:pPr algn="just"/>
            <a:r>
              <a:rPr lang="fa-IR" sz="2200" b="1" dirty="0" smtClean="0">
                <a:solidFill>
                  <a:srgbClr val="FF0000"/>
                </a:solidFill>
                <a:cs typeface="B Compset" pitchFamily="2" charset="-78"/>
              </a:rPr>
              <a:t>ترجمه : </a:t>
            </a:r>
            <a:r>
              <a:rPr lang="fa-IR" sz="2200" b="1" dirty="0" smtClean="0">
                <a:cs typeface="B Compset" pitchFamily="2" charset="-78"/>
              </a:rPr>
              <a:t>فرو رفته در تاریکی و گرفتار کوری و شاکی از تشنگی و بدهکار از اطراف به درگاه او می ایند و از نعمتهای او </a:t>
            </a:r>
            <a:r>
              <a:rPr lang="fa-IR" sz="2200" b="1" dirty="0" smtClean="0">
                <a:solidFill>
                  <a:srgbClr val="FF0000"/>
                </a:solidFill>
                <a:cs typeface="B Compset" pitchFamily="2" charset="-78"/>
              </a:rPr>
              <a:t>عین</a:t>
            </a:r>
            <a:r>
              <a:rPr lang="fa-IR" sz="2200" b="1" dirty="0" smtClean="0">
                <a:cs typeface="B Compset" pitchFamily="2" charset="-78"/>
              </a:rPr>
              <a:t> را بهره می برند.</a:t>
            </a:r>
          </a:p>
          <a:p>
            <a:pPr algn="just"/>
            <a:r>
              <a:rPr lang="fa-IR" sz="2200" b="1" dirty="0" smtClean="0">
                <a:cs typeface="B Compset" pitchFamily="2" charset="-78"/>
              </a:rPr>
              <a:t>که لفظ عین در 4 معنا بکار رفته است : خورشید و چشم و آب جاری و طلا.</a:t>
            </a:r>
          </a:p>
          <a:p>
            <a:pPr algn="just"/>
            <a:r>
              <a:rPr lang="fa-IR" sz="2200" b="1" dirty="0" smtClean="0">
                <a:cs typeface="B Compset" pitchFamily="2" charset="-78"/>
              </a:rPr>
              <a:t>یا مثلا تفسير ( البحرين)  فى قوله تعالى( مرج البحرين يلتقيان ) باميرالمؤمنين وفاطمه عليهماالسلام و تفسير( اللؤلؤ  والمرجان)  فى قوله تعالى( يخرج منهما اللؤلؤ والمرجان)بالحسنين عليهماالسلام  وكذلك   تفسير ( الماء المعين)  فى قوله تعالى ( ارأيتم ان اصبح ماؤكم غورا فمن يأتيكم بماء معين)  بظهور الحجة  به ضمیمه اینکه لا ريب  ان الحسنين ( ع ) ليسا معنا حقيقيا للؤلؤ والمرجان , وكذلك  المهدى( انفسنا لنفسه الوقاء ) ليس مصداقا حقيقيا للماء المعين بل معناه الحقيقى  هوالمادة السيالة المخصوصة حتى ان الماء المضاف  من معانيه المجازية فكيف  بغيره  فلا يبقى هنا مجال الا الاستعمال فى اكثر من معنى.</a:t>
            </a:r>
            <a:endParaRPr lang="fa-IR" sz="2200" b="1"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71472" y="857233"/>
            <a:ext cx="8215371" cy="5470729"/>
          </a:xfrm>
          <a:prstGeom prst="rect">
            <a:avLst/>
          </a:prstGeom>
        </p:spPr>
        <p:txBody>
          <a:bodyPr wrap="square">
            <a:spAutoFit/>
          </a:bodyPr>
          <a:lstStyle/>
          <a:p>
            <a:pPr algn="just"/>
            <a:r>
              <a:rPr lang="fa-IR" sz="2600" b="1" dirty="0" smtClean="0">
                <a:solidFill>
                  <a:srgbClr val="002060"/>
                </a:solidFill>
                <a:cs typeface="B Compset" pitchFamily="2" charset="-78"/>
                <a:hlinkClick r:id="rId4" action="ppaction://hlinksldjump"/>
              </a:rPr>
              <a:t>حقيقت شرعیه</a:t>
            </a:r>
            <a:endParaRPr lang="fa-IR" sz="2600" b="1" dirty="0" smtClean="0">
              <a:solidFill>
                <a:srgbClr val="002060"/>
              </a:solidFill>
              <a:cs typeface="B Compset" pitchFamily="2" charset="-78"/>
            </a:endParaRPr>
          </a:p>
          <a:p>
            <a:pPr algn="just"/>
            <a:r>
              <a:rPr lang="fa-IR" sz="2600" b="1" dirty="0" smtClean="0">
                <a:solidFill>
                  <a:srgbClr val="002060"/>
                </a:solidFill>
                <a:cs typeface="B Compset" pitchFamily="2" charset="-78"/>
              </a:rPr>
              <a:t>حقيقت شرعیه از اقسام حقيقت عرفى خاص است و آن در جايى است که شارع (در زمان پیامبر) لفظى را براى رساندن معنايى وضع کند ; براى مثال , ما از لفظ نماز , روزه و حج ( صلاة , صوم و حج ) معانى شرعيه اى را مى فهميم که اين معانى , حادث و جديد هستند و اعراب قبل از اسلام , اين الفاظ را در اين معانى به کار نمى گرفتند(حقیقت لغویه) ولى از زمان صادقین علیهما السلام از اين الفاظ معانى خاصى به ذهن تبادر مى شده , و اين سئوال پيش آمده که آيا شارع اين الفاظ را بدون نصب قرينه و به وسيله وضع تعيينى براى آن معانى خاص معين نموده است يا اين که اين الفاظ بعد از اسلام , از معانى لغوى خود , با نصب قرينه اى و به وسيله وضع تعينى , به اين معانى جديد نقل داده شده اند؟</a:t>
            </a:r>
          </a:p>
          <a:p>
            <a:pPr algn="just"/>
            <a:r>
              <a:rPr lang="fa-IR" sz="2600" b="1" dirty="0" smtClean="0">
                <a:solidFill>
                  <a:srgbClr val="002060"/>
                </a:solidFill>
                <a:cs typeface="B Compset" pitchFamily="2" charset="-78"/>
              </a:rPr>
              <a:t>قائلین به حقیقت شرعیه می گویند محال است که طی 23 سال رسالت پیامبر الفاظی مانند نماز که چندین بار روزانه تکرار می شده وضع تعینی در ارکان مخصوصه پیدا نکرده باشد.</a:t>
            </a:r>
            <a:endParaRPr lang="fa-IR" sz="2600" dirty="0">
              <a:solidFill>
                <a:srgbClr val="002060"/>
              </a:solidFill>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8597" y="1166844"/>
            <a:ext cx="8358247" cy="5055230"/>
          </a:xfrm>
          <a:prstGeom prst="rect">
            <a:avLst/>
          </a:prstGeom>
        </p:spPr>
        <p:txBody>
          <a:bodyPr wrap="square">
            <a:spAutoFit/>
          </a:bodyPr>
          <a:lstStyle/>
          <a:p>
            <a:pPr algn="just"/>
            <a:r>
              <a:rPr lang="fa-IR" sz="2400" b="1" dirty="0" smtClean="0">
                <a:cs typeface="B Compset" pitchFamily="2" charset="-78"/>
                <a:hlinkClick r:id="rId3" action="ppaction://hlinksldjump"/>
              </a:rPr>
              <a:t>حقیقت متشرعیه</a:t>
            </a:r>
            <a:endParaRPr lang="fa-IR" sz="2400" b="1" dirty="0" smtClean="0">
              <a:cs typeface="B Compset" pitchFamily="2" charset="-78"/>
            </a:endParaRPr>
          </a:p>
          <a:p>
            <a:pPr algn="just"/>
            <a:r>
              <a:rPr lang="fa-IR" sz="2400" b="1" dirty="0" smtClean="0">
                <a:cs typeface="B Compset" pitchFamily="2" charset="-78"/>
              </a:rPr>
              <a:t>علماى اصول بر دو مطلب اتفاق دارند:</a:t>
            </a:r>
          </a:p>
          <a:p>
            <a:pPr algn="just"/>
            <a:r>
              <a:rPr lang="fa-IR" sz="2400" b="1" dirty="0" smtClean="0">
                <a:cs typeface="B Compset" pitchFamily="2" charset="-78"/>
              </a:rPr>
              <a:t>1ـ الفاظى مثل صلاة , صوم , زکات و حج قبل از اسلام در معانى لغوى خود يعنى دعا , امساک , رشد و قصد به کار رفته; و حقيقت لغوى داشته اند .</a:t>
            </a:r>
          </a:p>
          <a:p>
            <a:pPr algn="just"/>
            <a:r>
              <a:rPr lang="fa-IR" sz="2400" b="1" dirty="0" smtClean="0">
                <a:cs typeface="B Compset" pitchFamily="2" charset="-78"/>
              </a:rPr>
              <a:t>2ـ اين الفاظ به يقين در عصر امام باقر ( ع ) و امام صادق ( ع ) و کمى قبل از آن در معانى جديد , حقيقت شرعى گرديده اند ; يعنى در معانى شرعى به گونه اى حقيقى استعمال شده اند . </a:t>
            </a:r>
          </a:p>
          <a:p>
            <a:pPr algn="just"/>
            <a:r>
              <a:rPr lang="fa-IR" sz="2400" b="1" dirty="0" smtClean="0">
                <a:cs typeface="B Compset" pitchFamily="2" charset="-78"/>
              </a:rPr>
              <a:t> اما در اين که آيا منشأ نقل از معانى لغوى به معانى شرعى چيست , اختلاف نموده اند: </a:t>
            </a:r>
          </a:p>
          <a:p>
            <a:pPr algn="just"/>
            <a:r>
              <a:rPr lang="fa-IR" sz="2400" b="1" dirty="0" smtClean="0">
                <a:cs typeface="B Compset" pitchFamily="2" charset="-78"/>
              </a:rPr>
              <a:t>قائلین به حقیقت متشرعیه بر اين باورند که اين نقل در عصر صحابه و تابعان صورت گرفته و به حقيقت متشرعى معتقد گشته اند .</a:t>
            </a:r>
          </a:p>
          <a:p>
            <a:pPr algn="just"/>
            <a:r>
              <a:rPr lang="fa-IR" sz="2400" b="1" dirty="0" smtClean="0">
                <a:cs typeface="B Compset" pitchFamily="2" charset="-78"/>
              </a:rPr>
              <a:t>دلیلشان هم این است که لازمه حقیقت شرعیه یا وضع تعیینی است یا تعینی و اولی که بعید است چون به ما نرسیده و دومی هم بخاطر فرصت کم نبوت امکان ندارد .</a:t>
            </a:r>
          </a:p>
          <a:p>
            <a:pPr algn="just"/>
            <a:r>
              <a:rPr lang="fa-IR" sz="2400" b="1" dirty="0" smtClean="0">
                <a:cs typeface="B Compset" pitchFamily="2" charset="-78"/>
              </a:rPr>
              <a:t>بر اینها اشکال شده که 23 سال نبوت زمان کمی برای وضع تعینی نبوده است .</a:t>
            </a:r>
            <a:endParaRPr lang="fa-IR" sz="2400" dirty="0">
              <a:cs typeface="B Compset" pitchFamily="2" charset="-78"/>
            </a:endParaRPr>
          </a:p>
        </p:txBody>
      </p:sp>
    </p:spTree>
  </p:cSld>
  <p:clrMapOvr>
    <a:masterClrMapping/>
  </p:clrMapOvr>
  <p:transition advClick="0">
    <p:dissolve/>
  </p:transition>
  <p:timing>
    <p:tnLst>
      <p:par>
        <p:cTn id="1" dur="indefinite" restart="never" nodeType="tmRoot"/>
      </p:par>
    </p:tnLst>
  </p:timing>
</p:sld>
</file>

<file path=ppt/theme/_rels/theme12.xml.rels><?xml version="1.0" encoding="UTF-8" standalone="yes"?>
<Relationships xmlns="http://schemas.openxmlformats.org/package/2006/relationships"><Relationship Id="rId1" Type="http://schemas.openxmlformats.org/officeDocument/2006/relationships/image" Target="../media/image11.jpeg"/></Relationships>
</file>

<file path=ppt/theme/_rels/theme14.xml.rels><?xml version="1.0" encoding="UTF-8" standalone="yes"?>
<Relationships xmlns="http://schemas.openxmlformats.org/package/2006/relationships"><Relationship Id="rId1" Type="http://schemas.openxmlformats.org/officeDocument/2006/relationships/image" Target="../media/image13.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21.xml.rels><?xml version="1.0" encoding="UTF-8" standalone="yes"?>
<Relationships xmlns="http://schemas.openxmlformats.org/package/2006/relationships"><Relationship Id="rId1" Type="http://schemas.openxmlformats.org/officeDocument/2006/relationships/image" Target="../media/image8.jpeg"/></Relationships>
</file>

<file path=ppt/theme/_rels/theme22.xml.rels><?xml version="1.0" encoding="UTF-8" standalone="yes"?>
<Relationships xmlns="http://schemas.openxmlformats.org/package/2006/relationships"><Relationship Id="rId1" Type="http://schemas.openxmlformats.org/officeDocument/2006/relationships/image" Target="../media/image11.jpeg"/></Relationships>
</file>

<file path=ppt/theme/_rels/theme37.xml.rels><?xml version="1.0" encoding="UTF-8" standalone="yes"?>
<Relationships xmlns="http://schemas.openxmlformats.org/package/2006/relationships"><Relationship Id="rId1" Type="http://schemas.openxmlformats.org/officeDocument/2006/relationships/image" Target="../media/image8.jpeg"/></Relationships>
</file>

<file path=ppt/theme/_rels/theme9.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CD100_dark_2002">
  <a:themeElements>
    <a:clrScheme name="Custom 54">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002060"/>
      </a:hlink>
      <a:folHlink>
        <a:srgbClr val="333300"/>
      </a:folHlink>
    </a:clrScheme>
    <a:fontScheme name="CD100_dark_2002">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D100_dark_2002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CD100_dark_2002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CD100_dark_2002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D100_dark_2002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CD100_dark_2002 5">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CD100_dark_2002 6">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126CD0"/>
        </a:hlink>
        <a:folHlink>
          <a:srgbClr val="009999"/>
        </a:folHlink>
      </a:clrScheme>
      <a:clrMap bg1="dk2" tx1="lt1" bg2="dk1" tx2="lt2" accent1="accent1" accent2="accent2" accent3="accent3" accent4="accent4" accent5="accent5" accent6="accent6" hlink="hlink" folHlink="folHlink"/>
    </a:extraClrScheme>
    <a:extraClrScheme>
      <a:clrScheme name="CD100_dark_2002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Office Theme">
  <a:themeElements>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silly_mime">
  <a:themeElements>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illy_mime">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illy_m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illy_m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illy_m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illy_m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illy_m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illy_m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illy_m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illy_m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illy_m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illy_m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illy_m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3.xml><?xml version="1.0" encoding="utf-8"?>
<a:theme xmlns:a="http://schemas.openxmlformats.org/drawingml/2006/main" name="6_master">
  <a:themeElements>
    <a:clrScheme name="Custom 13">
      <a:dk1>
        <a:srgbClr val="000000"/>
      </a:dk1>
      <a:lt1>
        <a:srgbClr val="FFFFCC"/>
      </a:lt1>
      <a:dk2>
        <a:srgbClr val="1C1C1C"/>
      </a:dk2>
      <a:lt2>
        <a:srgbClr val="4D4D4D"/>
      </a:lt2>
      <a:accent1>
        <a:srgbClr val="FF0000"/>
      </a:accent1>
      <a:accent2>
        <a:srgbClr val="FF6699"/>
      </a:accent2>
      <a:accent3>
        <a:srgbClr val="FFFFE2"/>
      </a:accent3>
      <a:accent4>
        <a:srgbClr val="000000"/>
      </a:accent4>
      <a:accent5>
        <a:srgbClr val="FFAAAA"/>
      </a:accent5>
      <a:accent6>
        <a:srgbClr val="E75C8A"/>
      </a:accent6>
      <a:hlink>
        <a:srgbClr val="CC00CC"/>
      </a:hlink>
      <a:folHlink>
        <a:srgbClr val="2A0000"/>
      </a:folHlink>
    </a:clrScheme>
    <a:fontScheme name="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5.xml><?xml version="1.0" encoding="utf-8"?>
<a:theme xmlns:a="http://schemas.openxmlformats.org/drawingml/2006/main" name="1_Equity">
  <a:themeElements>
    <a:clrScheme name="Custom 23">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571811"/>
      </a:hlink>
      <a:folHlink>
        <a:srgbClr val="F2F2F2"/>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6.xml><?xml version="1.0" encoding="utf-8"?>
<a:theme xmlns:a="http://schemas.openxmlformats.org/drawingml/2006/main" name="2_CD100_dark_2002">
  <a:themeElements>
    <a:clrScheme name="Custom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B0F0"/>
      </a:folHlink>
    </a:clrScheme>
    <a:fontScheme name="CD100_dark_2002">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D100_dark_2002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CD100_dark_2002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CD100_dark_2002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D100_dark_2002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CD100_dark_2002 5">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CD100_dark_2002 6">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126CD0"/>
        </a:hlink>
        <a:folHlink>
          <a:srgbClr val="009999"/>
        </a:folHlink>
      </a:clrScheme>
      <a:clrMap bg1="dk2" tx1="lt1" bg2="dk1" tx2="lt2" accent1="accent1" accent2="accent2" accent3="accent3" accent4="accent4" accent5="accent5" accent6="accent6" hlink="hlink" folHlink="folHlink"/>
    </a:extraClrScheme>
    <a:extraClrScheme>
      <a:clrScheme name="CD100_dark_2002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CD100_dark_2002">
  <a:themeElements>
    <a:clrScheme name="Custom 14">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FDE89A"/>
      </a:folHlink>
    </a:clrScheme>
    <a:fontScheme name="CD100_dark_2002">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D100_dark_2002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CD100_dark_2002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CD100_dark_2002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D100_dark_2002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CD100_dark_2002 5">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CD100_dark_2002 6">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126CD0"/>
        </a:hlink>
        <a:folHlink>
          <a:srgbClr val="009999"/>
        </a:folHlink>
      </a:clrScheme>
      <a:clrMap bg1="dk2" tx1="lt1" bg2="dk1" tx2="lt2" accent1="accent1" accent2="accent2" accent3="accent3" accent4="accent4" accent5="accent5" accent6="accent6" hlink="hlink" folHlink="folHlink"/>
    </a:extraClrScheme>
    <a:extraClrScheme>
      <a:clrScheme name="CD100_dark_2002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4_CD100_dark_2002">
  <a:themeElements>
    <a:clrScheme name="Custom 15">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FEF3CC"/>
      </a:folHlink>
    </a:clrScheme>
    <a:fontScheme name="CD100_dark_2002">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D100_dark_2002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CD100_dark_2002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CD100_dark_2002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D100_dark_2002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CD100_dark_2002 5">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CD100_dark_2002 6">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126CD0"/>
        </a:hlink>
        <a:folHlink>
          <a:srgbClr val="009999"/>
        </a:folHlink>
      </a:clrScheme>
      <a:clrMap bg1="dk2" tx1="lt1" bg2="dk1" tx2="lt2" accent1="accent1" accent2="accent2" accent3="accent3" accent4="accent4" accent5="accent5" accent6="accent6" hlink="hlink" folHlink="folHlink"/>
    </a:extraClrScheme>
    <a:extraClrScheme>
      <a:clrScheme name="CD100_dark_2002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5_master">
  <a:themeElements>
    <a:clrScheme name="Custom 17">
      <a:dk1>
        <a:srgbClr val="000000"/>
      </a:dk1>
      <a:lt1>
        <a:srgbClr val="99CCFF"/>
      </a:lt1>
      <a:dk2>
        <a:srgbClr val="1C1C1C"/>
      </a:dk2>
      <a:lt2>
        <a:srgbClr val="4D4D4D"/>
      </a:lt2>
      <a:accent1>
        <a:srgbClr val="FF9900"/>
      </a:accent1>
      <a:accent2>
        <a:srgbClr val="3366FF"/>
      </a:accent2>
      <a:accent3>
        <a:srgbClr val="CAE2FF"/>
      </a:accent3>
      <a:accent4>
        <a:srgbClr val="000000"/>
      </a:accent4>
      <a:accent5>
        <a:srgbClr val="FFCAAA"/>
      </a:accent5>
      <a:accent6>
        <a:srgbClr val="2D5CE7"/>
      </a:accent6>
      <a:hlink>
        <a:srgbClr val="CC3300"/>
      </a:hlink>
      <a:folHlink>
        <a:srgbClr val="FFFFCB"/>
      </a:folHlink>
    </a:clrScheme>
    <a:fontScheme name="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quity">
  <a:themeElements>
    <a:clrScheme name="Custom 24">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742117"/>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0.xml><?xml version="1.0" encoding="utf-8"?>
<a:theme xmlns:a="http://schemas.openxmlformats.org/drawingml/2006/main" name="12_master">
  <a:themeElements>
    <a:clrScheme name="Custom 16">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2A0000"/>
      </a:folHlink>
    </a:clrScheme>
    <a:fontScheme name="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2.xml><?xml version="1.0" encoding="utf-8"?>
<a:theme xmlns:a="http://schemas.openxmlformats.org/drawingml/2006/main" name="1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3.xml><?xml version="1.0" encoding="utf-8"?>
<a:theme xmlns:a="http://schemas.openxmlformats.org/drawingml/2006/main" name="29_Office Theme">
  <a:themeElements>
    <a:clrScheme name="Custom 27">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E5"/>
      </a:hlink>
      <a:folHlink>
        <a:srgbClr val="002060"/>
      </a:folHlink>
    </a:clrScheme>
    <a:fontScheme name="Office Theme">
      <a:majorFont>
        <a:latin typeface="Eras Ultra ITC"/>
        <a:ea typeface=""/>
        <a:cs typeface=""/>
      </a:majorFont>
      <a:minorFont>
        <a:latin typeface="Eras Bold IT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31_Office Theme">
  <a:themeElements>
    <a:clrScheme name="Custom 2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2D2DB9"/>
      </a:hlink>
      <a:folHlink>
        <a:srgbClr val="00002D"/>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30_Office Theme">
  <a:themeElements>
    <a:clrScheme name="Custom 2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00002D"/>
      </a:folHlink>
    </a:clrScheme>
    <a:fontScheme name="Office Theme">
      <a:majorFont>
        <a:latin typeface="Aero"/>
        <a:ea typeface=""/>
        <a:cs typeface=""/>
      </a:majorFont>
      <a:minorFont>
        <a:latin typeface="Franklin Gothic Dem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33_Office Theme">
  <a:themeElements>
    <a:clrScheme name="Custom 4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C0C0C"/>
      </a:hlink>
      <a:folHlink>
        <a:srgbClr val="00002D"/>
      </a:folHlink>
    </a:clrScheme>
    <a:fontScheme name="Office Theme">
      <a:majorFont>
        <a:latin typeface="Franklin Gothic Heavy"/>
        <a:ea typeface=""/>
        <a:cs typeface=""/>
      </a:majorFont>
      <a:minorFont>
        <a:latin typeface="Eras Demi IT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32_Office Theme">
  <a:themeElements>
    <a:clrScheme name="Custom 3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72"/>
      </a:hlink>
      <a:folHlink>
        <a:srgbClr val="000072"/>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34_Office Theme">
  <a:themeElements>
    <a:clrScheme name="Custom 3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00"/>
      </a:hlink>
      <a:folHlink>
        <a:srgbClr val="191966"/>
      </a:folHlink>
    </a:clrScheme>
    <a:fontScheme name="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35_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D100_dark_2002">
  <a:themeElements>
    <a:clrScheme name="Custom 5">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573900"/>
      </a:hlink>
      <a:folHlink>
        <a:srgbClr val="291B00"/>
      </a:folHlink>
    </a:clrScheme>
    <a:fontScheme name="CD100_dark_2002">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D100_dark_2002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CD100_dark_2002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CD100_dark_2002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D100_dark_2002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CD100_dark_2002 5">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CD100_dark_2002 6">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126CD0"/>
        </a:hlink>
        <a:folHlink>
          <a:srgbClr val="009999"/>
        </a:folHlink>
      </a:clrScheme>
      <a:clrMap bg1="dk2" tx1="lt1" bg2="dk1" tx2="lt2" accent1="accent1" accent2="accent2" accent3="accent3" accent4="accent4" accent5="accent5" accent6="accent6" hlink="hlink" folHlink="folHlink"/>
    </a:extraClrScheme>
    <a:extraClrScheme>
      <a:clrScheme name="CD100_dark_2002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6_Office Theme">
  <a:themeElements>
    <a:clrScheme name="Custom 3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262672"/>
      </a:hlink>
      <a:folHlink>
        <a:srgbClr val="0D1E1F"/>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38_Office Theme">
  <a:themeElements>
    <a:clrScheme name="Custom 3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C000"/>
      </a:hlink>
      <a:folHlink>
        <a:srgbClr val="FFFF00"/>
      </a:folHlink>
    </a:clrScheme>
    <a:fontScheme name="Office Theme">
      <a:majorFont>
        <a:latin typeface="Impact"/>
        <a:ea typeface=""/>
        <a:cs typeface=""/>
      </a:majorFont>
      <a:minorFont>
        <a:latin typeface="Impac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37_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virtual_location">
  <a:themeElements>
    <a:clrScheme name="virtual_loc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rtual_loc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virtual_loc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rtual_loc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rtual_loc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rtual_loc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rtual_loc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rtual_loc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rtual_loc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rtual_loc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rtual_loc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rtual_loc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rtual_loc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rtual_loc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40_Office Theme">
  <a:themeElements>
    <a:clrScheme name="Custom 35">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00002D"/>
      </a:folHlink>
    </a:clrScheme>
    <a:fontScheme name="Office Theme">
      <a:majorFont>
        <a:latin typeface="Eras Bold ITC"/>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4_Default Design">
  <a:themeElements>
    <a:clrScheme name="Custom 3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72"/>
      </a:hlink>
      <a:folHlink>
        <a:srgbClr val="0C0C0C"/>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41_Office Theme">
  <a:themeElements>
    <a:clrScheme name="Custom 37">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C0C0C"/>
      </a:hlink>
      <a:folHlink>
        <a:srgbClr val="00002D"/>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2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green_sahara">
  <a:themeElements>
    <a:clrScheme name="green_saha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reen_saha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green_saha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_saha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_saha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_saha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_saha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_saha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_saha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_saha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_saha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_saha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_saha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_saha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Office Theme">
  <a:themeElements>
    <a:clrScheme name="Custom 1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2060"/>
      </a:hlink>
      <a:folHlink>
        <a:srgbClr val="00002D"/>
      </a:folHlink>
    </a:clrScheme>
    <a:fontScheme name="Office Theme">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linear_radiance">
  <a:themeElements>
    <a:clrScheme name="Custom 12">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575D1"/>
      </a:hlink>
      <a:folHlink>
        <a:srgbClr val="181818"/>
      </a:folHlink>
    </a:clrScheme>
    <a:fontScheme name="linear_radian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near_radian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inear_radian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inear_radian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inear_radian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inear_radian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inear_radian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inear_radian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inear_radian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inear_radian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inear_radian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inear_radian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inear_radian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hankful_turkey">
  <a:themeElements>
    <a:clrScheme name="thankful_turk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ankful_turkey">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hankful_turk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ankful_turke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ankful_turke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ankful_turke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ankful_turke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ankful_turke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ankful_turke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ankful_turke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ankful_turke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ankful_turke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ankful_turke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ankful_turke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Custom 26">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003300"/>
    </a:hlink>
    <a:folHlink>
      <a:srgbClr val="291B00"/>
    </a:folHlink>
  </a:clrScheme>
</a:themeOverride>
</file>

<file path=ppt/theme/themeOverride5.xml><?xml version="1.0" encoding="utf-8"?>
<a:themeOverride xmlns:a="http://schemas.openxmlformats.org/drawingml/2006/main">
  <a:clrScheme name="Custom 100">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C000"/>
    </a:folHlink>
  </a:clrScheme>
</a:themeOverride>
</file>

<file path=ppt/theme/themeOverride6.xml><?xml version="1.0" encoding="utf-8"?>
<a:themeOverride xmlns:a="http://schemas.openxmlformats.org/drawingml/2006/main">
  <a:clrScheme name="Custom 102">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151515"/>
    </a:hlink>
    <a:folHlink>
      <a:srgbClr val="291B00"/>
    </a:folHlink>
  </a:clrScheme>
</a:themeOverride>
</file>

<file path=ppt/theme/themeOverride7.xml><?xml version="1.0" encoding="utf-8"?>
<a:themeOverride xmlns:a="http://schemas.openxmlformats.org/drawingml/2006/main">
  <a:clrScheme name="Custom 1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2F2F2"/>
    </a:hlink>
    <a:folHlink>
      <a:srgbClr val="002060"/>
    </a:folHlink>
  </a:clrScheme>
</a:themeOverride>
</file>

<file path=docProps/app.xml><?xml version="1.0" encoding="utf-8"?>
<Properties xmlns="http://schemas.openxmlformats.org/officeDocument/2006/extended-properties" xmlns:vt="http://schemas.openxmlformats.org/officeDocument/2006/docPropsVTypes">
  <Template>pptE245.tmp</Template>
  <TotalTime>6039</TotalTime>
  <Words>83294</Words>
  <Application>Microsoft Office PowerPoint</Application>
  <PresentationFormat>On-screen Show (4:3)</PresentationFormat>
  <Paragraphs>3298</Paragraphs>
  <Slides>367</Slides>
  <Notes>157</Notes>
  <HiddenSlides>0</HiddenSlides>
  <MMClips>0</MMClips>
  <ScaleCrop>false</ScaleCrop>
  <HeadingPairs>
    <vt:vector size="4" baseType="variant">
      <vt:variant>
        <vt:lpstr>Theme</vt:lpstr>
      </vt:variant>
      <vt:variant>
        <vt:i4>37</vt:i4>
      </vt:variant>
      <vt:variant>
        <vt:lpstr>Slide Titles</vt:lpstr>
      </vt:variant>
      <vt:variant>
        <vt:i4>367</vt:i4>
      </vt:variant>
    </vt:vector>
  </HeadingPairs>
  <TitlesOfParts>
    <vt:vector size="404" baseType="lpstr">
      <vt:lpstr>CD100_dark_2002</vt:lpstr>
      <vt:lpstr>Equity</vt:lpstr>
      <vt:lpstr>1_CD100_dark_2002</vt:lpstr>
      <vt:lpstr>green_sahara</vt:lpstr>
      <vt:lpstr>7_Office Theme</vt:lpstr>
      <vt:lpstr>linear_radiance</vt:lpstr>
      <vt:lpstr>thankful_turkey</vt:lpstr>
      <vt:lpstr>10_Office Theme</vt:lpstr>
      <vt:lpstr>Concourse</vt:lpstr>
      <vt:lpstr>8_Office Theme</vt:lpstr>
      <vt:lpstr>silly_mime</vt:lpstr>
      <vt:lpstr>Solstice</vt:lpstr>
      <vt:lpstr>6_master</vt:lpstr>
      <vt:lpstr>Oriel</vt:lpstr>
      <vt:lpstr>1_Equity</vt:lpstr>
      <vt:lpstr>2_CD100_dark_2002</vt:lpstr>
      <vt:lpstr>3_CD100_dark_2002</vt:lpstr>
      <vt:lpstr>4_CD100_dark_2002</vt:lpstr>
      <vt:lpstr>15_master</vt:lpstr>
      <vt:lpstr>12_master</vt:lpstr>
      <vt:lpstr>1_Concourse</vt:lpstr>
      <vt:lpstr>1_Solstice</vt:lpstr>
      <vt:lpstr>29_Office Theme</vt:lpstr>
      <vt:lpstr>31_Office Theme</vt:lpstr>
      <vt:lpstr>30_Office Theme</vt:lpstr>
      <vt:lpstr>33_Office Theme</vt:lpstr>
      <vt:lpstr>32_Office Theme</vt:lpstr>
      <vt:lpstr>34_Office Theme</vt:lpstr>
      <vt:lpstr>35_Office Theme</vt:lpstr>
      <vt:lpstr>36_Office Theme</vt:lpstr>
      <vt:lpstr>38_Office Theme</vt:lpstr>
      <vt:lpstr>37_Office Theme</vt:lpstr>
      <vt:lpstr>virtual_location</vt:lpstr>
      <vt:lpstr>40_Office Theme</vt:lpstr>
      <vt:lpstr>4_Default Design</vt:lpstr>
      <vt:lpstr>41_Office Theme</vt:lpstr>
      <vt:lpstr>2_Concourse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  استعمال در اکثر از یک معنا</vt:lpstr>
      <vt:lpstr>PowerPoint Presentation</vt:lpstr>
      <vt:lpstr>PowerPoint Presentation</vt:lpstr>
      <vt:lpstr>PowerPoint Presentation</vt:lpstr>
      <vt:lpstr> المقصد الاول : الاوامر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المقصد الرابع : العموم و الخصوص </vt:lpstr>
      <vt:lpstr>PowerPoint Presentation</vt:lpstr>
      <vt:lpstr>PowerPoint Presentation</vt:lpstr>
      <vt:lpstr>PowerPoint Presentation</vt:lpstr>
      <vt:lpstr>(1) حجیت قطع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الشهرة الفتوائيّة</vt:lpstr>
      <vt:lpstr>PowerPoint Presentation</vt:lpstr>
      <vt:lpstr>PowerPoint Presentation</vt:lpstr>
      <vt:lpstr>PowerPoint Presentation</vt:lpstr>
      <vt:lpstr>PowerPoint Presentation</vt:lpstr>
      <vt:lpstr>PowerPoint Presentation</vt:lpstr>
      <vt:lpstr>(2)   أصالة التخيير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roohollah</dc:creator>
  <cp:lastModifiedBy>جواد</cp:lastModifiedBy>
  <cp:revision>1934</cp:revision>
  <dcterms:created xsi:type="dcterms:W3CDTF">2008-12-23T16:29:45Z</dcterms:created>
  <dcterms:modified xsi:type="dcterms:W3CDTF">2014-10-19T02:53:47Z</dcterms:modified>
</cp:coreProperties>
</file>